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6"/>
  </p:notesMasterIdLst>
  <p:sldIdLst>
    <p:sldId id="396" r:id="rId3"/>
    <p:sldId id="417" r:id="rId4"/>
    <p:sldId id="421" r:id="rId5"/>
    <p:sldId id="422" r:id="rId6"/>
    <p:sldId id="420" r:id="rId7"/>
    <p:sldId id="357" r:id="rId8"/>
    <p:sldId id="366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04" r:id="rId18"/>
    <p:sldId id="377" r:id="rId19"/>
    <p:sldId id="405" r:id="rId20"/>
    <p:sldId id="414" r:id="rId21"/>
    <p:sldId id="423" r:id="rId22"/>
    <p:sldId id="416" r:id="rId23"/>
    <p:sldId id="367" r:id="rId24"/>
    <p:sldId id="3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sha sandhu" initials="vs" lastIdx="8" clrIdx="0">
    <p:extLst>
      <p:ext uri="{19B8F6BF-5375-455C-9EA6-DF929625EA0E}">
        <p15:presenceInfo xmlns="" xmlns:p15="http://schemas.microsoft.com/office/powerpoint/2012/main" userId="9683cf085cdb1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6057" autoAdjust="0"/>
  </p:normalViewPr>
  <p:slideViewPr>
    <p:cSldViewPr snapToGrid="0">
      <p:cViewPr varScale="1">
        <p:scale>
          <a:sx n="70" d="100"/>
          <a:sy n="70" d="100"/>
        </p:scale>
        <p:origin x="-864" y="-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7D0A8-36BF-4229-A711-E0B862E22A66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C648-44DB-4C60-B1DF-42A02E5B93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591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3AB8-81E4-453F-ACC3-B5918E47C527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068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B2A8-446D-4C3A-A8D2-67EE087D46ED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59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70A4-80F0-4287-891B-BF956EA62212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409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10529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7825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74392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6197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712756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390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325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775A-3F74-4F60-A5D1-3B439A17A366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151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3100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1694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4650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88726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3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7947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8139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12046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7855-7E87-4B11-BBE3-2599F030E103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327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2131-5BA3-48A9-9A01-C3C69F30B4ED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00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83B9-2C97-4195-AFDF-051669252A55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79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C874-CEB7-41B2-965E-8624DD849024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66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ADA5-683A-4AE0-AC24-6B4F4C8135EC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140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75B5-3690-4EDD-B63F-5BF47D3618BF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652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2888-5B9B-424A-B271-199A7CA47580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4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4F2-0A93-4E5D-A36C-D731CC0DA3F0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915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1A4C-895C-4C7D-BCF0-CC6A45C8F28D}" type="datetime1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15EE-0A3C-40D5-AF2A-141D30A2BC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162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772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20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l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c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quora.com/What-are-the-differences-between-a-circuit-and-an-electric-circuit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aboutcircuits.com/textbook/alternating-current/chpt-4/series-resistor-capacitor-circuits/" TargetMode="External"/><Relationship Id="rId2" Type="http://schemas.openxmlformats.org/officeDocument/2006/relationships/hyperlink" Target="https://www.electrical4u.com/rl-series-circu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s-tutorials.ws/accircuits/ac-capacitanc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brary.automationdirect.com/basic-electrical-theory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brary.automationdirect.com/basic-electrical-theory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hyperlink" Target="https://circuitglobe.com/what-is-rl-series-circui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l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globe.com/what-is-rl-series-circuit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4804" y="4023363"/>
          <a:ext cx="2631143" cy="2507676"/>
        </p:xfrm>
        <a:graphic>
          <a:graphicData uri="http://schemas.openxmlformats.org/presentationml/2006/ole">
            <p:oleObj spid="_x0000_s67595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14846" y="1281237"/>
            <a:ext cx="9832638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UIE 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ACADEMIC </a:t>
            </a: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UNIT-1 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Basic Electrical &amp; Electronics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21ELH-101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AKHIL NIGAM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Unit-1 Chapter-1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DC &amp; AC Circuit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 No.4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9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Series RC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660" y="1126720"/>
            <a:ext cx="6182435" cy="548355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Series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Circuit, resistor and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connected in series, so current flowing through both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is same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ac voltage V =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</a:t>
            </a:r>
            <a:r>
              <a:rPr lang="el-GR" sz="2800" dirty="0" smtClean="0">
                <a:latin typeface="Calibri"/>
                <a:ea typeface="Calibri" panose="020F0502020204030204" pitchFamily="34" charset="0"/>
                <a:cs typeface="Calibri"/>
              </a:rPr>
              <a:t>ω</a:t>
            </a:r>
            <a:r>
              <a:rPr lang="en-US" sz="2800" dirty="0" smtClean="0">
                <a:latin typeface="Calibri"/>
                <a:ea typeface="Calibri" panose="020F0502020204030204" pitchFamily="34" charset="0"/>
                <a:cs typeface="Calibri"/>
              </a:rPr>
              <a:t>t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R</a:t>
            </a:r>
            <a:r>
              <a:rPr lang="en-US" sz="2800" dirty="0" smtClean="0"/>
              <a:t> – voltage across the resistor R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 – voltage across the capacitance C</a:t>
            </a:r>
          </a:p>
          <a:p>
            <a:pPr algn="just"/>
            <a:r>
              <a:rPr lang="en-US" sz="2800" dirty="0" smtClean="0"/>
              <a:t>V – Total voltage of the circuit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7278" y="5527344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7654" y="1255596"/>
            <a:ext cx="4012798" cy="3535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833815" y="4967786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 Series RC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501311"/>
            <a:ext cx="6182435" cy="10965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7278" y="5568287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2370" y="1582681"/>
            <a:ext cx="4163634" cy="314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5172" name="Picture 4" descr="RC-SERIES-CKT-EQ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881" y="2128978"/>
            <a:ext cx="4513913" cy="2524907"/>
          </a:xfrm>
          <a:prstGeom prst="rect">
            <a:avLst/>
          </a:prstGeom>
          <a:noFill/>
        </p:spPr>
      </p:pic>
      <p:pic>
        <p:nvPicPr>
          <p:cNvPr id="135174" name="Picture 6" descr="RC-SERIES-CKT-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724" y="4902909"/>
            <a:ext cx="1953393" cy="92468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738280" y="4817660"/>
            <a:ext cx="350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Fig.4 </a:t>
            </a:r>
            <a:r>
              <a:rPr lang="en-US" dirty="0" err="1" smtClean="0"/>
              <a:t>Phasor</a:t>
            </a:r>
            <a:r>
              <a:rPr lang="en-US" dirty="0" smtClean="0"/>
              <a:t> dig. of Series RC circuit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4137" y="2251881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………….(1)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5851" y="296384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…………………………….(2)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86669" y="3891887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…………………….……….(3)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7361" y="5215720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………………………….…….(4)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033482"/>
            <a:ext cx="6182435" cy="157799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 phase angle.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9982" y="5513696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2370" y="1268783"/>
            <a:ext cx="4163634" cy="3148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6194" name="Picture 2" descr="RC-SERIES-CKT-EQ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360" y="2229726"/>
            <a:ext cx="3447434" cy="16664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0377" y="3821373"/>
            <a:ext cx="505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Power Factor of the circuit will be</a:t>
            </a:r>
            <a:endParaRPr lang="en-US" sz="28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763" y="4392445"/>
            <a:ext cx="3683733" cy="128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96585" y="4640239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Contd. As Fig.4 </a:t>
            </a:r>
            <a:r>
              <a:rPr lang="en-US" dirty="0" err="1" smtClean="0"/>
              <a:t>Phasor</a:t>
            </a:r>
            <a:r>
              <a:rPr lang="en-US" dirty="0" smtClean="0"/>
              <a:t> dig. of Series RC circuit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5147" y="2361063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…………………(1)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5225" y="3154908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…………………………………(2)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Series RLC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421" y="1187151"/>
            <a:ext cx="6182435" cy="591444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Series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RLC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Circuit,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resistor, inductor and capacitor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connected in series, so current flowing through both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is same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I</a:t>
            </a:r>
            <a:r>
              <a:rPr lang="en-US" sz="28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ac voltage V =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</a:t>
            </a:r>
            <a:r>
              <a:rPr lang="el-GR" sz="2800" dirty="0" smtClean="0">
                <a:latin typeface="Calibri"/>
                <a:ea typeface="Calibri" panose="020F0502020204030204" pitchFamily="34" charset="0"/>
                <a:cs typeface="Calibri"/>
              </a:rPr>
              <a:t>ω</a:t>
            </a:r>
            <a:r>
              <a:rPr lang="en-US" sz="2800" dirty="0" smtClean="0">
                <a:latin typeface="Calibri"/>
                <a:ea typeface="Calibri" panose="020F0502020204030204" pitchFamily="34" charset="0"/>
                <a:cs typeface="Calibri"/>
              </a:rPr>
              <a:t>t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R</a:t>
            </a:r>
            <a:r>
              <a:rPr lang="en-US" sz="2800" dirty="0" smtClean="0"/>
              <a:t> – voltage across the resistor R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 – voltage across the inductance L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dirty="0" smtClean="0"/>
              <a:t> – voltage across the capacitance C</a:t>
            </a:r>
          </a:p>
          <a:p>
            <a:pPr algn="just"/>
            <a:r>
              <a:rPr lang="en-US" sz="2800" dirty="0" smtClean="0"/>
              <a:t>V – Total voltage of the circuit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038" y="5595583"/>
            <a:ext cx="529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https://circuitglobe.com/what-is-rlc-series-circuit.html</a:t>
            </a:r>
            <a:endParaRPr 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4698" y="1246431"/>
            <a:ext cx="4967999" cy="3418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011236" y="4831308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Fig.5 Series RLC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501311"/>
            <a:ext cx="6182435" cy="10965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5516" y="5786651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3688" y="1231514"/>
            <a:ext cx="4062555" cy="368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8244" name="Picture 4" descr="RLC-SERIES-CKT-EQ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405" y="2105190"/>
            <a:ext cx="5981700" cy="2247901"/>
          </a:xfrm>
          <a:prstGeom prst="rect">
            <a:avLst/>
          </a:prstGeom>
          <a:noFill/>
        </p:spPr>
      </p:pic>
      <p:pic>
        <p:nvPicPr>
          <p:cNvPr id="138246" name="Picture 6" descr="RLC-SERIES-CKT-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4883" y="4782332"/>
            <a:ext cx="3443446" cy="79960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315200" y="4967785"/>
            <a:ext cx="35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Fig.6 </a:t>
            </a:r>
            <a:r>
              <a:rPr lang="en-US" dirty="0" err="1" smtClean="0"/>
              <a:t>Phasor</a:t>
            </a:r>
            <a:r>
              <a:rPr lang="en-US" dirty="0" smtClean="0"/>
              <a:t> dig. of series RLC circuit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6084" y="2183642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…..(1)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605284" y="2759123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………………………….…..(2)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48501" y="371674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………………………….…..(3)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00901" y="483813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…………………………...(4)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RLC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019834"/>
            <a:ext cx="6182435" cy="157799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 phase angle such 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0925" y="5677469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https://circuitglobe.com/what-is-rc-series-circuit.html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8596" y="1176923"/>
            <a:ext cx="4062555" cy="3681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9266" name="Picture 2" descr="RLC-SERIES-CKT-EQ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429" y="2163098"/>
            <a:ext cx="3798168" cy="1630979"/>
          </a:xfrm>
          <a:prstGeom prst="rect">
            <a:avLst/>
          </a:prstGeom>
          <a:noFill/>
        </p:spPr>
      </p:pic>
      <p:pic>
        <p:nvPicPr>
          <p:cNvPr id="139268" name="Picture 4" descr="RLC-SERIES-CKT-EQ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3808" y="4884192"/>
            <a:ext cx="2205478" cy="86151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77922" y="4176215"/>
            <a:ext cx="3973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Power factor of the circuit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51677" y="5008728"/>
            <a:ext cx="36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7 </a:t>
            </a:r>
            <a:r>
              <a:rPr lang="en-US" dirty="0" err="1" smtClean="0"/>
              <a:t>Phasor</a:t>
            </a:r>
            <a:r>
              <a:rPr lang="en-US" dirty="0" smtClean="0"/>
              <a:t> dig. of series RLC circuit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4704" y="2279176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…………(1)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82202" y="3154908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………………….……(2)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Summary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603558"/>
            <a:ext cx="10515600" cy="165825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Series RL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RL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Series RC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RC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Series RLC Circuit.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series RLC circuit.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7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815152" y="221818"/>
            <a:ext cx="8447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Frequently Asked Questions 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287" y="1596787"/>
            <a:ext cx="879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6411" y="908054"/>
            <a:ext cx="10153935" cy="562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700"/>
              </a:spcAft>
            </a:pP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Q1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In a series R-L circuit, V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L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……...V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R </a:t>
            </a:r>
            <a:r>
              <a:rPr lang="en-IN" sz="2800" dirty="0">
                <a:latin typeface="Times New Roman" panose="02020603050405020304" pitchFamily="18" charset="0"/>
                <a:ea typeface="Droid Sans Fallback"/>
                <a:cs typeface="FreeSans"/>
              </a:rPr>
              <a:t>by………degrees.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A. leads, 90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  <a:tabLst>
                <a:tab pos="1038225" algn="l"/>
              </a:tabLs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B. lags, 90</a:t>
            </a:r>
            <a:r>
              <a:rPr lang="en-IN" sz="2800" kern="5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C. leads, 45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D.</a:t>
            </a:r>
            <a:r>
              <a:rPr lang="en-IN" sz="2800" b="1" kern="5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lags,45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lnSpc>
                <a:spcPct val="120000"/>
              </a:lnSpc>
              <a:spcAft>
                <a:spcPts val="700"/>
              </a:spcAf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Q2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Voltage applied across R-L circuit is equal to ………………of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   V</a:t>
            </a:r>
            <a:r>
              <a:rPr lang="en-IN" sz="2800" baseline="-2500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R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and V</a:t>
            </a:r>
            <a:r>
              <a:rPr lang="en-IN" sz="2800" baseline="-25000" dirty="0">
                <a:latin typeface="Times New Roman" panose="02020603050405020304" pitchFamily="18" charset="0"/>
                <a:ea typeface="Droid Sans Fallback"/>
                <a:cs typeface="FreeSans"/>
              </a:rPr>
              <a:t>L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A. Arithmetic Sum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B. Algebraic Sum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C. </a:t>
            </a:r>
            <a:r>
              <a:rPr lang="en-IN" sz="2800" kern="50" dirty="0" err="1">
                <a:latin typeface="Times New Roman" panose="02020603050405020304" pitchFamily="18" charset="0"/>
                <a:ea typeface="Droid Sans Fallback"/>
                <a:cs typeface="FreeSans"/>
              </a:rPr>
              <a:t>Phasor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Sum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 D. Sum of the squares</a:t>
            </a:r>
            <a:endParaRPr lang="en-US" sz="28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61851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54"/>
    </mc:Choice>
    <mc:Fallback>
      <p:transition spd="slow" advTm="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815152" y="221818"/>
            <a:ext cx="8447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Frequently Asked Questions 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6287" y="1596787"/>
            <a:ext cx="8791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413" y="1159973"/>
            <a:ext cx="968991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Q3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Power factor of an AC circuit is 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0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1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Between 0 and 1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spcBef>
                <a:spcPts val="0"/>
              </a:spcBef>
              <a:spcAft>
                <a:spcPts val="700"/>
              </a:spcAft>
              <a:buFont typeface="+mj-lt"/>
              <a:buAutoNum type="alphaUcPeriod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Between 0 and -1</a:t>
            </a:r>
            <a:endParaRPr lang="en-US" sz="28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6413" y="3598177"/>
            <a:ext cx="10413241" cy="355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" marR="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</a:pP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Q4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. A capacitor having a capacitance of 20 µF is connected in series with a non-inductive resistance </a:t>
            </a:r>
            <a:r>
              <a:rPr lang="en-IN" sz="2800" kern="50" dirty="0" smtClean="0">
                <a:latin typeface="Times New Roman" panose="02020603050405020304" pitchFamily="18" charset="0"/>
                <a:ea typeface="Droid Sans Fallback"/>
                <a:cs typeface="FreeSans"/>
              </a:rPr>
              <a:t>120 </a:t>
            </a: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Ω across a 100 volt, 50 Hz supply. Calculate: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+mj-lt"/>
              <a:buAutoNum type="romanLcParenBoth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Phase difference between supply voltage and current.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Font typeface="+mj-lt"/>
              <a:buAutoNum type="romanLcParenBoth"/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Power</a:t>
            </a:r>
            <a:endParaRPr lang="en-US" sz="2800" kern="50" dirty="0">
              <a:latin typeface="Liberation Serif"/>
              <a:ea typeface="Droid Sans Fallback"/>
              <a:cs typeface="FreeSans"/>
            </a:endParaRPr>
          </a:p>
          <a:p>
            <a:pPr>
              <a:lnSpc>
                <a:spcPct val="120000"/>
              </a:lnSpc>
              <a:spcAft>
                <a:spcPts val="700"/>
              </a:spcAft>
              <a:tabLst>
                <a:tab pos="1200150" algn="l"/>
              </a:tabLst>
            </a:pPr>
            <a:r>
              <a:rPr lang="en-IN" sz="2800" kern="50" dirty="0"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  <a:endParaRPr lang="en-US" sz="2800" kern="5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76137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54"/>
    </mc:Choice>
    <mc:Fallback>
      <p:transition spd="slow" advTm="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1" y="1028702"/>
            <a:ext cx="57785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Casper"/>
                <a:cs typeface="Times New Roman" pitchFamily="18" charset="0"/>
              </a:rPr>
              <a:t>To </a:t>
            </a:r>
            <a:r>
              <a:rPr lang="en-IN" sz="2800" dirty="0">
                <a:latin typeface="Casper"/>
                <a:cs typeface="Times New Roman" pitchFamily="18" charset="0"/>
              </a:rPr>
              <a:t>make students </a:t>
            </a:r>
            <a:r>
              <a:rPr lang="en-IN" sz="2800" dirty="0" smtClean="0">
                <a:latin typeface="Casper"/>
                <a:cs typeface="Times New Roman" pitchFamily="18" charset="0"/>
              </a:rPr>
              <a:t>understand</a:t>
            </a:r>
            <a:endParaRPr lang="en-IN" sz="2800" dirty="0">
              <a:latin typeface="Casper"/>
              <a:cs typeface="Times New Roman" pitchFamily="18" charset="0"/>
            </a:endParaRPr>
          </a:p>
          <a:p>
            <a:r>
              <a:rPr lang="en-US" sz="2800" dirty="0">
                <a:latin typeface="Casper"/>
              </a:rPr>
              <a:t> </a:t>
            </a:r>
            <a:r>
              <a:rPr lang="en-US" sz="2800" dirty="0" smtClean="0">
                <a:latin typeface="Casper"/>
              </a:rPr>
              <a:t>Concepts </a:t>
            </a:r>
            <a:r>
              <a:rPr lang="en-US" sz="2800" dirty="0">
                <a:latin typeface="Casper"/>
              </a:rPr>
              <a:t>of </a:t>
            </a:r>
            <a:r>
              <a:rPr lang="en-US" sz="2800" dirty="0" smtClean="0">
                <a:latin typeface="Casper"/>
              </a:rPr>
              <a:t>series RL circuit with its </a:t>
            </a:r>
            <a:r>
              <a:rPr lang="en-US" sz="2800" dirty="0" err="1" smtClean="0">
                <a:latin typeface="Casper"/>
              </a:rPr>
              <a:t>phasor</a:t>
            </a:r>
            <a:r>
              <a:rPr lang="en-US" sz="2800" dirty="0" smtClean="0">
                <a:latin typeface="Casper"/>
              </a:rPr>
              <a:t> diagram.</a:t>
            </a:r>
            <a:endParaRPr lang="en-US" sz="2800" dirty="0">
              <a:latin typeface="Casper"/>
            </a:endParaRPr>
          </a:p>
          <a:p>
            <a:endParaRPr lang="en-US" sz="2800" dirty="0">
              <a:latin typeface="Casper"/>
            </a:endParaRPr>
          </a:p>
          <a:p>
            <a:r>
              <a:rPr lang="en-US" sz="2800" dirty="0" smtClean="0">
                <a:latin typeface="Casper"/>
              </a:rPr>
              <a:t>Concepts of series RC circuit with its </a:t>
            </a:r>
            <a:r>
              <a:rPr lang="en-US" sz="2800" dirty="0" err="1" smtClean="0">
                <a:latin typeface="Casper"/>
              </a:rPr>
              <a:t>phasor</a:t>
            </a:r>
            <a:r>
              <a:rPr lang="en-US" sz="2800" dirty="0" smtClean="0">
                <a:latin typeface="Casper"/>
              </a:rPr>
              <a:t> diagram.</a:t>
            </a:r>
            <a:endParaRPr lang="en-US" sz="2800" dirty="0">
              <a:latin typeface="Casper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endParaRPr lang="en-US" sz="2400" dirty="0" smtClean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2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83949" y="1681522"/>
            <a:ext cx="445656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  <a:ea typeface="Karla" pitchFamily="2" charset="0"/>
                <a:cs typeface="Karla" pitchFamily="2" charset="0"/>
              </a:rPr>
              <a:t>LEARNING OUTCOMES</a:t>
            </a:r>
            <a:r>
              <a:rPr lang="en-US" sz="4400" b="1" dirty="0">
                <a:latin typeface="Casper"/>
                <a:ea typeface="Karla" pitchFamily="2" charset="0"/>
                <a:cs typeface="Karla" pitchFamily="2" charset="0"/>
              </a:rPr>
              <a:t/>
            </a:r>
            <a:br>
              <a:rPr lang="en-US" sz="4400" b="1" dirty="0">
                <a:latin typeface="Casper"/>
                <a:ea typeface="Karla" pitchFamily="2" charset="0"/>
                <a:cs typeface="Karla" pitchFamily="2" charset="0"/>
              </a:rPr>
            </a:br>
            <a:endParaRPr lang="en-US" sz="4400" dirty="0">
              <a:latin typeface="Casp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511627"/>
            <a:ext cx="5867400" cy="5836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7" y="6324602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1"/>
            <a:ext cx="812800" cy="9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Lecture Objectives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1665859"/>
              </p:ext>
            </p:extLst>
          </p:nvPr>
        </p:nvGraphicFramePr>
        <p:xfrm>
          <a:off x="282009" y="2226080"/>
          <a:ext cx="6536802" cy="3968322"/>
        </p:xfrm>
        <a:graphic>
          <a:graphicData uri="http://schemas.openxmlformats.org/drawingml/2006/table">
            <a:tbl>
              <a:tblPr firstRow="1" firstCol="1" bandRow="1"/>
              <a:tblGrid>
                <a:gridCol w="556819"/>
                <a:gridCol w="5979983"/>
              </a:tblGrid>
              <a:tr h="608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Objectives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make student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aware about analysis of series RL circuit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aware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analysis of series RC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provide knowledge about 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analysis of series RLC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make familiar with importance of power factor in series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RL, RC and RLC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give brief knowledge about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i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phasor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diagram of series RL, RC and RLC circuit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93130" y="5251268"/>
            <a:ext cx="4428309" cy="609781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2500" dirty="0" smtClean="0">
                <a:hlinkClick r:id="rId2"/>
              </a:rPr>
              <a:t>https://www.quora.com/What-are-the-differences-between-a-circuit-and-an-electric-circuit</a:t>
            </a:r>
            <a:endParaRPr lang="en-US" sz="2500" dirty="0"/>
          </a:p>
        </p:txBody>
      </p:sp>
      <p:pic>
        <p:nvPicPr>
          <p:cNvPr id="2457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679" y="2246810"/>
            <a:ext cx="4573586" cy="275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Course Outcome to Program Outcome Relationship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2693" y="1750431"/>
          <a:ext cx="10907489" cy="4650372"/>
        </p:xfrm>
        <a:graphic>
          <a:graphicData uri="http://schemas.openxmlformats.org/drawingml/2006/table">
            <a:tbl>
              <a:tblPr/>
              <a:tblGrid>
                <a:gridCol w="753222"/>
                <a:gridCol w="506776"/>
                <a:gridCol w="629551"/>
                <a:gridCol w="629551"/>
                <a:gridCol w="630448"/>
                <a:gridCol w="630448"/>
                <a:gridCol w="631346"/>
                <a:gridCol w="631346"/>
                <a:gridCol w="631346"/>
                <a:gridCol w="631346"/>
                <a:gridCol w="802304"/>
                <a:gridCol w="766917"/>
                <a:gridCol w="758222"/>
                <a:gridCol w="758222"/>
                <a:gridCol w="758222"/>
                <a:gridCol w="758222"/>
              </a:tblGrid>
              <a:tr h="375590"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(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21ELH-101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BEEE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PO→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956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CO↓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PO7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PO9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PO12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PSO1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PSO2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PSO3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71">
                <a:tc>
                  <a:txBody>
                    <a:bodyPr/>
                    <a:lstStyle/>
                    <a:p>
                      <a:pPr marL="457200" marR="0" indent="-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CO5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Assessment 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6352"/>
            <a:ext cx="10696303" cy="49409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0711" y="1968136"/>
          <a:ext cx="10855229" cy="2115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0747"/>
                <a:gridCol w="1550747"/>
                <a:gridCol w="1550747"/>
                <a:gridCol w="1550747"/>
                <a:gridCol w="1550747"/>
                <a:gridCol w="1550747"/>
                <a:gridCol w="1550747"/>
              </a:tblGrid>
              <a:tr h="14937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A</a:t>
                      </a:r>
                    </a:p>
                    <a:p>
                      <a:pPr algn="ctr"/>
                      <a:r>
                        <a:rPr lang="en-US" dirty="0" smtClean="0"/>
                        <a:t>Assignment (each assignment)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B</a:t>
                      </a:r>
                    </a:p>
                    <a:p>
                      <a:pPr algn="ctr"/>
                      <a:r>
                        <a:rPr lang="en-US" dirty="0" smtClean="0"/>
                        <a:t>Time Bound Surprise</a:t>
                      </a:r>
                      <a:r>
                        <a:rPr lang="en-US" baseline="0" dirty="0" smtClean="0"/>
                        <a:t> Test (each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r>
                        <a:rPr lang="en-US" dirty="0" smtClean="0"/>
                        <a:t>Quiz (each quiz)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D</a:t>
                      </a:r>
                    </a:p>
                    <a:p>
                      <a:pPr algn="ctr"/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Semester Test(one per test)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E</a:t>
                      </a:r>
                    </a:p>
                    <a:p>
                      <a:pPr algn="ctr"/>
                      <a:r>
                        <a:rPr lang="en-US" dirty="0" smtClean="0"/>
                        <a:t>Homework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F</a:t>
                      </a:r>
                    </a:p>
                    <a:p>
                      <a:pPr algn="ctr"/>
                      <a:r>
                        <a:rPr lang="en-US" dirty="0" smtClean="0"/>
                        <a:t>Discussion Forums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Attendance and  engagement Score on BB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8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References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8615" y="1374122"/>
            <a:ext cx="10713492" cy="5112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Bhattacharya,S.K (2011).Basic Electrical  and Electronics Engineering. Pearson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Nagrath</a:t>
            </a:r>
            <a:r>
              <a:rPr lang="en-US" sz="28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(2001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).Basic Electrical </a:t>
            </a:r>
            <a:r>
              <a:rPr lang="en-US" sz="28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Engineering. McGraw-Hill 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Education(India) Pvt. Ltd.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Weblinks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https://www.electrical4u.com/rl-series-circuit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www.allaboutcircuits.com/textbook/alternating-current/chpt-4/series-resistor-capacitor-circuits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www.electronics-tutorials.ws/accircuits/ac-capacitance.html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18"/>
    </mc:Choice>
    <mc:Fallback>
      <p:transition spd="slow" advTm="31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66630" name="CorelDRAW" r:id="rId3" imgW="2169000" imgH="2169360" progId="">
                <p:embed/>
              </p:oleObj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486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akhilnigam.eee@cumail.in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40"/>
    </mc:Choice>
    <mc:Fallback>
      <p:transition spd="slow" advTm="3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Course Objectives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665859"/>
              </p:ext>
            </p:extLst>
          </p:nvPr>
        </p:nvGraphicFramePr>
        <p:xfrm>
          <a:off x="282009" y="2226080"/>
          <a:ext cx="6536802" cy="3339276"/>
        </p:xfrm>
        <a:graphic>
          <a:graphicData uri="http://schemas.openxmlformats.org/drawingml/2006/table">
            <a:tbl>
              <a:tblPr firstRow="1" firstCol="1" bandRow="1"/>
              <a:tblGrid>
                <a:gridCol w="556819"/>
                <a:gridCol w="5979983"/>
              </a:tblGrid>
              <a:tr h="608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S. 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Objectives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students with basic knowledge of dc circuits, electromagnetism and ac fundamentals.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aware about introduction to single and three phase ac circuit with their construction and working principles.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knowledge about electrical and electronics engineering fundamentals.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0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acquire specific knowledge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skills so as to comprehend how electric, magnetic and electronic circuits are applied in practice.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93130" y="5251268"/>
            <a:ext cx="4428309" cy="6097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800" dirty="0" smtClean="0">
                <a:hlinkClick r:id="rId2"/>
              </a:rPr>
              <a:t>https://library.automationdirect.com/basic-electrical-theory/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1" descr="C:\Users\Administrator\Desktop\circu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2797" y="1789611"/>
            <a:ext cx="4688545" cy="33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2954" y="605949"/>
            <a:ext cx="4456567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b="1" dirty="0" smtClean="0">
                <a:latin typeface="Casper"/>
              </a:rPr>
              <a:t>Course Outcomes</a:t>
            </a:r>
            <a:endParaRPr lang="en-US" sz="4400" b="1" dirty="0">
              <a:latin typeface="Casper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665859"/>
              </p:ext>
            </p:extLst>
          </p:nvPr>
        </p:nvGraphicFramePr>
        <p:xfrm>
          <a:off x="282010" y="2037805"/>
          <a:ext cx="5870596" cy="4486885"/>
        </p:xfrm>
        <a:graphic>
          <a:graphicData uri="http://schemas.openxmlformats.org/drawingml/2006/table">
            <a:tbl>
              <a:tblPr firstRow="1" firstCol="1" bandRow="1"/>
              <a:tblGrid>
                <a:gridCol w="488699"/>
                <a:gridCol w="4598125"/>
                <a:gridCol w="783772"/>
              </a:tblGrid>
              <a:tr h="548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Level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9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different types of electrical elements and the basic op-amp circuit elements and to illustrate the various types of motors, transducers and batteries.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Remember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Understand basic principles of transformers, transducers, op-amps, DC and AC motors and to compare the different methods for analyzing electrical and magnetic circuits.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Understand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 the relationships between parameters in electric and magnetic circuits and motors and to determine specifications of op-amps.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 the basic problems related to electric circuits, magnetic circuits and motors and to assess the characteristics of different configurations of op-amps.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Evaluate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the different applications of transducers, motors as well as the op-amps like adders,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subtractor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comparators.</a:t>
                      </a:r>
                    </a:p>
                    <a:p>
                      <a:pPr algn="just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09807" y="5329646"/>
            <a:ext cx="4915398" cy="51834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000" dirty="0" smtClean="0">
                <a:hlinkClick r:id="rId2"/>
              </a:rPr>
              <a:t>https://library.automationdirect.com/basic-electrical-theory/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1" name="Picture 1" descr="C:\Users\Administrator\Desktop\circu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0911" y="1763486"/>
            <a:ext cx="4688545" cy="33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cs typeface="Times New Roman" pitchFamily="18" charset="0"/>
              </a:rPr>
              <a:t>Importance of Basic Electrical &amp; Electronics Engineering   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 from home appliances to industrial plants.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Usage in communication and satellite navigation system.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Handles in electronics equipment and computers.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Deals with the problem of power transmission and motor control.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Control and monitor the medical appliances in hospitals.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High voltage applications with heavy current.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Robotics applications.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Product designing and development.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IN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IN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70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0E59380-2599-47D6-84E6-1897505A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F2DBD6-605E-4576-B6AA-DA39552DD19F}"/>
              </a:ext>
            </a:extLst>
          </p:cNvPr>
          <p:cNvSpPr/>
          <p:nvPr/>
        </p:nvSpPr>
        <p:spPr>
          <a:xfrm>
            <a:off x="477673" y="1584362"/>
            <a:ext cx="9444249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DC and AC Circuits: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of RL Circuit(Phasor Diagram , Impedance, Power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Current in RL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of RC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Circuit(Phasor Diagram , Impedance,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lvl="0" indent="-514350">
              <a:lnSpc>
                <a:spcPct val="150000"/>
              </a:lnSpc>
              <a:buAutoNum type="arabicPeriod" startAt="3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RLC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Circuit(Phasor Diagram 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Impedance and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Power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RLC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21080" y="238823"/>
            <a:ext cx="8723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38823"/>
            <a:ext cx="9083722" cy="9212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361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689"/>
    </mc:Choice>
    <mc:Fallback>
      <p:transition spd="slow" advTm="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Series RL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660" y="1126720"/>
            <a:ext cx="6182435" cy="5483552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Series RL Circuit, resistor and inductor are connected in series, so current flowing through both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elements is same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ac voltage V =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</a:t>
            </a:r>
            <a:r>
              <a:rPr lang="el-GR" sz="2800" dirty="0" smtClean="0">
                <a:latin typeface="Calibri"/>
                <a:ea typeface="Calibri" panose="020F0502020204030204" pitchFamily="34" charset="0"/>
                <a:cs typeface="Calibri"/>
              </a:rPr>
              <a:t>ω</a:t>
            </a:r>
            <a:r>
              <a:rPr lang="en-US" sz="2800" dirty="0" smtClean="0">
                <a:latin typeface="Calibri"/>
                <a:ea typeface="Calibri" panose="020F0502020204030204" pitchFamily="34" charset="0"/>
                <a:cs typeface="Calibri"/>
              </a:rPr>
              <a:t>t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R</a:t>
            </a:r>
            <a:r>
              <a:rPr lang="en-US" sz="2800" dirty="0" smtClean="0"/>
              <a:t> – voltage across the resistor R</a:t>
            </a:r>
          </a:p>
          <a:p>
            <a:pPr algn="just"/>
            <a:r>
              <a:rPr lang="en-US" sz="2800" dirty="0" smtClean="0"/>
              <a:t>V</a:t>
            </a:r>
            <a:r>
              <a:rPr lang="en-US" sz="2800" baseline="-25000" dirty="0" smtClean="0"/>
              <a:t>L</a:t>
            </a:r>
            <a:r>
              <a:rPr lang="en-US" sz="2800" dirty="0" smtClean="0"/>
              <a:t> – voltage across the inductor L</a:t>
            </a:r>
          </a:p>
          <a:p>
            <a:pPr algn="just"/>
            <a:r>
              <a:rPr lang="en-US" sz="2800" dirty="0" smtClean="0"/>
              <a:t>V – Total voltage of the circuit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9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2725" y="1143783"/>
            <a:ext cx="427672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523629" y="5595583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https://circuitglobe.com/what-is-rl-series-circuit.html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9224" y="5036024"/>
            <a:ext cx="21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Fig.1 series RL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501311"/>
            <a:ext cx="6182435" cy="10965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8221" y="5540992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https://circuitglobe.com/what-is-rl-series-circuit.html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3313" y="1396797"/>
            <a:ext cx="4181689" cy="343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2100" name="Picture 4" descr="RL-SERIES-CKT-EQ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994" y="2194444"/>
            <a:ext cx="5041971" cy="2200133"/>
          </a:xfrm>
          <a:prstGeom prst="rect">
            <a:avLst/>
          </a:prstGeom>
          <a:noFill/>
        </p:spPr>
      </p:pic>
      <p:pic>
        <p:nvPicPr>
          <p:cNvPr id="132102" name="Picture 6" descr="RL-SERIES-CKT-EQ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699" y="4577613"/>
            <a:ext cx="2043942" cy="79980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478973" y="5049672"/>
            <a:ext cx="388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Fig.2 </a:t>
            </a:r>
            <a:r>
              <a:rPr lang="en-US" dirty="0" err="1" smtClean="0"/>
              <a:t>Phasor</a:t>
            </a:r>
            <a:r>
              <a:rPr lang="en-US" dirty="0" smtClean="0"/>
              <a:t> diagram of series RL circuit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6275" y="233376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……….(1)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0442" y="2909249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………………………….….(2)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5098" y="3673522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………………………………….…….(3)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15EE-0A3C-40D5-AF2A-141D30A2BC7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EF6D70-D4D1-4ADE-AFFF-2133A26C9554}"/>
              </a:ext>
            </a:extLst>
          </p:cNvPr>
          <p:cNvSpPr/>
          <p:nvPr/>
        </p:nvSpPr>
        <p:spPr>
          <a:xfrm>
            <a:off x="1005581" y="188775"/>
            <a:ext cx="98853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Phasor</a:t>
            </a:r>
            <a:r>
              <a:rPr lang="en-IN" sz="4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 Diagram of Series RL Circuit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251" y="1019834"/>
            <a:ext cx="6182435" cy="157799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phasor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we can write phase angle such as: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4573" y="5500048"/>
            <a:ext cx="519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https://circuitglobe.com/what-is-rl-series-circuit.html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3313" y="1396797"/>
            <a:ext cx="4181689" cy="3438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3122" name="Picture 2" descr="RL-SERIES-CKT-EQ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61294" y="2045957"/>
            <a:ext cx="2956115" cy="194766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50377" y="3821373"/>
            <a:ext cx="505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Power Factor of the circuit will be</a:t>
            </a:r>
            <a:endParaRPr lang="en-US" sz="2800" dirty="0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96026" y="4310559"/>
            <a:ext cx="3683733" cy="128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08478" y="2279177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……………..(4)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275463" y="3275463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…………………………….(5)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8973" y="5049672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Contd. Fig.2 </a:t>
            </a:r>
            <a:r>
              <a:rPr lang="en-US" dirty="0" err="1" smtClean="0"/>
              <a:t>Phasor</a:t>
            </a:r>
            <a:r>
              <a:rPr lang="en-US" dirty="0" smtClean="0"/>
              <a:t> diagram of series RL circuit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91"/>
    </mc:Choice>
    <mc:Fallback>
      <p:transition spd="slow" advTm="1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2|0.2|0.2|0.2|0.2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.2|0.2|0.2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1|0.2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A9A8516-9EAC-49C5-A758-47C938E4E810}" vid="{5DBAC271-29B9-4910-AA8E-68B6400F28BB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9876</TotalTime>
  <Words>1168</Words>
  <Application>Microsoft Office PowerPoint</Application>
  <PresentationFormat>Custom</PresentationFormat>
  <Paragraphs>280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Theme1</vt:lpstr>
      <vt:lpstr>Contents Slide Master</vt:lpstr>
      <vt:lpstr>CorelDRAW</vt:lpstr>
      <vt:lpstr>Slide 1</vt:lpstr>
      <vt:lpstr>Lecture Objectives</vt:lpstr>
      <vt:lpstr>Course Objectives</vt:lpstr>
      <vt:lpstr>Course Outcomes</vt:lpstr>
      <vt:lpstr>Importance of Basic Electrical &amp; Electronics Engineering  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Summary</vt:lpstr>
      <vt:lpstr>Slide 17</vt:lpstr>
      <vt:lpstr>Slide 18</vt:lpstr>
      <vt:lpstr>LEARNING OUTCOMES </vt:lpstr>
      <vt:lpstr>Course Outcome to Program Outcome Relationship</vt:lpstr>
      <vt:lpstr>Assessment Pattern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user</cp:lastModifiedBy>
  <cp:revision>372</cp:revision>
  <dcterms:created xsi:type="dcterms:W3CDTF">2019-05-13T15:39:39Z</dcterms:created>
  <dcterms:modified xsi:type="dcterms:W3CDTF">2021-07-14T04:37:20Z</dcterms:modified>
</cp:coreProperties>
</file>