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8"/>
  </p:notesMasterIdLst>
  <p:handoutMasterIdLst>
    <p:handoutMasterId r:id="rId39"/>
  </p:handoutMasterIdLst>
  <p:sldIdLst>
    <p:sldId id="343" r:id="rId3"/>
    <p:sldId id="363" r:id="rId4"/>
    <p:sldId id="367" r:id="rId5"/>
    <p:sldId id="368" r:id="rId6"/>
    <p:sldId id="366" r:id="rId7"/>
    <p:sldId id="281" r:id="rId8"/>
    <p:sldId id="287" r:id="rId9"/>
    <p:sldId id="323" r:id="rId10"/>
    <p:sldId id="324" r:id="rId11"/>
    <p:sldId id="325" r:id="rId12"/>
    <p:sldId id="344" r:id="rId13"/>
    <p:sldId id="326" r:id="rId14"/>
    <p:sldId id="345" r:id="rId15"/>
    <p:sldId id="327" r:id="rId16"/>
    <p:sldId id="317" r:id="rId17"/>
    <p:sldId id="346" r:id="rId18"/>
    <p:sldId id="329" r:id="rId19"/>
    <p:sldId id="358" r:id="rId20"/>
    <p:sldId id="359" r:id="rId21"/>
    <p:sldId id="362" r:id="rId22"/>
    <p:sldId id="342" r:id="rId23"/>
    <p:sldId id="330" r:id="rId24"/>
    <p:sldId id="347" r:id="rId25"/>
    <p:sldId id="335" r:id="rId26"/>
    <p:sldId id="349" r:id="rId27"/>
    <p:sldId id="338" r:id="rId28"/>
    <p:sldId id="331" r:id="rId29"/>
    <p:sldId id="318" r:id="rId30"/>
    <p:sldId id="350" r:id="rId31"/>
    <p:sldId id="319" r:id="rId32"/>
    <p:sldId id="351" r:id="rId33"/>
    <p:sldId id="369" r:id="rId34"/>
    <p:sldId id="356" r:id="rId35"/>
    <p:sldId id="284"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5520" autoAdjust="0"/>
  </p:normalViewPr>
  <p:slideViewPr>
    <p:cSldViewPr snapToGrid="0">
      <p:cViewPr varScale="1">
        <p:scale>
          <a:sx n="70" d="100"/>
          <a:sy n="70" d="100"/>
        </p:scale>
        <p:origin x="-762" y="-90"/>
      </p:cViewPr>
      <p:guideLst>
        <p:guide orient="horz" pos="2160"/>
        <p:guide pos="3840"/>
      </p:guideLst>
    </p:cSldViewPr>
  </p:slideViewPr>
  <p:outlineViewPr>
    <p:cViewPr>
      <p:scale>
        <a:sx n="33" d="100"/>
        <a:sy n="33" d="100"/>
      </p:scale>
      <p:origin x="42" y="504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 in the diagram is 3</a:t>
            </a:r>
            <a:r>
              <a:rPr lang="en-US" baseline="30000" dirty="0" smtClean="0"/>
              <a:t>rd</a:t>
            </a:r>
            <a:r>
              <a:rPr lang="en-US" dirty="0" smtClean="0"/>
              <a:t> generation</a:t>
            </a:r>
            <a:r>
              <a:rPr lang="en-US" baseline="0" dirty="0" smtClean="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smtClean="0"/>
              <a:t>IC used</a:t>
            </a:r>
          </a:p>
          <a:p>
            <a:r>
              <a:rPr lang="en-US" baseline="0" dirty="0" smtClean="0"/>
              <a:t>More reliable in comparison to previous two generations</a:t>
            </a:r>
          </a:p>
          <a:p>
            <a:r>
              <a:rPr lang="en-US" baseline="0" dirty="0" smtClean="0"/>
              <a:t>Smaller size</a:t>
            </a:r>
          </a:p>
          <a:p>
            <a:r>
              <a:rPr lang="en-US" baseline="0" dirty="0" smtClean="0"/>
              <a:t>Generated less heat</a:t>
            </a:r>
          </a:p>
          <a:p>
            <a:r>
              <a:rPr lang="en-US" baseline="0" dirty="0" smtClean="0"/>
              <a:t>Faster</a:t>
            </a:r>
          </a:p>
          <a:p>
            <a:r>
              <a:rPr lang="en-US" baseline="0" dirty="0" smtClean="0"/>
              <a:t>Lesser maintenance</a:t>
            </a:r>
          </a:p>
          <a:p>
            <a:r>
              <a:rPr lang="en-US" baseline="0" dirty="0" smtClean="0"/>
              <a:t>Costly</a:t>
            </a:r>
          </a:p>
          <a:p>
            <a:r>
              <a:rPr lang="en-US" baseline="0" dirty="0" smtClean="0"/>
              <a:t>AC required</a:t>
            </a:r>
          </a:p>
          <a:p>
            <a:r>
              <a:rPr lang="en-US" baseline="0" dirty="0" smtClean="0"/>
              <a:t>Consumed lesser electricity</a:t>
            </a:r>
          </a:p>
          <a:p>
            <a:r>
              <a:rPr lang="en-US" baseline="0" dirty="0" smtClean="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xmlns="" val="4186024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fig -3</a:t>
            </a:r>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Fig-5</a:t>
            </a:r>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quora.com/What-is-the-difference-between-a-self-induced-EMF-and-a-mutually-induced-EM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www.quora.com/What-is-the-difference-between-a-self-induced-EMF-and-a-mutually-induced-EM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circuitglobe.com/wp-content/uploads/2016/11/step-down-transformer.jpg"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ora.com/What-are-the-differences-between-a-circuit-and-an-electric-circuit"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circuitglobe.com/wp-content/uploads/2016/11/step-up-transformer.jpg"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circuitglobe.com/wp-content/uploads/2017/01/L-shape-of-transformer-compressor-11.jpg" TargetMode="External"/><Relationship Id="rId1" Type="http://schemas.openxmlformats.org/officeDocument/2006/relationships/slideLayout" Target="../slideLayouts/slideLayout7.xml"/><Relationship Id="rId4" Type="http://schemas.openxmlformats.org/officeDocument/2006/relationships/hyperlink" Target="https://circuitglobe.com/wp-content/uploads/2017/01/shell-type-transformer-circuit.jp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circuitglobe.com/wp-content/uploads/2017/01/L-shape-of-transformer-compressor-11.jp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circuitglobe.com/wp-content/uploads/2017/01/shell-type-transformer-circuit.jpg" TargetMode="Externa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hyperlink" Target="https://circuitglobe.com/wp-content/uploads/2017/01/shell-type-transformer-circuit.jpg" TargetMode="External"/><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circuitglobe.com/wp-content/uploads/2017/01/shell-type-transformer-circuit.jp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com/search?q=transformer+working+and+construction&amp;source=lnms&amp;tbm=isch&amp;sa=X&amp;ved=2ahUKEwjf7q2zo5XqAhXbb30KHcZ1A-MQ_AUoAnoECBEQBA&amp;biw=1366&amp;bih=608"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ircuitglobe.com/what-is-a-transformer.html" TargetMode="External"/><Relationship Id="rId2" Type="http://schemas.openxmlformats.org/officeDocument/2006/relationships/hyperlink" Target="https://iopscience.iop.org/book/978-0-7503-2084-9/chapter/bk978-0-7503-2084-9ch1" TargetMode="External"/><Relationship Id="rId1" Type="http://schemas.openxmlformats.org/officeDocument/2006/relationships/slideLayout" Target="../slideLayouts/slideLayout2.xml"/><Relationship Id="rId5" Type="http://schemas.openxmlformats.org/officeDocument/2006/relationships/hyperlink" Target="https://www.electronics-tutorials.ws/transformer/transformer-basics.html" TargetMode="External"/><Relationship Id="rId4" Type="http://schemas.openxmlformats.org/officeDocument/2006/relationships/hyperlink" Target="https://cnx.org/contents/FOAgj46E@1.1:CF55C3SF@1/chapter-1-Magnetic-Circuits-and-Magnetic-Materials" TargetMode="Externa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electrical4u.net/wp-content/uploads/2018/06/Faradays-Law-of-electronagnetic-indution-6.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electrical4u.net/wp-content/uploads/2018/06/Faradays-Law-of-electronagnetic-indution-6.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ircuitglobe.com/wp-content/uploads/2015/08/indufced-emf.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494804" y="4023363"/>
          <a:ext cx="2631143" cy="2507676"/>
        </p:xfrm>
        <a:graphic>
          <a:graphicData uri="http://schemas.openxmlformats.org/presentationml/2006/ole">
            <p:oleObj spid="_x0000_s65538"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a:spLocks noChangeArrowheads="1"/>
          </p:cNvSpPr>
          <p:nvPr/>
        </p:nvSpPr>
        <p:spPr bwMode="auto">
          <a:xfrm>
            <a:off x="1214846" y="1397725"/>
            <a:ext cx="9832638" cy="434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000" b="1" dirty="0" smtClean="0">
                <a:latin typeface="Arial Black" panose="020B0A04020102020204" pitchFamily="34" charset="0"/>
                <a:ea typeface="Karla" pitchFamily="2" charset="0"/>
                <a:cs typeface="Karla" pitchFamily="2" charset="0"/>
              </a:rPr>
              <a:t>UNIVERSITY INSTITUTE OF ENGINEERING </a:t>
            </a:r>
            <a:endParaRPr lang="en-US" sz="30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000" b="1" dirty="0">
                <a:latin typeface="Arial Black" panose="020B0A04020102020204" pitchFamily="34" charset="0"/>
                <a:ea typeface="Karla" pitchFamily="2" charset="0"/>
                <a:cs typeface="Karla" pitchFamily="2" charset="0"/>
              </a:rPr>
              <a:t>DEPARTMENT </a:t>
            </a:r>
            <a:r>
              <a:rPr lang="en-US" sz="3000" b="1" dirty="0" smtClean="0">
                <a:latin typeface="Arial Black" panose="020B0A04020102020204" pitchFamily="34" charset="0"/>
                <a:ea typeface="Karla" pitchFamily="2" charset="0"/>
                <a:cs typeface="Karla" pitchFamily="2" charset="0"/>
              </a:rPr>
              <a:t>OF ACADEMIC UNIT-1 </a:t>
            </a:r>
            <a:endParaRPr lang="en-US" sz="30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Engineering (CSE)</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NAME: Basics Electrical &amp; Electronics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CODE : 21ELH-101</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By</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AKHIL NIGAM</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INTRODUCTION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TO TRANSFORMER</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Lecture No. 8</a:t>
            </a:r>
            <a:endParaRPr lang="en-US" sz="1600" dirty="0">
              <a:latin typeface="Raleway ExtraBold" pitchFamily="34" charset="-52"/>
            </a:endParaRPr>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6" y="281911"/>
            <a:ext cx="10620103" cy="954224"/>
          </a:xfrm>
        </p:spPr>
        <p:txBody>
          <a:bodyPr/>
          <a:lstStyle/>
          <a:p>
            <a:pPr algn="ctr"/>
            <a:r>
              <a:rPr lang="en-US" b="1" dirty="0" smtClean="0"/>
              <a:t>Self Induced EMF</a:t>
            </a:r>
            <a:endParaRPr lang="en-IE" b="1" dirty="0"/>
          </a:p>
        </p:txBody>
      </p:sp>
      <p:sp>
        <p:nvSpPr>
          <p:cNvPr id="3" name="Content Placeholder 2"/>
          <p:cNvSpPr>
            <a:spLocks noGrp="1"/>
          </p:cNvSpPr>
          <p:nvPr>
            <p:ph sz="half" idx="1"/>
          </p:nvPr>
        </p:nvSpPr>
        <p:spPr>
          <a:xfrm>
            <a:off x="838199" y="1188720"/>
            <a:ext cx="10544034" cy="3892731"/>
          </a:xfrm>
        </p:spPr>
        <p:txBody>
          <a:bodyPr>
            <a:normAutofit/>
          </a:bodyPr>
          <a:lstStyle/>
          <a:p>
            <a:pPr algn="just">
              <a:buFont typeface="Wingdings" pitchFamily="2" charset="2"/>
              <a:buChar char="§"/>
            </a:pPr>
            <a:r>
              <a:rPr lang="en-IE" dirty="0" smtClean="0">
                <a:cs typeface="Times New Roman" pitchFamily="18" charset="0"/>
              </a:rPr>
              <a:t>Consider a coil having N number of turns as shown in the figure. When the switch S is closed &amp; current I flows through the coil, it produces flux (φ) linking with its own turns. </a:t>
            </a:r>
          </a:p>
          <a:p>
            <a:pPr algn="just">
              <a:buFont typeface="Wingdings" pitchFamily="2" charset="2"/>
              <a:buChar char="§"/>
            </a:pPr>
            <a:r>
              <a:rPr lang="en-IE" dirty="0" smtClean="0">
                <a:cs typeface="Times New Roman" pitchFamily="18" charset="0"/>
              </a:rPr>
              <a:t>If the current flowing through the coil is changed by changing the value of  resistance (R), the flux linking with it, changes and hence </a:t>
            </a:r>
            <a:r>
              <a:rPr lang="en-IE" dirty="0" err="1" smtClean="0">
                <a:cs typeface="Times New Roman" pitchFamily="18" charset="0"/>
              </a:rPr>
              <a:t>emf</a:t>
            </a:r>
            <a:r>
              <a:rPr lang="en-IE" dirty="0" smtClean="0">
                <a:cs typeface="Times New Roman" pitchFamily="18" charset="0"/>
              </a:rPr>
              <a:t> is induced in the coil. </a:t>
            </a:r>
          </a:p>
          <a:p>
            <a:endParaRPr lang="en-IE"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pic>
        <p:nvPicPr>
          <p:cNvPr id="130049" name="Picture 1"/>
          <p:cNvPicPr>
            <a:picLocks noChangeAspect="1" noChangeArrowheads="1"/>
          </p:cNvPicPr>
          <p:nvPr/>
        </p:nvPicPr>
        <p:blipFill>
          <a:blip r:embed="rId2" cstate="print"/>
          <a:srcRect/>
          <a:stretch>
            <a:fillRect/>
          </a:stretch>
        </p:blipFill>
        <p:spPr bwMode="auto">
          <a:xfrm>
            <a:off x="3366093" y="3794149"/>
            <a:ext cx="5705475"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6" y="281911"/>
            <a:ext cx="10620103" cy="954224"/>
          </a:xfrm>
        </p:spPr>
        <p:txBody>
          <a:bodyPr/>
          <a:lstStyle/>
          <a:p>
            <a:pPr algn="ctr"/>
            <a:r>
              <a:rPr lang="en-US" b="1" dirty="0" smtClean="0"/>
              <a:t>Self Induced EMF</a:t>
            </a:r>
            <a:endParaRPr lang="en-IE" b="1" dirty="0"/>
          </a:p>
        </p:txBody>
      </p:sp>
      <p:sp>
        <p:nvSpPr>
          <p:cNvPr id="3" name="Content Placeholder 2"/>
          <p:cNvSpPr>
            <a:spLocks noGrp="1"/>
          </p:cNvSpPr>
          <p:nvPr>
            <p:ph sz="half" idx="1"/>
          </p:nvPr>
        </p:nvSpPr>
        <p:spPr>
          <a:xfrm>
            <a:off x="838200" y="1188720"/>
            <a:ext cx="5767316" cy="5102898"/>
          </a:xfrm>
        </p:spPr>
        <p:txBody>
          <a:bodyPr>
            <a:normAutofit fontScale="62500" lnSpcReduction="20000"/>
          </a:bodyPr>
          <a:lstStyle/>
          <a:p>
            <a:pPr algn="just">
              <a:buFont typeface="Wingdings" pitchFamily="2" charset="2"/>
              <a:buChar char="§"/>
            </a:pPr>
            <a:r>
              <a:rPr lang="en-IE" sz="5100" dirty="0" smtClean="0">
                <a:cs typeface="Times New Roman" pitchFamily="18" charset="0"/>
              </a:rPr>
              <a:t>This induced </a:t>
            </a:r>
            <a:r>
              <a:rPr lang="en-IE" sz="5100" dirty="0" err="1" smtClean="0">
                <a:cs typeface="Times New Roman" pitchFamily="18" charset="0"/>
              </a:rPr>
              <a:t>emf</a:t>
            </a:r>
            <a:r>
              <a:rPr lang="en-IE" sz="5100" dirty="0" smtClean="0">
                <a:cs typeface="Times New Roman" pitchFamily="18" charset="0"/>
              </a:rPr>
              <a:t> is called Self Induced </a:t>
            </a:r>
            <a:r>
              <a:rPr lang="en-IE" sz="5100" dirty="0" err="1" smtClean="0">
                <a:cs typeface="Times New Roman" pitchFamily="18" charset="0"/>
              </a:rPr>
              <a:t>emf</a:t>
            </a:r>
            <a:r>
              <a:rPr lang="en-IE" sz="5100" dirty="0" smtClean="0">
                <a:cs typeface="Times New Roman" pitchFamily="18" charset="0"/>
              </a:rPr>
              <a:t>. The direction of this induced </a:t>
            </a:r>
            <a:r>
              <a:rPr lang="en-IE" sz="5100" dirty="0" err="1" smtClean="0">
                <a:cs typeface="Times New Roman" pitchFamily="18" charset="0"/>
              </a:rPr>
              <a:t>emf</a:t>
            </a:r>
            <a:r>
              <a:rPr lang="en-IE" sz="5100" dirty="0" smtClean="0">
                <a:cs typeface="Times New Roman" pitchFamily="18" charset="0"/>
              </a:rPr>
              <a:t> opposes the change of current in the coil. This effect is because of Lenz’s Law.</a:t>
            </a:r>
          </a:p>
          <a:p>
            <a:pPr algn="just">
              <a:buFont typeface="Wingdings" pitchFamily="2" charset="2"/>
              <a:buChar char="§"/>
            </a:pPr>
            <a:r>
              <a:rPr lang="en-IE" sz="5100" dirty="0" smtClean="0">
                <a:cs typeface="Times New Roman" pitchFamily="18" charset="0"/>
              </a:rPr>
              <a:t>The magnitude of self-induced </a:t>
            </a:r>
            <a:r>
              <a:rPr lang="en-IE" sz="5100" dirty="0" err="1" smtClean="0">
                <a:cs typeface="Times New Roman" pitchFamily="18" charset="0"/>
              </a:rPr>
              <a:t>emf</a:t>
            </a:r>
            <a:r>
              <a:rPr lang="en-IE" sz="5100" dirty="0" smtClean="0">
                <a:cs typeface="Times New Roman" pitchFamily="18" charset="0"/>
              </a:rPr>
              <a:t> is directly proportional to the rate of change of current in the coil. L is constant of proportionality and called as Self Inductance.</a:t>
            </a:r>
          </a:p>
          <a:p>
            <a:endParaRPr lang="en-IE"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pic>
        <p:nvPicPr>
          <p:cNvPr id="67586" name="Picture 2" descr="Self induced EMF || Self inductance in detail by Cognition - YouTube"/>
          <p:cNvPicPr>
            <a:picLocks noChangeAspect="1" noChangeArrowheads="1"/>
          </p:cNvPicPr>
          <p:nvPr/>
        </p:nvPicPr>
        <p:blipFill>
          <a:blip r:embed="rId3" cstate="print"/>
          <a:srcRect/>
          <a:stretch>
            <a:fillRect/>
          </a:stretch>
        </p:blipFill>
        <p:spPr bwMode="auto">
          <a:xfrm>
            <a:off x="7009872" y="1177193"/>
            <a:ext cx="4828392" cy="27159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7579769" y="4951989"/>
            <a:ext cx="3215609" cy="646331"/>
          </a:xfrm>
          <a:prstGeom prst="rect">
            <a:avLst/>
          </a:prstGeom>
        </p:spPr>
        <p:txBody>
          <a:bodyPr wrap="square">
            <a:spAutoFit/>
          </a:bodyPr>
          <a:lstStyle/>
          <a:p>
            <a:r>
              <a:rPr lang="en-IN" dirty="0" smtClean="0"/>
              <a:t>https://images.app.goo.gl/zREgsGt6emmhV83GA</a:t>
            </a:r>
            <a:endParaRPr lang="en-IN" dirty="0"/>
          </a:p>
        </p:txBody>
      </p:sp>
      <p:sp>
        <p:nvSpPr>
          <p:cNvPr id="7" name="Rectangle 6"/>
          <p:cNvSpPr/>
          <p:nvPr/>
        </p:nvSpPr>
        <p:spPr>
          <a:xfrm>
            <a:off x="8229599" y="4163782"/>
            <a:ext cx="2101755" cy="646331"/>
          </a:xfrm>
          <a:prstGeom prst="rect">
            <a:avLst/>
          </a:prstGeom>
        </p:spPr>
        <p:txBody>
          <a:bodyPr wrap="square">
            <a:spAutoFit/>
          </a:bodyPr>
          <a:lstStyle/>
          <a:p>
            <a:r>
              <a:rPr lang="en-US" dirty="0" smtClean="0"/>
              <a:t>Fig-3 Self induced EMF</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Mutual Induced EMF</a:t>
            </a:r>
            <a:endParaRPr lang="en-IE" b="1" dirty="0"/>
          </a:p>
        </p:txBody>
      </p:sp>
      <p:sp>
        <p:nvSpPr>
          <p:cNvPr id="3" name="Content Placeholder 2"/>
          <p:cNvSpPr>
            <a:spLocks noGrp="1"/>
          </p:cNvSpPr>
          <p:nvPr>
            <p:ph sz="half" idx="1"/>
          </p:nvPr>
        </p:nvSpPr>
        <p:spPr>
          <a:xfrm>
            <a:off x="694509" y="1708059"/>
            <a:ext cx="5181600" cy="4351338"/>
          </a:xfrm>
        </p:spPr>
        <p:txBody>
          <a:bodyPr>
            <a:normAutofit lnSpcReduction="10000"/>
          </a:bodyPr>
          <a:lstStyle/>
          <a:p>
            <a:pPr algn="just">
              <a:buFont typeface="Wingdings" pitchFamily="2" charset="2"/>
              <a:buChar char="§"/>
            </a:pPr>
            <a:r>
              <a:rPr lang="en-IE" dirty="0" smtClean="0">
                <a:latin typeface="Times New Roman" pitchFamily="18" charset="0"/>
                <a:cs typeface="Times New Roman" pitchFamily="18" charset="0"/>
              </a:rPr>
              <a:t>The </a:t>
            </a:r>
            <a:r>
              <a:rPr lang="en-IE" dirty="0" err="1" smtClean="0">
                <a:latin typeface="Times New Roman" pitchFamily="18" charset="0"/>
                <a:cs typeface="Times New Roman" pitchFamily="18" charset="0"/>
              </a:rPr>
              <a:t>emf</a:t>
            </a:r>
            <a:r>
              <a:rPr lang="en-IE" dirty="0" smtClean="0">
                <a:latin typeface="Times New Roman" pitchFamily="18" charset="0"/>
                <a:cs typeface="Times New Roman" pitchFamily="18" charset="0"/>
              </a:rPr>
              <a:t> induced in a coil due to the change of flux produced by another neighbouring coil linking to it, is called </a:t>
            </a:r>
            <a:r>
              <a:rPr lang="en-IE" b="1" dirty="0" smtClean="0">
                <a:latin typeface="Times New Roman" pitchFamily="18" charset="0"/>
                <a:cs typeface="Times New Roman" pitchFamily="18" charset="0"/>
              </a:rPr>
              <a:t>Mutually Induced </a:t>
            </a:r>
            <a:r>
              <a:rPr lang="en-IE" b="1" dirty="0" err="1" smtClean="0">
                <a:latin typeface="Times New Roman" pitchFamily="18" charset="0"/>
                <a:cs typeface="Times New Roman" pitchFamily="18" charset="0"/>
              </a:rPr>
              <a:t>emf</a:t>
            </a:r>
            <a:r>
              <a:rPr lang="en-IE" b="1" dirty="0" smtClean="0">
                <a:latin typeface="Times New Roman" pitchFamily="18" charset="0"/>
                <a:cs typeface="Times New Roman" pitchFamily="18" charset="0"/>
              </a:rPr>
              <a:t>.</a:t>
            </a:r>
          </a:p>
          <a:p>
            <a:pPr algn="just">
              <a:buFont typeface="Wingdings" pitchFamily="2" charset="2"/>
              <a:buChar char="§"/>
            </a:pPr>
            <a:r>
              <a:rPr lang="en-IE" b="1" dirty="0" smtClean="0">
                <a:latin typeface="Times New Roman" pitchFamily="18" charset="0"/>
                <a:cs typeface="Times New Roman" pitchFamily="18" charset="0"/>
              </a:rPr>
              <a:t> </a:t>
            </a:r>
            <a:r>
              <a:rPr lang="en-IE" dirty="0" smtClean="0">
                <a:solidFill>
                  <a:srgbClr val="000000"/>
                </a:solidFill>
                <a:latin typeface="Times New Roman" pitchFamily="18" charset="0"/>
                <a:cs typeface="Times New Roman" pitchFamily="18" charset="0"/>
              </a:rPr>
              <a:t>When the switch (S) is closed in the circuit shown above, current I</a:t>
            </a:r>
            <a:r>
              <a:rPr lang="en-IE" baseline="-25000" dirty="0" smtClean="0">
                <a:solidFill>
                  <a:srgbClr val="000000"/>
                </a:solidFill>
                <a:latin typeface="Times New Roman" pitchFamily="18" charset="0"/>
                <a:cs typeface="Times New Roman" pitchFamily="18" charset="0"/>
              </a:rPr>
              <a:t>1</a:t>
            </a:r>
            <a:r>
              <a:rPr lang="en-IE" dirty="0" smtClean="0">
                <a:solidFill>
                  <a:srgbClr val="000000"/>
                </a:solidFill>
                <a:latin typeface="Times New Roman" pitchFamily="18" charset="0"/>
                <a:cs typeface="Times New Roman" pitchFamily="18" charset="0"/>
              </a:rPr>
              <a:t> flows through the coil A, and it produces the fluxφ</a:t>
            </a:r>
            <a:r>
              <a:rPr lang="en-IE" baseline="-25000" dirty="0" smtClean="0">
                <a:solidFill>
                  <a:srgbClr val="000000"/>
                </a:solidFill>
                <a:latin typeface="Times New Roman" pitchFamily="18" charset="0"/>
                <a:cs typeface="Times New Roman" pitchFamily="18" charset="0"/>
              </a:rPr>
              <a:t>1</a:t>
            </a:r>
            <a:r>
              <a:rPr lang="en-IE" dirty="0" smtClean="0">
                <a:solidFill>
                  <a:srgbClr val="000000"/>
                </a:solidFill>
                <a:latin typeface="Times New Roman" pitchFamily="18" charset="0"/>
                <a:cs typeface="Times New Roman" pitchFamily="18" charset="0"/>
              </a:rPr>
              <a:t>. Most of the flux says φ</a:t>
            </a:r>
            <a:r>
              <a:rPr lang="en-IE" baseline="-25000" dirty="0" smtClean="0">
                <a:solidFill>
                  <a:srgbClr val="000000"/>
                </a:solidFill>
                <a:latin typeface="Times New Roman" pitchFamily="18" charset="0"/>
                <a:cs typeface="Times New Roman" pitchFamily="18" charset="0"/>
              </a:rPr>
              <a:t>12</a:t>
            </a:r>
            <a:r>
              <a:rPr lang="en-IE" dirty="0" smtClean="0">
                <a:solidFill>
                  <a:srgbClr val="000000"/>
                </a:solidFill>
                <a:latin typeface="Times New Roman" pitchFamily="18" charset="0"/>
                <a:cs typeface="Times New Roman" pitchFamily="18" charset="0"/>
              </a:rPr>
              <a:t> links with the other coil B. </a:t>
            </a:r>
            <a:endParaRPr lang="en-IE" dirty="0">
              <a:latin typeface="Angsana New" pitchFamily="18" charset="-34"/>
              <a:cs typeface="Angsana New" pitchFamily="18" charset="-34"/>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descr="main-qimg-2705af112f5b035e529113f7b7a5b3d5.jpg"/>
          <p:cNvPicPr>
            <a:picLocks noChangeAspect="1"/>
          </p:cNvPicPr>
          <p:nvPr/>
        </p:nvPicPr>
        <p:blipFill>
          <a:blip r:embed="rId3" cstate="print"/>
          <a:stretch>
            <a:fillRect/>
          </a:stretch>
        </p:blipFill>
        <p:spPr>
          <a:xfrm>
            <a:off x="6622869" y="1410789"/>
            <a:ext cx="5290457" cy="3461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466114" y="5691157"/>
            <a:ext cx="4911634" cy="923330"/>
          </a:xfrm>
          <a:prstGeom prst="rect">
            <a:avLst/>
          </a:prstGeom>
        </p:spPr>
        <p:txBody>
          <a:bodyPr wrap="square">
            <a:spAutoFit/>
          </a:bodyPr>
          <a:lstStyle/>
          <a:p>
            <a:r>
              <a:rPr lang="en-IN" dirty="0" smtClean="0">
                <a:hlinkClick r:id="rId4"/>
              </a:rPr>
              <a:t>https://www.quora.com/What-is-the-difference-between-a-self-induced-EMF-and-a-mutually-induced-EMF</a:t>
            </a:r>
            <a:endParaRPr lang="en-IN" dirty="0"/>
          </a:p>
        </p:txBody>
      </p:sp>
      <p:sp>
        <p:nvSpPr>
          <p:cNvPr id="7" name="Rectangle 6"/>
          <p:cNvSpPr/>
          <p:nvPr/>
        </p:nvSpPr>
        <p:spPr>
          <a:xfrm>
            <a:off x="7315200" y="5090615"/>
            <a:ext cx="3698543" cy="369332"/>
          </a:xfrm>
          <a:prstGeom prst="rect">
            <a:avLst/>
          </a:prstGeom>
        </p:spPr>
        <p:txBody>
          <a:bodyPr wrap="square">
            <a:spAutoFit/>
          </a:bodyPr>
          <a:lstStyle/>
          <a:p>
            <a:r>
              <a:rPr lang="en-US" dirty="0" smtClean="0"/>
              <a:t>Fig-4 Mutually induced EMF</a:t>
            </a: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Mutual Induced EMF</a:t>
            </a:r>
            <a:endParaRPr lang="en-IE" b="1" dirty="0"/>
          </a:p>
        </p:txBody>
      </p:sp>
      <p:sp>
        <p:nvSpPr>
          <p:cNvPr id="3" name="Content Placeholder 2"/>
          <p:cNvSpPr>
            <a:spLocks noGrp="1"/>
          </p:cNvSpPr>
          <p:nvPr>
            <p:ph sz="half" idx="1"/>
          </p:nvPr>
        </p:nvSpPr>
        <p:spPr>
          <a:xfrm>
            <a:off x="694509" y="1708059"/>
            <a:ext cx="5181600" cy="4351338"/>
          </a:xfrm>
        </p:spPr>
        <p:txBody>
          <a:bodyPr>
            <a:normAutofit/>
          </a:bodyPr>
          <a:lstStyle/>
          <a:p>
            <a:pPr algn="just">
              <a:buFont typeface="Wingdings" pitchFamily="2" charset="2"/>
              <a:buChar char="§"/>
            </a:pPr>
            <a:r>
              <a:rPr lang="en-IE" dirty="0" smtClean="0">
                <a:solidFill>
                  <a:srgbClr val="000000"/>
                </a:solidFill>
                <a:latin typeface="Times New Roman" pitchFamily="18" charset="0"/>
                <a:cs typeface="Times New Roman" pitchFamily="18" charset="0"/>
              </a:rPr>
              <a:t>If the current flowing through the coil A is changed by changing the value of variable resistor R, it changes flux linking with the other coil B and hence </a:t>
            </a:r>
            <a:r>
              <a:rPr lang="en-IE" dirty="0" err="1" smtClean="0">
                <a:solidFill>
                  <a:srgbClr val="000000"/>
                </a:solidFill>
                <a:latin typeface="Times New Roman" pitchFamily="18" charset="0"/>
                <a:cs typeface="Times New Roman" pitchFamily="18" charset="0"/>
              </a:rPr>
              <a:t>emf</a:t>
            </a:r>
            <a:r>
              <a:rPr lang="en-IE" dirty="0" smtClean="0">
                <a:solidFill>
                  <a:srgbClr val="000000"/>
                </a:solidFill>
                <a:latin typeface="Times New Roman" pitchFamily="18" charset="0"/>
                <a:cs typeface="Times New Roman" pitchFamily="18" charset="0"/>
              </a:rPr>
              <a:t> is induced in the coil. </a:t>
            </a:r>
          </a:p>
          <a:p>
            <a:pPr algn="just">
              <a:buFont typeface="Wingdings" pitchFamily="2" charset="2"/>
              <a:buChar char="§"/>
            </a:pPr>
            <a:r>
              <a:rPr lang="en-IE" dirty="0" smtClean="0">
                <a:solidFill>
                  <a:srgbClr val="000000"/>
                </a:solidFill>
                <a:latin typeface="Times New Roman" pitchFamily="18" charset="0"/>
                <a:cs typeface="Times New Roman" pitchFamily="18" charset="0"/>
              </a:rPr>
              <a:t>This induced </a:t>
            </a:r>
            <a:r>
              <a:rPr lang="en-IE" dirty="0" err="1" smtClean="0">
                <a:solidFill>
                  <a:srgbClr val="000000"/>
                </a:solidFill>
                <a:latin typeface="Times New Roman" pitchFamily="18" charset="0"/>
                <a:cs typeface="Times New Roman" pitchFamily="18" charset="0"/>
              </a:rPr>
              <a:t>emf</a:t>
            </a:r>
            <a:r>
              <a:rPr lang="en-IE" dirty="0" smtClean="0">
                <a:solidFill>
                  <a:srgbClr val="000000"/>
                </a:solidFill>
                <a:latin typeface="Times New Roman" pitchFamily="18" charset="0"/>
                <a:cs typeface="Times New Roman" pitchFamily="18" charset="0"/>
              </a:rPr>
              <a:t> is called </a:t>
            </a:r>
            <a:r>
              <a:rPr lang="en-IE" b="1" dirty="0" smtClean="0">
                <a:solidFill>
                  <a:srgbClr val="000000"/>
                </a:solidFill>
                <a:latin typeface="Times New Roman" pitchFamily="18" charset="0"/>
                <a:cs typeface="Times New Roman" pitchFamily="18" charset="0"/>
              </a:rPr>
              <a:t>Mutually Induced </a:t>
            </a:r>
            <a:r>
              <a:rPr lang="en-IE" b="1" dirty="0" err="1" smtClean="0">
                <a:solidFill>
                  <a:srgbClr val="000000"/>
                </a:solidFill>
                <a:latin typeface="Times New Roman" pitchFamily="18" charset="0"/>
                <a:cs typeface="Times New Roman" pitchFamily="18" charset="0"/>
              </a:rPr>
              <a:t>emf</a:t>
            </a:r>
            <a:r>
              <a:rPr lang="en-IE" dirty="0" smtClean="0">
                <a:solidFill>
                  <a:srgbClr val="000000"/>
                </a:solidFill>
                <a:latin typeface="AngsanaUPC" pitchFamily="18" charset="-34"/>
                <a:cs typeface="AngsanaUPC" pitchFamily="18" charset="-34"/>
              </a:rPr>
              <a:t>.</a:t>
            </a:r>
          </a:p>
          <a:p>
            <a:pPr>
              <a:buFont typeface="Wingdings" pitchFamily="2" charset="2"/>
              <a:buChar char="§"/>
            </a:pPr>
            <a:endParaRPr lang="en-IE" dirty="0">
              <a:latin typeface="Angsana New" pitchFamily="18" charset="-34"/>
              <a:cs typeface="Angsana New" pitchFamily="18" charset="-34"/>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descr="main-qimg-2705af112f5b035e529113f7b7a5b3d5.jpg"/>
          <p:cNvPicPr>
            <a:picLocks noChangeAspect="1"/>
          </p:cNvPicPr>
          <p:nvPr/>
        </p:nvPicPr>
        <p:blipFill>
          <a:blip r:embed="rId3" cstate="print"/>
          <a:stretch>
            <a:fillRect/>
          </a:stretch>
        </p:blipFill>
        <p:spPr>
          <a:xfrm>
            <a:off x="6622869" y="1410789"/>
            <a:ext cx="5290457" cy="3461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042245" y="6032310"/>
            <a:ext cx="4048120" cy="461665"/>
          </a:xfrm>
          <a:prstGeom prst="rect">
            <a:avLst/>
          </a:prstGeom>
        </p:spPr>
        <p:txBody>
          <a:bodyPr wrap="square">
            <a:spAutoFit/>
          </a:bodyPr>
          <a:lstStyle/>
          <a:p>
            <a:r>
              <a:rPr lang="en-IN" sz="1200" dirty="0" smtClean="0">
                <a:hlinkClick r:id="rId4"/>
              </a:rPr>
              <a:t>https://www.quora.com/What-is-the-difference-between-a-self-induced-EMF-and-a-mutually-induced-EMF</a:t>
            </a:r>
            <a:endParaRPr lang="en-IN" sz="1200" dirty="0"/>
          </a:p>
        </p:txBody>
      </p:sp>
      <p:sp>
        <p:nvSpPr>
          <p:cNvPr id="8" name="Rectangle 7"/>
          <p:cNvSpPr/>
          <p:nvPr/>
        </p:nvSpPr>
        <p:spPr>
          <a:xfrm>
            <a:off x="6960359" y="5460323"/>
            <a:ext cx="4067032" cy="646331"/>
          </a:xfrm>
          <a:prstGeom prst="rect">
            <a:avLst/>
          </a:prstGeom>
        </p:spPr>
        <p:txBody>
          <a:bodyPr wrap="square">
            <a:spAutoFit/>
          </a:bodyPr>
          <a:lstStyle/>
          <a:p>
            <a:r>
              <a:rPr lang="en-US" dirty="0" smtClean="0"/>
              <a:t>Same as Fig-4 Mutually induced EMF</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4" y="202716"/>
            <a:ext cx="10398034" cy="1286450"/>
          </a:xfrm>
        </p:spPr>
        <p:txBody>
          <a:bodyPr>
            <a:noAutofit/>
          </a:bodyPr>
          <a:lstStyle/>
          <a:p>
            <a:pPr algn="ctr"/>
            <a:r>
              <a:rPr lang="en-IE" b="1" dirty="0" smtClean="0">
                <a:cs typeface="Times New Roman" pitchFamily="18" charset="0"/>
              </a:rPr>
              <a:t>Single Phase Transformer</a:t>
            </a:r>
            <a:endParaRPr lang="en-IE" b="1" dirty="0">
              <a:cs typeface="Times New Roman" pitchFamily="18" charset="0"/>
            </a:endParaRPr>
          </a:p>
        </p:txBody>
      </p:sp>
      <p:sp>
        <p:nvSpPr>
          <p:cNvPr id="3" name="Content Placeholder 2"/>
          <p:cNvSpPr>
            <a:spLocks noGrp="1"/>
          </p:cNvSpPr>
          <p:nvPr>
            <p:ph sz="half" idx="1"/>
          </p:nvPr>
        </p:nvSpPr>
        <p:spPr>
          <a:xfrm>
            <a:off x="750467" y="1368747"/>
            <a:ext cx="10265229" cy="4522925"/>
          </a:xfrm>
        </p:spPr>
        <p:txBody>
          <a:bodyPr>
            <a:normAutofit/>
          </a:bodyPr>
          <a:lstStyle/>
          <a:p>
            <a:pPr algn="just" fontAlgn="base">
              <a:buFont typeface="Wingdings" pitchFamily="2" charset="2"/>
              <a:buChar char="Ø"/>
            </a:pPr>
            <a:r>
              <a:rPr lang="en-IN" dirty="0" smtClean="0"/>
              <a:t>The transformer is the static device which works on the principle of electromagnetic induction. </a:t>
            </a:r>
          </a:p>
          <a:p>
            <a:pPr algn="just" fontAlgn="base">
              <a:buFont typeface="Wingdings" pitchFamily="2" charset="2"/>
              <a:buChar char="Ø"/>
            </a:pPr>
            <a:r>
              <a:rPr lang="en-IN" dirty="0" smtClean="0"/>
              <a:t>It is used for transferring the electrical power from one circuit to another without any variation in their frequency. </a:t>
            </a:r>
          </a:p>
          <a:p>
            <a:pPr algn="just" fontAlgn="base">
              <a:buFont typeface="Wingdings" pitchFamily="2" charset="2"/>
              <a:buChar char="Ø"/>
            </a:pPr>
            <a:r>
              <a:rPr lang="en-IN" dirty="0" smtClean="0"/>
              <a:t>In electromagnetic induction, the transfer of energy from one circuit to another takes places by the help of the mutual induction. </a:t>
            </a:r>
            <a:r>
              <a:rPr lang="en-IN" dirty="0" err="1" smtClean="0"/>
              <a:t>i.e</a:t>
            </a:r>
            <a:r>
              <a:rPr lang="en-IN" dirty="0" smtClean="0"/>
              <a:t> the flux induced in the primary winding is linked with the secondary winding.</a:t>
            </a:r>
            <a:endParaRPr lang="en-IE"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72050" y="1659033"/>
            <a:ext cx="6062133" cy="5551664"/>
          </a:xfrm>
        </p:spPr>
        <p:txBody>
          <a:bodyPr>
            <a:noAutofit/>
          </a:bodyPr>
          <a:lstStyle/>
          <a:p>
            <a:pPr algn="just"/>
            <a:r>
              <a:rPr lang="en-IN" dirty="0" smtClean="0">
                <a:cs typeface="Times New Roman" pitchFamily="18" charset="0"/>
              </a:rPr>
              <a:t>Working principle of electrical power transformer is similar to that of mutual induction.</a:t>
            </a:r>
          </a:p>
          <a:p>
            <a:pPr algn="just"/>
            <a:r>
              <a:rPr lang="en-IN" dirty="0" smtClean="0">
                <a:cs typeface="Times New Roman" pitchFamily="18" charset="0"/>
              </a:rPr>
              <a:t>A </a:t>
            </a:r>
            <a:r>
              <a:rPr lang="en-IN" b="1" dirty="0" smtClean="0">
                <a:cs typeface="Times New Roman" pitchFamily="18" charset="0"/>
              </a:rPr>
              <a:t>transformer</a:t>
            </a:r>
            <a:r>
              <a:rPr lang="en-IN" dirty="0" smtClean="0">
                <a:cs typeface="Times New Roman" pitchFamily="18" charset="0"/>
              </a:rPr>
              <a:t> is a static (or stationary) piece of apparatus by means of which electric power in one circuit is transformed into electric power of the same frequency in another circuit. </a:t>
            </a:r>
          </a:p>
          <a:p>
            <a:pPr algn="just"/>
            <a:r>
              <a:rPr lang="en-IN" dirty="0" smtClean="0">
                <a:cs typeface="Times New Roman" pitchFamily="18" charset="0"/>
              </a:rPr>
              <a:t>It can raise or lower the voltage in a circuit but with a corresponding decrease or increase in current. </a:t>
            </a:r>
            <a:endParaRPr lang="en-IE" dirty="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6" name="Rectangle 5"/>
          <p:cNvSpPr/>
          <p:nvPr/>
        </p:nvSpPr>
        <p:spPr>
          <a:xfrm>
            <a:off x="2211977" y="169817"/>
            <a:ext cx="8133806" cy="1446550"/>
          </a:xfrm>
          <a:prstGeom prst="rect">
            <a:avLst/>
          </a:prstGeom>
        </p:spPr>
        <p:txBody>
          <a:bodyPr wrap="square">
            <a:spAutoFit/>
          </a:bodyPr>
          <a:lstStyle/>
          <a:p>
            <a:pPr algn="ctr"/>
            <a:r>
              <a:rPr lang="en-IE" sz="4400" b="1" dirty="0" smtClean="0">
                <a:latin typeface="+mj-lt"/>
                <a:cs typeface="Aparajita" pitchFamily="34" charset="0"/>
              </a:rPr>
              <a:t>Working Principle of Single Phase Transformer</a:t>
            </a:r>
            <a:endParaRPr lang="en-IE" sz="4400" dirty="0">
              <a:latin typeface="+mj-lt"/>
            </a:endParaRPr>
          </a:p>
        </p:txBody>
      </p:sp>
      <p:sp>
        <p:nvSpPr>
          <p:cNvPr id="7" name="Rectangle 6"/>
          <p:cNvSpPr/>
          <p:nvPr/>
        </p:nvSpPr>
        <p:spPr>
          <a:xfrm>
            <a:off x="6964259" y="5556576"/>
            <a:ext cx="4362994" cy="646331"/>
          </a:xfrm>
          <a:prstGeom prst="rect">
            <a:avLst/>
          </a:prstGeom>
        </p:spPr>
        <p:txBody>
          <a:bodyPr wrap="square">
            <a:spAutoFit/>
          </a:bodyPr>
          <a:lstStyle/>
          <a:p>
            <a:r>
              <a:rPr lang="en-IN" dirty="0" smtClean="0"/>
              <a:t>https://images.app.goo.gl/7ybQWzfTwcuKTP4PA</a:t>
            </a:r>
            <a:endParaRPr lang="en-IN" dirty="0"/>
          </a:p>
        </p:txBody>
      </p:sp>
      <p:pic>
        <p:nvPicPr>
          <p:cNvPr id="113666" name="Picture 2" descr="https://www.electrical4u.com/images/2017/february/1487846548.png"/>
          <p:cNvPicPr>
            <a:picLocks noChangeAspect="1" noChangeArrowheads="1"/>
          </p:cNvPicPr>
          <p:nvPr/>
        </p:nvPicPr>
        <p:blipFill>
          <a:blip r:embed="rId3" cstate="print"/>
          <a:srcRect/>
          <a:stretch>
            <a:fillRect/>
          </a:stretch>
        </p:blipFill>
        <p:spPr bwMode="auto">
          <a:xfrm>
            <a:off x="6543312" y="1777501"/>
            <a:ext cx="5124450" cy="304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7847463" y="5131558"/>
            <a:ext cx="3057099" cy="369332"/>
          </a:xfrm>
          <a:prstGeom prst="rect">
            <a:avLst/>
          </a:prstGeom>
        </p:spPr>
        <p:txBody>
          <a:bodyPr wrap="square">
            <a:spAutoFit/>
          </a:bodyPr>
          <a:lstStyle/>
          <a:p>
            <a:r>
              <a:rPr lang="en-US" dirty="0" smtClean="0"/>
              <a:t>Fig-5 Single phase Transformer</a:t>
            </a:r>
            <a:endParaRPr lang="en-IN" dirty="0"/>
          </a:p>
        </p:txBody>
      </p:sp>
    </p:spTree>
    <p:extLst>
      <p:ext uri="{BB962C8B-B14F-4D97-AF65-F5344CB8AC3E}">
        <p14:creationId xmlns:p14="http://schemas.microsoft.com/office/powerpoint/2010/main" xmlns="" val="4222058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72050" y="1659033"/>
            <a:ext cx="6062133" cy="5551664"/>
          </a:xfrm>
        </p:spPr>
        <p:txBody>
          <a:bodyPr>
            <a:noAutofit/>
          </a:bodyPr>
          <a:lstStyle/>
          <a:p>
            <a:pPr algn="just"/>
            <a:r>
              <a:rPr lang="en-IN" dirty="0" smtClean="0">
                <a:latin typeface="Times New Roman" pitchFamily="18" charset="0"/>
                <a:cs typeface="Times New Roman" pitchFamily="18" charset="0"/>
              </a:rPr>
              <a:t>The physical basis of a </a:t>
            </a:r>
            <a:r>
              <a:rPr lang="en-IN" b="1" dirty="0" smtClean="0">
                <a:latin typeface="Times New Roman" pitchFamily="18" charset="0"/>
                <a:cs typeface="Times New Roman" pitchFamily="18" charset="0"/>
              </a:rPr>
              <a:t>power transformer</a:t>
            </a:r>
            <a:r>
              <a:rPr lang="en-IN" dirty="0" smtClean="0">
                <a:latin typeface="Times New Roman" pitchFamily="18" charset="0"/>
                <a:cs typeface="Times New Roman" pitchFamily="18" charset="0"/>
              </a:rPr>
              <a:t> is </a:t>
            </a:r>
            <a:r>
              <a:rPr lang="en-IN" b="1" dirty="0" smtClean="0">
                <a:latin typeface="Times New Roman" pitchFamily="18" charset="0"/>
                <a:cs typeface="Times New Roman" pitchFamily="18" charset="0"/>
              </a:rPr>
              <a:t>mutual induction</a:t>
            </a:r>
            <a:r>
              <a:rPr lang="en-IN" dirty="0" smtClean="0">
                <a:latin typeface="Times New Roman" pitchFamily="18" charset="0"/>
                <a:cs typeface="Times New Roman" pitchFamily="18" charset="0"/>
              </a:rPr>
              <a:t> between two circuits linked by a common magnetic flux. </a:t>
            </a:r>
          </a:p>
          <a:p>
            <a:pPr algn="just"/>
            <a:r>
              <a:rPr lang="en-IN" dirty="0" smtClean="0">
                <a:latin typeface="Times New Roman" pitchFamily="18" charset="0"/>
                <a:cs typeface="Times New Roman" pitchFamily="18" charset="0"/>
              </a:rPr>
              <a:t>In its simplest form, it consists of two inductive coils which are electrically separated but magnetically linked through a path of low reluctance</a:t>
            </a:r>
            <a:r>
              <a:rPr lang="en-IE" dirty="0" smtClean="0">
                <a:latin typeface="Times New Roman" pitchFamily="18" charset="0"/>
                <a:cs typeface="Times New Roman" pitchFamily="18" charset="0"/>
              </a:rPr>
              <a:t>.</a:t>
            </a:r>
            <a:endParaRPr lang="en-IE"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6" name="Rectangle 5"/>
          <p:cNvSpPr/>
          <p:nvPr/>
        </p:nvSpPr>
        <p:spPr>
          <a:xfrm>
            <a:off x="2211977" y="169817"/>
            <a:ext cx="8133806" cy="1446550"/>
          </a:xfrm>
          <a:prstGeom prst="rect">
            <a:avLst/>
          </a:prstGeom>
        </p:spPr>
        <p:txBody>
          <a:bodyPr wrap="square">
            <a:spAutoFit/>
          </a:bodyPr>
          <a:lstStyle/>
          <a:p>
            <a:pPr algn="ctr"/>
            <a:r>
              <a:rPr lang="en-IE" sz="4400" b="1" dirty="0" smtClean="0">
                <a:latin typeface="+mj-lt"/>
                <a:cs typeface="Aparajita" pitchFamily="34" charset="0"/>
              </a:rPr>
              <a:t>Working Principle of Single Phase Transformer</a:t>
            </a:r>
            <a:endParaRPr lang="en-IE" sz="4400" dirty="0">
              <a:latin typeface="+mj-lt"/>
            </a:endParaRPr>
          </a:p>
        </p:txBody>
      </p:sp>
      <p:sp>
        <p:nvSpPr>
          <p:cNvPr id="9" name="Rectangle 8"/>
          <p:cNvSpPr/>
          <p:nvPr/>
        </p:nvSpPr>
        <p:spPr>
          <a:xfrm>
            <a:off x="6911226" y="5919987"/>
            <a:ext cx="4297680" cy="646331"/>
          </a:xfrm>
          <a:prstGeom prst="rect">
            <a:avLst/>
          </a:prstGeom>
        </p:spPr>
        <p:txBody>
          <a:bodyPr wrap="square">
            <a:spAutoFit/>
          </a:bodyPr>
          <a:lstStyle/>
          <a:p>
            <a:r>
              <a:rPr lang="en-IN" dirty="0" smtClean="0"/>
              <a:t>https://images.app.goo.gl/7ybQWzfTwcuKTP4PA</a:t>
            </a:r>
            <a:endParaRPr lang="en-IN" dirty="0"/>
          </a:p>
        </p:txBody>
      </p:sp>
      <p:pic>
        <p:nvPicPr>
          <p:cNvPr id="112642" name="Picture 2" descr="https://www.electrical4u.com/images/2017/february/1487846548.png"/>
          <p:cNvPicPr>
            <a:picLocks noChangeAspect="1" noChangeArrowheads="1"/>
          </p:cNvPicPr>
          <p:nvPr/>
        </p:nvPicPr>
        <p:blipFill>
          <a:blip r:embed="rId2" cstate="print"/>
          <a:srcRect/>
          <a:stretch>
            <a:fillRect/>
          </a:stretch>
        </p:blipFill>
        <p:spPr bwMode="auto">
          <a:xfrm>
            <a:off x="6700066" y="1842815"/>
            <a:ext cx="5124450" cy="304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779224" y="5187368"/>
            <a:ext cx="2852382" cy="646331"/>
          </a:xfrm>
          <a:prstGeom prst="rect">
            <a:avLst/>
          </a:prstGeom>
        </p:spPr>
        <p:txBody>
          <a:bodyPr wrap="square">
            <a:spAutoFit/>
          </a:bodyPr>
          <a:lstStyle/>
          <a:p>
            <a:r>
              <a:rPr lang="en-US" dirty="0" smtClean="0"/>
              <a:t>Same as Fig-5 Single phase Transformer</a:t>
            </a:r>
            <a:endParaRPr lang="en-IN" dirty="0"/>
          </a:p>
        </p:txBody>
      </p:sp>
    </p:spTree>
    <p:extLst>
      <p:ext uri="{BB962C8B-B14F-4D97-AF65-F5344CB8AC3E}">
        <p14:creationId xmlns:p14="http://schemas.microsoft.com/office/powerpoint/2010/main" xmlns="" val="42220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17</a:t>
            </a:fld>
            <a:endParaRPr lang="en-US"/>
          </a:p>
        </p:txBody>
      </p:sp>
      <p:sp>
        <p:nvSpPr>
          <p:cNvPr id="3" name="Rectangle 2"/>
          <p:cNvSpPr/>
          <p:nvPr/>
        </p:nvSpPr>
        <p:spPr>
          <a:xfrm>
            <a:off x="526869" y="1164134"/>
            <a:ext cx="11033760" cy="4832092"/>
          </a:xfrm>
          <a:prstGeom prst="rect">
            <a:avLst/>
          </a:prstGeom>
        </p:spPr>
        <p:txBody>
          <a:bodyPr wrap="square">
            <a:spAutoFit/>
          </a:bodyPr>
          <a:lstStyle/>
          <a:p>
            <a:pPr algn="just" fontAlgn="base">
              <a:buFont typeface="Arial" pitchFamily="34" charset="0"/>
              <a:buChar char="•"/>
            </a:pPr>
            <a:r>
              <a:rPr lang="en-IN" sz="2800" dirty="0" smtClean="0"/>
              <a:t>The two coils possess high mutual inductance. If one coil is connected to a source of alternating voltage, an alternating flux is set up in the laminated core, most of which is linked with the other coil in which it produces mutually-induced </a:t>
            </a:r>
            <a:r>
              <a:rPr lang="en-IN" sz="2800" dirty="0" err="1" smtClean="0"/>
              <a:t>e.m.f</a:t>
            </a:r>
            <a:r>
              <a:rPr lang="en-IN" sz="2800" dirty="0" smtClean="0"/>
              <a:t>. (according to Faraday’s Law of Electromagnetic Induction e = </a:t>
            </a:r>
            <a:r>
              <a:rPr lang="en-IN" sz="2800" dirty="0" err="1" smtClean="0"/>
              <a:t>M.dI</a:t>
            </a:r>
            <a:r>
              <a:rPr lang="en-IN" sz="2800" dirty="0" smtClean="0"/>
              <a:t>/</a:t>
            </a:r>
            <a:r>
              <a:rPr lang="en-IN" sz="2800" dirty="0" err="1" smtClean="0"/>
              <a:t>dt</a:t>
            </a:r>
            <a:r>
              <a:rPr lang="en-IN" sz="2800" dirty="0" smtClean="0"/>
              <a:t>).</a:t>
            </a:r>
          </a:p>
          <a:p>
            <a:pPr algn="just" fontAlgn="base">
              <a:buFont typeface="Arial" pitchFamily="34" charset="0"/>
              <a:buChar char="•"/>
            </a:pPr>
            <a:r>
              <a:rPr lang="en-IN" sz="2800" dirty="0" smtClean="0"/>
              <a:t>If the second coil circuit is closed, a current flow in it and so electric energy is transferred (entirely magnetically) from the first coil to the second coil.</a:t>
            </a:r>
          </a:p>
          <a:p>
            <a:pPr algn="just" fontAlgn="base">
              <a:buFont typeface="Arial" pitchFamily="34" charset="0"/>
              <a:buChar char="•"/>
            </a:pPr>
            <a:r>
              <a:rPr lang="en-IN" sz="2800" dirty="0" smtClean="0"/>
              <a:t>The first coil, in which electric energy is fed from the </a:t>
            </a:r>
            <a:r>
              <a:rPr lang="en-IN" sz="2800" dirty="0" err="1" smtClean="0"/>
              <a:t>a.c</a:t>
            </a:r>
            <a:r>
              <a:rPr lang="en-IN" sz="2800" dirty="0" smtClean="0"/>
              <a:t>. supply mains is called primary winding and the other from which energy is drawn out, is called secondary winding.</a:t>
            </a:r>
            <a:endParaRPr lang="en-IN" sz="2800" dirty="0"/>
          </a:p>
        </p:txBody>
      </p:sp>
      <p:sp>
        <p:nvSpPr>
          <p:cNvPr id="4" name="Rectangle 3"/>
          <p:cNvSpPr/>
          <p:nvPr/>
        </p:nvSpPr>
        <p:spPr>
          <a:xfrm>
            <a:off x="868183" y="195943"/>
            <a:ext cx="10363864" cy="769441"/>
          </a:xfrm>
          <a:prstGeom prst="rect">
            <a:avLst/>
          </a:prstGeom>
        </p:spPr>
        <p:txBody>
          <a:bodyPr wrap="none">
            <a:spAutoFit/>
          </a:bodyPr>
          <a:lstStyle/>
          <a:p>
            <a:pPr algn="ctr"/>
            <a:r>
              <a:rPr lang="en-IE" sz="4400" b="1" dirty="0" smtClean="0">
                <a:latin typeface="+mj-lt"/>
                <a:cs typeface="Aparajita" pitchFamily="34" charset="0"/>
              </a:rPr>
              <a:t>Working Principle of Single Phase Transformer</a:t>
            </a:r>
            <a:endParaRPr lang="en-IE" sz="44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18</a:t>
            </a:fld>
            <a:endParaRPr lang="en-US"/>
          </a:p>
        </p:txBody>
      </p:sp>
      <p:sp>
        <p:nvSpPr>
          <p:cNvPr id="3" name="Rectangle 2"/>
          <p:cNvSpPr/>
          <p:nvPr/>
        </p:nvSpPr>
        <p:spPr>
          <a:xfrm>
            <a:off x="526869" y="1164134"/>
            <a:ext cx="11033760" cy="1384995"/>
          </a:xfrm>
          <a:prstGeom prst="rect">
            <a:avLst/>
          </a:prstGeom>
        </p:spPr>
        <p:txBody>
          <a:bodyPr wrap="square">
            <a:spAutoFit/>
          </a:bodyPr>
          <a:lstStyle/>
          <a:p>
            <a:pPr algn="just" fontAlgn="base"/>
            <a:r>
              <a:rPr lang="en-US" sz="2800" dirty="0" smtClean="0"/>
              <a:t>There are two types of a transformer</a:t>
            </a:r>
          </a:p>
          <a:p>
            <a:pPr algn="just" fontAlgn="base">
              <a:buFont typeface="Arial" pitchFamily="34" charset="0"/>
              <a:buChar char="•"/>
            </a:pPr>
            <a:r>
              <a:rPr lang="en-US" sz="2800" dirty="0" smtClean="0"/>
              <a:t>Step –up</a:t>
            </a:r>
          </a:p>
          <a:p>
            <a:pPr algn="just" fontAlgn="base">
              <a:buFont typeface="Arial" pitchFamily="34" charset="0"/>
              <a:buChar char="•"/>
            </a:pPr>
            <a:r>
              <a:rPr lang="en-US" sz="2800" dirty="0" smtClean="0"/>
              <a:t>Step-down</a:t>
            </a:r>
            <a:endParaRPr lang="en-IN" sz="2800" dirty="0"/>
          </a:p>
        </p:txBody>
      </p:sp>
      <p:sp>
        <p:nvSpPr>
          <p:cNvPr id="4" name="Rectangle 3"/>
          <p:cNvSpPr/>
          <p:nvPr/>
        </p:nvSpPr>
        <p:spPr>
          <a:xfrm>
            <a:off x="868183" y="195943"/>
            <a:ext cx="8621271" cy="769441"/>
          </a:xfrm>
          <a:prstGeom prst="rect">
            <a:avLst/>
          </a:prstGeom>
        </p:spPr>
        <p:txBody>
          <a:bodyPr wrap="none">
            <a:spAutoFit/>
          </a:bodyPr>
          <a:lstStyle/>
          <a:p>
            <a:pPr algn="ctr"/>
            <a:r>
              <a:rPr lang="en-IE" sz="4400" b="1" dirty="0" smtClean="0">
                <a:latin typeface="+mj-lt"/>
                <a:cs typeface="Aparajita" pitchFamily="34" charset="0"/>
              </a:rPr>
              <a:t>Different types of a transformer</a:t>
            </a:r>
            <a:endParaRPr lang="en-IE" sz="44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19</a:t>
            </a:fld>
            <a:endParaRPr lang="en-US"/>
          </a:p>
        </p:txBody>
      </p:sp>
      <p:sp>
        <p:nvSpPr>
          <p:cNvPr id="3" name="Rectangle 2"/>
          <p:cNvSpPr/>
          <p:nvPr/>
        </p:nvSpPr>
        <p:spPr>
          <a:xfrm>
            <a:off x="526869" y="1164134"/>
            <a:ext cx="6133238" cy="4832092"/>
          </a:xfrm>
          <a:prstGeom prst="rect">
            <a:avLst/>
          </a:prstGeom>
        </p:spPr>
        <p:txBody>
          <a:bodyPr wrap="square">
            <a:spAutoFit/>
          </a:bodyPr>
          <a:lstStyle/>
          <a:p>
            <a:pPr algn="just" fontAlgn="base">
              <a:buFont typeface="Wingdings" pitchFamily="2" charset="2"/>
              <a:buChar char="§"/>
            </a:pPr>
            <a:r>
              <a:rPr lang="en-IN" sz="2800" dirty="0" smtClean="0">
                <a:cs typeface="Times New Roman" pitchFamily="18" charset="0"/>
              </a:rPr>
              <a:t>A transformer in which the output (secondary) voltage is greater than its input (primary) voltage is called a step-up transformer. </a:t>
            </a:r>
          </a:p>
          <a:p>
            <a:pPr algn="just" fontAlgn="base">
              <a:buFont typeface="Wingdings" pitchFamily="2" charset="2"/>
              <a:buChar char="§"/>
            </a:pPr>
            <a:r>
              <a:rPr lang="en-IN" sz="2800" dirty="0" smtClean="0">
                <a:cs typeface="Times New Roman" pitchFamily="18" charset="0"/>
              </a:rPr>
              <a:t>The E</a:t>
            </a:r>
            <a:r>
              <a:rPr lang="en-IN" sz="2800" baseline="-25000" dirty="0" smtClean="0">
                <a:cs typeface="Times New Roman" pitchFamily="18" charset="0"/>
              </a:rPr>
              <a:t>1</a:t>
            </a:r>
            <a:r>
              <a:rPr lang="en-IN" sz="2800" dirty="0" smtClean="0">
                <a:cs typeface="Times New Roman" pitchFamily="18" charset="0"/>
              </a:rPr>
              <a:t> and E</a:t>
            </a:r>
            <a:r>
              <a:rPr lang="en-IN" sz="2800" baseline="-25000" dirty="0" smtClean="0">
                <a:cs typeface="Times New Roman" pitchFamily="18" charset="0"/>
              </a:rPr>
              <a:t>2</a:t>
            </a:r>
            <a:r>
              <a:rPr lang="en-IN" sz="2800" dirty="0" smtClean="0">
                <a:cs typeface="Times New Roman" pitchFamily="18" charset="0"/>
              </a:rPr>
              <a:t> are the voltages, and T</a:t>
            </a:r>
            <a:r>
              <a:rPr lang="en-IN" sz="2800" baseline="-25000" dirty="0" smtClean="0">
                <a:cs typeface="Times New Roman" pitchFamily="18" charset="0"/>
              </a:rPr>
              <a:t>1</a:t>
            </a:r>
            <a:r>
              <a:rPr lang="en-IN" sz="2800" dirty="0" smtClean="0">
                <a:cs typeface="Times New Roman" pitchFamily="18" charset="0"/>
              </a:rPr>
              <a:t> and T</a:t>
            </a:r>
            <a:r>
              <a:rPr lang="en-IN" sz="2800" baseline="-25000" dirty="0" smtClean="0">
                <a:cs typeface="Times New Roman" pitchFamily="18" charset="0"/>
              </a:rPr>
              <a:t>2</a:t>
            </a:r>
            <a:r>
              <a:rPr lang="en-IN" sz="2800" dirty="0" smtClean="0">
                <a:cs typeface="Times New Roman" pitchFamily="18" charset="0"/>
              </a:rPr>
              <a:t> are the number of turns on the primary and secondary winding of the transformer</a:t>
            </a:r>
          </a:p>
          <a:p>
            <a:pPr algn="just" fontAlgn="base">
              <a:buFont typeface="Wingdings" pitchFamily="2" charset="2"/>
              <a:buChar char="§"/>
            </a:pPr>
            <a:r>
              <a:rPr lang="en-IN" sz="2800" dirty="0" smtClean="0">
                <a:cs typeface="Times New Roman" pitchFamily="18" charset="0"/>
              </a:rPr>
              <a:t>The number of turns on the secondary of the transformer is greater than that of the primary, i.e., T</a:t>
            </a:r>
            <a:r>
              <a:rPr lang="en-IN" sz="2800" baseline="-25000" dirty="0" smtClean="0">
                <a:cs typeface="Times New Roman" pitchFamily="18" charset="0"/>
              </a:rPr>
              <a:t>2</a:t>
            </a:r>
            <a:r>
              <a:rPr lang="en-IN" sz="2800" dirty="0" smtClean="0">
                <a:cs typeface="Times New Roman" pitchFamily="18" charset="0"/>
              </a:rPr>
              <a:t> &gt; T</a:t>
            </a:r>
            <a:r>
              <a:rPr lang="en-IN" sz="2800" baseline="-25000" dirty="0" smtClean="0">
                <a:cs typeface="Times New Roman" pitchFamily="18" charset="0"/>
              </a:rPr>
              <a:t>1</a:t>
            </a:r>
            <a:r>
              <a:rPr lang="en-IN" sz="2800" dirty="0" smtClean="0">
                <a:cs typeface="Times New Roman" pitchFamily="18" charset="0"/>
              </a:rPr>
              <a:t>. </a:t>
            </a:r>
            <a:endParaRPr lang="en-IN" sz="2800" dirty="0">
              <a:cs typeface="Times New Roman" pitchFamily="18" charset="0"/>
            </a:endParaRPr>
          </a:p>
        </p:txBody>
      </p:sp>
      <p:sp>
        <p:nvSpPr>
          <p:cNvPr id="4" name="Rectangle 3"/>
          <p:cNvSpPr/>
          <p:nvPr/>
        </p:nvSpPr>
        <p:spPr>
          <a:xfrm>
            <a:off x="868183" y="195943"/>
            <a:ext cx="5735161" cy="769441"/>
          </a:xfrm>
          <a:prstGeom prst="rect">
            <a:avLst/>
          </a:prstGeom>
        </p:spPr>
        <p:txBody>
          <a:bodyPr wrap="none">
            <a:spAutoFit/>
          </a:bodyPr>
          <a:lstStyle/>
          <a:p>
            <a:pPr algn="ctr"/>
            <a:r>
              <a:rPr lang="en-IE" sz="4400" b="1" dirty="0" smtClean="0">
                <a:latin typeface="+mj-lt"/>
                <a:cs typeface="Aparajita" pitchFamily="34" charset="0"/>
              </a:rPr>
              <a:t>Step-up Transformer</a:t>
            </a:r>
            <a:endParaRPr lang="en-IE" sz="4400" dirty="0">
              <a:latin typeface="+mj-lt"/>
            </a:endParaRPr>
          </a:p>
        </p:txBody>
      </p:sp>
      <p:pic>
        <p:nvPicPr>
          <p:cNvPr id="5" name="Picture 4" descr="step-down-transformer.jpg"/>
          <p:cNvPicPr>
            <a:picLocks noChangeAspect="1"/>
          </p:cNvPicPr>
          <p:nvPr/>
        </p:nvPicPr>
        <p:blipFill>
          <a:blip r:embed="rId2" cstate="print"/>
          <a:stretch>
            <a:fillRect/>
          </a:stretch>
        </p:blipFill>
        <p:spPr>
          <a:xfrm>
            <a:off x="7670041" y="1160061"/>
            <a:ext cx="3425589" cy="2789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7929348" y="4624485"/>
            <a:ext cx="3316405" cy="923330"/>
          </a:xfrm>
          <a:prstGeom prst="rect">
            <a:avLst/>
          </a:prstGeom>
        </p:spPr>
        <p:txBody>
          <a:bodyPr wrap="square">
            <a:spAutoFit/>
          </a:bodyPr>
          <a:lstStyle/>
          <a:p>
            <a:r>
              <a:rPr lang="en-IN" dirty="0" smtClean="0">
                <a:hlinkClick r:id="rId3"/>
              </a:rPr>
              <a:t>https://circuitglobe.com/wp-content/uploads/2016/11/step-down-transformer.jpg</a:t>
            </a:r>
            <a:endParaRPr lang="en-IN" dirty="0"/>
          </a:p>
        </p:txBody>
      </p:sp>
      <p:sp>
        <p:nvSpPr>
          <p:cNvPr id="7" name="Rectangle 6"/>
          <p:cNvSpPr/>
          <p:nvPr/>
        </p:nvSpPr>
        <p:spPr>
          <a:xfrm>
            <a:off x="7820167" y="4177436"/>
            <a:ext cx="3043451" cy="369332"/>
          </a:xfrm>
          <a:prstGeom prst="rect">
            <a:avLst/>
          </a:prstGeom>
        </p:spPr>
        <p:txBody>
          <a:bodyPr wrap="square">
            <a:spAutoFit/>
          </a:bodyPr>
          <a:lstStyle/>
          <a:p>
            <a:r>
              <a:rPr lang="en-US" dirty="0" smtClean="0"/>
              <a:t>Fig-6 Step up transformer</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Lecture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09" y="2226080"/>
          <a:ext cx="6536802" cy="3968322"/>
        </p:xfrm>
        <a:graphic>
          <a:graphicData uri="http://schemas.openxmlformats.org/drawingml/2006/table">
            <a:tbl>
              <a:tblPr firstRow="1" firstCol="1" bandRow="1"/>
              <a:tblGrid>
                <a:gridCol w="556819"/>
                <a:gridCol w="5979983"/>
              </a:tblGrid>
              <a:tr h="608316">
                <a:tc>
                  <a:txBody>
                    <a:bodyPr/>
                    <a:lstStyle/>
                    <a:p>
                      <a:pPr algn="ctr" fontAlgn="ctr"/>
                      <a:r>
                        <a:rPr lang="en-US" sz="1200" b="1" i="0" u="none" strike="noStrike" dirty="0" smtClean="0">
                          <a:solidFill>
                            <a:srgbClr val="000000"/>
                          </a:solidFill>
                          <a:effectLst/>
                          <a:latin typeface="+mn-lt"/>
                        </a:rPr>
                        <a:t>S. No.</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mn-lt"/>
                        </a:rPr>
                        <a:t>Objectives</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dirty="0" smtClean="0">
                          <a:solidFill>
                            <a:schemeClr val="tx1"/>
                          </a:solidFill>
                          <a:effectLst/>
                          <a:latin typeface="+mn-lt"/>
                        </a:rPr>
                        <a:t>1</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make student</a:t>
                      </a:r>
                      <a:r>
                        <a:rPr lang="en-US" sz="1200" b="0" i="0" kern="1200" baseline="0" dirty="0" smtClean="0">
                          <a:solidFill>
                            <a:schemeClr val="tx1"/>
                          </a:solidFill>
                          <a:latin typeface="+mn-lt"/>
                          <a:ea typeface="+mn-ea"/>
                          <a:cs typeface="+mn-cs"/>
                        </a:rPr>
                        <a:t> aware about faraday’s law of electromagnetic induction</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2</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a:t>
                      </a:r>
                      <a:r>
                        <a:rPr lang="en-US" sz="1200" b="0" i="0" kern="1200" baseline="0" dirty="0" smtClean="0">
                          <a:solidFill>
                            <a:schemeClr val="tx1"/>
                          </a:solidFill>
                          <a:latin typeface="+mn-lt"/>
                          <a:ea typeface="+mn-ea"/>
                          <a:cs typeface="+mn-cs"/>
                        </a:rPr>
                        <a:t> introduction to transformer and its working principle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dirty="0" smtClean="0">
                          <a:solidFill>
                            <a:srgbClr val="000000"/>
                          </a:solidFill>
                          <a:effectLst/>
                          <a:latin typeface="+mn-lt"/>
                        </a:rPr>
                        <a:t>3</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provide knowledge about different</a:t>
                      </a:r>
                      <a:r>
                        <a:rPr lang="en-US" sz="1200" b="0" i="0" kern="1200" baseline="0" dirty="0" smtClean="0">
                          <a:solidFill>
                            <a:schemeClr val="tx1"/>
                          </a:solidFill>
                          <a:latin typeface="+mn-lt"/>
                          <a:ea typeface="+mn-ea"/>
                          <a:cs typeface="+mn-cs"/>
                        </a:rPr>
                        <a:t> types of transformer</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a:t>
                      </a:r>
                      <a:r>
                        <a:rPr lang="en-US" sz="1200" b="0" i="0" kern="1200" baseline="0" dirty="0" smtClean="0">
                          <a:solidFill>
                            <a:schemeClr val="tx1"/>
                          </a:solidFill>
                          <a:latin typeface="+mn-lt"/>
                          <a:ea typeface="+mn-ea"/>
                          <a:cs typeface="+mn-cs"/>
                        </a:rPr>
                        <a:t> construction of core type and shell type transformer</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5</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en-US" sz="1200" b="0" i="0" kern="1200" dirty="0" smtClean="0">
                          <a:solidFill>
                            <a:schemeClr val="tx1"/>
                          </a:solidFill>
                          <a:latin typeface="+mn-lt"/>
                          <a:ea typeface="+mn-ea"/>
                          <a:cs typeface="+mn-cs"/>
                        </a:rPr>
                        <a:t>To give knowledge</a:t>
                      </a:r>
                      <a:r>
                        <a:rPr lang="en-US" sz="1200" b="0" i="0" kern="1200" baseline="0" dirty="0" smtClean="0">
                          <a:solidFill>
                            <a:schemeClr val="tx1"/>
                          </a:solidFill>
                          <a:latin typeface="+mn-lt"/>
                          <a:ea typeface="+mn-ea"/>
                          <a:cs typeface="+mn-cs"/>
                        </a:rPr>
                        <a:t> about </a:t>
                      </a:r>
                      <a:r>
                        <a:rPr lang="en-US" sz="1200" b="0" i="0" kern="1200" baseline="0" dirty="0" err="1" smtClean="0">
                          <a:solidFill>
                            <a:schemeClr val="tx1"/>
                          </a:solidFill>
                          <a:latin typeface="+mn-lt"/>
                          <a:ea typeface="+mn-ea"/>
                          <a:cs typeface="+mn-cs"/>
                        </a:rPr>
                        <a:t>transformatio</a:t>
                      </a:r>
                      <a:r>
                        <a:rPr lang="en-US" sz="1200" b="0" i="0" kern="1200" baseline="0" dirty="0" smtClean="0">
                          <a:solidFill>
                            <a:schemeClr val="tx1"/>
                          </a:solidFill>
                          <a:latin typeface="+mn-lt"/>
                          <a:ea typeface="+mn-ea"/>
                          <a:cs typeface="+mn-cs"/>
                        </a:rPr>
                        <a:t> ratio of </a:t>
                      </a:r>
                      <a:r>
                        <a:rPr lang="en-US" sz="1200" b="0" i="0" kern="1200" baseline="0" dirty="0" err="1" smtClean="0">
                          <a:solidFill>
                            <a:schemeClr val="tx1"/>
                          </a:solidFill>
                          <a:latin typeface="+mn-lt"/>
                          <a:ea typeface="+mn-ea"/>
                          <a:cs typeface="+mn-cs"/>
                        </a:rPr>
                        <a:t>gtransformer</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fontScale="62500" lnSpcReduction="20000"/>
          </a:bodyPr>
          <a:lstStyle/>
          <a:p>
            <a:pPr algn="just">
              <a:buNone/>
            </a:pPr>
            <a:r>
              <a:rPr lang="en-US" sz="2500" dirty="0" smtClean="0">
                <a:hlinkClick r:id="rId2"/>
              </a:rPr>
              <a:t>https://www.quora.com/What-are-the-differences-between-a-circuit-and-an-electric-circuit</a:t>
            </a:r>
            <a:endParaRPr lang="en-US" sz="2500" dirty="0"/>
          </a:p>
        </p:txBody>
      </p:sp>
      <p:pic>
        <p:nvPicPr>
          <p:cNvPr id="245761" name="Picture 1"/>
          <p:cNvPicPr>
            <a:picLocks noChangeAspect="1" noChangeArrowheads="1"/>
          </p:cNvPicPr>
          <p:nvPr/>
        </p:nvPicPr>
        <p:blipFill>
          <a:blip r:embed="rId3" cstate="print"/>
          <a:srcRect/>
          <a:stretch>
            <a:fillRect/>
          </a:stretch>
        </p:blipFill>
        <p:spPr bwMode="auto">
          <a:xfrm>
            <a:off x="7177679" y="2246810"/>
            <a:ext cx="4573586" cy="2756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20</a:t>
            </a:fld>
            <a:endParaRPr lang="en-US"/>
          </a:p>
        </p:txBody>
      </p:sp>
      <p:sp>
        <p:nvSpPr>
          <p:cNvPr id="3" name="Rectangle 2"/>
          <p:cNvSpPr/>
          <p:nvPr/>
        </p:nvSpPr>
        <p:spPr>
          <a:xfrm>
            <a:off x="526870" y="1164134"/>
            <a:ext cx="6160534" cy="5262979"/>
          </a:xfrm>
          <a:prstGeom prst="rect">
            <a:avLst/>
          </a:prstGeom>
        </p:spPr>
        <p:txBody>
          <a:bodyPr wrap="square">
            <a:spAutoFit/>
          </a:bodyPr>
          <a:lstStyle/>
          <a:p>
            <a:pPr algn="just" fontAlgn="base"/>
            <a:r>
              <a:rPr lang="en-IN" sz="2800" dirty="0" smtClean="0">
                <a:cs typeface="Times New Roman" pitchFamily="18" charset="0"/>
              </a:rPr>
              <a:t>A transformer in which the output (secondary) voltage is less than its input (primary) voltage is called a step-down transformer. </a:t>
            </a:r>
          </a:p>
          <a:p>
            <a:pPr algn="just" fontAlgn="base"/>
            <a:r>
              <a:rPr lang="en-IN" sz="2800" dirty="0" smtClean="0">
                <a:cs typeface="Times New Roman" pitchFamily="18" charset="0"/>
              </a:rPr>
              <a:t>The number of turns on the primary of the transformer is greater than the turn on the secondary of the transformer, i.e., T</a:t>
            </a:r>
            <a:r>
              <a:rPr lang="en-IN" sz="2800" baseline="-25000" dirty="0" smtClean="0">
                <a:cs typeface="Times New Roman" pitchFamily="18" charset="0"/>
              </a:rPr>
              <a:t>2</a:t>
            </a:r>
            <a:r>
              <a:rPr lang="en-IN" sz="2800" dirty="0" smtClean="0">
                <a:cs typeface="Times New Roman" pitchFamily="18" charset="0"/>
              </a:rPr>
              <a:t> &lt; T</a:t>
            </a:r>
            <a:r>
              <a:rPr lang="en-IN" sz="2800" baseline="-25000" dirty="0" smtClean="0">
                <a:cs typeface="Times New Roman" pitchFamily="18" charset="0"/>
              </a:rPr>
              <a:t>1</a:t>
            </a:r>
            <a:r>
              <a:rPr lang="en-IN" sz="2800" dirty="0" smtClean="0">
                <a:cs typeface="Times New Roman" pitchFamily="18" charset="0"/>
              </a:rPr>
              <a:t>. The step-down transformer is shown in the figure below.</a:t>
            </a:r>
          </a:p>
          <a:p>
            <a:pPr algn="just"/>
            <a:r>
              <a:rPr lang="en-IN" sz="2800" dirty="0" smtClean="0">
                <a:cs typeface="Times New Roman" pitchFamily="18" charset="0"/>
              </a:rPr>
              <a:t>The voltage turn ratio of the step-down transformer is 2:1. </a:t>
            </a:r>
          </a:p>
          <a:p>
            <a:pPr algn="just" fontAlgn="base"/>
            <a:endParaRPr lang="en-US" sz="2800" dirty="0" smtClean="0"/>
          </a:p>
        </p:txBody>
      </p:sp>
      <p:sp>
        <p:nvSpPr>
          <p:cNvPr id="4" name="Rectangle 3"/>
          <p:cNvSpPr/>
          <p:nvPr/>
        </p:nvSpPr>
        <p:spPr>
          <a:xfrm>
            <a:off x="868183" y="195943"/>
            <a:ext cx="6362639" cy="769441"/>
          </a:xfrm>
          <a:prstGeom prst="rect">
            <a:avLst/>
          </a:prstGeom>
        </p:spPr>
        <p:txBody>
          <a:bodyPr wrap="none">
            <a:spAutoFit/>
          </a:bodyPr>
          <a:lstStyle/>
          <a:p>
            <a:pPr algn="ctr"/>
            <a:r>
              <a:rPr lang="en-IE" sz="4400" b="1" dirty="0" smtClean="0">
                <a:latin typeface="+mj-lt"/>
                <a:cs typeface="Aparajita" pitchFamily="34" charset="0"/>
              </a:rPr>
              <a:t>Step down transformer</a:t>
            </a:r>
            <a:endParaRPr lang="en-IE" sz="4400" dirty="0">
              <a:latin typeface="+mj-lt"/>
            </a:endParaRPr>
          </a:p>
        </p:txBody>
      </p:sp>
      <p:pic>
        <p:nvPicPr>
          <p:cNvPr id="5" name="Picture 4" descr="step-up-transformer.jpg"/>
          <p:cNvPicPr>
            <a:picLocks noChangeAspect="1"/>
          </p:cNvPicPr>
          <p:nvPr/>
        </p:nvPicPr>
        <p:blipFill>
          <a:blip r:embed="rId2" cstate="print"/>
          <a:stretch>
            <a:fillRect/>
          </a:stretch>
        </p:blipFill>
        <p:spPr>
          <a:xfrm>
            <a:off x="7192370" y="1132765"/>
            <a:ext cx="4230806" cy="2865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7683691" y="4733667"/>
            <a:ext cx="3125336" cy="923330"/>
          </a:xfrm>
          <a:prstGeom prst="rect">
            <a:avLst/>
          </a:prstGeom>
        </p:spPr>
        <p:txBody>
          <a:bodyPr wrap="square">
            <a:spAutoFit/>
          </a:bodyPr>
          <a:lstStyle/>
          <a:p>
            <a:r>
              <a:rPr lang="en-IN" dirty="0" smtClean="0">
                <a:hlinkClick r:id="rId3"/>
              </a:rPr>
              <a:t>https://circuitglobe.com/wp-content/uploads/2016/11/step-up-transformer.jpg</a:t>
            </a:r>
            <a:endParaRPr lang="en-IN" dirty="0"/>
          </a:p>
        </p:txBody>
      </p:sp>
      <p:sp>
        <p:nvSpPr>
          <p:cNvPr id="7" name="Rectangle 6"/>
          <p:cNvSpPr/>
          <p:nvPr/>
        </p:nvSpPr>
        <p:spPr>
          <a:xfrm>
            <a:off x="7533564" y="4300262"/>
            <a:ext cx="3234520" cy="369332"/>
          </a:xfrm>
          <a:prstGeom prst="rect">
            <a:avLst/>
          </a:prstGeom>
        </p:spPr>
        <p:txBody>
          <a:bodyPr wrap="square">
            <a:spAutoFit/>
          </a:bodyPr>
          <a:lstStyle/>
          <a:p>
            <a:r>
              <a:rPr lang="en-US" dirty="0" smtClean="0"/>
              <a:t>Fig-7 Step down Transformer</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5891" y="300444"/>
            <a:ext cx="7259183" cy="732155"/>
          </a:xfrm>
        </p:spPr>
        <p:txBody>
          <a:bodyPr>
            <a:normAutofit/>
          </a:bodyPr>
          <a:lstStyle/>
          <a:p>
            <a:pPr algn="ctr"/>
            <a:r>
              <a:rPr lang="en-IN" b="1" dirty="0" smtClean="0"/>
              <a:t>Construction of Transformer</a:t>
            </a:r>
            <a:endParaRPr lang="en-IE" b="1" dirty="0"/>
          </a:p>
        </p:txBody>
      </p:sp>
      <p:sp>
        <p:nvSpPr>
          <p:cNvPr id="4" name="Text Placeholder 3"/>
          <p:cNvSpPr>
            <a:spLocks noGrp="1"/>
          </p:cNvSpPr>
          <p:nvPr>
            <p:ph type="body" idx="1"/>
          </p:nvPr>
        </p:nvSpPr>
        <p:spPr>
          <a:xfrm>
            <a:off x="607987" y="1371599"/>
            <a:ext cx="10820561" cy="2756263"/>
          </a:xfrm>
        </p:spPr>
        <p:txBody>
          <a:bodyPr>
            <a:noAutofit/>
          </a:bodyPr>
          <a:lstStyle/>
          <a:p>
            <a:pPr algn="just" fontAlgn="base"/>
            <a:r>
              <a:rPr lang="en-IN" sz="2800" b="0" dirty="0" smtClean="0"/>
              <a:t>The </a:t>
            </a:r>
            <a:r>
              <a:rPr lang="en-IN" sz="2800" dirty="0" smtClean="0"/>
              <a:t>transformers</a:t>
            </a:r>
            <a:r>
              <a:rPr lang="en-IN" sz="2800" b="0" dirty="0" smtClean="0"/>
              <a:t> are of two general types, distinguished from each other merely by the manner in which the primary and secondary coils are placed around the laminated core.</a:t>
            </a:r>
          </a:p>
          <a:p>
            <a:pPr fontAlgn="base"/>
            <a:r>
              <a:rPr lang="en-IN" sz="2800" b="0" dirty="0" smtClean="0"/>
              <a:t>The two types are known as</a:t>
            </a:r>
          </a:p>
          <a:p>
            <a:pPr fontAlgn="base"/>
            <a:r>
              <a:rPr lang="en-IN" sz="2800" b="0" dirty="0" smtClean="0"/>
              <a:t>  (</a:t>
            </a:r>
            <a:r>
              <a:rPr lang="en-IN" sz="2800" b="0" dirty="0" err="1" smtClean="0"/>
              <a:t>i</a:t>
            </a:r>
            <a:r>
              <a:rPr lang="en-IN" sz="2800" b="0" dirty="0" smtClean="0"/>
              <a:t>) core-type transformer</a:t>
            </a:r>
            <a:br>
              <a:rPr lang="en-IN" sz="2800" b="0" dirty="0" smtClean="0"/>
            </a:br>
            <a:r>
              <a:rPr lang="en-IN" sz="2800" b="0" dirty="0" smtClean="0"/>
              <a:t> (ii) shell-type transformer   </a:t>
            </a:r>
            <a:endParaRPr lang="en-IN" sz="2800" b="0" dirty="0"/>
          </a:p>
        </p:txBody>
      </p:sp>
      <p:sp>
        <p:nvSpPr>
          <p:cNvPr id="2" name="Slide Number Placeholder 1"/>
          <p:cNvSpPr>
            <a:spLocks noGrp="1"/>
          </p:cNvSpPr>
          <p:nvPr>
            <p:ph type="sldNum" sz="quarter" idx="12"/>
          </p:nvPr>
        </p:nvSpPr>
        <p:spPr/>
        <p:txBody>
          <a:bodyPr/>
          <a:lstStyle/>
          <a:p>
            <a:fld id="{BDCDBBEF-AA6C-4BA6-85B2-A17D7F280E3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22</a:t>
            </a:fld>
            <a:endParaRPr lang="en-US"/>
          </a:p>
        </p:txBody>
      </p:sp>
      <p:sp>
        <p:nvSpPr>
          <p:cNvPr id="3" name="Rectangle 2"/>
          <p:cNvSpPr/>
          <p:nvPr/>
        </p:nvSpPr>
        <p:spPr>
          <a:xfrm>
            <a:off x="1018903" y="359955"/>
            <a:ext cx="10162902" cy="769441"/>
          </a:xfrm>
          <a:prstGeom prst="rect">
            <a:avLst/>
          </a:prstGeom>
        </p:spPr>
        <p:txBody>
          <a:bodyPr wrap="square">
            <a:spAutoFit/>
          </a:bodyPr>
          <a:lstStyle/>
          <a:p>
            <a:pPr algn="ctr"/>
            <a:r>
              <a:rPr lang="en-IE" sz="4400" b="1" dirty="0" smtClean="0">
                <a:latin typeface="+mj-lt"/>
                <a:cs typeface="Times New Roman" pitchFamily="18" charset="0"/>
              </a:rPr>
              <a:t>Core Type Transformer</a:t>
            </a:r>
            <a:endParaRPr lang="en-IE" sz="4400" b="1" dirty="0">
              <a:latin typeface="+mj-lt"/>
              <a:cs typeface="Times New Roman" pitchFamily="18" charset="0"/>
            </a:endParaRPr>
          </a:p>
        </p:txBody>
      </p:sp>
      <p:sp>
        <p:nvSpPr>
          <p:cNvPr id="9" name="Rectangle 8"/>
          <p:cNvSpPr/>
          <p:nvPr/>
        </p:nvSpPr>
        <p:spPr>
          <a:xfrm>
            <a:off x="281577" y="1449978"/>
            <a:ext cx="6040846" cy="5262979"/>
          </a:xfrm>
          <a:prstGeom prst="rect">
            <a:avLst/>
          </a:prstGeom>
        </p:spPr>
        <p:txBody>
          <a:bodyPr wrap="square">
            <a:spAutoFit/>
          </a:bodyPr>
          <a:lstStyle/>
          <a:p>
            <a:pPr algn="just">
              <a:buFont typeface="Wingdings" pitchFamily="2" charset="2"/>
              <a:buChar char="Ø"/>
            </a:pPr>
            <a:r>
              <a:rPr lang="en-IN" sz="2800" dirty="0" smtClean="0">
                <a:latin typeface="Times New Roman" pitchFamily="18" charset="0"/>
                <a:cs typeface="Times New Roman" pitchFamily="18" charset="0"/>
              </a:rPr>
              <a:t>The magnetic core of the transformer is made up of laminations to form a rectangular frame. The laminations are cut in the form of L-shape strips shown in the figure below.</a:t>
            </a:r>
          </a:p>
          <a:p>
            <a:pPr algn="just">
              <a:buFont typeface="Wingdings" pitchFamily="2" charset="2"/>
              <a:buChar char="Ø"/>
            </a:pPr>
            <a:r>
              <a:rPr lang="en-IN" sz="2800" dirty="0" smtClean="0">
                <a:latin typeface="Times New Roman" pitchFamily="18" charset="0"/>
                <a:cs typeface="Times New Roman" pitchFamily="18" charset="0"/>
              </a:rPr>
              <a:t> For avoiding the high reluctance at the joints where laminations are butted against each other, the alternate layer is stacked differently to eliminate continues joints.</a:t>
            </a:r>
          </a:p>
          <a:p>
            <a:r>
              <a:rPr lang="en-IN" sz="2800" dirty="0" smtClean="0">
                <a:hlinkClick r:id="rId2"/>
              </a:rPr>
              <a:t/>
            </a:r>
            <a:br>
              <a:rPr lang="en-IN" sz="2800" dirty="0" smtClean="0">
                <a:hlinkClick r:id="rId2"/>
              </a:rPr>
            </a:br>
            <a:endParaRPr lang="en-IE" sz="2800" dirty="0"/>
          </a:p>
        </p:txBody>
      </p:sp>
      <p:pic>
        <p:nvPicPr>
          <p:cNvPr id="12" name="Picture 11" descr="L-shape-of-transformer-compressor-11.jpg"/>
          <p:cNvPicPr>
            <a:picLocks noChangeAspect="1"/>
          </p:cNvPicPr>
          <p:nvPr/>
        </p:nvPicPr>
        <p:blipFill>
          <a:blip r:embed="rId3" cstate="print"/>
          <a:stretch>
            <a:fillRect/>
          </a:stretch>
        </p:blipFill>
        <p:spPr>
          <a:xfrm>
            <a:off x="7219667" y="1580607"/>
            <a:ext cx="4367282" cy="3113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8175007" y="4900766"/>
            <a:ext cx="3248169" cy="369332"/>
          </a:xfrm>
          <a:prstGeom prst="rect">
            <a:avLst/>
          </a:prstGeom>
        </p:spPr>
        <p:txBody>
          <a:bodyPr wrap="square">
            <a:spAutoFit/>
          </a:bodyPr>
          <a:lstStyle/>
          <a:p>
            <a:r>
              <a:rPr lang="en-US" dirty="0" smtClean="0"/>
              <a:t>Fig-8 core type  Core</a:t>
            </a:r>
            <a:endParaRPr lang="en-IN" dirty="0"/>
          </a:p>
        </p:txBody>
      </p:sp>
      <p:sp>
        <p:nvSpPr>
          <p:cNvPr id="11" name="Rectangle 10"/>
          <p:cNvSpPr/>
          <p:nvPr/>
        </p:nvSpPr>
        <p:spPr>
          <a:xfrm>
            <a:off x="7260609" y="5416811"/>
            <a:ext cx="4312693" cy="784830"/>
          </a:xfrm>
          <a:prstGeom prst="rect">
            <a:avLst/>
          </a:prstGeom>
        </p:spPr>
        <p:txBody>
          <a:bodyPr wrap="square">
            <a:spAutoFit/>
          </a:bodyPr>
          <a:lstStyle/>
          <a:p>
            <a:r>
              <a:rPr lang="en-IN" sz="1500" dirty="0" smtClean="0">
                <a:hlinkClick r:id="rId4"/>
              </a:rPr>
              <a:t>https://circuitglobe.com/wp-content/uploads/2017/01/shell-type-transformer-circuit.jpg</a:t>
            </a:r>
            <a:endParaRPr lang="en-IN" sz="15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23</a:t>
            </a:fld>
            <a:endParaRPr lang="en-US"/>
          </a:p>
        </p:txBody>
      </p:sp>
      <p:sp>
        <p:nvSpPr>
          <p:cNvPr id="3" name="Rectangle 2"/>
          <p:cNvSpPr/>
          <p:nvPr/>
        </p:nvSpPr>
        <p:spPr>
          <a:xfrm>
            <a:off x="1018903" y="359955"/>
            <a:ext cx="10162902" cy="769441"/>
          </a:xfrm>
          <a:prstGeom prst="rect">
            <a:avLst/>
          </a:prstGeom>
        </p:spPr>
        <p:txBody>
          <a:bodyPr wrap="square">
            <a:spAutoFit/>
          </a:bodyPr>
          <a:lstStyle/>
          <a:p>
            <a:pPr algn="ctr"/>
            <a:r>
              <a:rPr lang="en-IE" sz="4400" b="1" dirty="0" smtClean="0">
                <a:latin typeface="+mj-lt"/>
                <a:cs typeface="Times New Roman" pitchFamily="18" charset="0"/>
              </a:rPr>
              <a:t>Core type transformer</a:t>
            </a:r>
            <a:endParaRPr lang="en-IE" sz="4400" b="1" dirty="0">
              <a:latin typeface="+mj-lt"/>
              <a:cs typeface="Times New Roman" pitchFamily="18" charset="0"/>
            </a:endParaRPr>
          </a:p>
        </p:txBody>
      </p:sp>
      <p:sp>
        <p:nvSpPr>
          <p:cNvPr id="9" name="Rectangle 8"/>
          <p:cNvSpPr/>
          <p:nvPr/>
        </p:nvSpPr>
        <p:spPr>
          <a:xfrm>
            <a:off x="281577" y="1449977"/>
            <a:ext cx="6040846" cy="4832092"/>
          </a:xfrm>
          <a:prstGeom prst="rect">
            <a:avLst/>
          </a:prstGeom>
        </p:spPr>
        <p:txBody>
          <a:bodyPr wrap="square">
            <a:spAutoFit/>
          </a:bodyPr>
          <a:lstStyle/>
          <a:p>
            <a:pPr algn="just">
              <a:buFont typeface="Wingdings" pitchFamily="2" charset="2"/>
              <a:buChar char="Ø"/>
            </a:pPr>
            <a:r>
              <a:rPr lang="en-IN" sz="2800" dirty="0" smtClean="0">
                <a:latin typeface="Times New Roman" pitchFamily="18" charset="0"/>
                <a:cs typeface="Times New Roman" pitchFamily="18" charset="0"/>
              </a:rPr>
              <a:t>The primary and secondary windings are interleaved to reduce the leakage flux.</a:t>
            </a:r>
          </a:p>
          <a:p>
            <a:pPr algn="just">
              <a:buFont typeface="Wingdings" pitchFamily="2" charset="2"/>
              <a:buChar char="Ø"/>
            </a:pPr>
            <a:r>
              <a:rPr lang="en-IN" sz="2800" dirty="0" smtClean="0">
                <a:latin typeface="Times New Roman" pitchFamily="18" charset="0"/>
                <a:cs typeface="Times New Roman" pitchFamily="18" charset="0"/>
              </a:rPr>
              <a:t>Half of each winding is placed side by side or concentrically on the leg of the core as shown in the figure below. </a:t>
            </a:r>
          </a:p>
          <a:p>
            <a:pPr algn="just">
              <a:buFont typeface="Wingdings" pitchFamily="2" charset="2"/>
              <a:buChar char="Ø"/>
            </a:pPr>
            <a:r>
              <a:rPr lang="en-IN" sz="2800" dirty="0" smtClean="0">
                <a:latin typeface="Times New Roman" pitchFamily="18" charset="0"/>
                <a:cs typeface="Times New Roman" pitchFamily="18" charset="0"/>
              </a:rPr>
              <a:t>For simplicity, the primary and secondary winding is located on the separate limbs of the core.</a:t>
            </a:r>
          </a:p>
          <a:p>
            <a:r>
              <a:rPr lang="en-IN" sz="2800" dirty="0" smtClean="0">
                <a:hlinkClick r:id="rId3"/>
              </a:rPr>
              <a:t/>
            </a:r>
            <a:br>
              <a:rPr lang="en-IN" sz="2800" dirty="0" smtClean="0">
                <a:hlinkClick r:id="rId3"/>
              </a:rPr>
            </a:br>
            <a:endParaRPr lang="en-IE" sz="2800" dirty="0"/>
          </a:p>
        </p:txBody>
      </p:sp>
      <p:pic>
        <p:nvPicPr>
          <p:cNvPr id="13" name="Picture 12" descr="shell-type-transformer-circuit.jpg"/>
          <p:cNvPicPr>
            <a:picLocks noChangeAspect="1"/>
          </p:cNvPicPr>
          <p:nvPr/>
        </p:nvPicPr>
        <p:blipFill>
          <a:blip r:embed="rId4" cstate="print"/>
          <a:stretch>
            <a:fillRect/>
          </a:stretch>
        </p:blipFill>
        <p:spPr>
          <a:xfrm>
            <a:off x="6878472" y="1473958"/>
            <a:ext cx="4559132" cy="315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997587" y="5427091"/>
            <a:ext cx="3302759" cy="784830"/>
          </a:xfrm>
          <a:prstGeom prst="rect">
            <a:avLst/>
          </a:prstGeom>
        </p:spPr>
        <p:txBody>
          <a:bodyPr wrap="square">
            <a:spAutoFit/>
          </a:bodyPr>
          <a:lstStyle/>
          <a:p>
            <a:r>
              <a:rPr lang="en-IN" sz="1500" dirty="0" smtClean="0">
                <a:hlinkClick r:id="rId5"/>
              </a:rPr>
              <a:t>https://circuitglobe.com/wp-content/uploads/2017/01/shell-type-transformer-circuit.jpg</a:t>
            </a:r>
            <a:endParaRPr lang="en-IN" sz="1500" dirty="0"/>
          </a:p>
        </p:txBody>
      </p:sp>
      <p:sp>
        <p:nvSpPr>
          <p:cNvPr id="10" name="Rectangle 9"/>
          <p:cNvSpPr/>
          <p:nvPr/>
        </p:nvSpPr>
        <p:spPr>
          <a:xfrm>
            <a:off x="8011236" y="4883749"/>
            <a:ext cx="3125336" cy="369332"/>
          </a:xfrm>
          <a:prstGeom prst="rect">
            <a:avLst/>
          </a:prstGeom>
        </p:spPr>
        <p:txBody>
          <a:bodyPr wrap="square">
            <a:spAutoFit/>
          </a:bodyPr>
          <a:lstStyle/>
          <a:p>
            <a:r>
              <a:rPr lang="en-US" dirty="0" smtClean="0"/>
              <a:t> Fig-9 Core type Transformer</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24</a:t>
            </a:fld>
            <a:endParaRPr lang="en-US"/>
          </a:p>
        </p:txBody>
      </p:sp>
      <p:sp>
        <p:nvSpPr>
          <p:cNvPr id="3" name="Rectangle 2"/>
          <p:cNvSpPr/>
          <p:nvPr/>
        </p:nvSpPr>
        <p:spPr>
          <a:xfrm>
            <a:off x="979714" y="274320"/>
            <a:ext cx="9718765" cy="769441"/>
          </a:xfrm>
          <a:prstGeom prst="rect">
            <a:avLst/>
          </a:prstGeom>
        </p:spPr>
        <p:txBody>
          <a:bodyPr wrap="square">
            <a:spAutoFit/>
          </a:bodyPr>
          <a:lstStyle/>
          <a:p>
            <a:pPr algn="ctr"/>
            <a:r>
              <a:rPr lang="en-IN" sz="4400" dirty="0" smtClean="0"/>
              <a:t>Shell Type Transformer</a:t>
            </a:r>
            <a:endParaRPr lang="en-IN" sz="4400" dirty="0"/>
          </a:p>
        </p:txBody>
      </p:sp>
      <p:sp>
        <p:nvSpPr>
          <p:cNvPr id="4" name="Rectangle 3"/>
          <p:cNvSpPr/>
          <p:nvPr/>
        </p:nvSpPr>
        <p:spPr>
          <a:xfrm>
            <a:off x="496389" y="1422400"/>
            <a:ext cx="6714307" cy="5816977"/>
          </a:xfrm>
          <a:prstGeom prst="rect">
            <a:avLst/>
          </a:prstGeom>
        </p:spPr>
        <p:txBody>
          <a:bodyPr wrap="square">
            <a:spAutoFit/>
          </a:bodyPr>
          <a:lstStyle/>
          <a:p>
            <a:pPr algn="just">
              <a:buFont typeface="Wingdings" pitchFamily="2" charset="2"/>
              <a:buChar char="Ø"/>
            </a:pPr>
            <a:r>
              <a:rPr lang="en-IN" sz="2800" dirty="0" smtClean="0">
                <a:latin typeface="Times New Roman" pitchFamily="18" charset="0"/>
                <a:cs typeface="Times New Roman" pitchFamily="18" charset="0"/>
              </a:rPr>
              <a:t>The laminations are cut in the form of a long strip of E’s, and I’s as shown in the figure.</a:t>
            </a:r>
          </a:p>
          <a:p>
            <a:pPr algn="just">
              <a:buFont typeface="Wingdings" pitchFamily="2" charset="2"/>
              <a:buChar char="Ø"/>
            </a:pPr>
            <a:r>
              <a:rPr lang="en-IN" sz="2800" dirty="0" smtClean="0">
                <a:latin typeface="Times New Roman" pitchFamily="18" charset="0"/>
                <a:cs typeface="Times New Roman" pitchFamily="18" charset="0"/>
              </a:rPr>
              <a:t>To reduce the high reluctance at the joints where the lamination are butted against each other, the alternate layers are stacked differently to eliminate continuous joint.</a:t>
            </a:r>
          </a:p>
          <a:p>
            <a:pPr algn="just">
              <a:buFont typeface="Wingdings" pitchFamily="2" charset="2"/>
              <a:buChar char="Ø"/>
            </a:pPr>
            <a:r>
              <a:rPr lang="en-IN" sz="2800" dirty="0" smtClean="0">
                <a:latin typeface="Times New Roman" pitchFamily="18" charset="0"/>
                <a:cs typeface="Times New Roman" pitchFamily="18" charset="0"/>
              </a:rPr>
              <a:t>The shell type transformer has three limbs or legs. The central limb carries the whole of the flux, and the side limb carries the half of the flux. Hence the width of the central limb is about to double to that of the outer limbs.</a:t>
            </a:r>
          </a:p>
          <a:p>
            <a:r>
              <a:rPr lang="en-IE" dirty="0" smtClean="0"/>
              <a:t/>
            </a:r>
            <a:br>
              <a:rPr lang="en-IE" dirty="0" smtClean="0"/>
            </a:br>
            <a:endParaRPr lang="en-IE" dirty="0"/>
          </a:p>
        </p:txBody>
      </p:sp>
      <p:pic>
        <p:nvPicPr>
          <p:cNvPr id="5" name="Picture 4" descr="I-AND-E-SHAPE-OF-TRANSFORMER-compressor-Copy-11.jpg"/>
          <p:cNvPicPr>
            <a:picLocks noChangeAspect="1"/>
          </p:cNvPicPr>
          <p:nvPr/>
        </p:nvPicPr>
        <p:blipFill>
          <a:blip r:embed="rId2" cstate="print"/>
          <a:stretch>
            <a:fillRect/>
          </a:stretch>
        </p:blipFill>
        <p:spPr>
          <a:xfrm>
            <a:off x="7550331" y="1410789"/>
            <a:ext cx="3866606" cy="2765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633778" y="4981434"/>
            <a:ext cx="3840479" cy="923330"/>
          </a:xfrm>
          <a:prstGeom prst="rect">
            <a:avLst/>
          </a:prstGeom>
        </p:spPr>
        <p:txBody>
          <a:bodyPr wrap="square">
            <a:spAutoFit/>
          </a:bodyPr>
          <a:lstStyle/>
          <a:p>
            <a:r>
              <a:rPr lang="en-IN" dirty="0" smtClean="0">
                <a:hlinkClick r:id="rId3"/>
              </a:rPr>
              <a:t>https://circuitglobe.com/wp-content/uploads/2017/01/shell-type-transformer-circuit.jpg</a:t>
            </a:r>
            <a:endParaRPr lang="en-IN" dirty="0"/>
          </a:p>
        </p:txBody>
      </p:sp>
      <p:sp>
        <p:nvSpPr>
          <p:cNvPr id="8" name="Rectangle 7"/>
          <p:cNvSpPr/>
          <p:nvPr/>
        </p:nvSpPr>
        <p:spPr>
          <a:xfrm>
            <a:off x="8202305" y="4449170"/>
            <a:ext cx="2402004" cy="369332"/>
          </a:xfrm>
          <a:prstGeom prst="rect">
            <a:avLst/>
          </a:prstGeom>
        </p:spPr>
        <p:txBody>
          <a:bodyPr wrap="square">
            <a:spAutoFit/>
          </a:bodyPr>
          <a:lstStyle/>
          <a:p>
            <a:r>
              <a:rPr lang="en-US" dirty="0" smtClean="0"/>
              <a:t>Fig-10 Shell type Core</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9714" y="274320"/>
            <a:ext cx="9718765" cy="769441"/>
          </a:xfrm>
          <a:prstGeom prst="rect">
            <a:avLst/>
          </a:prstGeom>
        </p:spPr>
        <p:txBody>
          <a:bodyPr wrap="square">
            <a:spAutoFit/>
          </a:bodyPr>
          <a:lstStyle/>
          <a:p>
            <a:pPr algn="ctr"/>
            <a:r>
              <a:rPr lang="en-IN" sz="4400" dirty="0" smtClean="0"/>
              <a:t>Shell Type Transformer</a:t>
            </a:r>
            <a:endParaRPr lang="en-IN" sz="4400" dirty="0"/>
          </a:p>
        </p:txBody>
      </p:sp>
      <p:sp>
        <p:nvSpPr>
          <p:cNvPr id="4" name="Rectangle 3"/>
          <p:cNvSpPr/>
          <p:nvPr/>
        </p:nvSpPr>
        <p:spPr>
          <a:xfrm>
            <a:off x="836021" y="1422401"/>
            <a:ext cx="6374675" cy="4955203"/>
          </a:xfrm>
          <a:prstGeom prst="rect">
            <a:avLst/>
          </a:prstGeom>
        </p:spPr>
        <p:txBody>
          <a:bodyPr wrap="square">
            <a:spAutoFit/>
          </a:bodyPr>
          <a:lstStyle/>
          <a:p>
            <a:pPr algn="just">
              <a:buFont typeface="Wingdings" pitchFamily="2" charset="2"/>
              <a:buChar char="Ø"/>
            </a:pPr>
            <a:r>
              <a:rPr lang="en-IN" sz="2800" dirty="0" smtClean="0">
                <a:cs typeface="Times New Roman" pitchFamily="18" charset="0"/>
              </a:rPr>
              <a:t>The primary and secondary both the windings are placed on the central limbs.</a:t>
            </a:r>
          </a:p>
          <a:p>
            <a:pPr algn="just">
              <a:buFont typeface="Wingdings" pitchFamily="2" charset="2"/>
              <a:buChar char="Ø"/>
            </a:pPr>
            <a:r>
              <a:rPr lang="en-IN" sz="2800" dirty="0" smtClean="0">
                <a:cs typeface="Times New Roman" pitchFamily="18" charset="0"/>
              </a:rPr>
              <a:t>The low voltage winding is placed near the core, and the high voltage winding is placed outside the low voltage winding to reducing the cost of insulation placed between the core and the low voltage winding. </a:t>
            </a:r>
          </a:p>
          <a:p>
            <a:pPr algn="just">
              <a:buFont typeface="Wingdings" pitchFamily="2" charset="2"/>
              <a:buChar char="Ø"/>
            </a:pPr>
            <a:r>
              <a:rPr lang="en-IN" sz="2800" dirty="0" smtClean="0">
                <a:cs typeface="Times New Roman" pitchFamily="18" charset="0"/>
              </a:rPr>
              <a:t>The windings are cylindrical, and the core laminations are inserted on it.</a:t>
            </a:r>
            <a:r>
              <a:rPr lang="en-US" sz="2800" dirty="0" smtClean="0">
                <a:cs typeface="Times New Roman" pitchFamily="18" charset="0"/>
              </a:rPr>
              <a:t> </a:t>
            </a:r>
            <a:endParaRPr lang="en-IE" sz="2800" dirty="0" smtClean="0">
              <a:cs typeface="Times New Roman" pitchFamily="18" charset="0"/>
            </a:endParaRPr>
          </a:p>
          <a:p>
            <a:r>
              <a:rPr lang="en-IE" dirty="0" smtClean="0"/>
              <a:t/>
            </a:r>
            <a:br>
              <a:rPr lang="en-IE" dirty="0" smtClean="0"/>
            </a:br>
            <a:endParaRPr lang="en-IE" dirty="0"/>
          </a:p>
        </p:txBody>
      </p:sp>
      <p:pic>
        <p:nvPicPr>
          <p:cNvPr id="6" name="Picture 5" descr="core-type-transformer-circuit.jpg"/>
          <p:cNvPicPr>
            <a:picLocks noChangeAspect="1"/>
          </p:cNvPicPr>
          <p:nvPr/>
        </p:nvPicPr>
        <p:blipFill>
          <a:blip r:embed="rId3" cstate="print"/>
          <a:stretch>
            <a:fillRect/>
          </a:stretch>
        </p:blipFill>
        <p:spPr>
          <a:xfrm>
            <a:off x="7654832" y="1487605"/>
            <a:ext cx="4136834" cy="2947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8024882" y="5227092"/>
            <a:ext cx="3124361" cy="738664"/>
          </a:xfrm>
          <a:prstGeom prst="rect">
            <a:avLst/>
          </a:prstGeom>
        </p:spPr>
        <p:txBody>
          <a:bodyPr wrap="square">
            <a:spAutoFit/>
          </a:bodyPr>
          <a:lstStyle/>
          <a:p>
            <a:r>
              <a:rPr lang="en-IN" sz="1400" dirty="0" smtClean="0">
                <a:hlinkClick r:id="rId4"/>
              </a:rPr>
              <a:t>https://circuitglobe.com/wp-content/uploads/2017/01/shell-type-transformer-circuit.jpg</a:t>
            </a:r>
            <a:endParaRPr lang="en-IN" sz="1400" dirty="0"/>
          </a:p>
        </p:txBody>
      </p:sp>
      <p:sp>
        <p:nvSpPr>
          <p:cNvPr id="9" name="Rectangle 8"/>
          <p:cNvSpPr/>
          <p:nvPr/>
        </p:nvSpPr>
        <p:spPr>
          <a:xfrm>
            <a:off x="7929349" y="4738673"/>
            <a:ext cx="3684896" cy="369332"/>
          </a:xfrm>
          <a:prstGeom prst="rect">
            <a:avLst/>
          </a:prstGeom>
        </p:spPr>
        <p:txBody>
          <a:bodyPr wrap="square">
            <a:spAutoFit/>
          </a:bodyPr>
          <a:lstStyle/>
          <a:p>
            <a:r>
              <a:rPr lang="en-US" dirty="0" smtClean="0"/>
              <a:t>Fig-11 Shell Type Transformer</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Transformation Ratio</a:t>
            </a:r>
            <a:endParaRPr lang="en-IE" b="1" dirty="0"/>
          </a:p>
        </p:txBody>
      </p:sp>
      <p:sp>
        <p:nvSpPr>
          <p:cNvPr id="4" name="Content Placeholder 3"/>
          <p:cNvSpPr>
            <a:spLocks noGrp="1"/>
          </p:cNvSpPr>
          <p:nvPr>
            <p:ph sz="half" idx="1"/>
          </p:nvPr>
        </p:nvSpPr>
        <p:spPr>
          <a:xfrm>
            <a:off x="818042" y="1640761"/>
            <a:ext cx="9976556" cy="2607733"/>
          </a:xfrm>
        </p:spPr>
        <p:txBody>
          <a:bodyPr>
            <a:noAutofit/>
          </a:bodyPr>
          <a:lstStyle/>
          <a:p>
            <a:pPr algn="just"/>
            <a:r>
              <a:rPr lang="en-IE" dirty="0" smtClean="0">
                <a:cs typeface="Times New Roman" pitchFamily="18" charset="0"/>
              </a:rPr>
              <a:t>The </a:t>
            </a:r>
            <a:r>
              <a:rPr lang="en-IE" b="1" dirty="0" smtClean="0">
                <a:cs typeface="Times New Roman" pitchFamily="18" charset="0"/>
              </a:rPr>
              <a:t>transformer transformation ratio</a:t>
            </a:r>
            <a:r>
              <a:rPr lang="en-IE" dirty="0" smtClean="0">
                <a:cs typeface="Times New Roman" pitchFamily="18" charset="0"/>
              </a:rPr>
              <a:t> or </a:t>
            </a:r>
            <a:r>
              <a:rPr lang="en-IE" b="1" dirty="0" smtClean="0">
                <a:cs typeface="Times New Roman" pitchFamily="18" charset="0"/>
              </a:rPr>
              <a:t>transformer turns ratio</a:t>
            </a:r>
            <a:r>
              <a:rPr lang="en-IE" dirty="0" smtClean="0">
                <a:cs typeface="Times New Roman" pitchFamily="18" charset="0"/>
              </a:rPr>
              <a:t> (K) is the quotient value obtained by dividing the number of </a:t>
            </a:r>
            <a:r>
              <a:rPr lang="en-IE" b="1" dirty="0" smtClean="0">
                <a:cs typeface="Times New Roman" pitchFamily="18" charset="0"/>
              </a:rPr>
              <a:t>turns</a:t>
            </a:r>
            <a:r>
              <a:rPr lang="en-IE" dirty="0" smtClean="0">
                <a:cs typeface="Times New Roman" pitchFamily="18" charset="0"/>
              </a:rPr>
              <a:t> of the primary winding (N1) and the number of </a:t>
            </a:r>
            <a:r>
              <a:rPr lang="en-IE" b="1" dirty="0" smtClean="0">
                <a:cs typeface="Times New Roman" pitchFamily="18" charset="0"/>
              </a:rPr>
              <a:t>turns</a:t>
            </a:r>
            <a:r>
              <a:rPr lang="en-IE" dirty="0" smtClean="0">
                <a:cs typeface="Times New Roman" pitchFamily="18" charset="0"/>
              </a:rPr>
              <a:t> of the secondary winding (N2). </a:t>
            </a:r>
          </a:p>
          <a:p>
            <a:r>
              <a:rPr lang="en-IE" dirty="0" smtClean="0">
                <a:cs typeface="Times New Roman" pitchFamily="18" charset="0"/>
              </a:rPr>
              <a:t>Then </a:t>
            </a:r>
          </a:p>
          <a:p>
            <a:pPr>
              <a:buNone/>
            </a:pPr>
            <a:r>
              <a:rPr lang="en-IE" dirty="0" smtClean="0">
                <a:cs typeface="Times New Roman" pitchFamily="18" charset="0"/>
              </a:rPr>
              <a:t>						K = N1/N2</a:t>
            </a:r>
          </a:p>
          <a:p>
            <a:pPr>
              <a:buNone/>
            </a:pPr>
            <a:r>
              <a:rPr lang="en-IE" dirty="0" smtClean="0">
                <a:cs typeface="Times New Roman" pitchFamily="18" charset="0"/>
              </a:rPr>
              <a:t>Further we may write</a:t>
            </a:r>
          </a:p>
          <a:p>
            <a:pPr algn="ctr">
              <a:buNone/>
            </a:pPr>
            <a:r>
              <a:rPr lang="en-IE" dirty="0" smtClean="0">
                <a:cs typeface="Times New Roman" pitchFamily="18" charset="0"/>
              </a:rPr>
              <a:t>K = N1/N2 = V1/V2 = I2/I1</a:t>
            </a:r>
            <a:endParaRPr lang="en-IE" dirty="0">
              <a:cs typeface="Times New Roman" pitchFamily="18" charset="0"/>
            </a:endParaRPr>
          </a:p>
        </p:txBody>
      </p:sp>
      <p:sp>
        <p:nvSpPr>
          <p:cNvPr id="2" name="Slide Number Placeholder 1"/>
          <p:cNvSpPr>
            <a:spLocks noGrp="1"/>
          </p:cNvSpPr>
          <p:nvPr>
            <p:ph type="sldNum" sz="quarter" idx="12"/>
          </p:nvPr>
        </p:nvSpPr>
        <p:spPr/>
        <p:txBody>
          <a:bodyPr/>
          <a:lstStyle/>
          <a:p>
            <a:fld id="{BDCDBBEF-AA6C-4BA6-85B2-A17D7F280E3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27</a:t>
            </a:fld>
            <a:endParaRPr lang="en-US"/>
          </a:p>
        </p:txBody>
      </p:sp>
      <p:sp>
        <p:nvSpPr>
          <p:cNvPr id="3" name="Rectangle 2"/>
          <p:cNvSpPr/>
          <p:nvPr/>
        </p:nvSpPr>
        <p:spPr>
          <a:xfrm>
            <a:off x="326570" y="2009422"/>
            <a:ext cx="11273247" cy="3108543"/>
          </a:xfrm>
          <a:prstGeom prst="rect">
            <a:avLst/>
          </a:prstGeom>
        </p:spPr>
        <p:txBody>
          <a:bodyPr wrap="square">
            <a:spAutoFit/>
          </a:bodyPr>
          <a:lstStyle/>
          <a:p>
            <a:pPr fontAlgn="base">
              <a:buFont typeface="Wingdings" pitchFamily="2" charset="2"/>
              <a:buChar char="q"/>
            </a:pPr>
            <a:r>
              <a:rPr lang="en-IE" sz="2800" dirty="0" smtClean="0">
                <a:cs typeface="Times New Roman" pitchFamily="18" charset="0"/>
              </a:rPr>
              <a:t>To step-down long-distance signals to support both residential and light-    </a:t>
            </a:r>
          </a:p>
          <a:p>
            <a:pPr fontAlgn="base"/>
            <a:r>
              <a:rPr lang="en-IE" sz="2800" dirty="0" smtClean="0">
                <a:cs typeface="Times New Roman" pitchFamily="18" charset="0"/>
              </a:rPr>
              <a:t>commercial electronic devices.</a:t>
            </a:r>
          </a:p>
          <a:p>
            <a:pPr fontAlgn="base">
              <a:buFont typeface="Wingdings" pitchFamily="2" charset="2"/>
              <a:buChar char="q"/>
            </a:pPr>
            <a:r>
              <a:rPr lang="en-IE" sz="2800" dirty="0" smtClean="0">
                <a:cs typeface="Times New Roman" pitchFamily="18" charset="0"/>
              </a:rPr>
              <a:t>In television sets for voltage regulation.</a:t>
            </a:r>
          </a:p>
          <a:p>
            <a:pPr fontAlgn="base">
              <a:buFont typeface="Wingdings" pitchFamily="2" charset="2"/>
              <a:buChar char="q"/>
            </a:pPr>
            <a:r>
              <a:rPr lang="en-IE" sz="2800" dirty="0" smtClean="0">
                <a:cs typeface="Times New Roman" pitchFamily="18" charset="0"/>
              </a:rPr>
              <a:t>To step-up power in home inverters.</a:t>
            </a:r>
          </a:p>
          <a:p>
            <a:pPr fontAlgn="base">
              <a:buFont typeface="Wingdings" pitchFamily="2" charset="2"/>
              <a:buChar char="q"/>
            </a:pPr>
            <a:r>
              <a:rPr lang="en-IE" sz="2800" dirty="0" smtClean="0">
                <a:cs typeface="Times New Roman" pitchFamily="18" charset="0"/>
              </a:rPr>
              <a:t>To supply power to non-urban areas.</a:t>
            </a:r>
          </a:p>
          <a:p>
            <a:pPr fontAlgn="base">
              <a:buFont typeface="Wingdings" pitchFamily="2" charset="2"/>
              <a:buChar char="q"/>
            </a:pPr>
            <a:r>
              <a:rPr lang="en-IE" sz="2800" dirty="0" smtClean="0">
                <a:cs typeface="Times New Roman" pitchFamily="18" charset="0"/>
              </a:rPr>
              <a:t>To isolate two circuits electrically as primary and secondary are placed far  </a:t>
            </a:r>
          </a:p>
          <a:p>
            <a:pPr fontAlgn="base"/>
            <a:r>
              <a:rPr lang="en-IE" sz="2800" dirty="0" smtClean="0">
                <a:cs typeface="Times New Roman" pitchFamily="18" charset="0"/>
              </a:rPr>
              <a:t>from each other.</a:t>
            </a:r>
            <a:endParaRPr lang="en-IE" sz="2800" dirty="0">
              <a:cs typeface="Times New Roman" pitchFamily="18" charset="0"/>
            </a:endParaRPr>
          </a:p>
        </p:txBody>
      </p:sp>
      <p:sp>
        <p:nvSpPr>
          <p:cNvPr id="10" name="Rectangle 9"/>
          <p:cNvSpPr/>
          <p:nvPr/>
        </p:nvSpPr>
        <p:spPr>
          <a:xfrm>
            <a:off x="519290" y="1201526"/>
            <a:ext cx="10927644" cy="523220"/>
          </a:xfrm>
          <a:prstGeom prst="rect">
            <a:avLst/>
          </a:prstGeom>
        </p:spPr>
        <p:txBody>
          <a:bodyPr wrap="square">
            <a:spAutoFit/>
          </a:bodyPr>
          <a:lstStyle/>
          <a:p>
            <a:pPr lvl="0" eaLnBrk="0" fontAlgn="base" hangingPunct="0">
              <a:spcBef>
                <a:spcPct val="0"/>
              </a:spcBef>
              <a:spcAft>
                <a:spcPct val="0"/>
              </a:spcAft>
            </a:pPr>
            <a:r>
              <a:rPr lang="en-US" sz="2800" dirty="0" smtClean="0">
                <a:cs typeface="Times New Roman" pitchFamily="18" charset="0"/>
              </a:rPr>
              <a:t>The applications of a single-phase transformer are mentioned below.</a:t>
            </a:r>
          </a:p>
        </p:txBody>
      </p:sp>
      <p:sp>
        <p:nvSpPr>
          <p:cNvPr id="11" name="Rectangle 10"/>
          <p:cNvSpPr/>
          <p:nvPr/>
        </p:nvSpPr>
        <p:spPr>
          <a:xfrm>
            <a:off x="1162756" y="214489"/>
            <a:ext cx="10668000" cy="769441"/>
          </a:xfrm>
          <a:prstGeom prst="rect">
            <a:avLst/>
          </a:prstGeom>
        </p:spPr>
        <p:txBody>
          <a:bodyPr wrap="square">
            <a:spAutoFit/>
          </a:bodyPr>
          <a:lstStyle/>
          <a:p>
            <a:pPr lvl="0" eaLnBrk="0" fontAlgn="base" hangingPunct="0">
              <a:spcBef>
                <a:spcPct val="0"/>
              </a:spcBef>
              <a:spcAft>
                <a:spcPct val="0"/>
              </a:spcAft>
            </a:pPr>
            <a:r>
              <a:rPr lang="en-US" sz="4400" b="1" dirty="0" smtClean="0">
                <a:solidFill>
                  <a:srgbClr val="333333"/>
                </a:solidFill>
                <a:latin typeface="+mj-lt"/>
                <a:cs typeface="Arial" pitchFamily="34" charset="0"/>
              </a:rPr>
              <a:t>Applications of Single-phase transformer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11" y="428977"/>
            <a:ext cx="10515600" cy="1121483"/>
          </a:xfrm>
        </p:spPr>
        <p:txBody>
          <a:bodyPr>
            <a:normAutofit/>
          </a:bodyPr>
          <a:lstStyle/>
          <a:p>
            <a:pPr algn="ctr"/>
            <a:r>
              <a:rPr lang="en-US" b="1" dirty="0" smtClean="0">
                <a:cs typeface="Arial" panose="020B0604020202020204" pitchFamily="34" charset="0"/>
              </a:rPr>
              <a:t>Frequently Asked Questions </a:t>
            </a:r>
            <a:endParaRPr lang="en-US" b="1" dirty="0"/>
          </a:p>
        </p:txBody>
      </p:sp>
      <p:sp>
        <p:nvSpPr>
          <p:cNvPr id="3" name="Content Placeholder 2"/>
          <p:cNvSpPr>
            <a:spLocks noGrp="1"/>
          </p:cNvSpPr>
          <p:nvPr>
            <p:ph idx="1"/>
          </p:nvPr>
        </p:nvSpPr>
        <p:spPr>
          <a:xfrm>
            <a:off x="838199" y="1825625"/>
            <a:ext cx="10659036" cy="4351338"/>
          </a:xfrm>
        </p:spPr>
        <p:txBody>
          <a:bodyPr>
            <a:noAutofit/>
          </a:bodyPr>
          <a:lstStyle/>
          <a:p>
            <a:pPr fontAlgn="base">
              <a:buNone/>
            </a:pPr>
            <a:r>
              <a:rPr lang="en-IE" b="1" dirty="0" smtClean="0"/>
              <a:t>  1.)  What does a single-phase mean?</a:t>
            </a:r>
            <a:endParaRPr lang="en-IE" dirty="0" smtClean="0"/>
          </a:p>
          <a:p>
            <a:pPr fontAlgn="base">
              <a:buNone/>
            </a:pPr>
            <a:r>
              <a:rPr lang="en-IE" dirty="0" smtClean="0"/>
              <a:t>Answer:- A single-phase system or circuit which generates or uses single alternating voltage.</a:t>
            </a:r>
            <a:endParaRPr lang="en-IE" b="1" dirty="0" smtClean="0"/>
          </a:p>
          <a:p>
            <a:pPr fontAlgn="base">
              <a:buNone/>
            </a:pPr>
            <a:r>
              <a:rPr lang="en-IE" b="1" dirty="0" smtClean="0"/>
              <a:t>2.) Do houses use single-phase supply?</a:t>
            </a:r>
            <a:endParaRPr lang="en-IE" dirty="0" smtClean="0"/>
          </a:p>
          <a:p>
            <a:pPr fontAlgn="base">
              <a:buNone/>
            </a:pPr>
            <a:r>
              <a:rPr lang="en-IE" dirty="0" smtClean="0"/>
              <a:t>Answer:- Generally, homes are supplied with single-phase supply.</a:t>
            </a:r>
          </a:p>
          <a:p>
            <a:pPr fontAlgn="base">
              <a:buNone/>
            </a:pPr>
            <a:r>
              <a:rPr lang="en-IE" b="1" dirty="0" smtClean="0"/>
              <a:t>3.) On which principles does the single-phase transformer operate?</a:t>
            </a:r>
            <a:endParaRPr lang="en-IE" dirty="0" smtClean="0"/>
          </a:p>
          <a:p>
            <a:pPr fontAlgn="base">
              <a:buNone/>
            </a:pPr>
            <a:r>
              <a:rPr lang="en-IE" dirty="0" smtClean="0"/>
              <a:t>Answer:- Faraday’s law of Electromagnetic Induction and Mutual Induction.</a:t>
            </a:r>
          </a:p>
          <a:p>
            <a:pPr marL="0" indent="0">
              <a:buNone/>
            </a:pPr>
            <a:endParaRPr lang="en-US"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p:cNvSpPr/>
          <p:nvPr/>
        </p:nvSpPr>
        <p:spPr>
          <a:xfrm>
            <a:off x="838199" y="1803400"/>
            <a:ext cx="10753165"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6049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11" y="428977"/>
            <a:ext cx="10515600" cy="1121483"/>
          </a:xfrm>
        </p:spPr>
        <p:txBody>
          <a:bodyPr>
            <a:normAutofit/>
          </a:bodyPr>
          <a:lstStyle/>
          <a:p>
            <a:pPr algn="ctr"/>
            <a:r>
              <a:rPr lang="en-US" b="1" dirty="0" smtClean="0">
                <a:cs typeface="Arial" panose="020B0604020202020204" pitchFamily="34" charset="0"/>
              </a:rPr>
              <a:t>Frequently Asked Questions </a:t>
            </a:r>
            <a:endParaRPr lang="en-US" b="1" dirty="0"/>
          </a:p>
        </p:txBody>
      </p:sp>
      <p:sp>
        <p:nvSpPr>
          <p:cNvPr id="3" name="Content Placeholder 2"/>
          <p:cNvSpPr>
            <a:spLocks noGrp="1"/>
          </p:cNvSpPr>
          <p:nvPr>
            <p:ph idx="1"/>
          </p:nvPr>
        </p:nvSpPr>
        <p:spPr>
          <a:xfrm>
            <a:off x="838199" y="1825625"/>
            <a:ext cx="10659036" cy="4351338"/>
          </a:xfrm>
        </p:spPr>
        <p:txBody>
          <a:bodyPr>
            <a:noAutofit/>
          </a:bodyPr>
          <a:lstStyle/>
          <a:p>
            <a:pPr lvl="0" fontAlgn="base">
              <a:buNone/>
              <a:defRPr/>
            </a:pPr>
            <a:r>
              <a:rPr lang="en-IE" b="1" dirty="0" smtClean="0"/>
              <a:t> 4.) What is the transformer “Turns Ratio”?</a:t>
            </a:r>
            <a:endParaRPr lang="en-IE" dirty="0" smtClean="0"/>
          </a:p>
          <a:p>
            <a:pPr fontAlgn="base">
              <a:buNone/>
            </a:pPr>
            <a:r>
              <a:rPr lang="en-IE" dirty="0" smtClean="0"/>
              <a:t>Answer:- N</a:t>
            </a:r>
            <a:r>
              <a:rPr lang="en-IE" sz="2400" dirty="0" smtClean="0"/>
              <a:t>1</a:t>
            </a:r>
            <a:r>
              <a:rPr lang="en-IE" dirty="0" smtClean="0"/>
              <a:t>/N</a:t>
            </a:r>
            <a:r>
              <a:rPr lang="en-IE" sz="2400" dirty="0" smtClean="0"/>
              <a:t>2</a:t>
            </a:r>
            <a:r>
              <a:rPr lang="en-IE" dirty="0" smtClean="0"/>
              <a:t> = V</a:t>
            </a:r>
            <a:r>
              <a:rPr lang="en-IE" sz="2400" dirty="0" smtClean="0"/>
              <a:t>1</a:t>
            </a:r>
            <a:r>
              <a:rPr lang="en-IE" dirty="0" smtClean="0"/>
              <a:t>/V</a:t>
            </a:r>
            <a:r>
              <a:rPr lang="en-IE" sz="2400" dirty="0" smtClean="0"/>
              <a:t>2</a:t>
            </a:r>
            <a:r>
              <a:rPr lang="en-IE" dirty="0" smtClean="0"/>
              <a:t> = K = Turns Ratio</a:t>
            </a:r>
          </a:p>
          <a:p>
            <a:pPr fontAlgn="base"/>
            <a:endParaRPr lang="en-IE" b="1" dirty="0" smtClean="0"/>
          </a:p>
          <a:p>
            <a:pPr fontAlgn="base">
              <a:buNone/>
            </a:pPr>
            <a:r>
              <a:rPr lang="en-IE" b="1" dirty="0" smtClean="0"/>
              <a:t>5.) Give two uses of a single-phase transformer</a:t>
            </a:r>
            <a:endParaRPr lang="en-IE" dirty="0" smtClean="0"/>
          </a:p>
          <a:p>
            <a:pPr fontAlgn="base">
              <a:buNone/>
            </a:pPr>
            <a:r>
              <a:rPr lang="en-IE" dirty="0" smtClean="0"/>
              <a:t>Answer:- </a:t>
            </a:r>
          </a:p>
          <a:p>
            <a:pPr fontAlgn="base"/>
            <a:r>
              <a:rPr lang="en-IE" dirty="0" smtClean="0"/>
              <a:t>In television sets for voltage regulation</a:t>
            </a:r>
          </a:p>
          <a:p>
            <a:pPr fontAlgn="base"/>
            <a:r>
              <a:rPr lang="en-IE" dirty="0" smtClean="0"/>
              <a:t>To step-up power in home inverters</a:t>
            </a:r>
          </a:p>
          <a:p>
            <a:pPr marL="0" lvl="0" indent="0">
              <a:buNone/>
              <a:defRPr/>
            </a:pPr>
            <a:endParaRPr lang="en-US" dirty="0" smtClean="0">
              <a:latin typeface="Casper" panose="02000506000000020004" pitchFamily="2" charset="0"/>
              <a:cs typeface="Arial" panose="020B0604020202020204" pitchFamily="34" charset="0"/>
            </a:endParaRPr>
          </a:p>
          <a:p>
            <a:pPr marL="0" indent="0">
              <a:buNone/>
            </a:pPr>
            <a:endParaRPr lang="en-US"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
        <p:nvSpPr>
          <p:cNvPr id="5" name="Rectangle 4"/>
          <p:cNvSpPr/>
          <p:nvPr/>
        </p:nvSpPr>
        <p:spPr>
          <a:xfrm>
            <a:off x="838199" y="1803400"/>
            <a:ext cx="10753165"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6049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09" y="2226080"/>
          <a:ext cx="6536802" cy="3339276"/>
        </p:xfrm>
        <a:graphic>
          <a:graphicData uri="http://schemas.openxmlformats.org/drawingml/2006/table">
            <a:tbl>
              <a:tblPr firstRow="1" firstCol="1" bandRow="1"/>
              <a:tblGrid>
                <a:gridCol w="556819"/>
                <a:gridCol w="5979983"/>
              </a:tblGrid>
              <a:tr h="608316">
                <a:tc>
                  <a:txBody>
                    <a:bodyPr/>
                    <a:lstStyle/>
                    <a:p>
                      <a:pPr algn="ctr" fontAlgn="ctr"/>
                      <a:r>
                        <a:rPr lang="en-US" sz="1200" b="1" i="0" u="none" strike="noStrike" dirty="0" smtClean="0">
                          <a:solidFill>
                            <a:srgbClr val="000000"/>
                          </a:solidFill>
                          <a:effectLst/>
                          <a:latin typeface="+mn-lt"/>
                        </a:rPr>
                        <a:t>S. No.</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mn-lt"/>
                        </a:rPr>
                        <a:t>Objectives</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dirty="0" smtClean="0">
                          <a:solidFill>
                            <a:schemeClr val="tx1"/>
                          </a:solidFill>
                          <a:effectLst/>
                          <a:latin typeface="+mn-lt"/>
                        </a:rPr>
                        <a:t>1</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meet students with basic knowledge of dc circuits, electromagnetism and ac fundamentals.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2</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 introduction to single and three phase ac circuit with their construction and working principles.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dirty="0" smtClean="0">
                          <a:solidFill>
                            <a:srgbClr val="000000"/>
                          </a:solidFill>
                          <a:effectLst/>
                          <a:latin typeface="+mn-lt"/>
                        </a:rPr>
                        <a:t>3</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provide knowledge about electrical and electronics engineering fundamentals.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acquire specific knowledge</a:t>
                      </a:r>
                      <a:r>
                        <a:rPr lang="en-US" sz="1200" b="0" i="0" kern="1200" baseline="0" dirty="0" smtClean="0">
                          <a:solidFill>
                            <a:schemeClr val="tx1"/>
                          </a:solidFill>
                          <a:latin typeface="+mn-lt"/>
                          <a:ea typeface="+mn-ea"/>
                          <a:cs typeface="+mn-cs"/>
                        </a:rPr>
                        <a:t> skills so as to comprehend how electric, magnetic and electronic circuits are applied in practice.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a:bodyPr>
          <a:lstStyle/>
          <a:p>
            <a:pPr algn="ctr">
              <a:buNone/>
            </a:pPr>
            <a:r>
              <a:rPr lang="en-US" sz="1800" dirty="0" smtClean="0">
                <a:hlinkClick r:id="rId2"/>
              </a:rPr>
              <a:t>https://library.automationdirect.com/basic-electrical-theory/</a:t>
            </a:r>
            <a:endParaRPr lang="en-US" sz="1800" dirty="0">
              <a:solidFill>
                <a:srgbClr val="00B0F0"/>
              </a:solidFill>
            </a:endParaRPr>
          </a:p>
        </p:txBody>
      </p:sp>
      <p:pic>
        <p:nvPicPr>
          <p:cNvPr id="9" name="Picture 1" descr="C:\Users\Administrator\Desktop\circuit.png"/>
          <p:cNvPicPr>
            <a:picLocks noChangeAspect="1" noChangeArrowheads="1"/>
          </p:cNvPicPr>
          <p:nvPr/>
        </p:nvPicPr>
        <p:blipFill>
          <a:blip r:embed="rId3" cstate="print"/>
          <a:srcRect/>
          <a:stretch>
            <a:fillRect/>
          </a:stretch>
        </p:blipFill>
        <p:spPr bwMode="auto">
          <a:xfrm>
            <a:off x="7122797" y="1789611"/>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Summary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
        <p:nvSpPr>
          <p:cNvPr id="5" name="Rectangle 4"/>
          <p:cNvSpPr/>
          <p:nvPr/>
        </p:nvSpPr>
        <p:spPr>
          <a:xfrm>
            <a:off x="838199" y="1803400"/>
            <a:ext cx="10515601"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9086" y="1802674"/>
            <a:ext cx="8294914" cy="3108543"/>
          </a:xfrm>
          <a:prstGeom prst="rect">
            <a:avLst/>
          </a:prstGeom>
        </p:spPr>
        <p:txBody>
          <a:bodyPr wrap="square">
            <a:spAutoFit/>
          </a:bodyPr>
          <a:lstStyle/>
          <a:p>
            <a:r>
              <a:rPr lang="en-IN" sz="2800" dirty="0" smtClean="0">
                <a:cs typeface="Aparajita" pitchFamily="34" charset="0"/>
              </a:rPr>
              <a:t>Through this PPT , the students have learned and understood</a:t>
            </a:r>
          </a:p>
          <a:p>
            <a:pPr>
              <a:buFont typeface="Wingdings" pitchFamily="2" charset="2"/>
              <a:buChar char="ü"/>
            </a:pPr>
            <a:r>
              <a:rPr lang="en-IN" sz="2800" dirty="0" smtClean="0">
                <a:cs typeface="Aparajita" pitchFamily="34" charset="0"/>
              </a:rPr>
              <a:t>Terminology of magnetic circuits.</a:t>
            </a:r>
          </a:p>
          <a:p>
            <a:pPr>
              <a:buFont typeface="Wingdings" pitchFamily="2" charset="2"/>
              <a:buChar char="ü"/>
            </a:pPr>
            <a:r>
              <a:rPr lang="en-IN" sz="2800" dirty="0" smtClean="0">
                <a:cs typeface="Aparajita" pitchFamily="34" charset="0"/>
              </a:rPr>
              <a:t>Concept of self and mutual induction.</a:t>
            </a:r>
          </a:p>
          <a:p>
            <a:pPr>
              <a:buFont typeface="Wingdings" pitchFamily="2" charset="2"/>
              <a:buChar char="ü"/>
            </a:pPr>
            <a:r>
              <a:rPr lang="en-IN" sz="2800" dirty="0" smtClean="0">
                <a:cs typeface="Aparajita" pitchFamily="34" charset="0"/>
              </a:rPr>
              <a:t>Principle of operation of transformers.</a:t>
            </a:r>
          </a:p>
          <a:p>
            <a:pPr>
              <a:buFont typeface="Wingdings" pitchFamily="2" charset="2"/>
              <a:buChar char="ü"/>
            </a:pPr>
            <a:r>
              <a:rPr lang="en-IN" sz="2800" dirty="0" smtClean="0">
                <a:cs typeface="Aparajita" pitchFamily="34" charset="0"/>
              </a:rPr>
              <a:t>Construction of transformers</a:t>
            </a:r>
          </a:p>
          <a:p>
            <a:pPr>
              <a:buFont typeface="Wingdings" pitchFamily="2" charset="2"/>
              <a:buChar char="ü"/>
            </a:pPr>
            <a:r>
              <a:rPr lang="en-IN" sz="2800" dirty="0" smtClean="0">
                <a:cs typeface="Aparajita" pitchFamily="34" charset="0"/>
              </a:rPr>
              <a:t>Performance analysis of transformers</a:t>
            </a:r>
          </a:p>
        </p:txBody>
      </p:sp>
    </p:spTree>
    <p:extLst>
      <p:ext uri="{BB962C8B-B14F-4D97-AF65-F5344CB8AC3E}">
        <p14:creationId xmlns:p14="http://schemas.microsoft.com/office/powerpoint/2010/main" xmlns="" val="484195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838200" y="566241"/>
            <a:ext cx="10515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mj-lt"/>
                <a:ea typeface="Karla" pitchFamily="2" charset="0"/>
                <a:cs typeface="Karla" pitchFamily="2" charset="0"/>
              </a:rPr>
              <a:t> Learning Outcomes</a:t>
            </a:r>
            <a:r>
              <a:rPr lang="en-US" sz="4400" b="1" dirty="0">
                <a:latin typeface="+mj-lt"/>
                <a:ea typeface="Karla" pitchFamily="2" charset="0"/>
                <a:cs typeface="Karla" pitchFamily="2" charset="0"/>
              </a:rPr>
              <a:t/>
            </a:r>
            <a:br>
              <a:rPr lang="en-US" sz="4400" b="1" dirty="0">
                <a:latin typeface="+mj-lt"/>
                <a:ea typeface="Karla" pitchFamily="2" charset="0"/>
                <a:cs typeface="Karla" pitchFamily="2" charset="0"/>
              </a:rPr>
            </a:br>
            <a:endParaRPr lang="en-US" sz="1600" dirty="0">
              <a:latin typeface="+mj-lt"/>
            </a:endParaRPr>
          </a:p>
        </p:txBody>
      </p:sp>
      <p:sp>
        <p:nvSpPr>
          <p:cNvPr id="3" name="Content Placeholder 2"/>
          <p:cNvSpPr>
            <a:spLocks noGrp="1"/>
          </p:cNvSpPr>
          <p:nvPr>
            <p:ph idx="1"/>
          </p:nvPr>
        </p:nvSpPr>
        <p:spPr>
          <a:xfrm>
            <a:off x="243199" y="1384663"/>
            <a:ext cx="5882179" cy="4700860"/>
          </a:xfrm>
        </p:spPr>
        <p:txBody>
          <a:bodyPr>
            <a:normAutofit/>
          </a:bodyPr>
          <a:lstStyle/>
          <a:p>
            <a:pPr marL="0" indent="0" algn="just">
              <a:buNone/>
            </a:pPr>
            <a:endParaRPr lang="en-US" dirty="0" smtClean="0">
              <a:latin typeface="Times New Roman" pitchFamily="18" charset="0"/>
              <a:cs typeface="Times New Roman" pitchFamily="18" charset="0"/>
            </a:endParaRPr>
          </a:p>
          <a:p>
            <a:pPr marL="0" lvl="0" indent="0" algn="just">
              <a:lnSpc>
                <a:spcPct val="100000"/>
              </a:lnSpc>
              <a:spcBef>
                <a:spcPts val="0"/>
              </a:spcBef>
              <a:buNone/>
            </a:pPr>
            <a:r>
              <a:rPr lang="en-IN" dirty="0" smtClean="0">
                <a:solidFill>
                  <a:prstClr val="black"/>
                </a:solidFill>
                <a:latin typeface="Times New Roman" pitchFamily="18" charset="0"/>
                <a:cs typeface="Times New Roman" pitchFamily="18" charset="0"/>
              </a:rPr>
              <a:t>To make students understand the </a:t>
            </a:r>
          </a:p>
          <a:p>
            <a:pPr marL="0" lvl="0" indent="0" algn="just">
              <a:lnSpc>
                <a:spcPct val="100000"/>
              </a:lnSpc>
              <a:spcBef>
                <a:spcPts val="0"/>
              </a:spcBef>
              <a:buNone/>
            </a:pPr>
            <a:endParaRPr lang="en-IN" dirty="0" smtClean="0">
              <a:solidFill>
                <a:prstClr val="black"/>
              </a:solidFill>
              <a:latin typeface="Times New Roman" pitchFamily="18" charset="0"/>
              <a:cs typeface="Times New Roman" pitchFamily="18" charset="0"/>
            </a:endParaRPr>
          </a:p>
          <a:p>
            <a:pPr marL="0" lvl="0" indent="0" algn="just">
              <a:lnSpc>
                <a:spcPct val="100000"/>
              </a:lnSpc>
              <a:spcBef>
                <a:spcPts val="0"/>
              </a:spcBef>
            </a:pPr>
            <a:r>
              <a:rPr lang="en-IN" dirty="0" smtClean="0">
                <a:solidFill>
                  <a:prstClr val="black"/>
                </a:solidFill>
                <a:latin typeface="Times New Roman" pitchFamily="18" charset="0"/>
                <a:cs typeface="Times New Roman" pitchFamily="18" charset="0"/>
              </a:rPr>
              <a:t>Terminology of magnetic circuits.</a:t>
            </a:r>
          </a:p>
          <a:p>
            <a:pPr marL="0" lvl="0" indent="0" algn="just">
              <a:lnSpc>
                <a:spcPct val="100000"/>
              </a:lnSpc>
              <a:spcBef>
                <a:spcPts val="0"/>
              </a:spcBef>
            </a:pPr>
            <a:r>
              <a:rPr lang="en-IN" dirty="0" smtClean="0">
                <a:solidFill>
                  <a:prstClr val="black"/>
                </a:solidFill>
                <a:latin typeface="Times New Roman" pitchFamily="18" charset="0"/>
                <a:cs typeface="Times New Roman" pitchFamily="18" charset="0"/>
              </a:rPr>
              <a:t>Concept of self and mutual induction.</a:t>
            </a:r>
          </a:p>
          <a:p>
            <a:pPr marL="0" lvl="0" indent="0" algn="just">
              <a:lnSpc>
                <a:spcPct val="100000"/>
              </a:lnSpc>
              <a:spcBef>
                <a:spcPts val="0"/>
              </a:spcBef>
            </a:pPr>
            <a:r>
              <a:rPr lang="en-IN" dirty="0" smtClean="0">
                <a:solidFill>
                  <a:prstClr val="black"/>
                </a:solidFill>
                <a:latin typeface="Times New Roman" pitchFamily="18" charset="0"/>
                <a:cs typeface="Times New Roman" pitchFamily="18" charset="0"/>
              </a:rPr>
              <a:t>Principle of operation of transformers.</a:t>
            </a:r>
          </a:p>
          <a:p>
            <a:pPr marL="0" lvl="0" indent="0" algn="just">
              <a:lnSpc>
                <a:spcPct val="100000"/>
              </a:lnSpc>
              <a:spcBef>
                <a:spcPts val="0"/>
              </a:spcBef>
            </a:pPr>
            <a:r>
              <a:rPr lang="en-IN" dirty="0" smtClean="0">
                <a:solidFill>
                  <a:prstClr val="black"/>
                </a:solidFill>
                <a:latin typeface="Times New Roman" pitchFamily="18" charset="0"/>
                <a:cs typeface="Times New Roman" pitchFamily="18" charset="0"/>
              </a:rPr>
              <a:t>Construction of transformers</a:t>
            </a:r>
          </a:p>
          <a:p>
            <a:pPr marL="0" lvl="0" indent="0" algn="just">
              <a:lnSpc>
                <a:spcPct val="100000"/>
              </a:lnSpc>
              <a:spcBef>
                <a:spcPts val="0"/>
              </a:spcBef>
            </a:pPr>
            <a:r>
              <a:rPr lang="en-IN" dirty="0" smtClean="0">
                <a:solidFill>
                  <a:prstClr val="black"/>
                </a:solidFill>
                <a:latin typeface="Times New Roman" pitchFamily="18" charset="0"/>
                <a:cs typeface="Times New Roman" pitchFamily="18" charset="0"/>
              </a:rPr>
              <a:t>Performance analysis of transformer</a:t>
            </a:r>
            <a:endParaRPr lang="en-US" dirty="0" smtClean="0">
              <a:latin typeface="Times New Roman" pitchFamily="18" charset="0"/>
              <a:cs typeface="Times New Roman" pitchFamily="18" charset="0"/>
            </a:endParaRPr>
          </a:p>
          <a:p>
            <a:pPr algn="just"/>
            <a:endParaRPr lang="en-US"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31</a:t>
            </a:fld>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7094863" y="2166938"/>
            <a:ext cx="4098274" cy="2524125"/>
          </a:xfrm>
          <a:prstGeom prst="rect">
            <a:avLst/>
          </a:prstGeom>
          <a:noFill/>
          <a:ln w="9525">
            <a:noFill/>
            <a:miter lim="800000"/>
            <a:headEnd/>
            <a:tailEnd/>
          </a:ln>
          <a:effectLst/>
        </p:spPr>
      </p:pic>
      <p:sp>
        <p:nvSpPr>
          <p:cNvPr id="7" name="Rectangle 6"/>
          <p:cNvSpPr/>
          <p:nvPr/>
        </p:nvSpPr>
        <p:spPr>
          <a:xfrm>
            <a:off x="5855938" y="4820038"/>
            <a:ext cx="5905040" cy="830997"/>
          </a:xfrm>
          <a:prstGeom prst="rect">
            <a:avLst/>
          </a:prstGeom>
        </p:spPr>
        <p:txBody>
          <a:bodyPr wrap="square">
            <a:spAutoFit/>
          </a:bodyPr>
          <a:lstStyle/>
          <a:p>
            <a:r>
              <a:rPr lang="en-IN" sz="1200" dirty="0" smtClean="0">
                <a:hlinkClick r:id="rId3"/>
              </a:rPr>
              <a:t>https://www.google.com/search?q=transformer+working+and+construction&amp;source=lnms&amp;tbm=isch&amp;sa=X&amp;ved=2ahUKEwjf7q2zo5XqAhXbb30KHcZ1A-MQ_AUoAnoECBEQBA&amp;biw=1366&amp;bih=608#imgrc=Hz4hgKww9splRM&amp;imgdii=-GHifX4ZDm1raM</a:t>
            </a:r>
            <a:endParaRPr lang="en-IN" sz="1200" dirty="0"/>
          </a:p>
        </p:txBody>
      </p:sp>
      <p:sp>
        <p:nvSpPr>
          <p:cNvPr id="9" name="Rectangle 8"/>
          <p:cNvSpPr/>
          <p:nvPr/>
        </p:nvSpPr>
        <p:spPr>
          <a:xfrm>
            <a:off x="8134065" y="5909481"/>
            <a:ext cx="2238233" cy="369332"/>
          </a:xfrm>
          <a:prstGeom prst="rect">
            <a:avLst/>
          </a:prstGeom>
        </p:spPr>
        <p:txBody>
          <a:bodyPr wrap="square">
            <a:spAutoFit/>
          </a:bodyPr>
          <a:lstStyle/>
          <a:p>
            <a:r>
              <a:rPr lang="en-US" dirty="0" smtClean="0"/>
              <a:t>Fig-16</a:t>
            </a:r>
            <a:endParaRPr lang="en-IN" dirty="0"/>
          </a:p>
        </p:txBody>
      </p:sp>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Course Outcome to Program Outcome Relationship</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graphicFrame>
        <p:nvGraphicFramePr>
          <p:cNvPr id="5" name="Table 4"/>
          <p:cNvGraphicFramePr>
            <a:graphicFrameLocks noGrp="1"/>
          </p:cNvGraphicFramePr>
          <p:nvPr/>
        </p:nvGraphicFramePr>
        <p:xfrm>
          <a:off x="352693" y="1750431"/>
          <a:ext cx="10907489" cy="4650372"/>
        </p:xfrm>
        <a:graphic>
          <a:graphicData uri="http://schemas.openxmlformats.org/drawingml/2006/table">
            <a:tbl>
              <a:tblPr/>
              <a:tblGrid>
                <a:gridCol w="753222"/>
                <a:gridCol w="506776"/>
                <a:gridCol w="629551"/>
                <a:gridCol w="629551"/>
                <a:gridCol w="630448"/>
                <a:gridCol w="630448"/>
                <a:gridCol w="631346"/>
                <a:gridCol w="631346"/>
                <a:gridCol w="631346"/>
                <a:gridCol w="631346"/>
                <a:gridCol w="802304"/>
                <a:gridCol w="766917"/>
                <a:gridCol w="758222"/>
                <a:gridCol w="758222"/>
                <a:gridCol w="758222"/>
                <a:gridCol w="758222"/>
              </a:tblGrid>
              <a:tr h="375590">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457200" marR="0" indent="-457200" algn="ctr">
                        <a:lnSpc>
                          <a:spcPct val="107000"/>
                        </a:lnSpc>
                        <a:spcBef>
                          <a:spcPts val="0"/>
                        </a:spcBef>
                        <a:spcAft>
                          <a:spcPts val="0"/>
                        </a:spcAft>
                      </a:pPr>
                      <a:r>
                        <a:rPr lang="en-US" sz="2000" b="1" dirty="0" smtClean="0">
                          <a:solidFill>
                            <a:srgbClr val="000000"/>
                          </a:solidFill>
                          <a:latin typeface="Calibri"/>
                          <a:ea typeface="Calibri"/>
                          <a:cs typeface="Times New Roman"/>
                        </a:rPr>
                        <a:t>     (21ELH-101) </a:t>
                      </a:r>
                      <a:r>
                        <a:rPr lang="en-US" sz="2000" b="1" dirty="0">
                          <a:solidFill>
                            <a:srgbClr val="000000"/>
                          </a:solidFill>
                          <a:latin typeface="Calibri"/>
                          <a:ea typeface="Calibri"/>
                          <a:cs typeface="Times New Roman"/>
                        </a:rPr>
                        <a:t>BEEE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solidFill>
                            <a:srgbClr val="000000"/>
                          </a:solidFill>
                          <a:latin typeface="Calibri"/>
                          <a:ea typeface="Calibri"/>
                          <a:cs typeface="Times New Roman"/>
                        </a:rPr>
                        <a:t>PO→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56">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PO4</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PO7</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CO4</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3</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CO5</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0"/>
            <a:ext cx="10515600" cy="1325563"/>
          </a:xfrm>
        </p:spPr>
        <p:txBody>
          <a:bodyPr/>
          <a:lstStyle/>
          <a:p>
            <a:pPr algn="ctr"/>
            <a:r>
              <a:rPr lang="en-US" b="1" dirty="0" smtClean="0"/>
              <a:t>Assessment Pattern</a:t>
            </a:r>
            <a:endParaRPr lang="en-US" b="1" dirty="0"/>
          </a:p>
        </p:txBody>
      </p:sp>
      <p:sp>
        <p:nvSpPr>
          <p:cNvPr id="3" name="Content Placeholder 2"/>
          <p:cNvSpPr>
            <a:spLocks noGrp="1"/>
          </p:cNvSpPr>
          <p:nvPr>
            <p:ph idx="1"/>
          </p:nvPr>
        </p:nvSpPr>
        <p:spPr>
          <a:xfrm>
            <a:off x="838199" y="1146352"/>
            <a:ext cx="10696303" cy="4940939"/>
          </a:xfrm>
        </p:spPr>
        <p:txBody>
          <a:bodyPr>
            <a:normAutofit/>
          </a:bodyPr>
          <a:lstStyle/>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graphicFrame>
        <p:nvGraphicFramePr>
          <p:cNvPr id="5" name="Table 4"/>
          <p:cNvGraphicFramePr>
            <a:graphicFrameLocks noGrp="1"/>
          </p:cNvGraphicFramePr>
          <p:nvPr/>
        </p:nvGraphicFramePr>
        <p:xfrm>
          <a:off x="770711" y="1968136"/>
          <a:ext cx="10855229" cy="2115978"/>
        </p:xfrm>
        <a:graphic>
          <a:graphicData uri="http://schemas.openxmlformats.org/drawingml/2006/table">
            <a:tbl>
              <a:tblPr firstRow="1" bandRow="1">
                <a:tableStyleId>{073A0DAA-6AF3-43AB-8588-CEC1D06C72B9}</a:tableStyleId>
              </a:tblPr>
              <a:tblGrid>
                <a:gridCol w="1550747"/>
                <a:gridCol w="1550747"/>
                <a:gridCol w="1550747"/>
                <a:gridCol w="1550747"/>
                <a:gridCol w="1550747"/>
                <a:gridCol w="1550747"/>
                <a:gridCol w="1550747"/>
              </a:tblGrid>
              <a:tr h="1493725">
                <a:tc>
                  <a:txBody>
                    <a:bodyPr/>
                    <a:lstStyle/>
                    <a:p>
                      <a:pPr algn="ctr"/>
                      <a:r>
                        <a:rPr lang="en-US" dirty="0" smtClean="0"/>
                        <a:t>     A</a:t>
                      </a:r>
                    </a:p>
                    <a:p>
                      <a:pPr algn="ctr"/>
                      <a:r>
                        <a:rPr lang="en-US" dirty="0" smtClean="0"/>
                        <a:t>Assignment (each assignment)</a:t>
                      </a:r>
                      <a:endParaRPr lang="en-US" dirty="0"/>
                    </a:p>
                  </a:txBody>
                  <a:tcPr/>
                </a:tc>
                <a:tc>
                  <a:txBody>
                    <a:bodyPr/>
                    <a:lstStyle/>
                    <a:p>
                      <a:pPr algn="ctr"/>
                      <a:r>
                        <a:rPr lang="en-US" dirty="0" smtClean="0"/>
                        <a:t>   B</a:t>
                      </a:r>
                    </a:p>
                    <a:p>
                      <a:pPr algn="ctr"/>
                      <a:r>
                        <a:rPr lang="en-US" dirty="0" smtClean="0"/>
                        <a:t>Time Bound Surprise</a:t>
                      </a:r>
                      <a:r>
                        <a:rPr lang="en-US" baseline="0" dirty="0" smtClean="0"/>
                        <a:t> Test (each test)</a:t>
                      </a:r>
                      <a:endParaRPr lang="en-US" dirty="0"/>
                    </a:p>
                  </a:txBody>
                  <a:tcPr/>
                </a:tc>
                <a:tc>
                  <a:txBody>
                    <a:bodyPr/>
                    <a:lstStyle/>
                    <a:p>
                      <a:pPr algn="ctr"/>
                      <a:r>
                        <a:rPr lang="en-US" dirty="0" smtClean="0"/>
                        <a:t>C</a:t>
                      </a:r>
                    </a:p>
                    <a:p>
                      <a:pPr algn="ctr"/>
                      <a:r>
                        <a:rPr lang="en-US" dirty="0" smtClean="0"/>
                        <a:t>Quiz (each quiz)</a:t>
                      </a:r>
                      <a:endParaRPr lang="en-US" dirty="0"/>
                    </a:p>
                  </a:txBody>
                  <a:tcPr/>
                </a:tc>
                <a:tc>
                  <a:txBody>
                    <a:bodyPr/>
                    <a:lstStyle/>
                    <a:p>
                      <a:pPr algn="ctr"/>
                      <a:r>
                        <a:rPr lang="en-US" dirty="0" smtClean="0"/>
                        <a:t>   D</a:t>
                      </a:r>
                    </a:p>
                    <a:p>
                      <a:pPr algn="ctr"/>
                      <a:r>
                        <a:rPr lang="en-US" dirty="0" smtClean="0"/>
                        <a:t>Mid</a:t>
                      </a:r>
                      <a:r>
                        <a:rPr lang="en-US" baseline="0" dirty="0" smtClean="0"/>
                        <a:t> Semester Test(one per test)</a:t>
                      </a:r>
                      <a:endParaRPr lang="en-US" dirty="0"/>
                    </a:p>
                  </a:txBody>
                  <a:tcPr/>
                </a:tc>
                <a:tc>
                  <a:txBody>
                    <a:bodyPr/>
                    <a:lstStyle/>
                    <a:p>
                      <a:pPr algn="ctr"/>
                      <a:r>
                        <a:rPr lang="en-US" dirty="0" smtClean="0"/>
                        <a:t>    E</a:t>
                      </a:r>
                    </a:p>
                    <a:p>
                      <a:pPr algn="ctr"/>
                      <a:r>
                        <a:rPr lang="en-US" dirty="0" smtClean="0"/>
                        <a:t>Homework</a:t>
                      </a:r>
                      <a:endParaRPr lang="en-US" dirty="0"/>
                    </a:p>
                  </a:txBody>
                  <a:tcPr/>
                </a:tc>
                <a:tc>
                  <a:txBody>
                    <a:bodyPr/>
                    <a:lstStyle/>
                    <a:p>
                      <a:pPr algn="ctr"/>
                      <a:r>
                        <a:rPr lang="en-US" dirty="0" smtClean="0"/>
                        <a:t>     F</a:t>
                      </a:r>
                    </a:p>
                    <a:p>
                      <a:pPr algn="ctr"/>
                      <a:r>
                        <a:rPr lang="en-US" dirty="0" smtClean="0"/>
                        <a:t>Discussion Forums</a:t>
                      </a:r>
                      <a:endParaRPr lang="en-US" dirty="0"/>
                    </a:p>
                  </a:txBody>
                  <a:tcPr/>
                </a:tc>
                <a:tc>
                  <a:txBody>
                    <a:bodyPr/>
                    <a:lstStyle/>
                    <a:p>
                      <a:pPr algn="ctr"/>
                      <a:r>
                        <a:rPr lang="en-US" dirty="0" smtClean="0"/>
                        <a:t>    G</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Attendance and  engagement Score on BB</a:t>
                      </a:r>
                    </a:p>
                    <a:p>
                      <a:pPr algn="ctr"/>
                      <a:endParaRPr lang="en-US" dirty="0"/>
                    </a:p>
                  </a:txBody>
                  <a:tcPr/>
                </a:tc>
              </a:tr>
              <a:tr h="378618">
                <a:tc>
                  <a:txBody>
                    <a:bodyPr/>
                    <a:lstStyle/>
                    <a:p>
                      <a:pPr algn="ctr"/>
                      <a:r>
                        <a:rPr lang="en-US" dirty="0" smtClean="0"/>
                        <a:t>10</a:t>
                      </a:r>
                      <a:endParaRPr lang="en-US" dirty="0"/>
                    </a:p>
                  </a:txBody>
                  <a:tcPr/>
                </a:tc>
                <a:tc>
                  <a:txBody>
                    <a:bodyPr/>
                    <a:lstStyle/>
                    <a:p>
                      <a:pPr algn="ctr"/>
                      <a:r>
                        <a:rPr lang="en-US" dirty="0" smtClean="0"/>
                        <a:t>   12</a:t>
                      </a:r>
                      <a:endParaRPr lang="en-US" dirty="0"/>
                    </a:p>
                  </a:txBody>
                  <a:tcPr/>
                </a:tc>
                <a:tc>
                  <a:txBody>
                    <a:bodyPr/>
                    <a:lstStyle/>
                    <a:p>
                      <a:pPr algn="ctr"/>
                      <a:r>
                        <a:rPr lang="en-US" dirty="0" smtClean="0"/>
                        <a:t>4</a:t>
                      </a:r>
                      <a:endParaRPr lang="en-US" dirty="0"/>
                    </a:p>
                  </a:txBody>
                  <a:tcPr/>
                </a:tc>
                <a:tc>
                  <a:txBody>
                    <a:bodyPr/>
                    <a:lstStyle/>
                    <a:p>
                      <a:pPr algn="ctr"/>
                      <a:r>
                        <a:rPr lang="en-US" dirty="0" smtClean="0"/>
                        <a:t>   20</a:t>
                      </a:r>
                      <a:endParaRPr lang="en-US" dirty="0"/>
                    </a:p>
                  </a:txBody>
                  <a:tcPr/>
                </a:tc>
                <a:tc>
                  <a:txBody>
                    <a:bodyPr/>
                    <a:lstStyle/>
                    <a:p>
                      <a:pPr algn="ctr"/>
                      <a:r>
                        <a:rPr lang="en-US" dirty="0" smtClean="0"/>
                        <a:t>NA</a:t>
                      </a:r>
                      <a:endParaRPr lang="en-US" dirty="0"/>
                    </a:p>
                  </a:txBody>
                  <a:tcPr/>
                </a:tc>
                <a:tc>
                  <a:txBody>
                    <a:bodyPr/>
                    <a:lstStyle/>
                    <a:p>
                      <a:pPr algn="ctr"/>
                      <a:r>
                        <a:rPr lang="en-US" dirty="0" smtClean="0"/>
                        <a:t>    NA</a:t>
                      </a:r>
                      <a:endParaRPr lang="en-US" dirty="0"/>
                    </a:p>
                  </a:txBody>
                  <a:tcPr/>
                </a:tc>
                <a:tc>
                  <a:txBody>
                    <a:bodyPr/>
                    <a:lstStyle/>
                    <a:p>
                      <a:pPr algn="ctr"/>
                      <a:r>
                        <a:rPr lang="en-US" dirty="0" smtClean="0"/>
                        <a:t>    2</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References </a:t>
            </a:r>
            <a:r>
              <a:rPr lang="en-US" sz="2800" dirty="0" smtClean="0"/>
              <a:t>  </a:t>
            </a:r>
            <a:endParaRPr lang="en-US" dirty="0"/>
          </a:p>
        </p:txBody>
      </p:sp>
      <p:sp>
        <p:nvSpPr>
          <p:cNvPr id="3" name="Content Placeholder 2"/>
          <p:cNvSpPr>
            <a:spLocks noGrp="1"/>
          </p:cNvSpPr>
          <p:nvPr>
            <p:ph idx="1"/>
          </p:nvPr>
        </p:nvSpPr>
        <p:spPr>
          <a:xfrm>
            <a:off x="838200" y="1825624"/>
            <a:ext cx="10748554" cy="4723093"/>
          </a:xfrm>
        </p:spPr>
        <p:txBody>
          <a:bodyPr>
            <a:normAutofit/>
          </a:bodyPr>
          <a:lstStyle/>
          <a:p>
            <a:pPr marL="0" indent="0" algn="just">
              <a:buFont typeface="Wingdings" pitchFamily="2" charset="2"/>
              <a:buChar char="§"/>
            </a:pPr>
            <a:r>
              <a:rPr lang="en-IE" dirty="0" smtClean="0">
                <a:hlinkClick r:id="rId2"/>
              </a:rPr>
              <a:t>https://iopscience.iop.org/book/978-0-7503-2084-9/chapter/bk978-0-7503-2084-9ch1</a:t>
            </a:r>
            <a:endParaRPr lang="en-IE" dirty="0" smtClean="0"/>
          </a:p>
          <a:p>
            <a:pPr marL="0" indent="0" algn="just">
              <a:buFont typeface="Wingdings" pitchFamily="2" charset="2"/>
              <a:buChar char="§"/>
            </a:pPr>
            <a:r>
              <a:rPr lang="en-US" dirty="0" smtClean="0">
                <a:hlinkClick r:id="rId3"/>
              </a:rPr>
              <a:t>https://circuitglobe.com/what-is-a-transformer.html</a:t>
            </a:r>
            <a:endParaRPr lang="en-US" dirty="0" smtClean="0"/>
          </a:p>
          <a:p>
            <a:pPr marL="0" indent="0" algn="just">
              <a:buFont typeface="Wingdings" pitchFamily="2" charset="2"/>
              <a:buChar char="§"/>
            </a:pPr>
            <a:r>
              <a:rPr lang="en-IE" dirty="0" smtClean="0">
                <a:hlinkClick r:id="rId4"/>
              </a:rPr>
              <a:t>https://cnx.org/contents/FOAgj46E@1.1:CF55C3SF@1/chapter-1-Magnetic-Circuits-and-Magnetic-Materials</a:t>
            </a:r>
            <a:endParaRPr lang="en-IE" dirty="0" smtClean="0"/>
          </a:p>
          <a:p>
            <a:pPr marL="0" indent="0" algn="just">
              <a:buFont typeface="Wingdings" pitchFamily="2" charset="2"/>
              <a:buChar char="§"/>
            </a:pPr>
            <a:r>
              <a:rPr lang="en-US" dirty="0" smtClean="0">
                <a:hlinkClick r:id="rId5"/>
              </a:rPr>
              <a:t>https://www.electronics-tutorials.ws/transformer/transformer-basics.html</a:t>
            </a:r>
            <a:endParaRPr lang="en-US" dirty="0" smtClean="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utoShape 4" descr="Image result for lear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361918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319" name="CorelDRAW" r:id="rId3" imgW="2169000" imgH="2169360" progId="">
                <p:embed/>
              </p:oleObj>
            </a:graphicData>
          </a:graphic>
        </p:graphicFrame>
      </p:grpSp>
      <p:sp>
        <p:nvSpPr>
          <p:cNvPr id="2" name="Rectangle 1"/>
          <p:cNvSpPr/>
          <p:nvPr/>
        </p:nvSpPr>
        <p:spPr>
          <a:xfrm>
            <a:off x="4114005" y="5394447"/>
            <a:ext cx="3424335"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err="1" smtClean="0">
                <a:latin typeface="Casper" panose="02000506000000020004" pitchFamily="2" charset="0"/>
                <a:cs typeface="Segoe UI" panose="020B0502040204020203" pitchFamily="34" charset="0"/>
              </a:rPr>
              <a:t>Email:akhilnigam.eee@cumail.in</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4</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Outcomes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10" y="2037805"/>
          <a:ext cx="5870596" cy="4486885"/>
        </p:xfrm>
        <a:graphic>
          <a:graphicData uri="http://schemas.openxmlformats.org/drawingml/2006/table">
            <a:tbl>
              <a:tblPr firstRow="1" firstCol="1" bandRow="1"/>
              <a:tblGrid>
                <a:gridCol w="488699"/>
                <a:gridCol w="4598125"/>
                <a:gridCol w="783772"/>
              </a:tblGrid>
              <a:tr h="548641">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721">
                <a:tc>
                  <a:txBody>
                    <a:bodyPr/>
                    <a:lstStyle/>
                    <a:p>
                      <a:pPr algn="ctr" fontAlgn="ctr"/>
                      <a:r>
                        <a:rPr lang="en-US" sz="1200" b="0" i="0" u="none" strike="noStrike" dirty="0">
                          <a:solidFill>
                            <a:schemeClr val="tx1"/>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Identify the different types of electrical elements and the basic op-amp circuit elements and to illustrate the various types of motors, transducers and batteries.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chemeClr val="tx1"/>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Understand basic principles of transformers, transducers, op-amps, DC and AC motors and to compare the different methods for analyzing electrical and magnetic circuits.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3279">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Derive the relationships between parameters in electric and magnetic circuits and motors and to determine specifications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Analyze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Solve the basic problems related to electric circuits, magnetic circuits and motors and to assess the characteristics of different configurations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Evaluate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smtClean="0">
                          <a:solidFill>
                            <a:srgbClr val="000000"/>
                          </a:solidFill>
                          <a:effectLst/>
                          <a:latin typeface="+mn-lt"/>
                        </a:rPr>
                        <a:t>CO5</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Design the different applications of transducers, motors as well as the op-amps like adders, </a:t>
                      </a:r>
                      <a:r>
                        <a:rPr lang="en-US" sz="1200" kern="1200" dirty="0" err="1" smtClean="0">
                          <a:solidFill>
                            <a:schemeClr val="tx1"/>
                          </a:solidFill>
                          <a:latin typeface="+mn-lt"/>
                          <a:ea typeface="+mn-ea"/>
                          <a:cs typeface="+mn-cs"/>
                        </a:rPr>
                        <a:t>subtractor</a:t>
                      </a:r>
                      <a:r>
                        <a:rPr lang="en-US" sz="1200" kern="1200" dirty="0" smtClean="0">
                          <a:solidFill>
                            <a:schemeClr val="tx1"/>
                          </a:solidFill>
                          <a:latin typeface="+mn-lt"/>
                          <a:ea typeface="+mn-ea"/>
                          <a:cs typeface="+mn-cs"/>
                        </a:rPr>
                        <a:t> and comparators.</a:t>
                      </a:r>
                    </a:p>
                    <a:p>
                      <a:pPr algn="just" fontAlgn="ct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Create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Content Placeholder 8"/>
          <p:cNvSpPr>
            <a:spLocks noGrp="1"/>
          </p:cNvSpPr>
          <p:nvPr>
            <p:ph idx="1"/>
          </p:nvPr>
        </p:nvSpPr>
        <p:spPr>
          <a:xfrm>
            <a:off x="6609807" y="5329646"/>
            <a:ext cx="4915398" cy="518341"/>
          </a:xfrm>
        </p:spPr>
        <p:txBody>
          <a:bodyPr>
            <a:normAutofit fontScale="92500" lnSpcReduction="20000"/>
          </a:bodyPr>
          <a:lstStyle/>
          <a:p>
            <a:pPr algn="ctr">
              <a:buNone/>
            </a:pPr>
            <a:r>
              <a:rPr lang="en-US" sz="2000" dirty="0" smtClean="0">
                <a:hlinkClick r:id="rId2"/>
              </a:rPr>
              <a:t>https://library.automationdirect.com/basic-electrical-theory/</a:t>
            </a:r>
            <a:endParaRPr lang="en-US" sz="2000" dirty="0">
              <a:solidFill>
                <a:srgbClr val="00B0F0"/>
              </a:solidFill>
            </a:endParaRPr>
          </a:p>
        </p:txBody>
      </p:sp>
      <p:pic>
        <p:nvPicPr>
          <p:cNvPr id="11" name="Picture 1" descr="C:\Users\Administrator\Desktop\circuit.png"/>
          <p:cNvPicPr>
            <a:picLocks noChangeAspect="1" noChangeArrowheads="1"/>
          </p:cNvPicPr>
          <p:nvPr/>
        </p:nvPicPr>
        <p:blipFill>
          <a:blip r:embed="rId3" cstate="print"/>
          <a:srcRect/>
          <a:stretch>
            <a:fillRect/>
          </a:stretch>
        </p:blipFill>
        <p:spPr bwMode="auto">
          <a:xfrm>
            <a:off x="6730911" y="1763486"/>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smtClean="0">
                <a:cs typeface="Arial" panose="020B0604020202020204" pitchFamily="34" charset="0"/>
              </a:rPr>
              <a:t>Importance of Basic Electrical &amp; Electronics Engineering</a:t>
            </a:r>
            <a:r>
              <a:rPr lang="en-US" b="1" dirty="0" smtClean="0">
                <a:latin typeface="Casper"/>
                <a:cs typeface="Arial" panose="020B0604020202020204" pitchFamily="34" charset="0"/>
              </a:rPr>
              <a:t> </a:t>
            </a:r>
            <a:r>
              <a:rPr lang="en-US" b="1" dirty="0" smtClean="0">
                <a:latin typeface="Casper"/>
              </a:rPr>
              <a:t>  </a:t>
            </a:r>
            <a:endParaRPr lang="en-US" b="1" dirty="0">
              <a:latin typeface="Casper"/>
            </a:endParaRPr>
          </a:p>
        </p:txBody>
      </p:sp>
      <p:sp>
        <p:nvSpPr>
          <p:cNvPr id="3" name="Content Placeholder 2"/>
          <p:cNvSpPr>
            <a:spLocks noGrp="1"/>
          </p:cNvSpPr>
          <p:nvPr>
            <p:ph idx="1"/>
          </p:nvPr>
        </p:nvSpPr>
        <p:spPr/>
        <p:txBody>
          <a:bodyPr>
            <a:normAutofit/>
          </a:bodyPr>
          <a:lstStyle/>
          <a:p>
            <a:pPr marL="342900" lvl="0" indent="-342900" algn="just">
              <a:lnSpc>
                <a:spcPct val="100000"/>
              </a:lnSpc>
              <a:spcBef>
                <a:spcPts val="0"/>
              </a:spcBef>
            </a:pPr>
            <a:r>
              <a:rPr lang="en-IN" dirty="0" smtClean="0">
                <a:solidFill>
                  <a:prstClr val="black"/>
                </a:solidFill>
                <a:cs typeface="Times New Roman" pitchFamily="18" charset="0"/>
              </a:rPr>
              <a:t>Use from home appliances to industrial plants. </a:t>
            </a:r>
          </a:p>
          <a:p>
            <a:pPr marL="342900" lvl="0" indent="-342900" algn="just">
              <a:lnSpc>
                <a:spcPct val="100000"/>
              </a:lnSpc>
              <a:spcBef>
                <a:spcPts val="0"/>
              </a:spcBef>
            </a:pPr>
            <a:r>
              <a:rPr lang="en-IN" dirty="0" smtClean="0">
                <a:solidFill>
                  <a:prstClr val="black"/>
                </a:solidFill>
                <a:cs typeface="Times New Roman" pitchFamily="18" charset="0"/>
              </a:rPr>
              <a:t>Usage in communication and satellite navigation system.</a:t>
            </a:r>
          </a:p>
          <a:p>
            <a:pPr marL="342900" lvl="0" indent="-342900" algn="just">
              <a:lnSpc>
                <a:spcPct val="100000"/>
              </a:lnSpc>
              <a:spcBef>
                <a:spcPts val="0"/>
              </a:spcBef>
            </a:pPr>
            <a:r>
              <a:rPr lang="en-IN" dirty="0" smtClean="0">
                <a:solidFill>
                  <a:prstClr val="black"/>
                </a:solidFill>
                <a:cs typeface="Times New Roman" pitchFamily="18" charset="0"/>
              </a:rPr>
              <a:t>Handles in electronics equipment and computers.</a:t>
            </a:r>
          </a:p>
          <a:p>
            <a:pPr marL="342900" lvl="0" indent="-342900" algn="just">
              <a:lnSpc>
                <a:spcPct val="100000"/>
              </a:lnSpc>
              <a:spcBef>
                <a:spcPts val="0"/>
              </a:spcBef>
            </a:pPr>
            <a:r>
              <a:rPr lang="en-IN" dirty="0" smtClean="0">
                <a:solidFill>
                  <a:prstClr val="black"/>
                </a:solidFill>
                <a:cs typeface="Times New Roman" pitchFamily="18" charset="0"/>
              </a:rPr>
              <a:t>Deals with the problem of power transmission and motor control.</a:t>
            </a:r>
          </a:p>
          <a:p>
            <a:pPr marL="342900" lvl="0" indent="-342900" algn="just">
              <a:lnSpc>
                <a:spcPct val="100000"/>
              </a:lnSpc>
              <a:spcBef>
                <a:spcPts val="0"/>
              </a:spcBef>
            </a:pPr>
            <a:r>
              <a:rPr lang="en-IN" dirty="0" smtClean="0">
                <a:solidFill>
                  <a:prstClr val="black"/>
                </a:solidFill>
                <a:cs typeface="Times New Roman" pitchFamily="18" charset="0"/>
              </a:rPr>
              <a:t>Control and monitor the medical appliances in hospitals.</a:t>
            </a:r>
          </a:p>
          <a:p>
            <a:pPr marL="342900" lvl="0" indent="-342900" algn="just">
              <a:lnSpc>
                <a:spcPct val="100000"/>
              </a:lnSpc>
              <a:spcBef>
                <a:spcPts val="0"/>
              </a:spcBef>
            </a:pPr>
            <a:r>
              <a:rPr lang="en-IN" dirty="0" smtClean="0">
                <a:solidFill>
                  <a:prstClr val="black"/>
                </a:solidFill>
                <a:cs typeface="Times New Roman" pitchFamily="18" charset="0"/>
              </a:rPr>
              <a:t>High voltage applications with heavy current.</a:t>
            </a:r>
          </a:p>
          <a:p>
            <a:pPr marL="342900" lvl="0" indent="-342900" algn="just">
              <a:lnSpc>
                <a:spcPct val="100000"/>
              </a:lnSpc>
              <a:spcBef>
                <a:spcPts val="0"/>
              </a:spcBef>
            </a:pPr>
            <a:r>
              <a:rPr lang="en-IN" dirty="0" smtClean="0">
                <a:solidFill>
                  <a:prstClr val="black"/>
                </a:solidFill>
                <a:cs typeface="Times New Roman" pitchFamily="18" charset="0"/>
              </a:rPr>
              <a:t>Robotics applications.</a:t>
            </a:r>
          </a:p>
          <a:p>
            <a:pPr marL="342900" lvl="0" indent="-342900" algn="just">
              <a:lnSpc>
                <a:spcPct val="100000"/>
              </a:lnSpc>
              <a:spcBef>
                <a:spcPts val="0"/>
              </a:spcBef>
            </a:pPr>
            <a:r>
              <a:rPr lang="en-IN" dirty="0" smtClean="0">
                <a:solidFill>
                  <a:prstClr val="black"/>
                </a:solidFill>
                <a:cs typeface="Times New Roman" pitchFamily="18" charset="0"/>
              </a:rPr>
              <a:t>Product designing and development.</a:t>
            </a: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23702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1567073" y="-300731"/>
            <a:ext cx="9301224" cy="1920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mj-lt"/>
                <a:ea typeface="Karla" pitchFamily="2" charset="0"/>
                <a:cs typeface="Karla" pitchFamily="2" charset="0"/>
              </a:rPr>
              <a:t/>
            </a:r>
            <a:br>
              <a:rPr lang="en-US" sz="4400" b="1" dirty="0" smtClean="0">
                <a:latin typeface="+mj-lt"/>
                <a:ea typeface="Karla" pitchFamily="2" charset="0"/>
                <a:cs typeface="Karla" pitchFamily="2" charset="0"/>
              </a:rPr>
            </a:br>
            <a:r>
              <a:rPr lang="en-US" sz="4400" b="1" dirty="0" smtClean="0">
                <a:latin typeface="+mj-lt"/>
                <a:ea typeface="Karla" pitchFamily="2" charset="0"/>
                <a:cs typeface="Karla" pitchFamily="2" charset="0"/>
              </a:rPr>
              <a:t>Contents</a:t>
            </a:r>
            <a:r>
              <a:rPr lang="en-US" sz="4400" b="1" dirty="0">
                <a:latin typeface="+mj-lt"/>
                <a:ea typeface="Karla" pitchFamily="2" charset="0"/>
                <a:cs typeface="Karla" pitchFamily="2" charset="0"/>
              </a:rPr>
              <a:t/>
            </a:r>
            <a:br>
              <a:rPr lang="en-US" sz="4400" b="1" dirty="0">
                <a:latin typeface="+mj-lt"/>
                <a:ea typeface="Karla" pitchFamily="2" charset="0"/>
                <a:cs typeface="Karla" pitchFamily="2" charset="0"/>
              </a:rPr>
            </a:br>
            <a:endParaRPr lang="en-US" sz="4400" dirty="0">
              <a:latin typeface="+mj-lt"/>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1073" y="1371600"/>
            <a:ext cx="11234057" cy="5447645"/>
          </a:xfrm>
          <a:prstGeom prst="rect">
            <a:avLst/>
          </a:prstGeom>
        </p:spPr>
        <p:txBody>
          <a:bodyPr wrap="square">
            <a:spAutoFit/>
          </a:bodyPr>
          <a:lstStyle/>
          <a:p>
            <a:pPr>
              <a:buFont typeface="Wingdings" pitchFamily="2" charset="2"/>
              <a:buChar char="Ø"/>
            </a:pPr>
            <a:r>
              <a:rPr lang="en-US" sz="2400" dirty="0" smtClean="0">
                <a:latin typeface="Times New Roman" pitchFamily="18" charset="0"/>
                <a:cs typeface="Times New Roman" pitchFamily="18" charset="0"/>
              </a:rPr>
              <a:t>Faraday’s Law of Electromagnetic Induction</a:t>
            </a:r>
          </a:p>
          <a:p>
            <a:pPr>
              <a:buFont typeface="Wingdings" pitchFamily="2" charset="2"/>
              <a:buChar char="Ø"/>
            </a:pPr>
            <a:r>
              <a:rPr lang="en-IE" sz="2400" dirty="0" smtClean="0">
                <a:latin typeface="Times New Roman" pitchFamily="18" charset="0"/>
                <a:cs typeface="Times New Roman" pitchFamily="18" charset="0"/>
              </a:rPr>
              <a:t>Types of induced </a:t>
            </a:r>
            <a:r>
              <a:rPr lang="en-IE" sz="2400" dirty="0" err="1" smtClean="0">
                <a:latin typeface="Times New Roman" pitchFamily="18" charset="0"/>
                <a:cs typeface="Times New Roman" pitchFamily="18" charset="0"/>
              </a:rPr>
              <a:t>emf</a:t>
            </a:r>
            <a:endParaRPr lang="en-IE"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Self induced </a:t>
            </a:r>
            <a:r>
              <a:rPr lang="en-US" sz="2400" dirty="0" err="1" smtClean="0">
                <a:latin typeface="Times New Roman" pitchFamily="18" charset="0"/>
                <a:cs typeface="Times New Roman" pitchFamily="18" charset="0"/>
              </a:rPr>
              <a:t>emf</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Mutual induced </a:t>
            </a:r>
            <a:r>
              <a:rPr lang="en-US" sz="2400" dirty="0" err="1" smtClean="0">
                <a:latin typeface="Times New Roman" pitchFamily="18" charset="0"/>
                <a:cs typeface="Times New Roman" pitchFamily="18" charset="0"/>
              </a:rPr>
              <a:t>emf</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Introduction of single phase transformer</a:t>
            </a:r>
          </a:p>
          <a:p>
            <a:pPr>
              <a:buFont typeface="Wingdings" pitchFamily="2" charset="2"/>
              <a:buChar char="Ø"/>
            </a:pPr>
            <a:r>
              <a:rPr lang="en-IE" sz="2400" dirty="0" smtClean="0">
                <a:latin typeface="Times New Roman" pitchFamily="18" charset="0"/>
                <a:cs typeface="Times New Roman" pitchFamily="18" charset="0"/>
              </a:rPr>
              <a:t>Working Principle of Single Phase Transformer</a:t>
            </a:r>
          </a:p>
          <a:p>
            <a:pPr>
              <a:buFont typeface="Wingdings" pitchFamily="2" charset="2"/>
              <a:buChar char="Ø"/>
            </a:pPr>
            <a:r>
              <a:rPr lang="en-IE" sz="2400" dirty="0" smtClean="0">
                <a:latin typeface="Times New Roman" pitchFamily="18" charset="0"/>
                <a:cs typeface="Times New Roman" pitchFamily="18" charset="0"/>
              </a:rPr>
              <a:t>Different types of transformer</a:t>
            </a:r>
          </a:p>
          <a:p>
            <a:pPr>
              <a:buFont typeface="Wingdings" pitchFamily="2" charset="2"/>
              <a:buChar char="Ø"/>
            </a:pPr>
            <a:r>
              <a:rPr lang="en-IE" sz="2400" dirty="0" smtClean="0">
                <a:latin typeface="Times New Roman" pitchFamily="18" charset="0"/>
                <a:cs typeface="Times New Roman" pitchFamily="18" charset="0"/>
              </a:rPr>
              <a:t>Step up transformer</a:t>
            </a:r>
          </a:p>
          <a:p>
            <a:pPr>
              <a:buFont typeface="Wingdings" pitchFamily="2" charset="2"/>
              <a:buChar char="Ø"/>
            </a:pPr>
            <a:r>
              <a:rPr lang="en-IE" sz="2400" dirty="0" smtClean="0">
                <a:latin typeface="Times New Roman" pitchFamily="18" charset="0"/>
                <a:cs typeface="Times New Roman" pitchFamily="18" charset="0"/>
              </a:rPr>
              <a:t>Step down transformer</a:t>
            </a:r>
          </a:p>
          <a:p>
            <a:pPr>
              <a:buFont typeface="Wingdings" pitchFamily="2" charset="2"/>
              <a:buChar char="Ø"/>
            </a:pPr>
            <a:r>
              <a:rPr lang="en-IN" sz="2400" dirty="0" smtClean="0">
                <a:latin typeface="Times New Roman" pitchFamily="18" charset="0"/>
                <a:cs typeface="Times New Roman" pitchFamily="18" charset="0"/>
              </a:rPr>
              <a:t>Construction of Transformer</a:t>
            </a:r>
          </a:p>
          <a:p>
            <a:pPr>
              <a:buFont typeface="Wingdings" pitchFamily="2" charset="2"/>
              <a:buChar char="§"/>
            </a:pPr>
            <a:r>
              <a:rPr lang="en-US" sz="2400" dirty="0" smtClean="0">
                <a:latin typeface="Times New Roman" pitchFamily="18" charset="0"/>
                <a:cs typeface="Times New Roman" pitchFamily="18" charset="0"/>
              </a:rPr>
              <a:t>core type</a:t>
            </a:r>
          </a:p>
          <a:p>
            <a:pPr>
              <a:buFont typeface="Wingdings" pitchFamily="2" charset="2"/>
              <a:buChar char="§"/>
            </a:pPr>
            <a:r>
              <a:rPr lang="en-US" sz="2400" dirty="0" smtClean="0">
                <a:latin typeface="Times New Roman" pitchFamily="18" charset="0"/>
                <a:cs typeface="Times New Roman" pitchFamily="18" charset="0"/>
              </a:rPr>
              <a:t>shell type</a:t>
            </a:r>
            <a:endParaRPr lang="en-IN"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Transformation ratio</a:t>
            </a:r>
            <a:endParaRPr lang="en-IE" sz="2400" dirty="0" smtClean="0">
              <a:latin typeface="Times New Roman" pitchFamily="18" charset="0"/>
              <a:cs typeface="Times New Roman" pitchFamily="18" charset="0"/>
            </a:endParaRPr>
          </a:p>
          <a:p>
            <a:endParaRPr lang="en-US" dirty="0" smtClean="0"/>
          </a:p>
          <a:p>
            <a:r>
              <a:rPr lang="en-US" dirty="0" smtClean="0"/>
              <a:t>  </a:t>
            </a:r>
            <a:endParaRPr lang="en-IN" dirty="0"/>
          </a:p>
        </p:txBody>
      </p:sp>
    </p:spTree>
    <p:extLst>
      <p:ext uri="{BB962C8B-B14F-4D97-AF65-F5344CB8AC3E}">
        <p14:creationId xmlns:p14="http://schemas.microsoft.com/office/powerpoint/2010/main" xmlns="" val="693801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49489" y="286104"/>
            <a:ext cx="10515600" cy="1192742"/>
          </a:xfrm>
        </p:spPr>
        <p:txBody>
          <a:bodyPr>
            <a:normAutofit/>
          </a:bodyPr>
          <a:lstStyle/>
          <a:p>
            <a:pPr algn="ctr"/>
            <a:r>
              <a:rPr lang="en-US" b="1" dirty="0" smtClean="0"/>
              <a:t>Faraday’s Law of Electromagnetic Induction</a:t>
            </a:r>
            <a:endParaRPr lang="en-IE" b="1" dirty="0"/>
          </a:p>
        </p:txBody>
      </p:sp>
      <p:sp>
        <p:nvSpPr>
          <p:cNvPr id="12" name="Content Placeholder 11"/>
          <p:cNvSpPr>
            <a:spLocks noGrp="1"/>
          </p:cNvSpPr>
          <p:nvPr>
            <p:ph sz="half" idx="2"/>
          </p:nvPr>
        </p:nvSpPr>
        <p:spPr>
          <a:xfrm>
            <a:off x="4519749" y="1447285"/>
            <a:ext cx="7242547" cy="5241381"/>
          </a:xfrm>
        </p:spPr>
        <p:txBody>
          <a:bodyPr>
            <a:noAutofit/>
          </a:bodyPr>
          <a:lstStyle/>
          <a:p>
            <a:pPr algn="just"/>
            <a:r>
              <a:rPr lang="en-US" dirty="0" smtClean="0">
                <a:latin typeface="Times New Roman" pitchFamily="18" charset="0"/>
                <a:cs typeface="Times New Roman" pitchFamily="18" charset="0"/>
              </a:rPr>
              <a:t>Faraday’s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law: </a:t>
            </a:r>
            <a:r>
              <a:rPr lang="en-IE" dirty="0" smtClean="0">
                <a:latin typeface="Times New Roman" pitchFamily="18" charset="0"/>
                <a:cs typeface="Times New Roman" pitchFamily="18" charset="0"/>
              </a:rPr>
              <a:t>Whenever a conductor is placed in a varying magnetic field, an electromotive force is induced. If the conductor circuit is closed, a current is induced which is called induced current.</a:t>
            </a:r>
          </a:p>
          <a:p>
            <a:pPr algn="just"/>
            <a:r>
              <a:rPr lang="en-IE" dirty="0" smtClean="0">
                <a:latin typeface="Times New Roman" pitchFamily="18" charset="0"/>
                <a:cs typeface="Times New Roman" pitchFamily="18" charset="0"/>
              </a:rPr>
              <a:t>Here are a few ways to change the magnetic field intensity in a closed loop:</a:t>
            </a:r>
          </a:p>
          <a:p>
            <a:pPr algn="just">
              <a:buFont typeface="Wingdings" pitchFamily="2" charset="2"/>
              <a:buChar char="v"/>
            </a:pPr>
            <a:r>
              <a:rPr lang="en-IE" dirty="0" smtClean="0">
                <a:latin typeface="Times New Roman" pitchFamily="18" charset="0"/>
                <a:cs typeface="Times New Roman" pitchFamily="18" charset="0"/>
              </a:rPr>
              <a:t>By rotating the coil relative to the magnet.</a:t>
            </a:r>
          </a:p>
          <a:p>
            <a:pPr algn="just">
              <a:buFont typeface="Wingdings" pitchFamily="2" charset="2"/>
              <a:buChar char="v"/>
            </a:pPr>
            <a:r>
              <a:rPr lang="en-IE" dirty="0" smtClean="0">
                <a:latin typeface="Times New Roman" pitchFamily="18" charset="0"/>
                <a:cs typeface="Times New Roman" pitchFamily="18" charset="0"/>
              </a:rPr>
              <a:t>By moving the coil into or out of the magnetic field.</a:t>
            </a:r>
          </a:p>
          <a:p>
            <a:pPr algn="just">
              <a:buFont typeface="Wingdings" pitchFamily="2" charset="2"/>
              <a:buChar char="v"/>
            </a:pPr>
            <a:r>
              <a:rPr lang="en-IE" dirty="0" smtClean="0">
                <a:latin typeface="Times New Roman" pitchFamily="18" charset="0"/>
                <a:cs typeface="Times New Roman" pitchFamily="18" charset="0"/>
              </a:rPr>
              <a:t>By changing the area of a coil placed in the magnetic field</a:t>
            </a:r>
            <a:r>
              <a:rPr lang="en-IE" b="1" dirty="0" smtClean="0">
                <a:latin typeface="Times New Roman" pitchFamily="18" charset="0"/>
                <a:cs typeface="Times New Roman" pitchFamily="18" charset="0"/>
              </a:rPr>
              <a:t>.</a:t>
            </a:r>
          </a:p>
          <a:p>
            <a:pPr>
              <a:buNone/>
            </a:pPr>
            <a:endParaRPr lang="en-IE" sz="2000" b="1" dirty="0" smtClean="0">
              <a:latin typeface="Times New Roman" pitchFamily="18" charset="0"/>
              <a:cs typeface="Times New Roman" pitchFamily="18" charset="0"/>
            </a:endParaRPr>
          </a:p>
          <a:p>
            <a:endParaRPr lang="en-IE" dirty="0">
              <a:latin typeface="AngsanaUPC" pitchFamily="18" charset="-34"/>
              <a:cs typeface="AngsanaUPC" pitchFamily="18" charset="-3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59394" name="Picture 2" descr="Faraday's Law Electromagnetic Induction | Electrical4u"/>
          <p:cNvPicPr>
            <a:picLocks noChangeAspect="1" noChangeArrowheads="1"/>
          </p:cNvPicPr>
          <p:nvPr/>
        </p:nvPicPr>
        <p:blipFill>
          <a:blip r:embed="rId3" cstate="print"/>
          <a:srcRect/>
          <a:stretch>
            <a:fillRect/>
          </a:stretch>
        </p:blipFill>
        <p:spPr bwMode="auto">
          <a:xfrm>
            <a:off x="207828" y="1355223"/>
            <a:ext cx="4118512" cy="308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274320" y="5564776"/>
            <a:ext cx="4284617" cy="646331"/>
          </a:xfrm>
          <a:prstGeom prst="rect">
            <a:avLst/>
          </a:prstGeom>
        </p:spPr>
        <p:txBody>
          <a:bodyPr wrap="square">
            <a:spAutoFit/>
          </a:bodyPr>
          <a:lstStyle/>
          <a:p>
            <a:r>
              <a:rPr lang="en-IN" sz="1200" dirty="0" smtClean="0">
                <a:hlinkClick r:id="rId4"/>
              </a:rPr>
              <a:t>https://www.electrical4u.net/wp-content/uploads/2018/06/Faradays-Law-of-electronagnetic-indution-6.png</a:t>
            </a:r>
            <a:endParaRPr lang="en-IN" sz="1200" dirty="0"/>
          </a:p>
        </p:txBody>
      </p:sp>
      <p:sp>
        <p:nvSpPr>
          <p:cNvPr id="8" name="Rectangle 7"/>
          <p:cNvSpPr/>
          <p:nvPr/>
        </p:nvSpPr>
        <p:spPr>
          <a:xfrm>
            <a:off x="504967" y="4793264"/>
            <a:ext cx="3521123" cy="369332"/>
          </a:xfrm>
          <a:prstGeom prst="rect">
            <a:avLst/>
          </a:prstGeom>
        </p:spPr>
        <p:txBody>
          <a:bodyPr wrap="square">
            <a:spAutoFit/>
          </a:bodyPr>
          <a:lstStyle/>
          <a:p>
            <a:r>
              <a:rPr lang="en-US" dirty="0" smtClean="0"/>
              <a:t>Fig-1 Electromagnetic induction</a:t>
            </a:r>
            <a:endParaRPr lang="en-IN" dirty="0"/>
          </a:p>
        </p:txBody>
      </p:sp>
    </p:spTree>
    <p:extLst>
      <p:ext uri="{BB962C8B-B14F-4D97-AF65-F5344CB8AC3E}">
        <p14:creationId xmlns:p14="http://schemas.microsoft.com/office/powerpoint/2010/main" xmlns="" val="4281365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029200" y="1489166"/>
            <a:ext cx="6622869" cy="4924697"/>
          </a:xfrm>
        </p:spPr>
        <p:txBody>
          <a:bodyPr>
            <a:normAutofit lnSpcReduction="10000"/>
          </a:bodyPr>
          <a:lstStyle/>
          <a:p>
            <a:pPr algn="just"/>
            <a:r>
              <a:rPr lang="en-US" b="1" dirty="0" smtClean="0">
                <a:latin typeface="Times New Roman" pitchFamily="18" charset="0"/>
                <a:cs typeface="Times New Roman" pitchFamily="18" charset="0"/>
              </a:rPr>
              <a:t>Faraday’s 2</a:t>
            </a:r>
            <a:r>
              <a:rPr lang="en-US" b="1" baseline="30000" dirty="0" smtClean="0">
                <a:latin typeface="Times New Roman" pitchFamily="18" charset="0"/>
                <a:cs typeface="Times New Roman" pitchFamily="18" charset="0"/>
              </a:rPr>
              <a:t>nd</a:t>
            </a:r>
            <a:r>
              <a:rPr lang="en-US" b="1" dirty="0" smtClean="0">
                <a:latin typeface="Times New Roman" pitchFamily="18" charset="0"/>
                <a:cs typeface="Times New Roman" pitchFamily="18" charset="0"/>
              </a:rPr>
              <a:t> Law:</a:t>
            </a:r>
            <a:r>
              <a:rPr lang="en-IE" dirty="0" smtClean="0">
                <a:latin typeface="Times New Roman" pitchFamily="18" charset="0"/>
                <a:cs typeface="Times New Roman" pitchFamily="18" charset="0"/>
              </a:rPr>
              <a:t>The induced </a:t>
            </a:r>
            <a:r>
              <a:rPr lang="en-IE" dirty="0" err="1" smtClean="0">
                <a:latin typeface="Times New Roman" pitchFamily="18" charset="0"/>
                <a:cs typeface="Times New Roman" pitchFamily="18" charset="0"/>
              </a:rPr>
              <a:t>emf</a:t>
            </a:r>
            <a:r>
              <a:rPr lang="en-IE" dirty="0" smtClean="0">
                <a:latin typeface="Times New Roman" pitchFamily="18" charset="0"/>
                <a:cs typeface="Times New Roman" pitchFamily="18" charset="0"/>
              </a:rPr>
              <a:t> in a coil is equal to the rate of change of flux linkage.</a:t>
            </a:r>
          </a:p>
          <a:p>
            <a:pPr algn="just"/>
            <a:r>
              <a:rPr lang="en-IE" dirty="0" smtClean="0">
                <a:latin typeface="Times New Roman" pitchFamily="18" charset="0"/>
                <a:cs typeface="Times New Roman" pitchFamily="18" charset="0"/>
              </a:rPr>
              <a:t>The flux is the product of the number of turns in the coil and the flux associated with the coil. The formula of Faraday’s law is given below:</a:t>
            </a:r>
          </a:p>
          <a:p>
            <a:pPr algn="just">
              <a:buNone/>
            </a:pPr>
            <a:r>
              <a:rPr lang="en-IE" dirty="0" smtClean="0">
                <a:latin typeface="Times New Roman" pitchFamily="18" charset="0"/>
                <a:cs typeface="Times New Roman" pitchFamily="18" charset="0"/>
              </a:rPr>
              <a:t>Therefore,</a:t>
            </a:r>
          </a:p>
          <a:p>
            <a:pPr algn="ctr">
              <a:buNone/>
            </a:pPr>
            <a:r>
              <a:rPr lang="en-IE" b="1" dirty="0" smtClean="0">
                <a:latin typeface="Times New Roman" pitchFamily="18" charset="0"/>
                <a:cs typeface="Times New Roman" pitchFamily="18" charset="0"/>
              </a:rPr>
              <a:t>E=</a:t>
            </a:r>
            <a:r>
              <a:rPr lang="en-IE" b="1" dirty="0" err="1" smtClean="0">
                <a:latin typeface="Times New Roman" pitchFamily="18" charset="0"/>
                <a:cs typeface="Times New Roman" pitchFamily="18" charset="0"/>
              </a:rPr>
              <a:t>Nd</a:t>
            </a:r>
            <a:r>
              <a:rPr lang="el-GR" b="1" dirty="0" smtClean="0">
                <a:latin typeface="Times New Roman" pitchFamily="18" charset="0"/>
                <a:cs typeface="Times New Roman" pitchFamily="18" charset="0"/>
              </a:rPr>
              <a:t>ϕ</a:t>
            </a:r>
            <a:r>
              <a:rPr lang="en-US" b="1" dirty="0" smtClean="0">
                <a:latin typeface="Times New Roman" pitchFamily="18" charset="0"/>
                <a:cs typeface="Times New Roman" pitchFamily="18" charset="0"/>
              </a:rPr>
              <a:t>/</a:t>
            </a:r>
            <a:r>
              <a:rPr lang="en-IE" b="1" dirty="0" err="1" smtClean="0">
                <a:latin typeface="Times New Roman" pitchFamily="18" charset="0"/>
                <a:cs typeface="Times New Roman" pitchFamily="18" charset="0"/>
              </a:rPr>
              <a:t>dt</a:t>
            </a:r>
            <a:endParaRPr lang="en-IE" b="1" dirty="0" smtClean="0">
              <a:latin typeface="Times New Roman" pitchFamily="18" charset="0"/>
              <a:cs typeface="Times New Roman" pitchFamily="18" charset="0"/>
            </a:endParaRPr>
          </a:p>
          <a:p>
            <a:pPr algn="just">
              <a:buNone/>
            </a:pPr>
            <a:r>
              <a:rPr lang="en-IE" dirty="0" smtClean="0">
                <a:latin typeface="Times New Roman" pitchFamily="18" charset="0"/>
                <a:cs typeface="Times New Roman" pitchFamily="18" charset="0"/>
              </a:rPr>
              <a:t>Considering Lenz’s law,</a:t>
            </a:r>
          </a:p>
          <a:p>
            <a:pPr algn="ctr">
              <a:buNone/>
            </a:pPr>
            <a:r>
              <a:rPr lang="en-IE" b="1" dirty="0" smtClean="0">
                <a:solidFill>
                  <a:srgbClr val="333333"/>
                </a:solidFill>
                <a:latin typeface="Times New Roman" pitchFamily="18" charset="0"/>
                <a:cs typeface="Times New Roman" pitchFamily="18" charset="0"/>
              </a:rPr>
              <a:t>E=−</a:t>
            </a:r>
            <a:r>
              <a:rPr lang="en-IE" b="1" dirty="0" err="1" smtClean="0">
                <a:solidFill>
                  <a:srgbClr val="333333"/>
                </a:solidFill>
                <a:latin typeface="Times New Roman" pitchFamily="18" charset="0"/>
                <a:cs typeface="Times New Roman" pitchFamily="18" charset="0"/>
              </a:rPr>
              <a:t>Ndϕ</a:t>
            </a:r>
            <a:r>
              <a:rPr lang="en-IE" b="1" dirty="0" smtClean="0">
                <a:solidFill>
                  <a:srgbClr val="333333"/>
                </a:solidFill>
                <a:latin typeface="Times New Roman" pitchFamily="18" charset="0"/>
                <a:cs typeface="Times New Roman" pitchFamily="18" charset="0"/>
              </a:rPr>
              <a:t>/</a:t>
            </a:r>
            <a:r>
              <a:rPr lang="en-IE" b="1" dirty="0" err="1" smtClean="0">
                <a:solidFill>
                  <a:srgbClr val="333333"/>
                </a:solidFill>
                <a:latin typeface="Times New Roman" pitchFamily="18" charset="0"/>
                <a:cs typeface="Times New Roman" pitchFamily="18" charset="0"/>
              </a:rPr>
              <a:t>dt</a:t>
            </a:r>
            <a:r>
              <a:rPr lang="en-IE" dirty="0" smtClean="0">
                <a:solidFill>
                  <a:srgbClr val="333333"/>
                </a:solidFill>
                <a:latin typeface="Times New Roman" pitchFamily="18" charset="0"/>
                <a:cs typeface="Times New Roman" pitchFamily="18" charset="0"/>
              </a:rPr>
              <a:t> </a:t>
            </a:r>
            <a:r>
              <a:rPr lang="en-IE" sz="2000" dirty="0" smtClean="0">
                <a:solidFill>
                  <a:srgbClr val="333333"/>
                </a:solidFill>
                <a:latin typeface="Times New Roman" pitchFamily="18" charset="0"/>
                <a:cs typeface="Times New Roman" pitchFamily="18" charset="0"/>
              </a:rPr>
              <a:t> </a:t>
            </a:r>
            <a:endParaRPr lang="en-IE" sz="2000" dirty="0" smtClean="0">
              <a:latin typeface="Times New Roman" pitchFamily="18" charset="0"/>
              <a:cs typeface="Times New Roman" pitchFamily="18" charset="0"/>
            </a:endParaRPr>
          </a:p>
          <a:p>
            <a:pPr>
              <a:buFont typeface="Wingdings" pitchFamily="2" charset="2"/>
              <a:buChar char="§"/>
            </a:pPr>
            <a:endParaRPr lang="en-IE" b="1" dirty="0" smtClean="0">
              <a:latin typeface="AngsanaUPC" pitchFamily="18" charset="-34"/>
              <a:cs typeface="AngsanaUPC" pitchFamily="18" charset="-34"/>
            </a:endParaRPr>
          </a:p>
          <a:p>
            <a:endParaRPr lang="en-IE" dirty="0" smtClean="0"/>
          </a:p>
          <a:p>
            <a:endParaRPr lang="en-IE"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
        <p:nvSpPr>
          <p:cNvPr id="7" name="Title 9"/>
          <p:cNvSpPr>
            <a:spLocks noGrp="1"/>
          </p:cNvSpPr>
          <p:nvPr>
            <p:ph type="title"/>
          </p:nvPr>
        </p:nvSpPr>
        <p:spPr>
          <a:xfrm>
            <a:off x="849489" y="286104"/>
            <a:ext cx="10515600" cy="1192742"/>
          </a:xfrm>
        </p:spPr>
        <p:txBody>
          <a:bodyPr>
            <a:normAutofit/>
          </a:bodyPr>
          <a:lstStyle/>
          <a:p>
            <a:pPr algn="ctr"/>
            <a:r>
              <a:rPr lang="en-US" b="1" dirty="0" smtClean="0"/>
              <a:t>Faraday’s Law of Electromagnetic Induction</a:t>
            </a:r>
            <a:endParaRPr lang="en-IE" b="1" dirty="0"/>
          </a:p>
        </p:txBody>
      </p:sp>
      <p:pic>
        <p:nvPicPr>
          <p:cNvPr id="9" name="Picture 2" descr="Faraday's Law Electromagnetic Induction | Electrical4u"/>
          <p:cNvPicPr>
            <a:picLocks noChangeAspect="1" noChangeArrowheads="1"/>
          </p:cNvPicPr>
          <p:nvPr/>
        </p:nvPicPr>
        <p:blipFill>
          <a:blip r:embed="rId3" cstate="print"/>
          <a:srcRect/>
          <a:stretch>
            <a:fillRect/>
          </a:stretch>
        </p:blipFill>
        <p:spPr bwMode="auto">
          <a:xfrm>
            <a:off x="207827" y="1737360"/>
            <a:ext cx="4560115" cy="2752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204911" y="5459105"/>
            <a:ext cx="4680987" cy="738664"/>
          </a:xfrm>
          <a:prstGeom prst="rect">
            <a:avLst/>
          </a:prstGeom>
        </p:spPr>
        <p:txBody>
          <a:bodyPr wrap="square">
            <a:spAutoFit/>
          </a:bodyPr>
          <a:lstStyle/>
          <a:p>
            <a:r>
              <a:rPr lang="en-IN" sz="1400" dirty="0" smtClean="0">
                <a:hlinkClick r:id="rId4"/>
              </a:rPr>
              <a:t>https://www.electrical4u.net/wp-content/uploads/2018/06/Faradays-Law-of-electronagnetic-indution-6.png</a:t>
            </a:r>
            <a:endParaRPr lang="en-IN" sz="1400" dirty="0"/>
          </a:p>
        </p:txBody>
      </p:sp>
      <p:sp>
        <p:nvSpPr>
          <p:cNvPr id="8" name="Rectangle 7"/>
          <p:cNvSpPr/>
          <p:nvPr/>
        </p:nvSpPr>
        <p:spPr>
          <a:xfrm>
            <a:off x="545911" y="4837289"/>
            <a:ext cx="3671247" cy="369332"/>
          </a:xfrm>
          <a:prstGeom prst="rect">
            <a:avLst/>
          </a:prstGeom>
        </p:spPr>
        <p:txBody>
          <a:bodyPr wrap="square">
            <a:spAutoFit/>
          </a:bodyPr>
          <a:lstStyle/>
          <a:p>
            <a:r>
              <a:rPr lang="en-US" dirty="0" smtClean="0"/>
              <a:t> Fig-2 Electromagnetic induction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77" y="282223"/>
            <a:ext cx="10430933" cy="1083734"/>
          </a:xfrm>
        </p:spPr>
        <p:txBody>
          <a:bodyPr>
            <a:normAutofit fontScale="90000"/>
          </a:bodyPr>
          <a:lstStyle/>
          <a:p>
            <a:pPr algn="ctr"/>
            <a:r>
              <a:rPr lang="en-IE" sz="4900" b="1" dirty="0" smtClean="0"/>
              <a:t/>
            </a:r>
            <a:br>
              <a:rPr lang="en-IE" sz="4900" b="1" dirty="0" smtClean="0"/>
            </a:br>
            <a:r>
              <a:rPr lang="en-IE" sz="4900" b="1" dirty="0" smtClean="0"/>
              <a:t>Classification of Induced EMF</a:t>
            </a:r>
            <a:r>
              <a:rPr lang="en-IE" dirty="0" smtClean="0"/>
              <a:t/>
            </a:r>
            <a:br>
              <a:rPr lang="en-IE" dirty="0" smtClean="0"/>
            </a:br>
            <a:endParaRPr lang="en-IE"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pic>
        <p:nvPicPr>
          <p:cNvPr id="10" name="Content Placeholder 9" descr="indufced-emf.jpg"/>
          <p:cNvPicPr>
            <a:picLocks noGrp="1" noChangeAspect="1"/>
          </p:cNvPicPr>
          <p:nvPr>
            <p:ph sz="half" idx="2"/>
          </p:nvPr>
        </p:nvPicPr>
        <p:blipFill>
          <a:blip r:embed="rId3" cstate="print"/>
          <a:stretch>
            <a:fillRect/>
          </a:stretch>
        </p:blipFill>
        <p:spPr>
          <a:xfrm>
            <a:off x="1593670" y="1489166"/>
            <a:ext cx="9096908" cy="373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554480" y="6209731"/>
            <a:ext cx="9300754" cy="369332"/>
          </a:xfrm>
          <a:prstGeom prst="rect">
            <a:avLst/>
          </a:prstGeom>
        </p:spPr>
        <p:txBody>
          <a:bodyPr wrap="square">
            <a:spAutoFit/>
          </a:bodyPr>
          <a:lstStyle/>
          <a:p>
            <a:r>
              <a:rPr lang="en-IN" dirty="0" smtClean="0">
                <a:hlinkClick r:id="rId4"/>
              </a:rPr>
              <a:t>https://circuitglobe.com/wp-content/uploads/2015/08/indufced-emf.jpg</a:t>
            </a:r>
            <a:endParaRPr lang="en-IN" dirty="0"/>
          </a:p>
        </p:txBody>
      </p:sp>
      <p:sp>
        <p:nvSpPr>
          <p:cNvPr id="7" name="Rectangle 6"/>
          <p:cNvSpPr/>
          <p:nvPr/>
        </p:nvSpPr>
        <p:spPr>
          <a:xfrm>
            <a:off x="3507475" y="5555858"/>
            <a:ext cx="6823879" cy="646331"/>
          </a:xfrm>
          <a:prstGeom prst="rect">
            <a:avLst/>
          </a:prstGeom>
        </p:spPr>
        <p:txBody>
          <a:bodyPr wrap="square">
            <a:spAutoFit/>
          </a:bodyPr>
          <a:lstStyle/>
          <a:p>
            <a:r>
              <a:rPr lang="en-US" dirty="0" smtClean="0"/>
              <a:t> </a:t>
            </a:r>
          </a:p>
          <a:p>
            <a:r>
              <a:rPr lang="en-US" dirty="0" smtClean="0"/>
              <a:t>Table-1 Classification  of induced EMF</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3431</TotalTime>
  <Words>1843</Words>
  <Application>Microsoft Office PowerPoint</Application>
  <PresentationFormat>Custom</PresentationFormat>
  <Paragraphs>363</Paragraphs>
  <Slides>35</Slides>
  <Notes>10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1_Office Theme</vt:lpstr>
      <vt:lpstr>Contents Slide Master</vt:lpstr>
      <vt:lpstr>CorelDRAW</vt:lpstr>
      <vt:lpstr>Slide 1</vt:lpstr>
      <vt:lpstr>Lecture Objectives</vt:lpstr>
      <vt:lpstr>Course Objectives</vt:lpstr>
      <vt:lpstr>Course Outcomes</vt:lpstr>
      <vt:lpstr>Importance of Basic Electrical &amp; Electronics Engineering   </vt:lpstr>
      <vt:lpstr> Contents </vt:lpstr>
      <vt:lpstr>Faraday’s Law of Electromagnetic Induction</vt:lpstr>
      <vt:lpstr>Faraday’s Law of Electromagnetic Induction</vt:lpstr>
      <vt:lpstr> Classification of Induced EMF </vt:lpstr>
      <vt:lpstr>Self Induced EMF</vt:lpstr>
      <vt:lpstr>Self Induced EMF</vt:lpstr>
      <vt:lpstr>Mutual Induced EMF</vt:lpstr>
      <vt:lpstr>Mutual Induced EMF</vt:lpstr>
      <vt:lpstr>Single Phase Transformer</vt:lpstr>
      <vt:lpstr>Slide 15</vt:lpstr>
      <vt:lpstr>Slide 16</vt:lpstr>
      <vt:lpstr>Slide 17</vt:lpstr>
      <vt:lpstr>Slide 18</vt:lpstr>
      <vt:lpstr>Slide 19</vt:lpstr>
      <vt:lpstr>Slide 20</vt:lpstr>
      <vt:lpstr>Construction of Transformer</vt:lpstr>
      <vt:lpstr>Slide 22</vt:lpstr>
      <vt:lpstr>Slide 23</vt:lpstr>
      <vt:lpstr>Slide 24</vt:lpstr>
      <vt:lpstr>Slide 25</vt:lpstr>
      <vt:lpstr>Transformation Ratio</vt:lpstr>
      <vt:lpstr>Slide 27</vt:lpstr>
      <vt:lpstr>Frequently Asked Questions </vt:lpstr>
      <vt:lpstr>Frequently Asked Questions </vt:lpstr>
      <vt:lpstr>Summary</vt:lpstr>
      <vt:lpstr> Learning Outcomes </vt:lpstr>
      <vt:lpstr>Course Outcome to Program Outcome Relationship</vt:lpstr>
      <vt:lpstr>Assessment Pattern</vt:lpstr>
      <vt:lpstr>References   </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user</cp:lastModifiedBy>
  <cp:revision>333</cp:revision>
  <dcterms:created xsi:type="dcterms:W3CDTF">2019-01-09T10:33:58Z</dcterms:created>
  <dcterms:modified xsi:type="dcterms:W3CDTF">2021-08-04T10:41:44Z</dcterms:modified>
</cp:coreProperties>
</file>