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349" r:id="rId3"/>
    <p:sldId id="362" r:id="rId4"/>
    <p:sldId id="366" r:id="rId5"/>
    <p:sldId id="367" r:id="rId6"/>
    <p:sldId id="365" r:id="rId7"/>
    <p:sldId id="281" r:id="rId8"/>
    <p:sldId id="360" r:id="rId9"/>
    <p:sldId id="323" r:id="rId10"/>
    <p:sldId id="325" r:id="rId11"/>
    <p:sldId id="350" r:id="rId12"/>
    <p:sldId id="351" r:id="rId13"/>
    <p:sldId id="352" r:id="rId14"/>
    <p:sldId id="353" r:id="rId15"/>
    <p:sldId id="344" r:id="rId16"/>
    <p:sldId id="345" r:id="rId17"/>
    <p:sldId id="347" r:id="rId18"/>
    <p:sldId id="348" r:id="rId19"/>
    <p:sldId id="318" r:id="rId20"/>
    <p:sldId id="319" r:id="rId21"/>
    <p:sldId id="354" r:id="rId22"/>
    <p:sldId id="368" r:id="rId23"/>
    <p:sldId id="359" r:id="rId24"/>
    <p:sldId id="28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011" autoAdjust="0"/>
  </p:normalViewPr>
  <p:slideViewPr>
    <p:cSldViewPr snapToGrid="0">
      <p:cViewPr varScale="1">
        <p:scale>
          <a:sx n="68" d="100"/>
          <a:sy n="68" d="100"/>
        </p:scale>
        <p:origin x="-80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50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in the diagram is 3</a:t>
            </a:r>
            <a:r>
              <a:rPr lang="en-US" baseline="30000" dirty="0" smtClean="0"/>
              <a:t>rd</a:t>
            </a:r>
            <a:r>
              <a:rPr lang="en-US" dirty="0" smtClean="0"/>
              <a:t> generation</a:t>
            </a:r>
            <a:r>
              <a:rPr lang="en-US" baseline="0" dirty="0" smtClean="0"/>
              <a:t> computer. The period of third generation was from 1965-1971. The computers of third generation used Integrated Circuits (ICs) in place of transistors. A single IC has many transistors, resistors, and capacitors along with the associated circuitry. The main features of third generation are −</a:t>
            </a:r>
          </a:p>
          <a:p>
            <a:r>
              <a:rPr lang="en-US" baseline="0" dirty="0" smtClean="0"/>
              <a:t>IC used</a:t>
            </a:r>
          </a:p>
          <a:p>
            <a:r>
              <a:rPr lang="en-US" baseline="0" dirty="0" smtClean="0"/>
              <a:t>More reliable in comparison to previous two generations</a:t>
            </a:r>
          </a:p>
          <a:p>
            <a:r>
              <a:rPr lang="en-US" baseline="0" dirty="0" smtClean="0"/>
              <a:t>Smaller size</a:t>
            </a:r>
          </a:p>
          <a:p>
            <a:r>
              <a:rPr lang="en-US" baseline="0" dirty="0" smtClean="0"/>
              <a:t>Generated less heat</a:t>
            </a:r>
          </a:p>
          <a:p>
            <a:r>
              <a:rPr lang="en-US" baseline="0" dirty="0" smtClean="0"/>
              <a:t>Faster</a:t>
            </a:r>
          </a:p>
          <a:p>
            <a:r>
              <a:rPr lang="en-US" baseline="0" dirty="0" smtClean="0"/>
              <a:t>Lesser maintenance</a:t>
            </a:r>
          </a:p>
          <a:p>
            <a:r>
              <a:rPr lang="en-US" baseline="0" dirty="0" smtClean="0"/>
              <a:t>Costly</a:t>
            </a:r>
          </a:p>
          <a:p>
            <a:r>
              <a:rPr lang="en-US" baseline="0" dirty="0" smtClean="0"/>
              <a:t>AC required</a:t>
            </a:r>
          </a:p>
          <a:p>
            <a:r>
              <a:rPr lang="en-US" baseline="0" dirty="0" smtClean="0"/>
              <a:t>Consumed lesser electricity</a:t>
            </a:r>
          </a:p>
          <a:p>
            <a:r>
              <a:rPr lang="en-US" baseline="0" dirty="0" smtClean="0"/>
              <a:t>Supported high-level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02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ag-international.com/catalog/202_powertransformer_corestrayloss/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uora.com/What-are-the-differences-between-a-circuit-and-an-electric-circuit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ransformer+working+and+construction&amp;source=lnms&amp;tbm=isch&amp;sa=X&amp;ved=2ahUKEwjf7q2zo5XqAhXbb30KHcZ1A-MQ_AUoAnoECBEQBA&amp;biw=1366&amp;bih=60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easy.com/2014/04/transformer-losses-and-efficiency.html" TargetMode="External"/><Relationship Id="rId2" Type="http://schemas.openxmlformats.org/officeDocument/2006/relationships/hyperlink" Target="https://circuitglobe.com/types-of-losses-in-transform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in/s?k=electrical+transformer+book&amp;crid=1T23UDIK31LYD&amp;sprefix=transformer+books+in+ele,aps,368&amp;ref=nb_sb_ss_i_1_24" TargetMode="External"/><Relationship Id="rId4" Type="http://schemas.openxmlformats.org/officeDocument/2006/relationships/hyperlink" Target="https://www.electronics-tutorials.ws/transformer/transformer-basic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avatpoint.com/construction-of-single-phase-transform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types-of-losses-in-transformer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494804" y="4023363"/>
          <a:ext cx="2631143" cy="2507676"/>
        </p:xfrm>
        <a:graphic>
          <a:graphicData uri="http://schemas.openxmlformats.org/presentationml/2006/ole">
            <p:oleObj spid="_x0000_s56322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14846" y="1358536"/>
            <a:ext cx="9832638" cy="434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  <a:endParaRPr lang="en-US" sz="30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</a:t>
            </a:r>
            <a:r>
              <a:rPr lang="en-US" sz="30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OF ACADEMIC UNIT-1 </a:t>
            </a:r>
            <a:endParaRPr lang="en-US" sz="30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(CSE)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Basics Electrical &amp; Electronics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 : 21ELH-101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AKHIL NIGAM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No. 9</a:t>
            </a:r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229659"/>
            <a:ext cx="7321328" cy="954224"/>
          </a:xfrm>
        </p:spPr>
        <p:txBody>
          <a:bodyPr/>
          <a:lstStyle/>
          <a:p>
            <a:pPr algn="ctr" fontAlgn="base"/>
            <a:r>
              <a:rPr lang="en-IE" b="1" dirty="0" smtClean="0">
                <a:cs typeface="Times New Roman" pitchFamily="18" charset="0"/>
              </a:rPr>
              <a:t>Core Losses or Iron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10604863" cy="50814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Where</a:t>
            </a:r>
          </a:p>
          <a:p>
            <a:pPr algn="just"/>
            <a:r>
              <a:rPr lang="en-US" dirty="0" smtClean="0"/>
              <a:t>KȠ is a proportionality constant which depends upon the volume and quality of the material of the core used in the transformer,</a:t>
            </a:r>
          </a:p>
          <a:p>
            <a:pPr algn="just"/>
            <a:r>
              <a:rPr lang="en-US" dirty="0" smtClean="0"/>
              <a:t>f is the supply frequency,</a:t>
            </a:r>
          </a:p>
          <a:p>
            <a:pPr algn="just"/>
            <a:r>
              <a:rPr lang="en-US" dirty="0" err="1" smtClean="0"/>
              <a:t>Bmax</a:t>
            </a:r>
            <a:r>
              <a:rPr lang="en-US" dirty="0" smtClean="0"/>
              <a:t> is the maximum or peak value of the flux density.</a:t>
            </a:r>
          </a:p>
          <a:p>
            <a:pPr algn="just">
              <a:buNone/>
            </a:pPr>
            <a:r>
              <a:rPr lang="en-US" b="1" dirty="0" smtClean="0"/>
              <a:t>2. Eddy Current Loss: </a:t>
            </a:r>
            <a:r>
              <a:rPr lang="en-US" dirty="0" smtClean="0"/>
              <a:t>When the flux links with a closed circuit, an </a:t>
            </a:r>
            <a:r>
              <a:rPr lang="en-US" dirty="0" err="1" smtClean="0"/>
              <a:t>emf</a:t>
            </a:r>
            <a:r>
              <a:rPr lang="en-US" dirty="0" smtClean="0"/>
              <a:t> is induced in the circuit and the current flows, the value of the current depends upon the amount of </a:t>
            </a:r>
            <a:r>
              <a:rPr lang="en-US" dirty="0" err="1" smtClean="0"/>
              <a:t>emf</a:t>
            </a:r>
            <a:r>
              <a:rPr lang="en-US" dirty="0" smtClean="0"/>
              <a:t> around the circuit and the resistance of the circuit.</a:t>
            </a:r>
            <a:endParaRPr lang="en-US" b="1" dirty="0" smtClean="0"/>
          </a:p>
          <a:p>
            <a:pPr algn="just">
              <a:buNone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229659"/>
            <a:ext cx="7321328" cy="954224"/>
          </a:xfrm>
        </p:spPr>
        <p:txBody>
          <a:bodyPr/>
          <a:lstStyle/>
          <a:p>
            <a:pPr algn="ctr" fontAlgn="base"/>
            <a:r>
              <a:rPr lang="en-IE" b="1" dirty="0" smtClean="0">
                <a:cs typeface="Times New Roman" pitchFamily="18" charset="0"/>
              </a:rPr>
              <a:t>Core Losses or Iron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10604863" cy="508145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Since the core is made of conducting material, these EMFs circulate currents within the body of the material. These circulating currents are called </a:t>
            </a:r>
            <a:r>
              <a:rPr lang="en-US" b="1" dirty="0" smtClean="0"/>
              <a:t>Eddy Currents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these currents are not responsible for doing any useful work, and it produces a loss (I</a:t>
            </a:r>
            <a:r>
              <a:rPr lang="en-US" baseline="30000" dirty="0" smtClean="0"/>
              <a:t>2</a:t>
            </a:r>
            <a:r>
              <a:rPr lang="en-US" dirty="0" smtClean="0"/>
              <a:t>R loss) in the magnetic material known as an </a:t>
            </a:r>
            <a:r>
              <a:rPr lang="en-US" b="1" dirty="0" smtClean="0"/>
              <a:t>Eddy Current Loss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equation of the eddy current loss is given as: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9394" name="Picture 2" descr="eddy-current-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6682" y="4703398"/>
            <a:ext cx="4468678" cy="1007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229659"/>
            <a:ext cx="7321328" cy="954224"/>
          </a:xfrm>
        </p:spPr>
        <p:txBody>
          <a:bodyPr/>
          <a:lstStyle/>
          <a:p>
            <a:pPr algn="ctr" fontAlgn="base"/>
            <a:r>
              <a:rPr lang="en-IE" b="1" dirty="0" smtClean="0">
                <a:cs typeface="Times New Roman" pitchFamily="18" charset="0"/>
              </a:rPr>
              <a:t>Core Losses or Iron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10604863" cy="5081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Where,</a:t>
            </a:r>
          </a:p>
          <a:p>
            <a:pPr algn="just"/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 </a:t>
            </a:r>
            <a:r>
              <a:rPr lang="en-US" dirty="0" smtClean="0"/>
              <a:t>– coefficient of eddy current. Its value depends upon the nature of magnetic material like volume and resistivity of core material, the thickness of laminations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m</a:t>
            </a:r>
            <a:r>
              <a:rPr lang="en-US" dirty="0" smtClean="0"/>
              <a:t> – maximum value of flux density in </a:t>
            </a:r>
            <a:r>
              <a:rPr lang="en-US" dirty="0" err="1" smtClean="0"/>
              <a:t>wb</a:t>
            </a:r>
            <a:r>
              <a:rPr lang="en-US" dirty="0" smtClean="0"/>
              <a:t>/m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T – thickness of lamination in meters</a:t>
            </a:r>
          </a:p>
          <a:p>
            <a:r>
              <a:rPr lang="en-US" dirty="0" smtClean="0"/>
              <a:t>F – frequency of reversal of the magnetic field in Hz</a:t>
            </a:r>
          </a:p>
          <a:p>
            <a:r>
              <a:rPr lang="en-US" dirty="0" smtClean="0"/>
              <a:t>V – the volume of magnetic material in 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algn="just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229659"/>
            <a:ext cx="7321328" cy="954224"/>
          </a:xfrm>
        </p:spPr>
        <p:txBody>
          <a:bodyPr/>
          <a:lstStyle/>
          <a:p>
            <a:pPr algn="ctr" fontAlgn="base"/>
            <a:r>
              <a:rPr lang="en-IE" b="1" dirty="0" smtClean="0">
                <a:cs typeface="Times New Roman" pitchFamily="18" charset="0"/>
              </a:rPr>
              <a:t>Copper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10604863" cy="5081451"/>
          </a:xfrm>
        </p:spPr>
        <p:txBody>
          <a:bodyPr>
            <a:normAutofit/>
          </a:bodyPr>
          <a:lstStyle/>
          <a:p>
            <a:pPr algn="just"/>
            <a:r>
              <a:rPr lang="en-IE" dirty="0" smtClean="0"/>
              <a:t>T</a:t>
            </a:r>
            <a:r>
              <a:rPr lang="en-US" dirty="0" err="1" smtClean="0"/>
              <a:t>hese</a:t>
            </a:r>
            <a:r>
              <a:rPr lang="en-US" dirty="0" smtClean="0"/>
              <a:t> losses occur due to </a:t>
            </a:r>
            <a:r>
              <a:rPr lang="en-US" dirty="0" err="1" smtClean="0"/>
              <a:t>ohmic</a:t>
            </a:r>
            <a:r>
              <a:rPr lang="en-US" dirty="0" smtClean="0"/>
              <a:t> resistance of the transformer windings. </a:t>
            </a:r>
          </a:p>
          <a:p>
            <a:pPr algn="just"/>
            <a:r>
              <a:rPr lang="en-US" dirty="0" smtClean="0"/>
              <a:t>If I</a:t>
            </a:r>
            <a:r>
              <a:rPr lang="en-US" baseline="-25000" dirty="0" smtClean="0"/>
              <a:t>1 </a:t>
            </a:r>
            <a:r>
              <a:rPr lang="en-US" dirty="0" smtClean="0"/>
              <a:t>and I</a:t>
            </a:r>
            <a:r>
              <a:rPr lang="en-US" baseline="-25000" dirty="0" smtClean="0"/>
              <a:t>2 </a:t>
            </a:r>
            <a:r>
              <a:rPr lang="en-US" dirty="0" smtClean="0"/>
              <a:t>are the primary and the secondary current. R</a:t>
            </a:r>
            <a:r>
              <a:rPr lang="en-US" baseline="-25000" dirty="0" smtClean="0"/>
              <a:t>1</a:t>
            </a:r>
            <a:r>
              <a:rPr lang="en-US" dirty="0" smtClean="0"/>
              <a:t> and R</a:t>
            </a:r>
            <a:r>
              <a:rPr lang="en-US" baseline="-25000" dirty="0" smtClean="0"/>
              <a:t>2</a:t>
            </a:r>
            <a:r>
              <a:rPr lang="en-US" dirty="0" smtClean="0"/>
              <a:t> are the resistance of primary and secondary winding then the copper losses occurring in the primary and secondary winding will be I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 and I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 respectively.</a:t>
            </a:r>
          </a:p>
          <a:p>
            <a:pPr algn="just"/>
            <a:r>
              <a:rPr lang="en-US" dirty="0" smtClean="0"/>
              <a:t>Therefore, the total copper losses will be</a:t>
            </a:r>
          </a:p>
          <a:p>
            <a:pPr algn="just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0418" name="Picture 2" descr="transformer-losses-e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448" y="4555672"/>
            <a:ext cx="2796632" cy="859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Stray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259" y="1446802"/>
            <a:ext cx="10108474" cy="192228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occurrence of these stray losses is due to the presence of leakage field. </a:t>
            </a:r>
          </a:p>
          <a:p>
            <a:pPr algn="just"/>
            <a:r>
              <a:rPr lang="en-IN" dirty="0" smtClean="0"/>
              <a:t>The percentage of these losses are very small as compared to the iron and copper losses so they can be neglected.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6082" name="AutoShape 2" descr="CHAPTER 6: STRAY LOSS TERMINOLOGY FOR THE POWER TRANSFORMER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CHAPTER 6: STRAY LOSS TERMINOLOGY FOR THE POWER TRANSFORMER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e202-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3602" y="3370217"/>
            <a:ext cx="4180114" cy="2534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458015" y="6488668"/>
            <a:ext cx="957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3"/>
              </a:rPr>
              <a:t>https://www.jmag-international.com/catalog/202_powertransformer_corestrayloss/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11806" y="6100511"/>
            <a:ext cx="2425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Fig-2 Stray Losses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Dielectric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514" y="1603557"/>
            <a:ext cx="9626600" cy="324276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Dielectric loss occurs in the insulating material of the transformer that is in the oil of the transformer, or in the solid insulations. </a:t>
            </a:r>
          </a:p>
          <a:p>
            <a:pPr algn="just"/>
            <a:r>
              <a:rPr lang="en-IN" dirty="0" smtClean="0"/>
              <a:t>When the oil gets deteriorated or the solid insulation gets damaged, or its quality decreases, and because of this, the efficiency of the transformer gets affected.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How to reduce core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9626600" cy="313826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b="1" dirty="0" smtClean="0"/>
              <a:t>Eddy Current loss</a:t>
            </a:r>
            <a:r>
              <a:rPr lang="en-IN" dirty="0" smtClean="0"/>
              <a:t> can be </a:t>
            </a:r>
            <a:r>
              <a:rPr lang="en-IN" b="1" dirty="0" smtClean="0"/>
              <a:t>reduced</a:t>
            </a:r>
            <a:r>
              <a:rPr lang="en-IN" dirty="0" smtClean="0"/>
              <a:t> by increasing the number of laminations.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laminations provide small gaps between the plates.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As it is easier for magnetic flux to flow through iron than air or oil, stray flux that can cause </a:t>
            </a:r>
            <a:r>
              <a:rPr lang="en-IN" b="1" dirty="0" smtClean="0"/>
              <a:t>core losses</a:t>
            </a:r>
            <a:r>
              <a:rPr lang="en-IN" dirty="0" smtClean="0"/>
              <a:t> is minimized. </a:t>
            </a:r>
            <a:r>
              <a:rPr lang="en-IN" b="1" dirty="0" smtClean="0"/>
              <a:t>Reducing</a:t>
            </a:r>
            <a:r>
              <a:rPr lang="en-IN" dirty="0" smtClean="0"/>
              <a:t> eddy currents.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How to Reduce Hysteresis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26600" cy="248511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b="1" dirty="0" smtClean="0"/>
              <a:t>Hysteresis loss</a:t>
            </a:r>
            <a:r>
              <a:rPr lang="en-IN" dirty="0" smtClean="0"/>
              <a:t> can be </a:t>
            </a:r>
            <a:r>
              <a:rPr lang="en-IN" b="1" dirty="0" smtClean="0"/>
              <a:t>reduce</a:t>
            </a:r>
            <a:r>
              <a:rPr lang="en-IN" dirty="0" smtClean="0"/>
              <a:t> by using material having least </a:t>
            </a:r>
            <a:r>
              <a:rPr lang="en-IN" b="1" dirty="0" smtClean="0"/>
              <a:t>hysteresis</a:t>
            </a:r>
            <a:r>
              <a:rPr lang="en-IN" dirty="0" smtClean="0"/>
              <a:t> loop area.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Hence silicon steel or high grade steel is used for manufacturing of a transformer core as it is having very less </a:t>
            </a:r>
            <a:r>
              <a:rPr lang="en-IN" b="1" dirty="0" smtClean="0"/>
              <a:t>hysteresis</a:t>
            </a:r>
            <a:r>
              <a:rPr lang="en-IN" dirty="0" smtClean="0"/>
              <a:t> loop area.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11" y="428977"/>
            <a:ext cx="10515600" cy="112148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cs typeface="Arial" panose="020B0604020202020204" pitchFamily="34" charset="0"/>
              </a:rPr>
              <a:t>Frequently Asked Questions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6431"/>
            <a:ext cx="10659036" cy="48405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000" b="1" dirty="0" smtClean="0"/>
              <a:t> </a:t>
            </a:r>
            <a:r>
              <a:rPr lang="en-IE" b="1" dirty="0" smtClean="0"/>
              <a:t>1.) </a:t>
            </a:r>
            <a:r>
              <a:rPr lang="en-IN" b="1" dirty="0" smtClean="0"/>
              <a:t>How to minimize Eddy current loss?</a:t>
            </a:r>
            <a:endParaRPr lang="en-IN" dirty="0" smtClean="0"/>
          </a:p>
          <a:p>
            <a:r>
              <a:rPr lang="en-IN" dirty="0" smtClean="0"/>
              <a:t>By using less thickness of laminations</a:t>
            </a:r>
          </a:p>
          <a:p>
            <a:r>
              <a:rPr lang="en-IN" dirty="0" smtClean="0"/>
              <a:t>By using less value of Magnetic flux density</a:t>
            </a:r>
            <a:endParaRPr lang="en-IE" b="1" dirty="0" smtClean="0"/>
          </a:p>
          <a:p>
            <a:pPr>
              <a:buNone/>
            </a:pPr>
            <a:r>
              <a:rPr lang="en-IE" b="1" dirty="0" smtClean="0"/>
              <a:t>2.) </a:t>
            </a:r>
            <a:r>
              <a:rPr lang="en-IN" b="1" dirty="0" smtClean="0"/>
              <a:t>How to minimize Hysteresis loss?</a:t>
            </a:r>
            <a:endParaRPr lang="en-IN" dirty="0" smtClean="0"/>
          </a:p>
          <a:p>
            <a:r>
              <a:rPr lang="en-IN" dirty="0" smtClean="0"/>
              <a:t>By using good magnetic material.</a:t>
            </a:r>
          </a:p>
          <a:p>
            <a:r>
              <a:rPr lang="en-IN" dirty="0" smtClean="0"/>
              <a:t>By using less value of Magnetic flux density</a:t>
            </a:r>
            <a:endParaRPr lang="en-IE" dirty="0" smtClean="0"/>
          </a:p>
          <a:p>
            <a:pPr>
              <a:buNone/>
            </a:pPr>
            <a:r>
              <a:rPr lang="en-IE" b="1" dirty="0" smtClean="0"/>
              <a:t>3.) </a:t>
            </a:r>
            <a:r>
              <a:rPr lang="en-IN" b="1" dirty="0" smtClean="0"/>
              <a:t>Why transformers are rated in </a:t>
            </a:r>
            <a:r>
              <a:rPr lang="en-IN" b="1" dirty="0" err="1" smtClean="0"/>
              <a:t>kVA</a:t>
            </a:r>
            <a:r>
              <a:rPr lang="en-IN" b="1" dirty="0" smtClean="0"/>
              <a:t> ? </a:t>
            </a:r>
            <a:endParaRPr lang="en-IN" dirty="0" smtClean="0"/>
          </a:p>
          <a:p>
            <a:r>
              <a:rPr lang="en-IN" dirty="0" smtClean="0"/>
              <a:t>A:Copper loss of a transformer depends on current and iron loss on voltage . So rating is in </a:t>
            </a:r>
            <a:r>
              <a:rPr lang="en-IN" dirty="0" err="1" smtClean="0"/>
              <a:t>kVA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sz="20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0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 smtClean="0">
                <a:latin typeface="Casper Bold" panose="02000806040000020004" pitchFamily="2" charset="0"/>
                <a:cs typeface="Arial" panose="020B0604020202020204" pitchFamily="34" charset="0"/>
              </a:rPr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9086" y="1802673"/>
            <a:ext cx="82949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cs typeface="Aparajita" pitchFamily="34" charset="0"/>
              </a:rPr>
              <a:t>Through this PPT , the students have learned and understood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cs typeface="Aparajita" pitchFamily="34" charset="0"/>
              </a:rPr>
              <a:t>Terminology of magnetic circuits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cs typeface="Aparajita" pitchFamily="34" charset="0"/>
              </a:rPr>
              <a:t>Ideal Transformer</a:t>
            </a:r>
            <a:endParaRPr lang="en-IN" sz="2800" dirty="0" smtClean="0">
              <a:cs typeface="Aparajit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cs typeface="Aparajita" pitchFamily="34" charset="0"/>
              </a:rPr>
              <a:t>Different types of losses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cs typeface="Aparajita" pitchFamily="34" charset="0"/>
              </a:rPr>
              <a:t>How to reduce losses 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cs typeface="Aparajita" pitchFamily="34" charset="0"/>
              </a:rPr>
              <a:t>Causes of losses</a:t>
            </a:r>
          </a:p>
        </p:txBody>
      </p:sp>
    </p:spTree>
    <p:extLst>
      <p:ext uri="{BB962C8B-B14F-4D97-AF65-F5344CB8AC3E}">
        <p14:creationId xmlns="" xmlns:p14="http://schemas.microsoft.com/office/powerpoint/2010/main" val="4841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Lecture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665859"/>
              </p:ext>
            </p:extLst>
          </p:nvPr>
        </p:nvGraphicFramePr>
        <p:xfrm>
          <a:off x="282009" y="2226080"/>
          <a:ext cx="6536802" cy="3968322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make student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aware about construction of transformer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aware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properties of ideal transformer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knowledge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losses in transformer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aware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remove losses in transformer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give knowledge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remove hysteresis losses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2500" dirty="0" smtClean="0">
                <a:hlinkClick r:id="rId2"/>
              </a:rPr>
              <a:t>https://www.quora.com/What-are-the-differences-between-a-circuit-and-an-electric-circuit</a:t>
            </a:r>
            <a:endParaRPr lang="en-US" sz="2500" dirty="0"/>
          </a:p>
        </p:txBody>
      </p:sp>
      <p:pic>
        <p:nvPicPr>
          <p:cNvPr id="245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679" y="2246810"/>
            <a:ext cx="4573586" cy="275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10515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 </a:t>
            </a:r>
            <a:r>
              <a:rPr lang="en-US" sz="4400" b="1" dirty="0" smtClean="0">
                <a:latin typeface="+mj-lt"/>
                <a:ea typeface="Karla" pitchFamily="2" charset="0"/>
                <a:cs typeface="Karla" pitchFamily="2" charset="0"/>
              </a:rPr>
              <a:t>Learning Outcomes</a:t>
            </a:r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/>
            </a:r>
            <a:b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99" y="1384663"/>
            <a:ext cx="5882179" cy="47008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make students understand the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Construction of transformers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Performance analysis of transformer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Terminology of magnetic circuits.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Concept of self and mutual induction.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Principle of operation of transformers.</a:t>
            </a:r>
          </a:p>
          <a:p>
            <a:pPr algn="just">
              <a:buNone/>
            </a:pPr>
            <a:endParaRPr lang="en-US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863" y="2166938"/>
            <a:ext cx="4098274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869000" y="4872289"/>
            <a:ext cx="590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hlinkClick r:id="rId3"/>
              </a:rPr>
              <a:t>https://www.google.com/search?q=transformer+working+and+construction&amp;source=lnms&amp;tbm=isch&amp;sa=X&amp;ved=2ahUKEwjf7q2zo5XqAhXbb30KHcZ1A-MQ_AUoAnoECBEQBA&amp;biw=1366&amp;bih=608#imgrc=Hz4hgKww9splRM&amp;imgdii=-GHifX4ZDm1raM</a:t>
            </a:r>
            <a:endParaRPr lang="en-IN" sz="1200" dirty="0"/>
          </a:p>
        </p:txBody>
      </p:sp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Course Outcome to Program Outcome Relationship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2693" y="1750431"/>
          <a:ext cx="10907489" cy="4650372"/>
        </p:xfrm>
        <a:graphic>
          <a:graphicData uri="http://schemas.openxmlformats.org/drawingml/2006/table">
            <a:tbl>
              <a:tblPr/>
              <a:tblGrid>
                <a:gridCol w="753222"/>
                <a:gridCol w="506776"/>
                <a:gridCol w="629551"/>
                <a:gridCol w="629551"/>
                <a:gridCol w="630448"/>
                <a:gridCol w="630448"/>
                <a:gridCol w="631346"/>
                <a:gridCol w="631346"/>
                <a:gridCol w="631346"/>
                <a:gridCol w="631346"/>
                <a:gridCol w="802304"/>
                <a:gridCol w="766917"/>
                <a:gridCol w="758222"/>
                <a:gridCol w="758222"/>
                <a:gridCol w="758222"/>
                <a:gridCol w="758222"/>
              </a:tblGrid>
              <a:tr h="37559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(21ELH-101)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BEEE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PO→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56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CO↓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PSO1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CO5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Assessment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352"/>
            <a:ext cx="10696303" cy="49409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0711" y="1968136"/>
          <a:ext cx="10855229" cy="2115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0747"/>
                <a:gridCol w="1550747"/>
                <a:gridCol w="1550747"/>
                <a:gridCol w="1550747"/>
                <a:gridCol w="1550747"/>
                <a:gridCol w="1550747"/>
                <a:gridCol w="1550747"/>
              </a:tblGrid>
              <a:tr h="1493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A</a:t>
                      </a:r>
                    </a:p>
                    <a:p>
                      <a:pPr algn="ctr"/>
                      <a:r>
                        <a:rPr lang="en-US" dirty="0" smtClean="0"/>
                        <a:t>Assignment (each assignment)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B</a:t>
                      </a:r>
                    </a:p>
                    <a:p>
                      <a:pPr algn="ctr"/>
                      <a:r>
                        <a:rPr lang="en-US" dirty="0" smtClean="0"/>
                        <a:t>Time Bound Surprise</a:t>
                      </a:r>
                      <a:r>
                        <a:rPr lang="en-US" baseline="0" dirty="0" smtClean="0"/>
                        <a:t> Test (each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Quiz (each quiz)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D</a:t>
                      </a:r>
                    </a:p>
                    <a:p>
                      <a:pPr algn="ctr"/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Semester Test(one per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E</a:t>
                      </a:r>
                    </a:p>
                    <a:p>
                      <a:pPr algn="ctr"/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F</a:t>
                      </a:r>
                    </a:p>
                    <a:p>
                      <a:pPr algn="ctr"/>
                      <a:r>
                        <a:rPr lang="en-US" dirty="0" smtClean="0"/>
                        <a:t>Discussion Forums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Attendance and  engagement Score on BB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8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55858"/>
            <a:ext cx="10515600" cy="1279527"/>
          </a:xfrm>
        </p:spPr>
        <p:txBody>
          <a:bodyPr/>
          <a:lstStyle/>
          <a:p>
            <a:pPr algn="ctr"/>
            <a:r>
              <a:rPr lang="en-US" dirty="0" smtClean="0">
                <a:latin typeface="Casper Bold" panose="02000806040000020004" pitchFamily="2" charset="0"/>
                <a:cs typeface="Arial" panose="020B0604020202020204" pitchFamily="34" charset="0"/>
              </a:rPr>
              <a:t>REFERENCES </a:t>
            </a:r>
            <a:r>
              <a:rPr lang="en-US" sz="2800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6" y="1721121"/>
            <a:ext cx="10539549" cy="4723093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US" dirty="0" smtClean="0">
                <a:hlinkClick r:id="rId2"/>
              </a:rPr>
              <a:t>https://circuitglobe.com/types-of-losses-in-transformer.html</a:t>
            </a:r>
            <a:endParaRPr lang="en-US" dirty="0" smtClean="0"/>
          </a:p>
          <a:p>
            <a:pPr marL="0" indent="0" algn="just">
              <a:buFont typeface="Wingdings" pitchFamily="2" charset="2"/>
              <a:buChar char="§"/>
            </a:pPr>
            <a:r>
              <a:rPr lang="en-US" dirty="0" smtClean="0">
                <a:hlinkClick r:id="rId3"/>
              </a:rPr>
              <a:t>https://www.electricaleasy.com/2014/04/transformer-losses-and-efficiency.html</a:t>
            </a:r>
            <a:endParaRPr lang="en-US" dirty="0" smtClean="0"/>
          </a:p>
          <a:p>
            <a:pPr marL="0" indent="0" algn="just">
              <a:buFont typeface="Wingdings" pitchFamily="2" charset="2"/>
              <a:buChar char="§"/>
            </a:pPr>
            <a:r>
              <a:rPr lang="en-US" dirty="0" smtClean="0">
                <a:hlinkClick r:id="rId4"/>
              </a:rPr>
              <a:t>https://www.electronics-tutorials.ws/transformer/transformer-basics.html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latin typeface="Casper" panose="02000506000000020004" pitchFamily="2" charset="0"/>
                <a:cs typeface="Arial" panose="020B0604020202020204" pitchFamily="34" charset="0"/>
              </a:rPr>
              <a:t>Reference books: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US" dirty="0" smtClean="0">
                <a:hlinkClick r:id="rId5"/>
              </a:rPr>
              <a:t>https://www.amazon.in/s?k=electrical+transformer+book&amp;crid=1T23UDIK31LYD&amp;sprefix=transformer+books+in+ele%2Caps%2C368&amp;ref=nb_sb_ss_i_1_24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4" descr="Image result for lear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19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319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err="1" smtClean="0">
                <a:latin typeface="Casper" panose="02000506000000020004" pitchFamily="2" charset="0"/>
                <a:cs typeface="Segoe UI" panose="020B0502040204020203" pitchFamily="34" charset="0"/>
              </a:rPr>
              <a:t>Email:akhilnigam.eee@cumail.in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665859"/>
              </p:ext>
            </p:extLst>
          </p:nvPr>
        </p:nvGraphicFramePr>
        <p:xfrm>
          <a:off x="282009" y="2226080"/>
          <a:ext cx="6536802" cy="3339276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students with basic knowledge of dc circuits, electromagnetism and ac fundamentals.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aware about introduction to single and three phase ac circuit with their construction and working principles.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knowledge about electrical and electronics engineering fundamentals.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acquire specific knowledge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skills so as to comprehend how electric, magnetic and electronic circuits are applied in practice.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hlinkClick r:id="rId2"/>
              </a:rPr>
              <a:t>https://library.automationdirect.com/basic-electrical-theory/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2797" y="1789611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Outcomes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665859"/>
              </p:ext>
            </p:extLst>
          </p:nvPr>
        </p:nvGraphicFramePr>
        <p:xfrm>
          <a:off x="282010" y="2037805"/>
          <a:ext cx="5870596" cy="4486885"/>
        </p:xfrm>
        <a:graphic>
          <a:graphicData uri="http://schemas.openxmlformats.org/drawingml/2006/table">
            <a:tbl>
              <a:tblPr firstRow="1" firstCol="1" bandRow="1"/>
              <a:tblGrid>
                <a:gridCol w="488699"/>
                <a:gridCol w="4598125"/>
                <a:gridCol w="783772"/>
              </a:tblGrid>
              <a:tr h="548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different types of electrical elements and the basic op-amp circuit elements and to illustrate the various types of motors, transducers and batteries.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Remember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 basic principles of transformers, transducers, op-amps, DC and AC motors and to compare the different methods for analyzing electrical and magnetic circuits.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 the relationships between parameters in electric and magnetic circuits and motors and to determine specifications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 the basic problems related to electric circuits, magnetic circuits and motors and to assess the characteristics of different configurations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the different applications of transducers, motors as well as the op-amps like adders,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subtractor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comparators.</a:t>
                      </a:r>
                    </a:p>
                    <a:p>
                      <a:pPr algn="just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09807" y="5329646"/>
            <a:ext cx="4915398" cy="51834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000" dirty="0" smtClean="0">
                <a:hlinkClick r:id="rId2"/>
              </a:rPr>
              <a:t>https://library.automationdirect.com/basic-electrical-theory/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1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0911" y="1763486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cs typeface="Arial" panose="020B0604020202020204" pitchFamily="34" charset="0"/>
              </a:rPr>
              <a:t>Importance of Basic Electrical &amp; Electronics Engineering</a:t>
            </a:r>
            <a:r>
              <a:rPr lang="en-US" b="1" dirty="0" smtClean="0">
                <a:latin typeface="Casper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asper"/>
              </a:rPr>
              <a:t>  </a:t>
            </a:r>
            <a:endParaRPr lang="en-US" b="1" dirty="0">
              <a:latin typeface="Casp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Use from home appliances to industrial plants.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Usage in communication and satellite navigation system.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Handles in electronics equipment and computers.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Deals with the problem of power transmission and motor control.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Control and monitor the medical appliances in hospitals.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High voltage applications with heavy current.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Robotics applications.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cs typeface="Times New Roman" pitchFamily="18" charset="0"/>
              </a:rPr>
              <a:t>Product designing and development.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Casper"/>
              <a:cs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Casper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92307" y="0"/>
            <a:ext cx="9379601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/>
            </a:r>
            <a:br>
              <a:rPr lang="en-US" sz="4400" b="1" dirty="0" smtClean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</a:br>
            <a:r>
              <a:rPr lang="en-US" sz="4400" b="1" dirty="0" smtClean="0">
                <a:latin typeface="+mj-lt"/>
                <a:ea typeface="Karla" pitchFamily="2" charset="0"/>
                <a:cs typeface="Karla" pitchFamily="2" charset="0"/>
              </a:rPr>
              <a:t>Contents</a:t>
            </a:r>
            <a:r>
              <a:rPr lang="en-US" sz="4400" b="1" dirty="0">
                <a:latin typeface="Karla" pitchFamily="2" charset="0"/>
                <a:ea typeface="Karla" pitchFamily="2" charset="0"/>
                <a:cs typeface="Karla" pitchFamily="2" charset="0"/>
              </a:rPr>
              <a:t/>
            </a:r>
            <a:br>
              <a:rPr lang="en-US" sz="44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4400" dirty="0">
              <a:latin typeface="Raleway ExtraBold" pitchFamily="34" charset="-5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074" y="1554480"/>
            <a:ext cx="7893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Ideal transformer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Losses in transformer</a:t>
            </a:r>
          </a:p>
          <a:p>
            <a:pPr>
              <a:buFont typeface="Wingdings" pitchFamily="2" charset="2"/>
              <a:buChar char="Ø"/>
            </a:pPr>
            <a:r>
              <a:rPr lang="en-IE" sz="2800" dirty="0" smtClean="0">
                <a:cs typeface="Times New Roman" pitchFamily="18" charset="0"/>
              </a:rPr>
              <a:t>Core losses or Iron losses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Copper loss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Stray losses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Dielectric loss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How to reduced core losses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/>
              <a:t>How to reduced hysteresis losses</a:t>
            </a:r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  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9489" y="286104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Ideal Transformer</a:t>
            </a:r>
            <a:endParaRPr lang="en-IN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80796" y="1531692"/>
            <a:ext cx="5482380" cy="50801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dirty="0" smtClean="0">
                <a:cs typeface="Times New Roman" pitchFamily="18" charset="0"/>
              </a:rPr>
              <a:t>An Ideal transformer is an imaginary transformer which has the following properties:</a:t>
            </a:r>
          </a:p>
          <a:p>
            <a:pPr algn="just"/>
            <a:r>
              <a:rPr lang="en-IN" dirty="0" smtClean="0">
                <a:cs typeface="Times New Roman" pitchFamily="18" charset="0"/>
              </a:rPr>
              <a:t>Negligible primary and secondary winding resistances</a:t>
            </a:r>
          </a:p>
          <a:p>
            <a:pPr algn="just"/>
            <a:r>
              <a:rPr lang="en-IN" dirty="0" smtClean="0">
                <a:cs typeface="Times New Roman" pitchFamily="18" charset="0"/>
              </a:rPr>
              <a:t>Infinite permeability (µ)</a:t>
            </a:r>
          </a:p>
          <a:p>
            <a:pPr algn="just"/>
            <a:r>
              <a:rPr lang="en-IN" dirty="0" smtClean="0">
                <a:cs typeface="Times New Roman" pitchFamily="18" charset="0"/>
              </a:rPr>
              <a:t>Zero leakage flux</a:t>
            </a:r>
          </a:p>
          <a:p>
            <a:pPr algn="just"/>
            <a:r>
              <a:rPr lang="en-IN" dirty="0" smtClean="0">
                <a:cs typeface="Times New Roman" pitchFamily="18" charset="0"/>
              </a:rPr>
              <a:t>No losses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construction-of-single-phase-transformer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4031" y="1452415"/>
            <a:ext cx="5203168" cy="1909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371470" y="4257819"/>
            <a:ext cx="323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https://www.javatpoint.com/construction-of-single-phase-transformers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95028" y="3687793"/>
            <a:ext cx="2785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Fig1 Ideal Transformer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1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849489" y="286104"/>
            <a:ext cx="10515600" cy="1192742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Losses in transformer</a:t>
            </a:r>
            <a:endParaRPr lang="en-IE" b="1" dirty="0"/>
          </a:p>
        </p:txBody>
      </p:sp>
      <p:pic>
        <p:nvPicPr>
          <p:cNvPr id="8" name="Content Placeholder 7" descr="types-of-losses-in-transformer-compres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0153" y="1351503"/>
            <a:ext cx="7897385" cy="345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168051" y="6198982"/>
            <a:ext cx="585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hlinkClick r:id="rId3"/>
              </a:rPr>
              <a:t>https://circuitglobe.com/types-of-losses-in-transformer.html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64369" y="5162844"/>
            <a:ext cx="211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Table-1 losses in Transformer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83" y="229659"/>
            <a:ext cx="7321328" cy="954224"/>
          </a:xfrm>
        </p:spPr>
        <p:txBody>
          <a:bodyPr/>
          <a:lstStyle/>
          <a:p>
            <a:pPr algn="ctr" fontAlgn="base"/>
            <a:r>
              <a:rPr lang="en-IE" b="1" dirty="0" smtClean="0">
                <a:cs typeface="Times New Roman" pitchFamily="18" charset="0"/>
              </a:rPr>
              <a:t>Core Losses or Iron Losses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10604863" cy="5081451"/>
          </a:xfrm>
        </p:spPr>
        <p:txBody>
          <a:bodyPr>
            <a:normAutofit/>
          </a:bodyPr>
          <a:lstStyle/>
          <a:p>
            <a:pPr algn="just" fontAlgn="base"/>
            <a:r>
              <a:rPr lang="en-IE" b="1" dirty="0" smtClean="0"/>
              <a:t>Iron loss: </a:t>
            </a:r>
            <a:r>
              <a:rPr lang="en-US" dirty="0" smtClean="0"/>
              <a:t>Iron losses are caused by the alternating flux in the core of the transformer as this loss occurs in the core it is also known as </a:t>
            </a:r>
            <a:r>
              <a:rPr lang="en-US" b="1" dirty="0" smtClean="0"/>
              <a:t>Core loss</a:t>
            </a:r>
            <a:r>
              <a:rPr lang="en-US" dirty="0" smtClean="0"/>
              <a:t>. Iron loss is further divided into hysteresis and eddy current loss.</a:t>
            </a:r>
          </a:p>
          <a:p>
            <a:pPr marL="514350" indent="-514350" algn="just" fontAlgn="base">
              <a:buAutoNum type="arabicPeriod"/>
            </a:pPr>
            <a:r>
              <a:rPr lang="en-US" b="1" dirty="0" smtClean="0"/>
              <a:t>Hysteresis Loss: </a:t>
            </a:r>
            <a:r>
              <a:rPr lang="en-US" dirty="0" smtClean="0"/>
              <a:t>The core of the transformer is subjected to an alternating magnetizing force, and for each cycle of </a:t>
            </a:r>
            <a:r>
              <a:rPr lang="en-US" dirty="0" err="1" smtClean="0"/>
              <a:t>emf</a:t>
            </a:r>
            <a:r>
              <a:rPr lang="en-US" dirty="0" smtClean="0"/>
              <a:t>, a hysteresis loop is traced out. Power is dissipated in the form of heat known as hysteresis loss and given by the equation shown below:</a:t>
            </a:r>
          </a:p>
          <a:p>
            <a:pPr marL="514350" indent="-514350" algn="just" fontAlgn="base">
              <a:buNone/>
            </a:pPr>
            <a:endParaRPr lang="en-US" b="1" dirty="0" smtClean="0"/>
          </a:p>
          <a:p>
            <a:pPr algn="just"/>
            <a:endParaRPr lang="en-US" dirty="0" smtClean="0"/>
          </a:p>
          <a:p>
            <a:pPr marL="514350" indent="-514350" algn="just" fontAlgn="base">
              <a:buNone/>
            </a:pPr>
            <a:endParaRPr lang="en-US" b="1" dirty="0" smtClean="0"/>
          </a:p>
          <a:p>
            <a:pPr algn="just" fontAlgn="base"/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8130" name="Picture 2" descr="transformer-losses-eq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678" y="4488181"/>
            <a:ext cx="3928097" cy="75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3442</TotalTime>
  <Words>1113</Words>
  <Application>Microsoft Office PowerPoint</Application>
  <PresentationFormat>Custom</PresentationFormat>
  <Paragraphs>264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1_Office Theme</vt:lpstr>
      <vt:lpstr>Contents Slide Master</vt:lpstr>
      <vt:lpstr>CorelDRAW</vt:lpstr>
      <vt:lpstr>Slide 1</vt:lpstr>
      <vt:lpstr>Lecture Objectives</vt:lpstr>
      <vt:lpstr>Course Objectives</vt:lpstr>
      <vt:lpstr>Course Outcomes</vt:lpstr>
      <vt:lpstr>Importance of Basic Electrical &amp; Electronics Engineering   </vt:lpstr>
      <vt:lpstr> Contents </vt:lpstr>
      <vt:lpstr>Ideal Transformer</vt:lpstr>
      <vt:lpstr>Losses in transformer</vt:lpstr>
      <vt:lpstr>Core Losses or Iron Losses</vt:lpstr>
      <vt:lpstr>Core Losses or Iron Losses</vt:lpstr>
      <vt:lpstr>Core Losses or Iron Losses</vt:lpstr>
      <vt:lpstr>Core Losses or Iron Losses</vt:lpstr>
      <vt:lpstr>Copper Loss</vt:lpstr>
      <vt:lpstr>Stray Loss</vt:lpstr>
      <vt:lpstr>Dielectric loss</vt:lpstr>
      <vt:lpstr>How to reduce core losses</vt:lpstr>
      <vt:lpstr>How to Reduce Hysteresis Losses</vt:lpstr>
      <vt:lpstr>Frequently Asked Questions </vt:lpstr>
      <vt:lpstr>Summary</vt:lpstr>
      <vt:lpstr> Learning Outcomes </vt:lpstr>
      <vt:lpstr>Course Outcome to Program Outcome Relationship</vt:lpstr>
      <vt:lpstr>Assessment Pattern</vt:lpstr>
      <vt:lpstr>REFERENCES   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user</cp:lastModifiedBy>
  <cp:revision>324</cp:revision>
  <dcterms:created xsi:type="dcterms:W3CDTF">2019-01-09T10:33:58Z</dcterms:created>
  <dcterms:modified xsi:type="dcterms:W3CDTF">2021-08-04T10:44:31Z</dcterms:modified>
</cp:coreProperties>
</file>