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1"/>
  </p:notesMasterIdLst>
  <p:handoutMasterIdLst>
    <p:handoutMasterId r:id="rId22"/>
  </p:handoutMasterIdLst>
  <p:sldIdLst>
    <p:sldId id="277" r:id="rId3"/>
    <p:sldId id="285" r:id="rId4"/>
    <p:sldId id="286" r:id="rId5"/>
    <p:sldId id="288" r:id="rId6"/>
    <p:sldId id="289" r:id="rId7"/>
    <p:sldId id="290" r:id="rId8"/>
    <p:sldId id="287" r:id="rId9"/>
    <p:sldId id="291" r:id="rId10"/>
    <p:sldId id="292" r:id="rId11"/>
    <p:sldId id="293" r:id="rId12"/>
    <p:sldId id="294" r:id="rId13"/>
    <p:sldId id="295" r:id="rId14"/>
    <p:sldId id="296" r:id="rId15"/>
    <p:sldId id="297" r:id="rId16"/>
    <p:sldId id="298" r:id="rId17"/>
    <p:sldId id="299" r:id="rId18"/>
    <p:sldId id="300" r:id="rId19"/>
    <p:sldId id="3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9" d="100"/>
          <a:sy n="89" d="100"/>
        </p:scale>
        <p:origin x="40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07-Jun-19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07-Jun-19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07-Jun-19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hyperlink" Target="https://www.electronics-tutorials.ws/"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lectronics-tutorials.w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Multimedia" TargetMode="External"/><Relationship Id="rId13" Type="http://schemas.openxmlformats.org/officeDocument/2006/relationships/hyperlink" Target="https://en.wikipedia.org/wiki/Pick_up_(music_technology)" TargetMode="External"/><Relationship Id="rId3" Type="http://schemas.openxmlformats.org/officeDocument/2006/relationships/hyperlink" Target="https://en.wikipedia.org/wiki/Energy" TargetMode="External"/><Relationship Id="rId7" Type="http://schemas.openxmlformats.org/officeDocument/2006/relationships/hyperlink" Target="https://en.wikipedia.org/wiki/Alexanderson_alternator" TargetMode="External"/><Relationship Id="rId12" Type="http://schemas.openxmlformats.org/officeDocument/2006/relationships/hyperlink" Target="https://en.wikipedia.org/wiki/Soft_iron" TargetMode="External"/><Relationship Id="rId2" Type="http://schemas.openxmlformats.org/officeDocument/2006/relationships/hyperlink" Target="https://en.wikipedia.org/wiki/Saturation_(magnetic)" TargetMode="External"/><Relationship Id="rId1" Type="http://schemas.openxmlformats.org/officeDocument/2006/relationships/slideLayout" Target="../slideLayouts/slideLayout2.xml"/><Relationship Id="rId6" Type="http://schemas.openxmlformats.org/officeDocument/2006/relationships/hyperlink" Target="https://en.wikipedia.org/wiki/Reluctance_motor" TargetMode="External"/><Relationship Id="rId11" Type="http://schemas.openxmlformats.org/officeDocument/2006/relationships/hyperlink" Target="https://en.wikipedia.org/wiki/Cathode_ray_tube" TargetMode="External"/><Relationship Id="rId5" Type="http://schemas.openxmlformats.org/officeDocument/2006/relationships/hyperlink" Target="https://en.wikipedia.org/wiki/Switched-mode_power_supply" TargetMode="External"/><Relationship Id="rId10" Type="http://schemas.openxmlformats.org/officeDocument/2006/relationships/hyperlink" Target="https://en.wikipedia.org/wiki/Television" TargetMode="External"/><Relationship Id="rId4" Type="http://schemas.openxmlformats.org/officeDocument/2006/relationships/hyperlink" Target="https://en.wikipedia.org/wiki/Flyback_transformer" TargetMode="External"/><Relationship Id="rId9" Type="http://schemas.openxmlformats.org/officeDocument/2006/relationships/hyperlink" Target="https://en.wikipedia.org/wiki/Loudspeake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ergy-stored-in-a-magnetic-field/" TargetMode="External"/><Relationship Id="rId2" Type="http://schemas.openxmlformats.org/officeDocument/2006/relationships/hyperlink" Target="https://www.allaboutcircuits.com/textbook/direct-current/chpt-14/electromagnetic-indu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Electric_motor" TargetMode="External"/><Relationship Id="rId13" Type="http://schemas.openxmlformats.org/officeDocument/2006/relationships/hyperlink" Target="https://en.wikipedia.org/wiki/Galvanometer" TargetMode="External"/><Relationship Id="rId3" Type="http://schemas.openxmlformats.org/officeDocument/2006/relationships/hyperlink" Target="https://en.wikipedia.org/wiki/Permanent_magnet" TargetMode="External"/><Relationship Id="rId7" Type="http://schemas.openxmlformats.org/officeDocument/2006/relationships/hyperlink" Target="https://en.wikipedia.org/wiki/Magnetic_field" TargetMode="External"/><Relationship Id="rId12" Type="http://schemas.openxmlformats.org/officeDocument/2006/relationships/hyperlink" Target="https://en.wikipedia.org/wiki/SQUID" TargetMode="External"/><Relationship Id="rId2" Type="http://schemas.openxmlformats.org/officeDocument/2006/relationships/hyperlink" Target="https://en.wikipedia.org/wiki/Magnetic_flux" TargetMode="External"/><Relationship Id="rId1" Type="http://schemas.openxmlformats.org/officeDocument/2006/relationships/slideLayout" Target="../slideLayouts/slideLayout2.xml"/><Relationship Id="rId6" Type="http://schemas.openxmlformats.org/officeDocument/2006/relationships/hyperlink" Target="https://en.wikipedia.org/wiki/Ferromagnetic_material" TargetMode="External"/><Relationship Id="rId11" Type="http://schemas.openxmlformats.org/officeDocument/2006/relationships/hyperlink" Target="https://en.wikipedia.org/wiki/Relay" TargetMode="External"/><Relationship Id="rId5" Type="http://schemas.openxmlformats.org/officeDocument/2006/relationships/hyperlink" Target="https://en.wikipedia.org/wiki/Magnetic_core" TargetMode="External"/><Relationship Id="rId10" Type="http://schemas.openxmlformats.org/officeDocument/2006/relationships/hyperlink" Target="https://en.wikipedia.org/wiki/Transformer" TargetMode="External"/><Relationship Id="rId4" Type="http://schemas.openxmlformats.org/officeDocument/2006/relationships/hyperlink" Target="https://en.wikipedia.org/wiki/Electromagnet" TargetMode="External"/><Relationship Id="rId9" Type="http://schemas.openxmlformats.org/officeDocument/2006/relationships/hyperlink" Target="https://en.wikipedia.org/wiki/Electric_generator" TargetMode="External"/><Relationship Id="rId14" Type="http://schemas.openxmlformats.org/officeDocument/2006/relationships/hyperlink" Target="https://en.wikipedia.org/wiki/Recording_he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llaboutcircuits.com/textbook/direct-current/chpt-14/electromagnetic-induction/" TargetMode="External"/><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ergy-stored-in-a-magnetic-field/" TargetMode="External"/><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6"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smtClean="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59213" y="6014156"/>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Magnetic Circuits</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2245630" y="1111886"/>
            <a:ext cx="9379467" cy="516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000" b="1" dirty="0">
                <a:latin typeface="Arial Black" panose="020B0A04020102020204" pitchFamily="34" charset="0"/>
                <a:ea typeface="Karla" pitchFamily="2" charset="0"/>
                <a:cs typeface="Karla" pitchFamily="2" charset="0"/>
              </a:rPr>
              <a:t>INSTITUTE </a:t>
            </a:r>
            <a:r>
              <a:rPr lang="en-US" sz="4000" b="1" dirty="0" smtClean="0">
                <a:latin typeface="Arial Black" panose="020B0A04020102020204" pitchFamily="34" charset="0"/>
                <a:ea typeface="Karla" pitchFamily="2" charset="0"/>
                <a:cs typeface="Karla" pitchFamily="2" charset="0"/>
              </a:rPr>
              <a:t>UIE </a:t>
            </a:r>
            <a:endParaRPr lang="en-US" sz="40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4000" b="1" dirty="0">
                <a:latin typeface="Arial Black" panose="020B0A04020102020204" pitchFamily="34" charset="0"/>
                <a:ea typeface="Karla" pitchFamily="2" charset="0"/>
                <a:cs typeface="Karla" pitchFamily="2" charset="0"/>
              </a:rPr>
              <a:t>DEPARTMENT ACADEMIC UNIT-1 </a:t>
            </a:r>
          </a:p>
          <a:p>
            <a:pPr lvl="0" algn="ctr" defTabSz="622300">
              <a:lnSpc>
                <a:spcPct val="90000"/>
              </a:lnSpc>
              <a:spcBef>
                <a:spcPct val="0"/>
              </a:spcBef>
              <a:spcAft>
                <a:spcPct val="35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Subject Name BEEE and Code ELT-112</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Er</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err="1" smtClean="0">
                <a:solidFill>
                  <a:prstClr val="black">
                    <a:lumMod val="85000"/>
                    <a:lumOff val="15000"/>
                  </a:prstClr>
                </a:solidFill>
                <a:latin typeface="Times New Roman" panose="02020603050405020304" pitchFamily="18" charset="0"/>
                <a:cs typeface="Times New Roman" panose="02020603050405020304" pitchFamily="18" charset="0"/>
              </a:rPr>
              <a:t>Navjeet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 Kaur</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SINGLE PHASE TRANSFORMER</a:t>
            </a:r>
            <a:endParaRPr lang="en-US" b="1"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1029" descr="Fig 27-2"/>
          <p:cNvPicPr>
            <a:picLocks noGrp="1" noChangeAspect="1" noChangeArrowheads="1"/>
          </p:cNvPicPr>
          <p:nvPr>
            <p:ph idx="1"/>
          </p:nvPr>
        </p:nvPicPr>
        <p:blipFill>
          <a:blip r:embed="rId2">
            <a:clrChange>
              <a:clrFrom>
                <a:srgbClr val="CBEAEF"/>
              </a:clrFrom>
              <a:clrTo>
                <a:srgbClr val="CBEAEF">
                  <a:alpha val="0"/>
                </a:srgbClr>
              </a:clrTo>
            </a:clrChange>
            <a:lum bright="-30000" contrast="30000"/>
          </a:blip>
          <a:srcRect l="8067" r="7253"/>
          <a:stretch>
            <a:fillRect/>
          </a:stretch>
        </p:blipFill>
        <p:spPr bwMode="auto">
          <a:xfrm>
            <a:off x="1058092" y="1946365"/>
            <a:ext cx="8909478" cy="3775165"/>
          </a:xfrm>
          <a:prstGeom prst="rect">
            <a:avLst/>
          </a:prstGeom>
          <a:noFill/>
          <a:ln w="9525">
            <a:noFill/>
            <a:miter lim="800000"/>
            <a:headEnd/>
            <a:tailEnd/>
          </a:ln>
        </p:spPr>
      </p:pic>
      <p:sp>
        <p:nvSpPr>
          <p:cNvPr id="6" name="Rectangle 5"/>
          <p:cNvSpPr/>
          <p:nvPr/>
        </p:nvSpPr>
        <p:spPr>
          <a:xfrm>
            <a:off x="5813570" y="6183476"/>
            <a:ext cx="3621569" cy="369332"/>
          </a:xfrm>
          <a:prstGeom prst="rect">
            <a:avLst/>
          </a:prstGeom>
        </p:spPr>
        <p:txBody>
          <a:bodyPr wrap="none">
            <a:spAutoFit/>
          </a:bodyPr>
          <a:lstStyle/>
          <a:p>
            <a:r>
              <a:rPr lang="en-US" dirty="0" smtClean="0">
                <a:hlinkClick r:id="rId3"/>
              </a:rPr>
              <a:t>https://www.electronics-tutorials.ws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SINGLE PHASE TRANSFORMER</a:t>
            </a:r>
            <a:endParaRPr lang="en-US" b="1" dirty="0">
              <a:latin typeface="Casper"/>
            </a:endParaRPr>
          </a:p>
        </p:txBody>
      </p:sp>
      <p:sp>
        <p:nvSpPr>
          <p:cNvPr id="3" name="Content Placeholder 2"/>
          <p:cNvSpPr>
            <a:spLocks noGrp="1"/>
          </p:cNvSpPr>
          <p:nvPr>
            <p:ph idx="1"/>
          </p:nvPr>
        </p:nvSpPr>
        <p:spPr/>
        <p:txBody>
          <a:bodyPr/>
          <a:lstStyle/>
          <a:p>
            <a:pPr marL="338138" indent="-338138">
              <a:buFontTx/>
              <a:buChar char="•"/>
            </a:pPr>
            <a:r>
              <a:rPr lang="en-US" sz="1600" dirty="0" smtClean="0">
                <a:latin typeface="Casper"/>
              </a:rPr>
              <a:t>The </a:t>
            </a:r>
            <a:r>
              <a:rPr lang="en-US" sz="1600" b="1" dirty="0" smtClean="0">
                <a:latin typeface="Casper"/>
              </a:rPr>
              <a:t>primary winding</a:t>
            </a:r>
            <a:r>
              <a:rPr lang="en-US" sz="1600" dirty="0" smtClean="0">
                <a:latin typeface="Casper"/>
              </a:rPr>
              <a:t> is connected to the incoming power supply.</a:t>
            </a:r>
          </a:p>
          <a:p>
            <a:pPr marL="338138" indent="-338138">
              <a:buFontTx/>
              <a:buChar char="•"/>
            </a:pPr>
            <a:r>
              <a:rPr lang="en-US" sz="1600" dirty="0" smtClean="0">
                <a:latin typeface="Casper"/>
              </a:rPr>
              <a:t>The </a:t>
            </a:r>
            <a:r>
              <a:rPr lang="en-US" sz="1600" b="1" dirty="0" smtClean="0">
                <a:latin typeface="Casper"/>
              </a:rPr>
              <a:t>secondary winding</a:t>
            </a:r>
            <a:r>
              <a:rPr lang="en-US" sz="1600" dirty="0" smtClean="0">
                <a:latin typeface="Casper"/>
              </a:rPr>
              <a:t> is connected to the driven load.</a:t>
            </a:r>
          </a:p>
          <a:p>
            <a:r>
              <a:rPr lang="en-US" sz="1600" dirty="0" smtClean="0">
                <a:latin typeface="Casper"/>
              </a:rPr>
              <a:t>This is an </a:t>
            </a:r>
            <a:r>
              <a:rPr lang="en-US" sz="1600" b="1" dirty="0" smtClean="0">
                <a:latin typeface="Casper"/>
              </a:rPr>
              <a:t>isolation transformer</a:t>
            </a:r>
            <a:r>
              <a:rPr lang="en-US" sz="1600" dirty="0" smtClean="0">
                <a:latin typeface="Casper"/>
              </a:rPr>
              <a:t>. The secondary winding is physically and electrically isolated from the primary winding.</a:t>
            </a: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BASIC CONSTRUCTION OF TRANSFORMER</a:t>
            </a:r>
            <a:endParaRPr lang="en-US" b="1" dirty="0">
              <a:latin typeface="Casper"/>
            </a:endParaRPr>
          </a:p>
        </p:txBody>
      </p:sp>
      <p:sp>
        <p:nvSpPr>
          <p:cNvPr id="3" name="Content Placeholder 2"/>
          <p:cNvSpPr>
            <a:spLocks noGrp="1"/>
          </p:cNvSpPr>
          <p:nvPr>
            <p:ph idx="1"/>
          </p:nvPr>
        </p:nvSpPr>
        <p:spPr/>
        <p:txBody>
          <a:bodyPr/>
          <a:lstStyle/>
          <a:p>
            <a:pPr marL="338138" indent="-338138">
              <a:buFontTx/>
              <a:buChar char="•"/>
            </a:pPr>
            <a:r>
              <a:rPr lang="en-US" sz="1600" dirty="0" smtClean="0">
                <a:latin typeface="Casper"/>
              </a:rPr>
              <a:t>Each set of windings (primary and secondary) is formed from loops of wire wrapped around the core.</a:t>
            </a:r>
          </a:p>
          <a:p>
            <a:pPr marL="338138" indent="-338138">
              <a:buFontTx/>
              <a:buChar char="•"/>
            </a:pPr>
            <a:r>
              <a:rPr lang="en-US" sz="1600" dirty="0" smtClean="0">
                <a:latin typeface="Casper"/>
              </a:rPr>
              <a:t>Each loop of wire is called a </a:t>
            </a:r>
            <a:r>
              <a:rPr lang="en-US" sz="1600" b="1" dirty="0" smtClean="0">
                <a:latin typeface="Casper"/>
              </a:rPr>
              <a:t>turn</a:t>
            </a:r>
            <a:r>
              <a:rPr lang="en-US" sz="1600" dirty="0" smtClean="0">
                <a:latin typeface="Casper"/>
              </a:rPr>
              <a:t>.</a:t>
            </a:r>
          </a:p>
          <a:p>
            <a:pPr marL="338138" indent="-338138">
              <a:buFontTx/>
              <a:buChar char="•"/>
            </a:pPr>
            <a:r>
              <a:rPr lang="en-US" sz="1600" dirty="0" smtClean="0">
                <a:latin typeface="Casper"/>
              </a:rPr>
              <a:t>The ratio of the primary and secondary voltages is determined by the ratio of the number of turns in the primary and secondary windings.</a:t>
            </a:r>
          </a:p>
          <a:p>
            <a:pPr marL="338138" indent="-338138">
              <a:buFontTx/>
              <a:buChar char="•"/>
            </a:pPr>
            <a:r>
              <a:rPr lang="en-US" sz="1600" dirty="0" smtClean="0">
                <a:latin typeface="Casper"/>
              </a:rPr>
              <a:t>The volts-per-turn ratio is the same on both the primary and secondary windings. </a:t>
            </a:r>
          </a:p>
          <a:p>
            <a:pPr marL="338138" lvl="0" indent="-338138" eaLnBrk="0" fontAlgn="base" hangingPunct="0">
              <a:lnSpc>
                <a:spcPct val="100000"/>
              </a:lnSpc>
              <a:spcBef>
                <a:spcPct val="0"/>
              </a:spcBef>
              <a:spcAft>
                <a:spcPct val="0"/>
              </a:spcAft>
              <a:buFontTx/>
              <a:buChar char="•"/>
            </a:pPr>
            <a:r>
              <a:rPr lang="en-US" sz="1600" dirty="0" smtClean="0">
                <a:solidFill>
                  <a:srgbClr val="000000"/>
                </a:solidFill>
                <a:latin typeface="Casper"/>
              </a:rPr>
              <a:t>The distribution transformer is a common type of isolation transformer. This transformer changes the high voltage from the power company to the common 240/120 V.</a:t>
            </a:r>
          </a:p>
          <a:p>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TRANSFORMER FORMULAS</a:t>
            </a:r>
            <a:endParaRPr lang="en-US" b="1" dirty="0">
              <a:latin typeface="Casper"/>
            </a:endParaRPr>
          </a:p>
        </p:txBody>
      </p:sp>
      <p:sp>
        <p:nvSpPr>
          <p:cNvPr id="3" name="Content Placeholder 2"/>
          <p:cNvSpPr>
            <a:spLocks noGrp="1"/>
          </p:cNvSpPr>
          <p:nvPr>
            <p:ph idx="1"/>
          </p:nvPr>
        </p:nvSpPr>
        <p:spPr/>
        <p:txBody>
          <a:bodyPr/>
          <a:lstStyle/>
          <a:p>
            <a:pPr algn="ctr"/>
            <a:r>
              <a:rPr lang="en-US" dirty="0" smtClean="0"/>
              <a:t>E</a:t>
            </a:r>
            <a:r>
              <a:rPr lang="en-US" baseline="-25000" dirty="0" smtClean="0"/>
              <a:t>P</a:t>
            </a:r>
            <a:r>
              <a:rPr lang="en-US" dirty="0" smtClean="0"/>
              <a:t> / E</a:t>
            </a:r>
            <a:r>
              <a:rPr lang="en-US" baseline="-25000" dirty="0" smtClean="0"/>
              <a:t>S</a:t>
            </a:r>
            <a:r>
              <a:rPr lang="en-US" dirty="0" smtClean="0"/>
              <a:t> = N</a:t>
            </a:r>
            <a:r>
              <a:rPr lang="en-US" baseline="-25000" dirty="0" smtClean="0"/>
              <a:t>P</a:t>
            </a:r>
            <a:r>
              <a:rPr lang="en-US" dirty="0" smtClean="0"/>
              <a:t> / N</a:t>
            </a:r>
            <a:r>
              <a:rPr lang="en-US" baseline="-25000" dirty="0" smtClean="0"/>
              <a:t>S</a:t>
            </a:r>
          </a:p>
          <a:p>
            <a:pPr algn="ctr"/>
            <a:endParaRPr lang="en-US" baseline="-25000" dirty="0" smtClean="0"/>
          </a:p>
          <a:p>
            <a:pPr algn="ctr"/>
            <a:r>
              <a:rPr lang="en-US" dirty="0" smtClean="0"/>
              <a:t>E</a:t>
            </a:r>
            <a:r>
              <a:rPr lang="en-US" baseline="-25000" dirty="0" smtClean="0"/>
              <a:t>P</a:t>
            </a:r>
            <a:r>
              <a:rPr lang="en-US" dirty="0" smtClean="0"/>
              <a:t> x N</a:t>
            </a:r>
            <a:r>
              <a:rPr lang="en-US" baseline="-25000" dirty="0" smtClean="0"/>
              <a:t>S</a:t>
            </a:r>
            <a:r>
              <a:rPr lang="en-US" dirty="0" smtClean="0"/>
              <a:t> = E</a:t>
            </a:r>
            <a:r>
              <a:rPr lang="en-US" baseline="-25000" dirty="0" smtClean="0"/>
              <a:t>S</a:t>
            </a:r>
            <a:r>
              <a:rPr lang="en-US" dirty="0" smtClean="0"/>
              <a:t> x N</a:t>
            </a:r>
            <a:r>
              <a:rPr lang="en-US" baseline="-25000" dirty="0" smtClean="0"/>
              <a:t>P</a:t>
            </a:r>
          </a:p>
          <a:p>
            <a:pPr algn="ctr"/>
            <a:endParaRPr lang="en-US" baseline="-25000" dirty="0" smtClean="0"/>
          </a:p>
          <a:p>
            <a:pPr algn="ctr"/>
            <a:r>
              <a:rPr lang="en-US" dirty="0" smtClean="0"/>
              <a:t>E</a:t>
            </a:r>
            <a:r>
              <a:rPr lang="en-US" baseline="-25000" dirty="0" smtClean="0"/>
              <a:t>P</a:t>
            </a:r>
            <a:r>
              <a:rPr lang="en-US" dirty="0" smtClean="0"/>
              <a:t> x I</a:t>
            </a:r>
            <a:r>
              <a:rPr lang="en-US" baseline="-25000" dirty="0" smtClean="0"/>
              <a:t>P</a:t>
            </a:r>
            <a:r>
              <a:rPr lang="en-US" dirty="0" smtClean="0"/>
              <a:t> = E</a:t>
            </a:r>
            <a:r>
              <a:rPr lang="en-US" baseline="-25000" dirty="0" smtClean="0"/>
              <a:t>S</a:t>
            </a:r>
            <a:r>
              <a:rPr lang="en-US" dirty="0" smtClean="0"/>
              <a:t> x I</a:t>
            </a:r>
            <a:r>
              <a:rPr lang="en-US" baseline="-25000" dirty="0" smtClean="0"/>
              <a:t>S</a:t>
            </a:r>
          </a:p>
          <a:p>
            <a:pPr algn="ctr"/>
            <a:endParaRPr lang="en-US" baseline="-25000" dirty="0" smtClean="0"/>
          </a:p>
          <a:p>
            <a:pPr algn="ctr"/>
            <a:r>
              <a:rPr lang="en-US" dirty="0" smtClean="0"/>
              <a:t>N</a:t>
            </a:r>
            <a:r>
              <a:rPr lang="en-US" baseline="-25000" dirty="0" smtClean="0"/>
              <a:t>P</a:t>
            </a:r>
            <a:r>
              <a:rPr lang="en-US" dirty="0" smtClean="0"/>
              <a:t> x I</a:t>
            </a:r>
            <a:r>
              <a:rPr lang="en-US" baseline="-25000" dirty="0" smtClean="0"/>
              <a:t>P</a:t>
            </a:r>
            <a:r>
              <a:rPr lang="en-US" dirty="0" smtClean="0"/>
              <a:t> = N</a:t>
            </a:r>
            <a:r>
              <a:rPr lang="en-US" baseline="-25000" dirty="0" smtClean="0"/>
              <a:t>S</a:t>
            </a:r>
            <a:r>
              <a:rPr lang="en-US" dirty="0" smtClean="0"/>
              <a:t> x I</a:t>
            </a:r>
            <a:r>
              <a:rPr lang="en-US" baseline="-25000" dirty="0" smtClean="0"/>
              <a:t>S</a:t>
            </a:r>
          </a:p>
          <a:p>
            <a:pPr algn="ct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6558152" y="5883032"/>
            <a:ext cx="3621569" cy="369332"/>
          </a:xfrm>
          <a:prstGeom prst="rect">
            <a:avLst/>
          </a:prstGeom>
        </p:spPr>
        <p:txBody>
          <a:bodyPr wrap="none">
            <a:spAutoFit/>
          </a:bodyPr>
          <a:lstStyle/>
          <a:p>
            <a:r>
              <a:rPr lang="en-US" dirty="0" smtClean="0">
                <a:hlinkClick r:id="rId2"/>
              </a:rPr>
              <a:t>https://www.electronics-tutorials.ws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TRANSFORMER SYMBOLS</a:t>
            </a:r>
            <a:endParaRPr lang="en-US" b="1" dirty="0">
              <a:latin typeface="Casper"/>
            </a:endParaRPr>
          </a:p>
        </p:txBody>
      </p:sp>
      <p:sp>
        <p:nvSpPr>
          <p:cNvPr id="3" name="Content Placeholder 2"/>
          <p:cNvSpPr>
            <a:spLocks noGrp="1"/>
          </p:cNvSpPr>
          <p:nvPr>
            <p:ph idx="1"/>
          </p:nvPr>
        </p:nvSpPr>
        <p:spPr/>
        <p:txBody>
          <a:bodyPr/>
          <a:lstStyle/>
          <a:p>
            <a:r>
              <a:rPr lang="en-US" sz="1600" dirty="0" smtClean="0"/>
              <a:t>N</a:t>
            </a:r>
            <a:r>
              <a:rPr lang="en-US" sz="1600" baseline="-25000" dirty="0" smtClean="0"/>
              <a:t>P</a:t>
            </a:r>
            <a:r>
              <a:rPr lang="en-US" sz="1600" dirty="0" smtClean="0"/>
              <a:t> = number of turns in the primary </a:t>
            </a:r>
          </a:p>
          <a:p>
            <a:r>
              <a:rPr lang="en-US" sz="1600" dirty="0" smtClean="0"/>
              <a:t>N</a:t>
            </a:r>
            <a:r>
              <a:rPr lang="en-US" sz="1600" baseline="-25000" dirty="0" smtClean="0"/>
              <a:t>S</a:t>
            </a:r>
            <a:r>
              <a:rPr lang="en-US" sz="1600" dirty="0" smtClean="0"/>
              <a:t> = number of turns in the secondary</a:t>
            </a:r>
          </a:p>
          <a:p>
            <a:r>
              <a:rPr lang="en-US" sz="1600" dirty="0" smtClean="0"/>
              <a:t>E</a:t>
            </a:r>
            <a:r>
              <a:rPr lang="en-US" sz="1600" baseline="-25000" dirty="0" smtClean="0"/>
              <a:t>P</a:t>
            </a:r>
            <a:r>
              <a:rPr lang="en-US" sz="1600" dirty="0" smtClean="0"/>
              <a:t> = voltage of the primary</a:t>
            </a:r>
          </a:p>
          <a:p>
            <a:r>
              <a:rPr lang="en-US" sz="1600" dirty="0" smtClean="0"/>
              <a:t>E</a:t>
            </a:r>
            <a:r>
              <a:rPr lang="en-US" sz="1600" baseline="-25000" dirty="0" smtClean="0"/>
              <a:t>S</a:t>
            </a:r>
            <a:r>
              <a:rPr lang="en-US" sz="1600" dirty="0" smtClean="0"/>
              <a:t> = voltage of the secondary</a:t>
            </a:r>
          </a:p>
          <a:p>
            <a:r>
              <a:rPr lang="en-US" sz="1600" dirty="0" smtClean="0"/>
              <a:t>I</a:t>
            </a:r>
            <a:r>
              <a:rPr lang="en-US" sz="1600" baseline="-25000" dirty="0" smtClean="0"/>
              <a:t>P</a:t>
            </a:r>
            <a:r>
              <a:rPr lang="en-US" sz="1600" dirty="0" smtClean="0"/>
              <a:t>  = current in the primary</a:t>
            </a:r>
          </a:p>
          <a:p>
            <a:r>
              <a:rPr lang="en-US" sz="1600" dirty="0" smtClean="0"/>
              <a:t>I</a:t>
            </a:r>
            <a:r>
              <a:rPr lang="en-US" sz="1600" baseline="-25000" dirty="0" smtClean="0"/>
              <a:t>S</a:t>
            </a:r>
            <a:r>
              <a:rPr lang="en-US" sz="1600" dirty="0" smtClean="0"/>
              <a:t>  = current in the secondary</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ASSESSMENT PATTERN</a:t>
            </a:r>
            <a:endParaRPr lang="en-US" b="1" dirty="0">
              <a:latin typeface="Casper"/>
            </a:endParaRPr>
          </a:p>
        </p:txBody>
      </p:sp>
      <p:graphicFrame>
        <p:nvGraphicFramePr>
          <p:cNvPr id="5" name="Content Placeholder 4"/>
          <p:cNvGraphicFramePr>
            <a:graphicFrameLocks noGrp="1"/>
          </p:cNvGraphicFramePr>
          <p:nvPr>
            <p:ph idx="1"/>
          </p:nvPr>
        </p:nvGraphicFramePr>
        <p:xfrm>
          <a:off x="838200" y="1825625"/>
          <a:ext cx="10515600" cy="2737666"/>
        </p:xfrm>
        <a:graphic>
          <a:graphicData uri="http://schemas.openxmlformats.org/drawingml/2006/table">
            <a:tbl>
              <a:tblPr firstRow="1" bandRow="1">
                <a:tableStyleId>{5C22544A-7EE6-4342-B048-85BDC9FD1C3A}</a:tableStyleId>
              </a:tblPr>
              <a:tblGrid>
                <a:gridCol w="3505200"/>
                <a:gridCol w="3505200"/>
                <a:gridCol w="3505200"/>
              </a:tblGrid>
              <a:tr h="512626">
                <a:tc>
                  <a:txBody>
                    <a:bodyPr/>
                    <a:lstStyle/>
                    <a:p>
                      <a:r>
                        <a:rPr lang="en-US" dirty="0" smtClean="0"/>
                        <a:t>S.NO</a:t>
                      </a:r>
                      <a:endParaRPr lang="en-US" dirty="0"/>
                    </a:p>
                  </a:txBody>
                  <a:tcPr/>
                </a:tc>
                <a:tc>
                  <a:txBody>
                    <a:bodyPr/>
                    <a:lstStyle/>
                    <a:p>
                      <a:r>
                        <a:rPr lang="en-US" dirty="0" smtClean="0"/>
                        <a:t>ELEMENT</a:t>
                      </a:r>
                      <a:endParaRPr lang="en-US" dirty="0"/>
                    </a:p>
                  </a:txBody>
                  <a:tcPr/>
                </a:tc>
                <a:tc>
                  <a:txBody>
                    <a:bodyPr/>
                    <a:lstStyle/>
                    <a:p>
                      <a:r>
                        <a:rPr lang="en-US" dirty="0" smtClean="0"/>
                        <a:t>MARKS</a:t>
                      </a:r>
                      <a:endParaRPr lang="en-US" dirty="0"/>
                    </a:p>
                  </a:txBody>
                  <a:tcPr/>
                </a:tc>
              </a:tr>
              <a:tr h="370840">
                <a:tc>
                  <a:txBody>
                    <a:bodyPr/>
                    <a:lstStyle/>
                    <a:p>
                      <a:r>
                        <a:rPr lang="en-US" dirty="0" smtClean="0"/>
                        <a:t>1.</a:t>
                      </a:r>
                    </a:p>
                  </a:txBody>
                  <a:tcPr/>
                </a:tc>
                <a:tc>
                  <a:txBody>
                    <a:bodyPr/>
                    <a:lstStyle/>
                    <a:p>
                      <a:r>
                        <a:rPr lang="en-US" dirty="0" smtClean="0"/>
                        <a:t>MST-1</a:t>
                      </a:r>
                      <a:endParaRPr lang="en-US" dirty="0"/>
                    </a:p>
                  </a:txBody>
                  <a:tcPr/>
                </a:tc>
                <a:tc>
                  <a:txBody>
                    <a:bodyPr/>
                    <a:lstStyle/>
                    <a:p>
                      <a:r>
                        <a:rPr lang="en-US" dirty="0" smtClean="0"/>
                        <a:t>36</a:t>
                      </a:r>
                      <a:endParaRPr lang="en-US" dirty="0"/>
                    </a:p>
                  </a:txBody>
                  <a:tcPr/>
                </a:tc>
              </a:tr>
              <a:tr h="370840">
                <a:tc>
                  <a:txBody>
                    <a:bodyPr/>
                    <a:lstStyle/>
                    <a:p>
                      <a:r>
                        <a:rPr lang="en-US" dirty="0" smtClean="0"/>
                        <a:t>2.</a:t>
                      </a:r>
                      <a:endParaRPr lang="en-US" dirty="0"/>
                    </a:p>
                  </a:txBody>
                  <a:tcPr/>
                </a:tc>
                <a:tc>
                  <a:txBody>
                    <a:bodyPr/>
                    <a:lstStyle/>
                    <a:p>
                      <a:r>
                        <a:rPr lang="en-US" dirty="0" smtClean="0"/>
                        <a:t>MST-2</a:t>
                      </a:r>
                      <a:endParaRPr lang="en-US" dirty="0"/>
                    </a:p>
                  </a:txBody>
                  <a:tcPr/>
                </a:tc>
                <a:tc>
                  <a:txBody>
                    <a:bodyPr/>
                    <a:lstStyle/>
                    <a:p>
                      <a:r>
                        <a:rPr lang="en-US" dirty="0" smtClean="0"/>
                        <a:t>36</a:t>
                      </a:r>
                      <a:endParaRPr lang="en-US" dirty="0"/>
                    </a:p>
                  </a:txBody>
                  <a:tcPr/>
                </a:tc>
              </a:tr>
              <a:tr h="370840">
                <a:tc>
                  <a:txBody>
                    <a:bodyPr/>
                    <a:lstStyle/>
                    <a:p>
                      <a:r>
                        <a:rPr lang="en-US" dirty="0" smtClean="0"/>
                        <a:t>3.</a:t>
                      </a:r>
                      <a:endParaRPr lang="en-US" dirty="0"/>
                    </a:p>
                  </a:txBody>
                  <a:tcPr/>
                </a:tc>
                <a:tc>
                  <a:txBody>
                    <a:bodyPr/>
                    <a:lstStyle/>
                    <a:p>
                      <a:r>
                        <a:rPr lang="en-US" dirty="0" smtClean="0"/>
                        <a:t>ASSIGNMENT(1+2+3)</a:t>
                      </a:r>
                      <a:endParaRPr lang="en-US" dirty="0"/>
                    </a:p>
                  </a:txBody>
                  <a:tcPr/>
                </a:tc>
                <a:tc>
                  <a:txBody>
                    <a:bodyPr/>
                    <a:lstStyle/>
                    <a:p>
                      <a:r>
                        <a:rPr lang="en-US" dirty="0" smtClean="0"/>
                        <a:t>12</a:t>
                      </a:r>
                      <a:endParaRPr lang="en-US" dirty="0"/>
                    </a:p>
                  </a:txBody>
                  <a:tcPr/>
                </a:tc>
              </a:tr>
              <a:tr h="370840">
                <a:tc>
                  <a:txBody>
                    <a:bodyPr/>
                    <a:lstStyle/>
                    <a:p>
                      <a:r>
                        <a:rPr lang="en-US" dirty="0" smtClean="0"/>
                        <a:t>4.</a:t>
                      </a:r>
                      <a:endParaRPr lang="en-US" dirty="0"/>
                    </a:p>
                  </a:txBody>
                  <a:tcPr/>
                </a:tc>
                <a:tc>
                  <a:txBody>
                    <a:bodyPr/>
                    <a:lstStyle/>
                    <a:p>
                      <a:r>
                        <a:rPr lang="en-US" dirty="0" smtClean="0"/>
                        <a:t>SURPRISE</a:t>
                      </a:r>
                      <a:r>
                        <a:rPr lang="en-US" baseline="0" dirty="0" smtClean="0"/>
                        <a:t> TEST </a:t>
                      </a:r>
                      <a:endParaRPr lang="en-US" dirty="0"/>
                    </a:p>
                  </a:txBody>
                  <a:tcPr/>
                </a:tc>
                <a:tc>
                  <a:txBody>
                    <a:bodyPr/>
                    <a:lstStyle/>
                    <a:p>
                      <a:r>
                        <a:rPr lang="en-US" dirty="0" smtClean="0"/>
                        <a:t>9</a:t>
                      </a:r>
                      <a:endParaRPr lang="en-US" dirty="0"/>
                    </a:p>
                  </a:txBody>
                  <a:tcPr/>
                </a:tc>
              </a:tr>
              <a:tr h="370840">
                <a:tc>
                  <a:txBody>
                    <a:bodyPr/>
                    <a:lstStyle/>
                    <a:p>
                      <a:r>
                        <a:rPr lang="en-US" dirty="0" smtClean="0"/>
                        <a:t>9</a:t>
                      </a:r>
                      <a:endParaRPr lang="en-US" dirty="0"/>
                    </a:p>
                  </a:txBody>
                  <a:tcPr/>
                </a:tc>
                <a:tc>
                  <a:txBody>
                    <a:bodyPr/>
                    <a:lstStyle/>
                    <a:p>
                      <a:r>
                        <a:rPr lang="en-US" dirty="0" smtClean="0"/>
                        <a:t>TUTORIAL TEST</a:t>
                      </a:r>
                      <a:endParaRPr lang="en-US" dirty="0"/>
                    </a:p>
                  </a:txBody>
                  <a:tcPr/>
                </a:tc>
                <a:tc>
                  <a:txBody>
                    <a:bodyPr/>
                    <a:lstStyle/>
                    <a:p>
                      <a:r>
                        <a:rPr lang="en-US" dirty="0" smtClean="0"/>
                        <a:t>9</a:t>
                      </a:r>
                      <a:endParaRPr lang="en-US" dirty="0"/>
                    </a:p>
                  </a:txBody>
                  <a:tcPr/>
                </a:tc>
              </a:tr>
              <a:tr h="370840">
                <a:tc>
                  <a:txBody>
                    <a:bodyPr/>
                    <a:lstStyle/>
                    <a:p>
                      <a:r>
                        <a:rPr lang="en-US" dirty="0" smtClean="0"/>
                        <a:t>6.</a:t>
                      </a:r>
                      <a:endParaRPr lang="en-US" dirty="0"/>
                    </a:p>
                  </a:txBody>
                  <a:tcPr/>
                </a:tc>
                <a:tc>
                  <a:txBody>
                    <a:bodyPr/>
                    <a:lstStyle/>
                    <a:p>
                      <a:r>
                        <a:rPr lang="en-US" dirty="0" smtClean="0"/>
                        <a:t>QUIZ</a:t>
                      </a:r>
                      <a:endParaRPr lang="en-US" dirty="0"/>
                    </a:p>
                  </a:txBody>
                  <a:tcPr/>
                </a:tc>
                <a:tc>
                  <a:txBody>
                    <a:bodyPr/>
                    <a:lstStyle/>
                    <a:p>
                      <a:r>
                        <a:rPr lang="en-US" dirty="0" smtClean="0"/>
                        <a:t>12</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APPLICATIONS</a:t>
            </a:r>
            <a:endParaRPr lang="en-US" b="1" dirty="0">
              <a:latin typeface="Casper"/>
            </a:endParaRPr>
          </a:p>
        </p:txBody>
      </p:sp>
      <p:sp>
        <p:nvSpPr>
          <p:cNvPr id="3" name="Content Placeholder 2"/>
          <p:cNvSpPr>
            <a:spLocks noGrp="1"/>
          </p:cNvSpPr>
          <p:nvPr>
            <p:ph idx="1"/>
          </p:nvPr>
        </p:nvSpPr>
        <p:spPr/>
        <p:txBody>
          <a:bodyPr>
            <a:normAutofit/>
          </a:bodyPr>
          <a:lstStyle/>
          <a:p>
            <a:r>
              <a:rPr lang="en-US" sz="1600" dirty="0" smtClean="0">
                <a:latin typeface="Casper"/>
              </a:rPr>
              <a:t>Air gaps can be created in the cores of certain transformers to reduce the effects of </a:t>
            </a:r>
            <a:r>
              <a:rPr lang="en-US" sz="1600" dirty="0" smtClean="0">
                <a:latin typeface="Casper"/>
                <a:hlinkClick r:id="rId2" tooltip="Saturation (magnetic)"/>
              </a:rPr>
              <a:t>saturation</a:t>
            </a:r>
            <a:r>
              <a:rPr lang="en-US" sz="1600" dirty="0" smtClean="0">
                <a:latin typeface="Casper"/>
              </a:rPr>
              <a:t>. This increases the reluctance of the magnetic circuit, and enables it to store more </a:t>
            </a:r>
            <a:r>
              <a:rPr lang="en-US" sz="1600" dirty="0" smtClean="0">
                <a:latin typeface="Casper"/>
                <a:hlinkClick r:id="rId3" tooltip="Energy"/>
              </a:rPr>
              <a:t>energy</a:t>
            </a:r>
            <a:r>
              <a:rPr lang="en-US" sz="1600" dirty="0" smtClean="0">
                <a:latin typeface="Casper"/>
              </a:rPr>
              <a:t> before core saturation. This effect is used in the </a:t>
            </a:r>
            <a:r>
              <a:rPr lang="en-US" sz="1600" dirty="0" err="1" smtClean="0">
                <a:latin typeface="Casper"/>
                <a:hlinkClick r:id="rId4" tooltip="Flyback transformer"/>
              </a:rPr>
              <a:t>flyback</a:t>
            </a:r>
            <a:r>
              <a:rPr lang="en-US" sz="1600" dirty="0" smtClean="0">
                <a:latin typeface="Casper"/>
                <a:hlinkClick r:id="rId4" tooltip="Flyback transformer"/>
              </a:rPr>
              <a:t> transformers</a:t>
            </a:r>
            <a:r>
              <a:rPr lang="en-US" sz="1600" dirty="0" smtClean="0">
                <a:latin typeface="Casper"/>
              </a:rPr>
              <a:t> of cathode-ray tube video displays and in some types of </a:t>
            </a:r>
            <a:r>
              <a:rPr lang="en-US" sz="1600" dirty="0" smtClean="0">
                <a:latin typeface="Casper"/>
                <a:hlinkClick r:id="rId5" tooltip="Switched-mode power supply"/>
              </a:rPr>
              <a:t>switch-mode power supply</a:t>
            </a:r>
            <a:r>
              <a:rPr lang="en-US" sz="1600" dirty="0" smtClean="0">
                <a:latin typeface="Casper"/>
              </a:rPr>
              <a:t>.</a:t>
            </a:r>
          </a:p>
          <a:p>
            <a:r>
              <a:rPr lang="en-US" sz="1600" dirty="0" smtClean="0">
                <a:latin typeface="Casper"/>
              </a:rPr>
              <a:t>Variation of reluctance is the principle behind the </a:t>
            </a:r>
            <a:r>
              <a:rPr lang="en-US" sz="1600" dirty="0" smtClean="0">
                <a:latin typeface="Casper"/>
                <a:hlinkClick r:id="rId6" tooltip="Reluctance motor"/>
              </a:rPr>
              <a:t>reluctance motor</a:t>
            </a:r>
            <a:r>
              <a:rPr lang="en-US" sz="1600" dirty="0" smtClean="0">
                <a:latin typeface="Casper"/>
              </a:rPr>
              <a:t> (or the variable reluctance generator) and the </a:t>
            </a:r>
            <a:r>
              <a:rPr lang="en-US" sz="1600" dirty="0" smtClean="0">
                <a:latin typeface="Casper"/>
                <a:hlinkClick r:id="rId7" tooltip="Alexanderson alternator"/>
              </a:rPr>
              <a:t>Alexanderson alternator</a:t>
            </a:r>
            <a:r>
              <a:rPr lang="en-US" sz="1600" dirty="0" smtClean="0">
                <a:latin typeface="Casper"/>
              </a:rPr>
              <a:t>.</a:t>
            </a:r>
          </a:p>
          <a:p>
            <a:r>
              <a:rPr lang="en-US" sz="1600" dirty="0" smtClean="0">
                <a:latin typeface="Casper"/>
                <a:hlinkClick r:id="rId8" tooltip="Multimedia"/>
              </a:rPr>
              <a:t>Multimedia</a:t>
            </a:r>
            <a:r>
              <a:rPr lang="en-US" sz="1600" dirty="0" smtClean="0">
                <a:latin typeface="Casper"/>
              </a:rPr>
              <a:t> </a:t>
            </a:r>
            <a:r>
              <a:rPr lang="en-US" sz="1600" dirty="0" smtClean="0">
                <a:latin typeface="Casper"/>
                <a:hlinkClick r:id="rId9" tooltip="Loudspeaker"/>
              </a:rPr>
              <a:t>loudspeakers</a:t>
            </a:r>
            <a:r>
              <a:rPr lang="en-US" sz="1600" dirty="0" smtClean="0">
                <a:latin typeface="Casper"/>
              </a:rPr>
              <a:t> are typically shielded magnetically, in order to reduce magnetic interference caused to </a:t>
            </a:r>
            <a:r>
              <a:rPr lang="en-US" sz="1600" dirty="0" smtClean="0">
                <a:latin typeface="Casper"/>
                <a:hlinkClick r:id="rId10" tooltip="Television"/>
              </a:rPr>
              <a:t>televisions</a:t>
            </a:r>
            <a:r>
              <a:rPr lang="en-US" sz="1600" dirty="0" smtClean="0">
                <a:latin typeface="Casper"/>
              </a:rPr>
              <a:t> and other </a:t>
            </a:r>
            <a:r>
              <a:rPr lang="en-US" sz="1600" dirty="0" smtClean="0">
                <a:latin typeface="Casper"/>
                <a:hlinkClick r:id="rId11" tooltip="Cathode ray tube"/>
              </a:rPr>
              <a:t>CRTs</a:t>
            </a:r>
            <a:r>
              <a:rPr lang="en-US" sz="1600" dirty="0" smtClean="0">
                <a:latin typeface="Casper"/>
              </a:rPr>
              <a:t>. The speaker magnet is covered with a material such as </a:t>
            </a:r>
            <a:r>
              <a:rPr lang="en-US" sz="1600" dirty="0" smtClean="0">
                <a:latin typeface="Casper"/>
                <a:hlinkClick r:id="rId12" tooltip="Soft iron"/>
              </a:rPr>
              <a:t>soft iron</a:t>
            </a:r>
            <a:r>
              <a:rPr lang="en-US" sz="1600" dirty="0" smtClean="0">
                <a:latin typeface="Casper"/>
              </a:rPr>
              <a:t> to minimize the stray magnetic field.</a:t>
            </a:r>
          </a:p>
          <a:p>
            <a:r>
              <a:rPr lang="en-US" sz="1600" dirty="0" smtClean="0">
                <a:latin typeface="Casper"/>
              </a:rPr>
              <a:t>Reluctance can also be applied to variable reluctance (magnetic) </a:t>
            </a:r>
            <a:r>
              <a:rPr lang="en-US" sz="1600" dirty="0" smtClean="0">
                <a:latin typeface="Casper"/>
                <a:hlinkClick r:id="rId13" tooltip="Pick up (music technology)"/>
              </a:rPr>
              <a:t>pickups</a:t>
            </a:r>
            <a:r>
              <a:rPr lang="en-US" sz="1600" dirty="0" smtClean="0">
                <a:latin typeface="Casper"/>
              </a:rPr>
              <a:t>.</a:t>
            </a:r>
          </a:p>
          <a:p>
            <a:pPr>
              <a:buNone/>
            </a:pP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REFRENCES</a:t>
            </a:r>
            <a:endParaRPr lang="en-US" b="1" dirty="0">
              <a:latin typeface="Casper"/>
            </a:endParaRPr>
          </a:p>
        </p:txBody>
      </p:sp>
      <p:sp>
        <p:nvSpPr>
          <p:cNvPr id="3" name="Content Placeholder 2"/>
          <p:cNvSpPr>
            <a:spLocks noGrp="1"/>
          </p:cNvSpPr>
          <p:nvPr>
            <p:ph idx="1"/>
          </p:nvPr>
        </p:nvSpPr>
        <p:spPr/>
        <p:txBody>
          <a:bodyPr/>
          <a:lstStyle/>
          <a:p>
            <a:endParaRPr lang="en-US" sz="1600" dirty="0" smtClean="0">
              <a:solidFill>
                <a:srgbClr val="0070C0"/>
              </a:solidFill>
              <a:latin typeface="Casper"/>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790213" y="1794357"/>
            <a:ext cx="8184035" cy="1661993"/>
          </a:xfrm>
          <a:prstGeom prst="rect">
            <a:avLst/>
          </a:prstGeom>
        </p:spPr>
        <p:txBody>
          <a:bodyPr wrap="none">
            <a:spAutoFit/>
          </a:bodyPr>
          <a:lstStyle/>
          <a:p>
            <a:pPr>
              <a:buFont typeface="Arial" pitchFamily="34" charset="0"/>
              <a:buChar char="•"/>
            </a:pPr>
            <a:r>
              <a:rPr lang="en-US" sz="1600" dirty="0" smtClean="0"/>
              <a:t>https%3A%2F%2Fimage.slidesharecdn.com%2Fmagneticcircuit</a:t>
            </a:r>
          </a:p>
          <a:p>
            <a:pPr>
              <a:buFont typeface="Arial" pitchFamily="34" charset="0"/>
              <a:buChar char="•"/>
            </a:pPr>
            <a:r>
              <a:rPr lang="en-US" sz="1600" dirty="0" smtClean="0">
                <a:hlinkClick r:id="rId2"/>
              </a:rPr>
              <a:t>https://www.allaboutcircuits.com/textbook/direct-current/chpt-14/electromagnetic-induction/</a:t>
            </a:r>
            <a:endParaRPr lang="en-US" sz="1600" dirty="0" smtClean="0"/>
          </a:p>
          <a:p>
            <a:pPr>
              <a:buFont typeface="Arial" pitchFamily="34" charset="0"/>
              <a:buChar char="•"/>
            </a:pPr>
            <a:r>
              <a:rPr lang="en-US" sz="1600" dirty="0" smtClean="0">
                <a:hlinkClick r:id="rId3"/>
              </a:rPr>
              <a:t>http://energy-stored-in-a-magnetic-field/</a:t>
            </a:r>
            <a:endParaRPr lang="en-US" sz="1600"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38919" name="CorelDRAW" r:id="rId3" imgW="2169000" imgH="2169360" progId="">
                    <p:embed/>
                  </p:oleObj>
                </mc:Choice>
                <mc:Fallback>
                  <p:oleObj name="CorelDRAW" r:id="rId3" imgW="2169000" imgH="216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3007298" cy="646331"/>
          </a:xfrm>
          <a:prstGeom prst="rect">
            <a:avLst/>
          </a:prstGeom>
        </p:spPr>
        <p:txBody>
          <a:bodyPr wrap="non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a:t>
            </a:r>
            <a:r>
              <a:rPr lang="en-US" dirty="0" smtClean="0">
                <a:latin typeface="Casper" panose="02000506000000020004" pitchFamily="2" charset="0"/>
                <a:cs typeface="Segoe UI" panose="020B0502040204020203" pitchFamily="34" charset="0"/>
              </a:rPr>
              <a:t>Manjeet.e7825@cumail.in</a:t>
            </a:r>
            <a:endParaRPr lang="en-US" dirty="0"/>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99640" y="460551"/>
            <a:ext cx="4456567"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smtClean="0">
                <a:latin typeface="Raleway ExtraBold" pitchFamily="34" charset="-52"/>
              </a:rPr>
              <a:t>COURSE OBJECTIVES</a:t>
            </a:r>
            <a:endParaRPr lang="en-US" sz="4400" b="1" dirty="0">
              <a:latin typeface="Raleway ExtraBold" pitchFamily="34" charset="-52"/>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5961" y="1769442"/>
            <a:ext cx="2374689" cy="461665"/>
          </a:xfrm>
          <a:prstGeom prst="rect">
            <a:avLst/>
          </a:prstGeom>
        </p:spPr>
        <p:txBody>
          <a:bodyPr wrap="none">
            <a:spAutoFit/>
          </a:bodyPr>
          <a:lstStyle/>
          <a:p>
            <a:r>
              <a:rPr lang="en-US" sz="2400" b="1" dirty="0"/>
              <a:t>Course Outcome </a:t>
            </a:r>
          </a:p>
        </p:txBody>
      </p:sp>
      <p:sp>
        <p:nvSpPr>
          <p:cNvPr id="15" name="Rectangle 14"/>
          <p:cNvSpPr/>
          <p:nvPr/>
        </p:nvSpPr>
        <p:spPr>
          <a:xfrm>
            <a:off x="8202706" y="3125524"/>
            <a:ext cx="2689411" cy="9435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Will be covered in this lecture</a:t>
            </a:r>
            <a:endParaRPr lang="en-US" dirty="0">
              <a:solidFill>
                <a:schemeClr val="tx1"/>
              </a:solidFill>
            </a:endParaRPr>
          </a:p>
        </p:txBody>
      </p:sp>
      <p:pic>
        <p:nvPicPr>
          <p:cNvPr id="39938" name="Picture 2" descr="C:\Users\Administrator\Desktop\magnetic-circuit-1-638.jpg"/>
          <p:cNvPicPr>
            <a:picLocks noGrp="1" noChangeAspect="1" noChangeArrowheads="1"/>
          </p:cNvPicPr>
          <p:nvPr>
            <p:ph idx="1"/>
          </p:nvPr>
        </p:nvPicPr>
        <p:blipFill>
          <a:blip r:embed="rId2"/>
          <a:srcRect/>
          <a:stretch>
            <a:fillRect/>
          </a:stretch>
        </p:blipFill>
        <p:spPr bwMode="auto">
          <a:xfrm>
            <a:off x="5943601" y="992777"/>
            <a:ext cx="5219700" cy="4308809"/>
          </a:xfrm>
          <a:prstGeom prst="rect">
            <a:avLst/>
          </a:prstGeom>
          <a:noFill/>
        </p:spPr>
      </p:pic>
      <p:sp>
        <p:nvSpPr>
          <p:cNvPr id="13" name="Rectangle 12"/>
          <p:cNvSpPr/>
          <p:nvPr/>
        </p:nvSpPr>
        <p:spPr>
          <a:xfrm>
            <a:off x="6204857" y="5060071"/>
            <a:ext cx="5290457" cy="646331"/>
          </a:xfrm>
          <a:prstGeom prst="rect">
            <a:avLst/>
          </a:prstGeom>
        </p:spPr>
        <p:txBody>
          <a:bodyPr wrap="square">
            <a:spAutoFit/>
          </a:bodyPr>
          <a:lstStyle/>
          <a:p>
            <a:r>
              <a:rPr lang="en-US" dirty="0" smtClean="0"/>
              <a:t>https%3A%2F%2Fimage.slidesharecdn.com%2Fmagneticcircuit</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76622236"/>
              </p:ext>
            </p:extLst>
          </p:nvPr>
        </p:nvGraphicFramePr>
        <p:xfrm>
          <a:off x="109257" y="2526381"/>
          <a:ext cx="5703716" cy="3339276"/>
        </p:xfrm>
        <a:graphic>
          <a:graphicData uri="http://schemas.openxmlformats.org/drawingml/2006/table">
            <a:tbl>
              <a:tblPr firstRow="1" firstCol="1" bandRow="1"/>
              <a:tblGrid>
                <a:gridCol w="572569"/>
                <a:gridCol w="4356010"/>
                <a:gridCol w="775137"/>
              </a:tblGrid>
              <a:tr h="608316">
                <a:tc>
                  <a:txBody>
                    <a:bodyPr/>
                    <a:lstStyle/>
                    <a:p>
                      <a:pPr algn="ctr" fontAlgn="ctr"/>
                      <a:r>
                        <a:rPr lang="en-US" sz="1200" b="1" i="0" u="none" strike="noStrike" dirty="0">
                          <a:solidFill>
                            <a:srgbClr val="000000"/>
                          </a:solidFill>
                          <a:effectLst/>
                          <a:latin typeface="+mn-lt"/>
                        </a:rPr>
                        <a:t>CO Number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mn-lt"/>
                        </a:rPr>
                        <a:t>Title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effectLst/>
                          <a:latin typeface="+mn-lt"/>
                        </a:rPr>
                        <a:t>Level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0396">
                <a:tc>
                  <a:txBody>
                    <a:bodyPr/>
                    <a:lstStyle/>
                    <a:p>
                      <a:pPr algn="ctr" fontAlgn="ctr"/>
                      <a:r>
                        <a:rPr lang="en-US" sz="1200" b="0" i="0" u="none" strike="noStrike">
                          <a:solidFill>
                            <a:srgbClr val="FF0000"/>
                          </a:solidFill>
                          <a:effectLst/>
                          <a:latin typeface="+mn-lt"/>
                        </a:rPr>
                        <a:t>CO1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dirty="0">
                          <a:solidFill>
                            <a:srgbClr val="FF0000"/>
                          </a:solidFill>
                          <a:effectLst/>
                          <a:latin typeface="+mn-lt"/>
                        </a:rPr>
                        <a:t>Students will be able to establish  the equations that characterize the performance of an electric circuit as well as solving both single phase and three-phase AC circuits in sinusoidal steady state.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FF0000"/>
                          </a:solidFill>
                          <a:effectLst/>
                          <a:latin typeface="+mn-lt"/>
                        </a:rPr>
                        <a:t>Remember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a:solidFill>
                            <a:srgbClr val="000000"/>
                          </a:solidFill>
                          <a:effectLst/>
                          <a:latin typeface="+mn-lt"/>
                        </a:rPr>
                        <a:t>CO2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Students will be made aware about the electrical safety and implementation of electric wiring.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Understand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472">
                <a:tc>
                  <a:txBody>
                    <a:bodyPr/>
                    <a:lstStyle/>
                    <a:p>
                      <a:pPr algn="ctr" fontAlgn="ctr"/>
                      <a:r>
                        <a:rPr lang="en-US" sz="1200" b="0" i="0" u="none" strike="noStrike">
                          <a:solidFill>
                            <a:srgbClr val="000000"/>
                          </a:solidFill>
                          <a:effectLst/>
                          <a:latin typeface="+mn-lt"/>
                        </a:rPr>
                        <a:t>CO3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Introducing students to the areas of rotating electric machines, with application of  motors in particular, transducers and electric batteries.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9046">
                <a:tc>
                  <a:txBody>
                    <a:bodyPr/>
                    <a:lstStyle/>
                    <a:p>
                      <a:pPr algn="ctr" fontAlgn="ctr"/>
                      <a:r>
                        <a:rPr lang="en-US" sz="1200" b="0" i="0" u="none" strike="noStrike">
                          <a:solidFill>
                            <a:srgbClr val="000000"/>
                          </a:solidFill>
                          <a:effectLst/>
                          <a:latin typeface="+mn-lt"/>
                        </a:rPr>
                        <a:t>CO4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200" b="0" i="0" u="none" strike="noStrike">
                          <a:solidFill>
                            <a:srgbClr val="000000"/>
                          </a:solidFill>
                          <a:effectLst/>
                          <a:latin typeface="+mn-lt"/>
                        </a:rPr>
                        <a:t>Comprehension of  different applications of  Op-amps in electronic circuits and its interfacing with A/D-D/A converters..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mn-lt"/>
                        </a:rPr>
                        <a:t>Understand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4" name="Straight Arrow Connector 13"/>
          <p:cNvCxnSpPr/>
          <p:nvPr/>
        </p:nvCxnSpPr>
        <p:spPr>
          <a:xfrm flipV="1">
            <a:off x="5516292" y="3147181"/>
            <a:ext cx="1377130" cy="62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09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MAGNETIC CIRCUIT</a:t>
            </a:r>
            <a:endParaRPr lang="en-US" b="1" dirty="0">
              <a:latin typeface="Casper"/>
            </a:endParaRPr>
          </a:p>
        </p:txBody>
      </p:sp>
      <p:sp>
        <p:nvSpPr>
          <p:cNvPr id="3" name="Content Placeholder 2"/>
          <p:cNvSpPr>
            <a:spLocks noGrp="1"/>
          </p:cNvSpPr>
          <p:nvPr>
            <p:ph idx="1"/>
          </p:nvPr>
        </p:nvSpPr>
        <p:spPr/>
        <p:txBody>
          <a:bodyPr>
            <a:normAutofit/>
          </a:bodyPr>
          <a:lstStyle/>
          <a:p>
            <a:r>
              <a:rPr lang="en-US" sz="1600" dirty="0" smtClean="0">
                <a:solidFill>
                  <a:schemeClr val="tx1">
                    <a:lumMod val="95000"/>
                    <a:lumOff val="5000"/>
                  </a:schemeClr>
                </a:solidFill>
                <a:latin typeface="Casper"/>
              </a:rPr>
              <a:t>A </a:t>
            </a:r>
            <a:r>
              <a:rPr lang="en-US" sz="1600" b="1" dirty="0" smtClean="0">
                <a:solidFill>
                  <a:schemeClr val="tx1">
                    <a:lumMod val="95000"/>
                    <a:lumOff val="5000"/>
                  </a:schemeClr>
                </a:solidFill>
                <a:latin typeface="Casper"/>
              </a:rPr>
              <a:t>magnetic circuit</a:t>
            </a:r>
            <a:r>
              <a:rPr lang="en-US" sz="1600" dirty="0" smtClean="0">
                <a:solidFill>
                  <a:schemeClr val="tx1">
                    <a:lumMod val="95000"/>
                    <a:lumOff val="5000"/>
                  </a:schemeClr>
                </a:solidFill>
                <a:latin typeface="Casper"/>
              </a:rPr>
              <a:t> is made up of one or more closed loop paths containing a </a:t>
            </a:r>
            <a:r>
              <a:rPr lang="en-US" sz="1600" dirty="0" smtClean="0">
                <a:solidFill>
                  <a:schemeClr val="tx1">
                    <a:lumMod val="95000"/>
                    <a:lumOff val="5000"/>
                  </a:schemeClr>
                </a:solidFill>
                <a:latin typeface="Casper"/>
                <a:hlinkClick r:id="rId2" tooltip="Magnetic flux"/>
              </a:rPr>
              <a:t>magnetic flux</a:t>
            </a:r>
            <a:r>
              <a:rPr lang="en-US" sz="1600" dirty="0" smtClean="0">
                <a:solidFill>
                  <a:schemeClr val="tx1">
                    <a:lumMod val="95000"/>
                    <a:lumOff val="5000"/>
                  </a:schemeClr>
                </a:solidFill>
                <a:latin typeface="Casper"/>
              </a:rPr>
              <a:t>. The flux is usually generated by </a:t>
            </a:r>
            <a:r>
              <a:rPr lang="en-US" sz="1600" dirty="0" smtClean="0">
                <a:solidFill>
                  <a:schemeClr val="tx1">
                    <a:lumMod val="95000"/>
                    <a:lumOff val="5000"/>
                  </a:schemeClr>
                </a:solidFill>
                <a:latin typeface="Casper"/>
                <a:hlinkClick r:id="rId3" tooltip="Permanent magnet"/>
              </a:rPr>
              <a:t>permanent magnets</a:t>
            </a:r>
            <a:r>
              <a:rPr lang="en-US" sz="1600" dirty="0" smtClean="0">
                <a:solidFill>
                  <a:schemeClr val="tx1">
                    <a:lumMod val="95000"/>
                    <a:lumOff val="5000"/>
                  </a:schemeClr>
                </a:solidFill>
                <a:latin typeface="Casper"/>
              </a:rPr>
              <a:t> or </a:t>
            </a:r>
            <a:r>
              <a:rPr lang="en-US" sz="1600" dirty="0" smtClean="0">
                <a:solidFill>
                  <a:schemeClr val="tx1">
                    <a:lumMod val="95000"/>
                    <a:lumOff val="5000"/>
                  </a:schemeClr>
                </a:solidFill>
                <a:latin typeface="Casper"/>
                <a:hlinkClick r:id="rId4" tooltip="Electromagnet"/>
              </a:rPr>
              <a:t>electromagnets</a:t>
            </a:r>
            <a:r>
              <a:rPr lang="en-US" sz="1600" dirty="0" smtClean="0">
                <a:solidFill>
                  <a:schemeClr val="tx1">
                    <a:lumMod val="95000"/>
                    <a:lumOff val="5000"/>
                  </a:schemeClr>
                </a:solidFill>
                <a:latin typeface="Casper"/>
              </a:rPr>
              <a:t> and confined to the path by </a:t>
            </a:r>
            <a:r>
              <a:rPr lang="en-US" sz="1600" dirty="0" smtClean="0">
                <a:solidFill>
                  <a:schemeClr val="tx1">
                    <a:lumMod val="95000"/>
                    <a:lumOff val="5000"/>
                  </a:schemeClr>
                </a:solidFill>
                <a:latin typeface="Casper"/>
                <a:hlinkClick r:id="rId5" tooltip="Magnetic core"/>
              </a:rPr>
              <a:t>magnetic cores</a:t>
            </a:r>
            <a:r>
              <a:rPr lang="en-US" sz="1600" dirty="0" smtClean="0">
                <a:solidFill>
                  <a:schemeClr val="tx1">
                    <a:lumMod val="95000"/>
                    <a:lumOff val="5000"/>
                  </a:schemeClr>
                </a:solidFill>
                <a:latin typeface="Casper"/>
              </a:rPr>
              <a:t> consisting of </a:t>
            </a:r>
            <a:r>
              <a:rPr lang="en-US" sz="1600" dirty="0" smtClean="0">
                <a:solidFill>
                  <a:schemeClr val="tx1">
                    <a:lumMod val="95000"/>
                    <a:lumOff val="5000"/>
                  </a:schemeClr>
                </a:solidFill>
                <a:latin typeface="Casper"/>
                <a:hlinkClick r:id="rId6" tooltip="Ferromagnetic material"/>
              </a:rPr>
              <a:t>ferromagnetic materials</a:t>
            </a:r>
            <a:r>
              <a:rPr lang="en-US" sz="1600" dirty="0" smtClean="0">
                <a:solidFill>
                  <a:schemeClr val="tx1">
                    <a:lumMod val="95000"/>
                    <a:lumOff val="5000"/>
                  </a:schemeClr>
                </a:solidFill>
                <a:latin typeface="Casper"/>
              </a:rPr>
              <a:t> like iron, although there may be air gaps or other materials in the path. Magnetic circuits are employed to efficiently channel </a:t>
            </a:r>
            <a:r>
              <a:rPr lang="en-US" sz="1600" dirty="0" smtClean="0">
                <a:solidFill>
                  <a:schemeClr val="tx1">
                    <a:lumMod val="95000"/>
                    <a:lumOff val="5000"/>
                  </a:schemeClr>
                </a:solidFill>
                <a:latin typeface="Casper"/>
                <a:hlinkClick r:id="rId7" tooltip="Magnetic field"/>
              </a:rPr>
              <a:t>magnetic fields</a:t>
            </a:r>
            <a:r>
              <a:rPr lang="en-US" sz="1600" dirty="0" smtClean="0">
                <a:solidFill>
                  <a:schemeClr val="tx1">
                    <a:lumMod val="95000"/>
                    <a:lumOff val="5000"/>
                  </a:schemeClr>
                </a:solidFill>
                <a:latin typeface="Casper"/>
              </a:rPr>
              <a:t> in many devices such as </a:t>
            </a:r>
            <a:r>
              <a:rPr lang="en-US" sz="1600" dirty="0" smtClean="0">
                <a:solidFill>
                  <a:schemeClr val="tx1">
                    <a:lumMod val="95000"/>
                    <a:lumOff val="5000"/>
                  </a:schemeClr>
                </a:solidFill>
                <a:latin typeface="Casper"/>
                <a:hlinkClick r:id="rId8" tooltip="Electric motor"/>
              </a:rPr>
              <a:t>electric motors</a:t>
            </a:r>
            <a:r>
              <a:rPr lang="en-US" sz="1600" dirty="0" smtClean="0">
                <a:solidFill>
                  <a:schemeClr val="tx1">
                    <a:lumMod val="95000"/>
                    <a:lumOff val="5000"/>
                  </a:schemeClr>
                </a:solidFill>
                <a:latin typeface="Casper"/>
              </a:rPr>
              <a:t>, </a:t>
            </a:r>
            <a:r>
              <a:rPr lang="en-US" sz="1600" dirty="0" smtClean="0">
                <a:solidFill>
                  <a:schemeClr val="tx1">
                    <a:lumMod val="95000"/>
                    <a:lumOff val="5000"/>
                  </a:schemeClr>
                </a:solidFill>
                <a:latin typeface="Casper"/>
                <a:hlinkClick r:id="rId9" tooltip="Electric generator"/>
              </a:rPr>
              <a:t>generators</a:t>
            </a:r>
            <a:r>
              <a:rPr lang="en-US" sz="1600" dirty="0" smtClean="0">
                <a:solidFill>
                  <a:schemeClr val="tx1">
                    <a:lumMod val="95000"/>
                    <a:lumOff val="5000"/>
                  </a:schemeClr>
                </a:solidFill>
                <a:latin typeface="Casper"/>
              </a:rPr>
              <a:t>, </a:t>
            </a:r>
            <a:r>
              <a:rPr lang="en-US" sz="1600" dirty="0" smtClean="0">
                <a:solidFill>
                  <a:schemeClr val="tx1">
                    <a:lumMod val="95000"/>
                    <a:lumOff val="5000"/>
                  </a:schemeClr>
                </a:solidFill>
                <a:latin typeface="Casper"/>
                <a:hlinkClick r:id="rId10" tooltip="Transformer"/>
              </a:rPr>
              <a:t>transformers</a:t>
            </a:r>
            <a:r>
              <a:rPr lang="en-US" sz="1600" dirty="0" smtClean="0">
                <a:solidFill>
                  <a:schemeClr val="tx1">
                    <a:lumMod val="95000"/>
                    <a:lumOff val="5000"/>
                  </a:schemeClr>
                </a:solidFill>
                <a:latin typeface="Casper"/>
              </a:rPr>
              <a:t>, </a:t>
            </a:r>
            <a:r>
              <a:rPr lang="en-US" sz="1600" dirty="0" smtClean="0">
                <a:solidFill>
                  <a:schemeClr val="tx1">
                    <a:lumMod val="95000"/>
                    <a:lumOff val="5000"/>
                  </a:schemeClr>
                </a:solidFill>
                <a:latin typeface="Casper"/>
                <a:hlinkClick r:id="rId11" tooltip="Relay"/>
              </a:rPr>
              <a:t>relays</a:t>
            </a:r>
            <a:r>
              <a:rPr lang="en-US" sz="1600" dirty="0" smtClean="0">
                <a:solidFill>
                  <a:schemeClr val="tx1">
                    <a:lumMod val="95000"/>
                    <a:lumOff val="5000"/>
                  </a:schemeClr>
                </a:solidFill>
                <a:latin typeface="Casper"/>
              </a:rPr>
              <a:t>, lifting </a:t>
            </a:r>
            <a:r>
              <a:rPr lang="en-US" sz="1600" dirty="0" smtClean="0">
                <a:solidFill>
                  <a:schemeClr val="tx1">
                    <a:lumMod val="95000"/>
                    <a:lumOff val="5000"/>
                  </a:schemeClr>
                </a:solidFill>
                <a:latin typeface="Casper"/>
                <a:hlinkClick r:id="rId4" tooltip="Electromagnet"/>
              </a:rPr>
              <a:t>electromagnets</a:t>
            </a:r>
            <a:r>
              <a:rPr lang="en-US" sz="1600" dirty="0" smtClean="0">
                <a:solidFill>
                  <a:schemeClr val="tx1">
                    <a:lumMod val="95000"/>
                    <a:lumOff val="5000"/>
                  </a:schemeClr>
                </a:solidFill>
                <a:latin typeface="Casper"/>
              </a:rPr>
              <a:t>, </a:t>
            </a:r>
            <a:r>
              <a:rPr lang="en-US" sz="1600" dirty="0" smtClean="0">
                <a:solidFill>
                  <a:schemeClr val="tx1">
                    <a:lumMod val="95000"/>
                    <a:lumOff val="5000"/>
                  </a:schemeClr>
                </a:solidFill>
                <a:latin typeface="Casper"/>
                <a:hlinkClick r:id="rId12" tooltip="SQUID"/>
              </a:rPr>
              <a:t>SQUIDs</a:t>
            </a:r>
            <a:r>
              <a:rPr lang="en-US" sz="1600" dirty="0" smtClean="0">
                <a:solidFill>
                  <a:schemeClr val="tx1">
                    <a:lumMod val="95000"/>
                    <a:lumOff val="5000"/>
                  </a:schemeClr>
                </a:solidFill>
                <a:latin typeface="Casper"/>
              </a:rPr>
              <a:t>, </a:t>
            </a:r>
            <a:r>
              <a:rPr lang="en-US" sz="1600" dirty="0" smtClean="0">
                <a:solidFill>
                  <a:schemeClr val="tx1">
                    <a:lumMod val="95000"/>
                    <a:lumOff val="5000"/>
                  </a:schemeClr>
                </a:solidFill>
                <a:latin typeface="Casper"/>
                <a:hlinkClick r:id="rId13" tooltip="Galvanometer"/>
              </a:rPr>
              <a:t>galvanometers</a:t>
            </a:r>
            <a:r>
              <a:rPr lang="en-US" sz="1600" dirty="0" smtClean="0">
                <a:solidFill>
                  <a:schemeClr val="tx1">
                    <a:lumMod val="95000"/>
                    <a:lumOff val="5000"/>
                  </a:schemeClr>
                </a:solidFill>
                <a:latin typeface="Casper"/>
              </a:rPr>
              <a:t>, and magnetic </a:t>
            </a:r>
            <a:r>
              <a:rPr lang="en-US" sz="1600" dirty="0" smtClean="0">
                <a:solidFill>
                  <a:schemeClr val="tx1">
                    <a:lumMod val="95000"/>
                    <a:lumOff val="5000"/>
                  </a:schemeClr>
                </a:solidFill>
                <a:latin typeface="Casper"/>
                <a:hlinkClick r:id="rId14" tooltip="Recording head"/>
              </a:rPr>
              <a:t>recording heads</a:t>
            </a:r>
            <a:r>
              <a:rPr lang="en-US" sz="1600" dirty="0" smtClean="0">
                <a:solidFill>
                  <a:schemeClr val="tx1">
                    <a:lumMod val="95000"/>
                    <a:lumOff val="5000"/>
                  </a:schemeClr>
                </a:solidFill>
                <a:latin typeface="Casper"/>
              </a:rPr>
              <a:t>.</a:t>
            </a:r>
            <a:endParaRPr lang="en-US" sz="1600" dirty="0">
              <a:solidFill>
                <a:schemeClr val="tx1">
                  <a:lumMod val="95000"/>
                  <a:lumOff val="5000"/>
                </a:schemeClr>
              </a:solidFill>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sper"/>
              </a:rPr>
              <a:t>Magnetic Circuit Definitions </a:t>
            </a:r>
            <a:endParaRPr lang="en-US" dirty="0">
              <a:latin typeface="Casper"/>
            </a:endParaRPr>
          </a:p>
        </p:txBody>
      </p:sp>
      <p:sp>
        <p:nvSpPr>
          <p:cNvPr id="3" name="Content Placeholder 2"/>
          <p:cNvSpPr>
            <a:spLocks noGrp="1"/>
          </p:cNvSpPr>
          <p:nvPr>
            <p:ph idx="1"/>
          </p:nvPr>
        </p:nvSpPr>
        <p:spPr/>
        <p:txBody>
          <a:bodyPr>
            <a:normAutofit/>
          </a:bodyPr>
          <a:lstStyle/>
          <a:p>
            <a:r>
              <a:rPr lang="en-US" sz="1600" dirty="0" err="1" smtClean="0">
                <a:latin typeface="Casper"/>
              </a:rPr>
              <a:t>Magnetomotive</a:t>
            </a:r>
            <a:r>
              <a:rPr lang="en-US" sz="1600" dirty="0" smtClean="0">
                <a:latin typeface="Casper"/>
              </a:rPr>
              <a:t> Force</a:t>
            </a:r>
          </a:p>
          <a:p>
            <a:endParaRPr lang="en-US" sz="1600" dirty="0" smtClean="0">
              <a:latin typeface="Casper"/>
            </a:endParaRPr>
          </a:p>
          <a:p>
            <a:pPr lvl="1"/>
            <a:r>
              <a:rPr lang="en-US" sz="1600" dirty="0" smtClean="0">
                <a:latin typeface="Casper"/>
              </a:rPr>
              <a:t>The “driving force” that causes a magnetic field</a:t>
            </a:r>
          </a:p>
          <a:p>
            <a:pPr lvl="1"/>
            <a:endParaRPr lang="en-US" sz="1600" dirty="0" smtClean="0">
              <a:latin typeface="Casper"/>
            </a:endParaRPr>
          </a:p>
          <a:p>
            <a:pPr lvl="1"/>
            <a:r>
              <a:rPr lang="en-US" sz="1600" dirty="0" smtClean="0">
                <a:latin typeface="Casper"/>
              </a:rPr>
              <a:t>Symbol, F</a:t>
            </a:r>
            <a:r>
              <a:rPr lang="en-US" sz="1600" b="1" dirty="0" smtClean="0">
                <a:latin typeface="Casper"/>
              </a:rPr>
              <a:t> </a:t>
            </a:r>
          </a:p>
          <a:p>
            <a:pPr lvl="1"/>
            <a:r>
              <a:rPr lang="en-US" sz="1600" dirty="0" smtClean="0">
                <a:latin typeface="Casper"/>
              </a:rPr>
              <a:t>Definition, F</a:t>
            </a:r>
            <a:r>
              <a:rPr lang="en-US" sz="1600" i="1" dirty="0" smtClean="0">
                <a:latin typeface="Casper"/>
              </a:rPr>
              <a:t> = </a:t>
            </a:r>
            <a:r>
              <a:rPr lang="en-US" sz="1600" dirty="0" smtClean="0">
                <a:latin typeface="Casper"/>
              </a:rPr>
              <a:t>NI</a:t>
            </a:r>
          </a:p>
          <a:p>
            <a:pPr lvl="1"/>
            <a:r>
              <a:rPr lang="en-US" sz="1600" dirty="0" smtClean="0">
                <a:latin typeface="Casper"/>
              </a:rPr>
              <a:t>Units, Ampere-turns, (A-t)</a:t>
            </a:r>
          </a:p>
          <a:p>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Magnetic Circuit Definitions</a:t>
            </a:r>
            <a:endParaRPr lang="en-US" b="1" dirty="0">
              <a:latin typeface="Casper"/>
            </a:endParaRPr>
          </a:p>
        </p:txBody>
      </p:sp>
      <p:sp>
        <p:nvSpPr>
          <p:cNvPr id="3" name="Content Placeholder 2"/>
          <p:cNvSpPr>
            <a:spLocks noGrp="1"/>
          </p:cNvSpPr>
          <p:nvPr>
            <p:ph idx="1"/>
          </p:nvPr>
        </p:nvSpPr>
        <p:spPr/>
        <p:txBody>
          <a:bodyPr>
            <a:normAutofit/>
          </a:bodyPr>
          <a:lstStyle/>
          <a:p>
            <a:r>
              <a:rPr lang="en-US" sz="1600" dirty="0" smtClean="0">
                <a:latin typeface="Casper"/>
              </a:rPr>
              <a:t>Magnetic Field Intensity</a:t>
            </a:r>
          </a:p>
          <a:p>
            <a:endParaRPr lang="en-US" sz="1600" dirty="0" smtClean="0">
              <a:latin typeface="Casper"/>
            </a:endParaRPr>
          </a:p>
          <a:p>
            <a:pPr lvl="1"/>
            <a:r>
              <a:rPr lang="en-US" sz="1600" dirty="0" err="1" smtClean="0">
                <a:latin typeface="Casper"/>
              </a:rPr>
              <a:t>mmf</a:t>
            </a:r>
            <a:r>
              <a:rPr lang="en-US" sz="1600" dirty="0" smtClean="0">
                <a:latin typeface="Casper"/>
              </a:rPr>
              <a:t> gradient, or </a:t>
            </a:r>
            <a:r>
              <a:rPr lang="en-US" sz="1600" dirty="0" err="1" smtClean="0">
                <a:latin typeface="Casper"/>
              </a:rPr>
              <a:t>mmf</a:t>
            </a:r>
            <a:r>
              <a:rPr lang="en-US" sz="1600" dirty="0" smtClean="0">
                <a:latin typeface="Casper"/>
              </a:rPr>
              <a:t> per unit length</a:t>
            </a:r>
          </a:p>
          <a:p>
            <a:pPr lvl="1"/>
            <a:endParaRPr lang="en-US" sz="1600" dirty="0" smtClean="0">
              <a:latin typeface="Casper"/>
            </a:endParaRPr>
          </a:p>
          <a:p>
            <a:pPr lvl="1"/>
            <a:r>
              <a:rPr lang="en-US" sz="1600" dirty="0" smtClean="0">
                <a:latin typeface="Casper"/>
              </a:rPr>
              <a:t>Symbol, H</a:t>
            </a:r>
          </a:p>
          <a:p>
            <a:pPr lvl="1"/>
            <a:r>
              <a:rPr lang="en-US" sz="1600" dirty="0" smtClean="0">
                <a:latin typeface="Casper"/>
              </a:rPr>
              <a:t>Definition, H = F/l = NI/l</a:t>
            </a:r>
          </a:p>
          <a:p>
            <a:pPr lvl="1"/>
            <a:r>
              <a:rPr lang="en-US" sz="1600" dirty="0" smtClean="0">
                <a:latin typeface="Casper"/>
              </a:rPr>
              <a:t>Units, (A-t/m)</a:t>
            </a:r>
          </a:p>
          <a:p>
            <a:r>
              <a:rPr lang="en-US" sz="1600" dirty="0" smtClean="0">
                <a:latin typeface="Casper"/>
              </a:rPr>
              <a:t>Flux Density</a:t>
            </a:r>
          </a:p>
          <a:p>
            <a:endParaRPr lang="en-US" sz="1600" dirty="0" smtClean="0">
              <a:latin typeface="Casper"/>
            </a:endParaRPr>
          </a:p>
          <a:p>
            <a:pPr lvl="1"/>
            <a:r>
              <a:rPr lang="en-US" sz="1600" dirty="0" smtClean="0">
                <a:latin typeface="Casper"/>
              </a:rPr>
              <a:t>The concentration of the lines of force in a magnetic circuit</a:t>
            </a:r>
          </a:p>
          <a:p>
            <a:pPr lvl="1"/>
            <a:endParaRPr lang="en-US" sz="1600" dirty="0" smtClean="0">
              <a:latin typeface="Casper"/>
            </a:endParaRPr>
          </a:p>
          <a:p>
            <a:pPr lvl="1"/>
            <a:r>
              <a:rPr lang="en-US" sz="1600" dirty="0" smtClean="0">
                <a:latin typeface="Casper"/>
              </a:rPr>
              <a:t>Symbol, B</a:t>
            </a:r>
          </a:p>
          <a:p>
            <a:pPr lvl="1"/>
            <a:r>
              <a:rPr lang="en-US" sz="1600" dirty="0" smtClean="0">
                <a:latin typeface="Casper"/>
              </a:rPr>
              <a:t>Definition, B = </a:t>
            </a:r>
            <a:r>
              <a:rPr lang="el-GR" sz="1600" dirty="0" smtClean="0">
                <a:latin typeface="Monotype Corsiva" pitchFamily="66" charset="0"/>
              </a:rPr>
              <a:t>Φ</a:t>
            </a:r>
            <a:r>
              <a:rPr lang="en-US" sz="1600" dirty="0" smtClean="0">
                <a:latin typeface="Casper"/>
                <a:cs typeface="Arial" charset="0"/>
              </a:rPr>
              <a:t>/A</a:t>
            </a:r>
          </a:p>
          <a:p>
            <a:pPr lvl="1"/>
            <a:r>
              <a:rPr lang="en-US" sz="1600" dirty="0" smtClean="0">
                <a:latin typeface="Casper"/>
                <a:cs typeface="Arial" charset="0"/>
              </a:rPr>
              <a:t>Units, (</a:t>
            </a:r>
            <a:r>
              <a:rPr lang="en-US" sz="1600" dirty="0" err="1" smtClean="0">
                <a:latin typeface="Casper"/>
                <a:cs typeface="Arial" charset="0"/>
              </a:rPr>
              <a:t>Wb</a:t>
            </a:r>
            <a:r>
              <a:rPr lang="en-US" sz="1600" dirty="0" smtClean="0">
                <a:latin typeface="Casper"/>
                <a:cs typeface="Arial" charset="0"/>
              </a:rPr>
              <a:t>/m</a:t>
            </a:r>
            <a:r>
              <a:rPr lang="en-US" sz="1600" baseline="30000" dirty="0" smtClean="0">
                <a:latin typeface="Casper"/>
                <a:cs typeface="Arial" charset="0"/>
              </a:rPr>
              <a:t>2</a:t>
            </a:r>
            <a:r>
              <a:rPr lang="en-US" sz="1600" dirty="0" smtClean="0">
                <a:latin typeface="Casper"/>
                <a:cs typeface="Arial" charset="0"/>
              </a:rPr>
              <a:t>), or T (Tesla)</a:t>
            </a:r>
            <a:endParaRPr lang="el-GR" sz="1600" dirty="0" smtClean="0">
              <a:cs typeface="Arial" charset="0"/>
            </a:endParaRPr>
          </a:p>
          <a:p>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Magnetic Circuit Definitions</a:t>
            </a:r>
            <a:endParaRPr lang="en-US" b="1" dirty="0">
              <a:latin typeface="Casper"/>
            </a:endParaRPr>
          </a:p>
        </p:txBody>
      </p:sp>
      <p:sp>
        <p:nvSpPr>
          <p:cNvPr id="3" name="Content Placeholder 2"/>
          <p:cNvSpPr>
            <a:spLocks noGrp="1"/>
          </p:cNvSpPr>
          <p:nvPr>
            <p:ph idx="1"/>
          </p:nvPr>
        </p:nvSpPr>
        <p:spPr/>
        <p:txBody>
          <a:bodyPr>
            <a:normAutofit/>
          </a:bodyPr>
          <a:lstStyle/>
          <a:p>
            <a:r>
              <a:rPr lang="en-US" sz="1600" dirty="0" smtClean="0">
                <a:latin typeface="Casper"/>
              </a:rPr>
              <a:t>Reluctance</a:t>
            </a:r>
          </a:p>
          <a:p>
            <a:pPr lvl="1"/>
            <a:r>
              <a:rPr lang="en-US" sz="1600" dirty="0" smtClean="0">
                <a:latin typeface="Casper"/>
              </a:rPr>
              <a:t>The measure of “opposition” the magnetic circuit offers to the flux</a:t>
            </a:r>
          </a:p>
          <a:p>
            <a:pPr lvl="1"/>
            <a:r>
              <a:rPr lang="en-US" sz="1600" dirty="0" smtClean="0">
                <a:latin typeface="Casper"/>
              </a:rPr>
              <a:t>The analog of Resistance in an electrical circuit</a:t>
            </a:r>
          </a:p>
          <a:p>
            <a:pPr lvl="1"/>
            <a:endParaRPr lang="en-US" sz="1600" dirty="0" smtClean="0">
              <a:latin typeface="Casper"/>
            </a:endParaRPr>
          </a:p>
          <a:p>
            <a:pPr lvl="1"/>
            <a:r>
              <a:rPr lang="en-US" sz="1600" dirty="0" smtClean="0">
                <a:latin typeface="Casper"/>
              </a:rPr>
              <a:t>Symbol, R</a:t>
            </a:r>
          </a:p>
          <a:p>
            <a:pPr lvl="1"/>
            <a:r>
              <a:rPr lang="en-US" sz="1600" dirty="0" smtClean="0">
                <a:latin typeface="Casper"/>
              </a:rPr>
              <a:t>Definition, R = F/</a:t>
            </a:r>
            <a:r>
              <a:rPr lang="el-GR" sz="1600" dirty="0" smtClean="0">
                <a:latin typeface="Monotype Corsiva" pitchFamily="66" charset="0"/>
              </a:rPr>
              <a:t>Φ</a:t>
            </a:r>
            <a:endParaRPr lang="en-US" sz="1600" dirty="0" smtClean="0">
              <a:latin typeface="Casper"/>
            </a:endParaRPr>
          </a:p>
          <a:p>
            <a:pPr lvl="1"/>
            <a:r>
              <a:rPr lang="en-US" sz="1600" dirty="0" smtClean="0">
                <a:latin typeface="Casper"/>
              </a:rPr>
              <a:t>Units, (A-t/</a:t>
            </a:r>
            <a:r>
              <a:rPr lang="en-US" sz="1600" dirty="0" err="1" smtClean="0">
                <a:latin typeface="Casper"/>
              </a:rPr>
              <a:t>Wb</a:t>
            </a:r>
            <a:r>
              <a:rPr lang="en-US" sz="1600" dirty="0" smtClean="0">
                <a:latin typeface="Casper"/>
              </a:rPr>
              <a:t>)</a:t>
            </a:r>
            <a:endParaRPr lang="el-GR" sz="1600" dirty="0" smtClean="0"/>
          </a:p>
          <a:p>
            <a:r>
              <a:rPr lang="en-US" sz="1600" dirty="0" smtClean="0">
                <a:latin typeface="Casper"/>
              </a:rPr>
              <a:t>Permeability</a:t>
            </a:r>
          </a:p>
          <a:p>
            <a:endParaRPr lang="en-US" sz="1600" dirty="0" smtClean="0">
              <a:latin typeface="Casper"/>
            </a:endParaRPr>
          </a:p>
          <a:p>
            <a:pPr lvl="1"/>
            <a:r>
              <a:rPr lang="en-US" sz="1600" dirty="0" smtClean="0">
                <a:latin typeface="Casper"/>
              </a:rPr>
              <a:t>Relates flux density and field intensity</a:t>
            </a:r>
          </a:p>
          <a:p>
            <a:pPr lvl="1"/>
            <a:endParaRPr lang="en-US" sz="1600" dirty="0" smtClean="0">
              <a:latin typeface="Casper"/>
            </a:endParaRPr>
          </a:p>
          <a:p>
            <a:pPr lvl="1"/>
            <a:r>
              <a:rPr lang="en-US" sz="1600" dirty="0" smtClean="0">
                <a:latin typeface="Casper"/>
              </a:rPr>
              <a:t>Symbol, </a:t>
            </a:r>
            <a:r>
              <a:rPr lang="el-GR" sz="1600" dirty="0" smtClean="0">
                <a:cs typeface="Arial" charset="0"/>
              </a:rPr>
              <a:t>μ</a:t>
            </a:r>
            <a:endParaRPr lang="en-US" sz="1600" dirty="0" smtClean="0">
              <a:latin typeface="Casper"/>
              <a:cs typeface="Arial" charset="0"/>
            </a:endParaRPr>
          </a:p>
          <a:p>
            <a:pPr lvl="1"/>
            <a:r>
              <a:rPr lang="en-US" sz="1600" dirty="0" smtClean="0">
                <a:latin typeface="Casper"/>
                <a:cs typeface="Arial" charset="0"/>
              </a:rPr>
              <a:t>Definition, </a:t>
            </a:r>
            <a:r>
              <a:rPr lang="el-GR" sz="1600" dirty="0" smtClean="0">
                <a:cs typeface="Arial" charset="0"/>
              </a:rPr>
              <a:t>μ</a:t>
            </a:r>
            <a:r>
              <a:rPr lang="en-US" sz="1600" dirty="0" smtClean="0">
                <a:latin typeface="Casper"/>
                <a:cs typeface="Arial" charset="0"/>
              </a:rPr>
              <a:t> = B/H</a:t>
            </a:r>
          </a:p>
          <a:p>
            <a:pPr lvl="1"/>
            <a:r>
              <a:rPr lang="en-US" sz="1600" dirty="0" smtClean="0">
                <a:latin typeface="Casper"/>
                <a:cs typeface="Arial" charset="0"/>
              </a:rPr>
              <a:t>Units, (</a:t>
            </a:r>
            <a:r>
              <a:rPr lang="en-US" sz="1600" dirty="0" err="1" smtClean="0">
                <a:latin typeface="Casper"/>
                <a:cs typeface="Arial" charset="0"/>
              </a:rPr>
              <a:t>Wb</a:t>
            </a:r>
            <a:r>
              <a:rPr lang="en-US" sz="1600" dirty="0" smtClean="0">
                <a:latin typeface="Casper"/>
                <a:cs typeface="Arial" charset="0"/>
              </a:rPr>
              <a:t>/A-t-m)</a:t>
            </a: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FARADAYS LAWS OF EMI</a:t>
            </a:r>
            <a:endParaRPr lang="en-US" b="1" dirty="0">
              <a:latin typeface="Casper"/>
            </a:endParaRPr>
          </a:p>
        </p:txBody>
      </p:sp>
      <p:sp>
        <p:nvSpPr>
          <p:cNvPr id="3" name="Content Placeholder 2"/>
          <p:cNvSpPr>
            <a:spLocks noGrp="1"/>
          </p:cNvSpPr>
          <p:nvPr>
            <p:ph idx="1"/>
          </p:nvPr>
        </p:nvSpPr>
        <p:spPr>
          <a:xfrm>
            <a:off x="864326" y="1864814"/>
            <a:ext cx="10515600" cy="4351338"/>
          </a:xfrm>
        </p:spPr>
        <p:txBody>
          <a:bodyPr/>
          <a:lstStyle/>
          <a:p>
            <a:pPr>
              <a:buClr>
                <a:schemeClr val="accent2"/>
              </a:buClr>
              <a:buSzPct val="95000"/>
            </a:pPr>
            <a:r>
              <a:rPr lang="en-US" sz="1600" dirty="0" smtClean="0">
                <a:latin typeface="Casper"/>
              </a:rPr>
              <a:t>The greater the number of flux lines cut per unit time (by increasing the speed with which the conductor passes through the field), or the stronger the magnetic field strength (for the same traversing speed), the greater will be the induced voltage across the conductor.</a:t>
            </a:r>
          </a:p>
          <a:p>
            <a:pPr>
              <a:buClr>
                <a:schemeClr val="accent2"/>
              </a:buClr>
              <a:buSzPct val="95000"/>
            </a:pPr>
            <a:r>
              <a:rPr lang="en-US" sz="1600" dirty="0" smtClean="0">
                <a:latin typeface="Casper"/>
              </a:rPr>
              <a:t>If the conductor is held fixed and the magnetic field is moved so that its flux lines cut the conductor, the same effect will be produced.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sper"/>
              </a:rPr>
              <a:t>INDUCED VOLTAGES</a:t>
            </a:r>
            <a:endParaRPr lang="en-US" b="1" dirty="0">
              <a:latin typeface="Casper"/>
            </a:endParaRPr>
          </a:p>
        </p:txBody>
      </p:sp>
      <p:sp>
        <p:nvSpPr>
          <p:cNvPr id="3" name="Content Placeholder 2"/>
          <p:cNvSpPr>
            <a:spLocks noGrp="1"/>
          </p:cNvSpPr>
          <p:nvPr>
            <p:ph idx="1"/>
          </p:nvPr>
        </p:nvSpPr>
        <p:spPr/>
        <p:txBody>
          <a:bodyPr/>
          <a:lstStyle/>
          <a:p>
            <a:r>
              <a:rPr lang="en-US" sz="1600" dirty="0" smtClean="0">
                <a:latin typeface="Casper"/>
              </a:rPr>
              <a:t>The inductance of a coil is also a measure of the change in flux linking a coil due to a change in current through the coil</a:t>
            </a:r>
          </a:p>
          <a:p>
            <a:pPr marL="228600" lvl="1">
              <a:spcBef>
                <a:spcPts val="1000"/>
              </a:spcBef>
            </a:pPr>
            <a:r>
              <a:rPr lang="en-US" sz="1600" i="1" dirty="0" smtClean="0">
                <a:latin typeface="Casper"/>
              </a:rPr>
              <a:t>N</a:t>
            </a:r>
            <a:r>
              <a:rPr lang="en-US" sz="1600" dirty="0" smtClean="0">
                <a:latin typeface="Casper"/>
              </a:rPr>
              <a:t> is the number of turns,  is the flux in </a:t>
            </a:r>
            <a:r>
              <a:rPr lang="en-US" sz="1600" dirty="0" err="1" smtClean="0">
                <a:latin typeface="Casper"/>
              </a:rPr>
              <a:t>webers</a:t>
            </a:r>
            <a:r>
              <a:rPr lang="en-US" sz="1600" dirty="0" smtClean="0">
                <a:latin typeface="Casper"/>
              </a:rPr>
              <a:t>, and </a:t>
            </a:r>
            <a:r>
              <a:rPr lang="en-US" sz="1600" i="1" dirty="0" err="1" smtClean="0">
                <a:latin typeface="Casper"/>
              </a:rPr>
              <a:t>i</a:t>
            </a:r>
            <a:r>
              <a:rPr lang="en-US" sz="1600" dirty="0" smtClean="0">
                <a:latin typeface="Casper"/>
              </a:rPr>
              <a:t> is the current through the coil</a:t>
            </a:r>
          </a:p>
          <a:p>
            <a:endParaRPr lang="en-US"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6"/>
          <p:cNvPicPr>
            <a:picLocks noChangeArrowheads="1"/>
          </p:cNvPicPr>
          <p:nvPr/>
        </p:nvPicPr>
        <p:blipFill>
          <a:blip r:embed="rId2"/>
          <a:srcRect/>
          <a:stretch>
            <a:fillRect/>
          </a:stretch>
        </p:blipFill>
        <p:spPr bwMode="auto">
          <a:xfrm>
            <a:off x="1894115" y="2886891"/>
            <a:ext cx="6871062" cy="2390503"/>
          </a:xfrm>
          <a:prstGeom prst="rect">
            <a:avLst/>
          </a:prstGeom>
          <a:noFill/>
          <a:ln w="12700">
            <a:noFill/>
            <a:miter lim="800000"/>
            <a:headEnd/>
            <a:tailEnd/>
          </a:ln>
          <a:effectLst/>
        </p:spPr>
      </p:pic>
      <p:sp>
        <p:nvSpPr>
          <p:cNvPr id="6" name="Rectangle 5"/>
          <p:cNvSpPr/>
          <p:nvPr/>
        </p:nvSpPr>
        <p:spPr>
          <a:xfrm>
            <a:off x="4158343" y="5587778"/>
            <a:ext cx="6096000" cy="646331"/>
          </a:xfrm>
          <a:prstGeom prst="rect">
            <a:avLst/>
          </a:prstGeom>
        </p:spPr>
        <p:txBody>
          <a:bodyPr>
            <a:spAutoFit/>
          </a:bodyPr>
          <a:lstStyle/>
          <a:p>
            <a:r>
              <a:rPr lang="en-US" dirty="0" smtClean="0">
                <a:hlinkClick r:id="rId3"/>
              </a:rPr>
              <a:t>https://www.allaboutcircuits.com/textbook/direct-current/chpt-14/electromagnetic-induction/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sper"/>
              </a:rPr>
              <a:t>ENERGY STORED IN MAGNETIC FIELD</a:t>
            </a:r>
            <a:endParaRPr lang="en-US" b="1" dirty="0">
              <a:latin typeface="Casper"/>
            </a:endParaRPr>
          </a:p>
        </p:txBody>
      </p:sp>
      <p:sp>
        <p:nvSpPr>
          <p:cNvPr id="3" name="Content Placeholder 2"/>
          <p:cNvSpPr>
            <a:spLocks noGrp="1"/>
          </p:cNvSpPr>
          <p:nvPr>
            <p:ph idx="1"/>
          </p:nvPr>
        </p:nvSpPr>
        <p:spPr/>
        <p:txBody>
          <a:bodyPr/>
          <a:lstStyle/>
          <a:p>
            <a:r>
              <a:rPr lang="en-US" sz="1600" dirty="0" smtClean="0">
                <a:latin typeface="Casper"/>
              </a:rPr>
              <a:t>The ideal inductor, like the ideal capacitor, does not dissipate the electrical energy supplied to it.  It stores the energy in the form of a magnetic field.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6"/>
          <p:cNvPicPr>
            <a:picLocks noChangeArrowheads="1"/>
          </p:cNvPicPr>
          <p:nvPr/>
        </p:nvPicPr>
        <p:blipFill>
          <a:blip r:embed="rId2"/>
          <a:srcRect/>
          <a:stretch>
            <a:fillRect/>
          </a:stretch>
        </p:blipFill>
        <p:spPr bwMode="auto">
          <a:xfrm>
            <a:off x="1188720" y="2847703"/>
            <a:ext cx="7354389" cy="2065383"/>
          </a:xfrm>
          <a:prstGeom prst="rect">
            <a:avLst/>
          </a:prstGeom>
          <a:noFill/>
          <a:ln w="12700">
            <a:noFill/>
            <a:miter lim="800000"/>
            <a:headEnd/>
            <a:tailEnd/>
          </a:ln>
          <a:effectLst/>
        </p:spPr>
      </p:pic>
      <p:sp>
        <p:nvSpPr>
          <p:cNvPr id="6" name="Rectangle 5"/>
          <p:cNvSpPr/>
          <p:nvPr/>
        </p:nvSpPr>
        <p:spPr>
          <a:xfrm>
            <a:off x="6375805" y="6039786"/>
            <a:ext cx="4064639" cy="369332"/>
          </a:xfrm>
          <a:prstGeom prst="rect">
            <a:avLst/>
          </a:prstGeom>
        </p:spPr>
        <p:txBody>
          <a:bodyPr wrap="none">
            <a:spAutoFit/>
          </a:bodyPr>
          <a:lstStyle/>
          <a:p>
            <a:r>
              <a:rPr lang="en-US" dirty="0" smtClean="0">
                <a:hlinkClick r:id="rId3"/>
              </a:rPr>
              <a:t>http://energy-stored-in-a-magnetic-field/</a:t>
            </a:r>
            <a:endParaRPr 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858</TotalTime>
  <Words>775</Words>
  <Application>Microsoft Office PowerPoint</Application>
  <PresentationFormat>Widescreen</PresentationFormat>
  <Paragraphs>158</Paragraphs>
  <Slides>18</Slides>
  <Notes>0</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2" baseType="lpstr">
      <vt:lpstr>Arial Unicode MS</vt:lpstr>
      <vt:lpstr>Arial</vt:lpstr>
      <vt:lpstr>Arial Black</vt:lpstr>
      <vt:lpstr>Calibri</vt:lpstr>
      <vt:lpstr>Calibri Light</vt:lpstr>
      <vt:lpstr>Casper</vt:lpstr>
      <vt:lpstr>Karla</vt:lpstr>
      <vt:lpstr>Monotype Corsiva</vt:lpstr>
      <vt:lpstr>Raleway ExtraBold</vt:lpstr>
      <vt:lpstr>Segoe UI</vt:lpstr>
      <vt:lpstr>Times New Roman</vt:lpstr>
      <vt:lpstr>1_Office Theme</vt:lpstr>
      <vt:lpstr>Contents Slide Master</vt:lpstr>
      <vt:lpstr>CorelDRAW</vt:lpstr>
      <vt:lpstr>PowerPoint Presentation</vt:lpstr>
      <vt:lpstr>COURSE OBJECTIVES</vt:lpstr>
      <vt:lpstr>MAGNETIC CIRCUIT</vt:lpstr>
      <vt:lpstr>Magnetic Circuit Definitions </vt:lpstr>
      <vt:lpstr>Magnetic Circuit Definitions</vt:lpstr>
      <vt:lpstr>Magnetic Circuit Definitions</vt:lpstr>
      <vt:lpstr>FARADAYS LAWS OF EMI</vt:lpstr>
      <vt:lpstr>INDUCED VOLTAGES</vt:lpstr>
      <vt:lpstr>ENERGY STORED IN MAGNETIC FIELD</vt:lpstr>
      <vt:lpstr>SINGLE PHASE TRANSFORMER</vt:lpstr>
      <vt:lpstr>SINGLE PHASE TRANSFORMER</vt:lpstr>
      <vt:lpstr>BASIC CONSTRUCTION OF TRANSFORMER</vt:lpstr>
      <vt:lpstr>TRANSFORMER FORMULAS</vt:lpstr>
      <vt:lpstr>TRANSFORMER SYMBOLS</vt:lpstr>
      <vt:lpstr>ASSESSMENT PATTERN</vt:lpstr>
      <vt:lpstr>APPLICATIONS</vt:lpstr>
      <vt:lpstr>REFRENCES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Manjeet Singh</cp:lastModifiedBy>
  <cp:revision>98</cp:revision>
  <dcterms:created xsi:type="dcterms:W3CDTF">2019-01-09T10:33:58Z</dcterms:created>
  <dcterms:modified xsi:type="dcterms:W3CDTF">2019-06-07T07:05:19Z</dcterms:modified>
</cp:coreProperties>
</file>