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41"/>
  </p:notesMasterIdLst>
  <p:handoutMasterIdLst>
    <p:handoutMasterId r:id="rId42"/>
  </p:handoutMasterIdLst>
  <p:sldIdLst>
    <p:sldId id="277" r:id="rId3"/>
    <p:sldId id="265" r:id="rId4"/>
    <p:sldId id="281" r:id="rId5"/>
    <p:sldId id="280" r:id="rId6"/>
    <p:sldId id="285" r:id="rId7"/>
    <p:sldId id="287" r:id="rId8"/>
    <p:sldId id="343" r:id="rId9"/>
    <p:sldId id="288" r:id="rId10"/>
    <p:sldId id="291" r:id="rId11"/>
    <p:sldId id="295" r:id="rId12"/>
    <p:sldId id="297" r:id="rId13"/>
    <p:sldId id="300" r:id="rId14"/>
    <p:sldId id="286" r:id="rId15"/>
    <p:sldId id="302" r:id="rId16"/>
    <p:sldId id="303" r:id="rId17"/>
    <p:sldId id="307" r:id="rId18"/>
    <p:sldId id="308" r:id="rId19"/>
    <p:sldId id="311" r:id="rId20"/>
    <p:sldId id="312" r:id="rId21"/>
    <p:sldId id="323" r:id="rId22"/>
    <p:sldId id="324" r:id="rId23"/>
    <p:sldId id="325" r:id="rId24"/>
    <p:sldId id="326" r:id="rId25"/>
    <p:sldId id="329" r:id="rId26"/>
    <p:sldId id="330" r:id="rId27"/>
    <p:sldId id="331" r:id="rId28"/>
    <p:sldId id="332" r:id="rId29"/>
    <p:sldId id="333" r:id="rId30"/>
    <p:sldId id="335" r:id="rId31"/>
    <p:sldId id="336" r:id="rId32"/>
    <p:sldId id="337" r:id="rId33"/>
    <p:sldId id="338" r:id="rId34"/>
    <p:sldId id="341" r:id="rId35"/>
    <p:sldId id="342" r:id="rId36"/>
    <p:sldId id="283" r:id="rId37"/>
    <p:sldId id="344" r:id="rId38"/>
    <p:sldId id="284" r:id="rId39"/>
    <p:sldId id="27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660"/>
  </p:normalViewPr>
  <p:slideViewPr>
    <p:cSldViewPr snapToGrid="0">
      <p:cViewPr varScale="1">
        <p:scale>
          <a:sx n="89" d="100"/>
          <a:sy n="89" d="100"/>
        </p:scale>
        <p:origin x="408"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07-Jun-19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07-Jun-19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07-Jun-19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3" Type="http://schemas.openxmlformats.org/officeDocument/2006/relationships/hyperlink" Target="http://lhp.co.in/index_without_right.php?file=motor_school" TargetMode="External"/><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automationforum.co/three-phase-induction-motor-basics/" TargetMode="External"/><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6.w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8.wmf"/></Relationships>
</file>

<file path=ppt/slides/_rels/slide14.xml.rels><?xml version="1.0" encoding="UTF-8" standalone="yes"?>
<Relationships xmlns="http://schemas.openxmlformats.org/package/2006/relationships"><Relationship Id="rId3" Type="http://schemas.openxmlformats.org/officeDocument/2006/relationships/hyperlink" Target="https://electrical-engineering-portal.com/basics-of-dc-motors-for-electrical-engineers-beginners" TargetMode="External"/><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orkingprincipalofdcmotor.blogspot.com/2013/01/construction-of-dc-motor.html"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researchgate.net/publication/281707993_RF_Controlled_Robotic_System_for_Object_Transportation/figures?lo=1"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renesas.com/eu/en/support/technical-resources/engineer-school/brushless-dc-motor-01-overview.html" TargetMode="External"/><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engineermind.in/2018/01/working-and-construction-of-brush-less-dc-motor.html" TargetMode="External"/><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railway-technical.com/trains/rolling-stock-index-l/train-equipment/electric-traction-control-d.html" TargetMode="Externa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nptel.ac.in/courses/112103174/module4/lec2/2.html" TargetMode="Externa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piclist.com/techref/io/stepper/wires.htm" TargetMode="External"/><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quora.com/What-is-the-diagram-of-a-stepper-motor" TargetMode="External"/><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indiamart.com/company/3978869/stepper-motor.html" TargetMode="External"/><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hyperlink" Target="https://nptel.ac.in/courses/112103174/module4/lec2/1.html"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www.omega.co.uk/prodinfo/stepper_motors.html" TargetMode="External"/><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meee-services.com/quick-learning-dc-motors-work/" TargetMode="External"/><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researchgate.net/publication/320410377_Identification_and_Compensation_of_Cogging_and_Friction_Forces_in_Tubular_Permanent_Magnet_Linear_Motors/figures?lo=1" TargetMode="External"/><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 Id="rId4" Type="http://schemas.openxmlformats.org/officeDocument/2006/relationships/hyperlink" Target="https://circuitglobe.com/linear-induction-motor.html"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hyperlink" Target="http://circuitglobe.com/wp-content/uploads/2016/02/linear-induction-motor-figure-4.jpg" TargetMode="External"/><Relationship Id="rId1" Type="http://schemas.openxmlformats.org/officeDocument/2006/relationships/slideLayout" Target="../slideLayouts/slideLayout2.xml"/><Relationship Id="rId4" Type="http://schemas.openxmlformats.org/officeDocument/2006/relationships/hyperlink" Target="https://circuitglobe.com/linear-induction-motor.html"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hyperlink" Target="http://lhp.co.in/index_without_right.php?file=motor_school" TargetMode="External"/><Relationship Id="rId3" Type="http://schemas.openxmlformats.org/officeDocument/2006/relationships/hyperlink" Target="https://www.meee-services.com/quick-learning-dc-motors-work/" TargetMode="External"/><Relationship Id="rId7" Type="http://schemas.openxmlformats.org/officeDocument/2006/relationships/hyperlink" Target="https://www.quora.com/What-are-the-electrical-and-mechanical-characteristics-of-a-DC-shunt-motor" TargetMode="External"/><Relationship Id="rId2" Type="http://schemas.openxmlformats.org/officeDocument/2006/relationships/hyperlink" Target="http://www.railway-technical.com/trains/rolling-stock-index-l/train-equipment/electric-traction-control-d.html" TargetMode="External"/><Relationship Id="rId1" Type="http://schemas.openxmlformats.org/officeDocument/2006/relationships/slideLayout" Target="../slideLayouts/slideLayout2.xml"/><Relationship Id="rId6" Type="http://schemas.openxmlformats.org/officeDocument/2006/relationships/hyperlink" Target="https://www.top-ee.com/dc-shunt-motor/" TargetMode="External"/><Relationship Id="rId11" Type="http://schemas.openxmlformats.org/officeDocument/2006/relationships/hyperlink" Target="https://circuitglobe.com/linear-induction-motor.html" TargetMode="External"/><Relationship Id="rId5" Type="http://schemas.openxmlformats.org/officeDocument/2006/relationships/hyperlink" Target="https://www.electricaleasy.com/2014/07/characteristics-of-dc-motors.html" TargetMode="External"/><Relationship Id="rId10" Type="http://schemas.openxmlformats.org/officeDocument/2006/relationships/hyperlink" Target="https://www.researchgate.net/publication/281707993_RF_Controlled_Robotic_System_for_Object_Transportation/figures?lo=1" TargetMode="External"/><Relationship Id="rId4" Type="http://schemas.openxmlformats.org/officeDocument/2006/relationships/hyperlink" Target="https://circuitglobe.com/types-of-dc-motor.html" TargetMode="External"/><Relationship Id="rId9" Type="http://schemas.openxmlformats.org/officeDocument/2006/relationships/hyperlink" Target="https://electrical-engineering-portal.com/basics-of-dc-motors-for-electrical-engineers-beginners" TargetMode="Externa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ircuitglobe.com/types-of-dc-motor.html" TargetMode="Externa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electricaleasy.com/2014/07/characteristics-of-dc-motors.html"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top-ee.com/dc-shunt-motor/"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quora.com/What-are-the-electrical-and-mechanical-characteristics-of-a-DC-shunt-motor"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xmlns="" id="{CAD0D7B8-E462-453C-B296-CA0154FA54AE}"/>
              </a:ext>
            </a:extLst>
          </p:cNvPr>
          <p:cNvGraphicFramePr>
            <a:graphicFrameLocks noChangeAspect="1"/>
          </p:cNvGraphicFramePr>
          <p:nvPr>
            <p:extLst>
              <p:ext uri="{D42A27DB-BD31-4B8C-83A1-F6EECF244321}">
                <p14:modId xmlns:p14="http://schemas.microsoft.com/office/powerpoint/2010/main" val="689304721"/>
              </p:ext>
            </p:extLst>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8235" name="CorelDRAW" r:id="rId3" imgW="2169000" imgH="2169360" progId="">
                  <p:embed/>
                </p:oleObj>
              </mc:Choice>
              <mc:Fallback>
                <p:oleObj name="CorelDRAW" r:id="rId3" imgW="2169000" imgH="2169360" progId="">
                  <p:embed/>
                  <p:pic>
                    <p:nvPicPr>
                      <p:cNvPr id="0" name="Picture 39"/>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xmlns=""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59213" y="6014156"/>
            <a:ext cx="6432043"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smtClean="0">
                <a:solidFill>
                  <a:prstClr val="black">
                    <a:lumMod val="85000"/>
                    <a:lumOff val="15000"/>
                  </a:prstClr>
                </a:solidFill>
                <a:latin typeface="Times New Roman" panose="02020603050405020304" pitchFamily="18" charset="0"/>
                <a:cs typeface="Times New Roman" panose="02020603050405020304" pitchFamily="18" charset="0"/>
              </a:rPr>
              <a:t>Rotating Electrical Machines</a:t>
            </a: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
        <p:nvSpPr>
          <p:cNvPr id="26" name="TextBox 25"/>
          <p:cNvSpPr txBox="1">
            <a:spLocks noChangeArrowheads="1"/>
          </p:cNvSpPr>
          <p:nvPr/>
        </p:nvSpPr>
        <p:spPr bwMode="auto">
          <a:xfrm>
            <a:off x="2442882" y="1137836"/>
            <a:ext cx="9063318" cy="5229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smtClean="0">
                <a:latin typeface="Arial Black" panose="020B0A04020102020204" pitchFamily="34" charset="0"/>
                <a:ea typeface="Karla" pitchFamily="2" charset="0"/>
                <a:cs typeface="Karla" pitchFamily="2" charset="0"/>
              </a:rPr>
              <a:t>UNIVERSITY INSTITUTE OF ENGINEERING</a:t>
            </a:r>
            <a:endParaRPr lang="en-US" sz="3200" b="1" dirty="0">
              <a:latin typeface="Arial Black" panose="020B0A04020102020204" pitchFamily="34" charset="0"/>
              <a:ea typeface="Karla" pitchFamily="2" charset="0"/>
              <a:cs typeface="Karla" pitchFamily="2" charset="0"/>
            </a:endParaRP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a:t>
            </a:r>
            <a:r>
              <a:rPr lang="en-US" sz="3200" b="1" dirty="0" smtClean="0">
                <a:latin typeface="Arial Black" panose="020B0A04020102020204" pitchFamily="34" charset="0"/>
                <a:ea typeface="Karla" pitchFamily="2" charset="0"/>
                <a:cs typeface="Karla" pitchFamily="2" charset="0"/>
              </a:rPr>
              <a:t>AU-1</a:t>
            </a:r>
            <a:endParaRPr lang="en-US" sz="3200" b="1" dirty="0">
              <a:latin typeface="Arial Black" panose="020B0A04020102020204" pitchFamily="34" charset="0"/>
              <a:ea typeface="Karla" pitchFamily="2" charset="0"/>
              <a:cs typeface="Karla" pitchFamily="2"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Bachelor </a:t>
            </a:r>
            <a:r>
              <a:rPr lang="en-US" sz="2800" dirty="0">
                <a:latin typeface="Times New Roman" panose="02020603050405020304" pitchFamily="18" charset="0"/>
                <a:ea typeface="Calibri" panose="020F0502020204030204" pitchFamily="34" charset="0"/>
                <a:cs typeface="Times New Roman" panose="02020603050405020304" pitchFamily="18" charset="0"/>
              </a:rPr>
              <a:t>of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Engineering (Computer Science &amp; Engineering) </a:t>
            </a: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Basics of Electrical &amp; Electronics Engineering</a:t>
            </a:r>
          </a:p>
          <a:p>
            <a:pPr lvl="0" algn="ctr" defTabSz="622300">
              <a:lnSpc>
                <a:spcPct val="90000"/>
              </a:lnSpc>
              <a:spcBef>
                <a:spcPct val="0"/>
              </a:spcBef>
              <a:spcAft>
                <a:spcPct val="35000"/>
              </a:spcAft>
            </a:pPr>
            <a:r>
              <a:rPr lang="en-US" sz="2800" b="1" dirty="0" smtClean="0">
                <a:solidFill>
                  <a:prstClr val="black">
                    <a:lumMod val="85000"/>
                    <a:lumOff val="15000"/>
                  </a:prstClr>
                </a:solidFill>
                <a:latin typeface="Times New Roman" panose="02020603050405020304" pitchFamily="18" charset="0"/>
                <a:cs typeface="Times New Roman" panose="02020603050405020304" pitchFamily="18" charset="0"/>
              </a:rPr>
              <a:t>ELT- 112</a:t>
            </a: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 </a:t>
            </a: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r>
              <a:rPr lang="en-US" sz="2400" b="1" dirty="0" smtClean="0">
                <a:solidFill>
                  <a:prstClr val="black">
                    <a:lumMod val="85000"/>
                    <a:lumOff val="15000"/>
                  </a:prstClr>
                </a:solidFill>
                <a:latin typeface="Times New Roman" panose="02020603050405020304" pitchFamily="18" charset="0"/>
                <a:cs typeface="Times New Roman" panose="02020603050405020304" pitchFamily="18" charset="0"/>
              </a:rPr>
              <a:t>					</a:t>
            </a:r>
            <a:r>
              <a:rPr lang="en-US" sz="2400" b="1" dirty="0" err="1" smtClean="0">
                <a:solidFill>
                  <a:prstClr val="black">
                    <a:lumMod val="85000"/>
                    <a:lumOff val="15000"/>
                  </a:prstClr>
                </a:solidFill>
                <a:latin typeface="Times New Roman" panose="02020603050405020304" pitchFamily="18" charset="0"/>
                <a:cs typeface="Times New Roman" panose="02020603050405020304" pitchFamily="18" charset="0"/>
              </a:rPr>
              <a:t>Er</a:t>
            </a:r>
            <a:r>
              <a:rPr lang="en-US" sz="2400" b="1" dirty="0" smtClean="0">
                <a:solidFill>
                  <a:prstClr val="black">
                    <a:lumMod val="85000"/>
                    <a:lumOff val="15000"/>
                  </a:prstClr>
                </a:solidFill>
                <a:latin typeface="Times New Roman" panose="02020603050405020304" pitchFamily="18" charset="0"/>
                <a:cs typeface="Times New Roman" panose="02020603050405020304" pitchFamily="18" charset="0"/>
              </a:rPr>
              <a:t>. </a:t>
            </a:r>
            <a:r>
              <a:rPr lang="en-US" sz="2400" b="1" dirty="0" err="1" smtClean="0">
                <a:solidFill>
                  <a:prstClr val="black">
                    <a:lumMod val="85000"/>
                    <a:lumOff val="15000"/>
                  </a:prstClr>
                </a:solidFill>
                <a:latin typeface="Times New Roman" panose="02020603050405020304" pitchFamily="18" charset="0"/>
                <a:cs typeface="Times New Roman" panose="02020603050405020304" pitchFamily="18" charset="0"/>
              </a:rPr>
              <a:t>Akhil</a:t>
            </a:r>
            <a:r>
              <a:rPr lang="en-US" sz="2400" b="1" dirty="0" smtClean="0">
                <a:solidFill>
                  <a:prstClr val="black">
                    <a:lumMod val="85000"/>
                    <a:lumOff val="15000"/>
                  </a:prstClr>
                </a:solidFill>
                <a:latin typeface="Times New Roman" panose="02020603050405020304" pitchFamily="18" charset="0"/>
                <a:cs typeface="Times New Roman" panose="02020603050405020304" pitchFamily="18" charset="0"/>
              </a:rPr>
              <a:t> Nigam</a:t>
            </a:r>
          </a:p>
          <a:p>
            <a:pPr eaLnBrk="1" hangingPunct="1"/>
            <a:endParaRPr lang="en-US" sz="1600" dirty="0">
              <a:latin typeface="Raleway ExtraBold" pitchFamily="34" charset="-52"/>
            </a:endParaRPr>
          </a:p>
        </p:txBody>
      </p:sp>
    </p:spTree>
    <p:extLst>
      <p:ext uri="{BB962C8B-B14F-4D97-AF65-F5344CB8AC3E}">
        <p14:creationId xmlns:p14="http://schemas.microsoft.com/office/powerpoint/2010/main" val="4565021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US" dirty="0" smtClean="0">
                <a:latin typeface="Casper Bold" panose="02000806040000020004" pitchFamily="2" charset="0"/>
                <a:cs typeface="Arial" panose="020B0604020202020204" pitchFamily="34" charset="0"/>
              </a:rPr>
              <a:t>INDUCTION MOTOR</a:t>
            </a:r>
            <a:endParaRPr lang="en-US" dirty="0"/>
          </a:p>
        </p:txBody>
      </p:sp>
      <p:sp>
        <p:nvSpPr>
          <p:cNvPr id="3" name="Content Placeholder 2"/>
          <p:cNvSpPr>
            <a:spLocks noGrp="1"/>
          </p:cNvSpPr>
          <p:nvPr>
            <p:ph idx="1"/>
          </p:nvPr>
        </p:nvSpPr>
        <p:spPr/>
        <p:txBody>
          <a:bodyPr>
            <a:normAutofit/>
          </a:bodyPr>
          <a:lstStyle/>
          <a:p>
            <a:pPr>
              <a:buNone/>
            </a:pPr>
            <a:r>
              <a:rPr lang="en-CA" sz="1600" b="1" u="sng" dirty="0" smtClean="0">
                <a:latin typeface="Casper"/>
                <a:ea typeface="Times New Roman" pitchFamily="18" charset="0"/>
                <a:cs typeface="Times New Roman" pitchFamily="18" charset="0"/>
              </a:rPr>
              <a:t>Introduction</a:t>
            </a:r>
          </a:p>
          <a:p>
            <a:pPr algn="just">
              <a:lnSpc>
                <a:spcPct val="100000"/>
              </a:lnSpc>
              <a:buSzPct val="100000"/>
            </a:pPr>
            <a:r>
              <a:rPr lang="en-US" sz="1600" dirty="0" smtClean="0">
                <a:latin typeface="Casper"/>
                <a:cs typeface="Times New Roman" pitchFamily="18" charset="0"/>
              </a:rPr>
              <a:t>Most common and frequently encountered machines in industry</a:t>
            </a:r>
          </a:p>
          <a:p>
            <a:pPr algn="just">
              <a:lnSpc>
                <a:spcPct val="100000"/>
              </a:lnSpc>
            </a:pPr>
            <a:r>
              <a:rPr lang="en-US" sz="1600" dirty="0" smtClean="0">
                <a:latin typeface="Casper"/>
                <a:cs typeface="Times New Roman" pitchFamily="18" charset="0"/>
              </a:rPr>
              <a:t>  Simple design</a:t>
            </a:r>
          </a:p>
          <a:p>
            <a:pPr algn="just">
              <a:lnSpc>
                <a:spcPct val="100000"/>
              </a:lnSpc>
            </a:pPr>
            <a:r>
              <a:rPr lang="en-US" sz="1600" dirty="0" smtClean="0">
                <a:latin typeface="Casper"/>
                <a:cs typeface="Times New Roman" pitchFamily="18" charset="0"/>
              </a:rPr>
              <a:t>  Rugged</a:t>
            </a:r>
          </a:p>
          <a:p>
            <a:pPr algn="just">
              <a:lnSpc>
                <a:spcPct val="100000"/>
              </a:lnSpc>
            </a:pPr>
            <a:r>
              <a:rPr lang="en-US" sz="1600" dirty="0" smtClean="0">
                <a:latin typeface="Casper"/>
                <a:cs typeface="Times New Roman" pitchFamily="18" charset="0"/>
              </a:rPr>
              <a:t>  Low-price</a:t>
            </a:r>
          </a:p>
          <a:p>
            <a:pPr algn="just">
              <a:lnSpc>
                <a:spcPct val="100000"/>
              </a:lnSpc>
            </a:pPr>
            <a:r>
              <a:rPr lang="en-US" sz="1600" dirty="0" smtClean="0">
                <a:latin typeface="Casper"/>
                <a:cs typeface="Times New Roman" pitchFamily="18" charset="0"/>
              </a:rPr>
              <a:t>  Easy maintenance</a:t>
            </a:r>
          </a:p>
          <a:p>
            <a:pPr algn="just">
              <a:lnSpc>
                <a:spcPct val="100000"/>
              </a:lnSpc>
            </a:pPr>
            <a:r>
              <a:rPr lang="en-US" sz="1600" dirty="0" smtClean="0">
                <a:latin typeface="Casper"/>
                <a:cs typeface="Times New Roman" pitchFamily="18" charset="0"/>
              </a:rPr>
              <a:t>  Wide range of power ratings: fractional horsepower to 10 MW run</a:t>
            </a:r>
          </a:p>
          <a:p>
            <a:pPr algn="just">
              <a:lnSpc>
                <a:spcPct val="100000"/>
              </a:lnSpc>
            </a:pPr>
            <a:r>
              <a:rPr lang="en-US" sz="1600" dirty="0" smtClean="0">
                <a:latin typeface="Casper"/>
                <a:cs typeface="Times New Roman" pitchFamily="18" charset="0"/>
              </a:rPr>
              <a:t>   essentially as constant speed from no-load to full load                </a:t>
            </a:r>
          </a:p>
          <a:p>
            <a:pPr>
              <a:buNone/>
            </a:pPr>
            <a:endParaRPr lang="en-US" sz="1600" b="1" u="sng" dirty="0" smtClean="0">
              <a:latin typeface="Casper"/>
              <a:ea typeface="Times New Roman" pitchFamily="18" charset="0"/>
              <a:cs typeface="Times New Roman" pitchFamily="18" charset="0"/>
            </a:endParaRPr>
          </a:p>
          <a:p>
            <a:pPr>
              <a:buNone/>
            </a:pPr>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dirty="0"/>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4" descr="AC%20Induction%20Motor%20cutaway"/>
          <p:cNvPicPr>
            <a:picLocks noChangeAspect="1" noChangeArrowheads="1"/>
          </p:cNvPicPr>
          <p:nvPr/>
        </p:nvPicPr>
        <p:blipFill>
          <a:blip r:embed="rId2" cstate="print"/>
          <a:srcRect/>
          <a:stretch>
            <a:fillRect/>
          </a:stretch>
        </p:blipFill>
        <p:spPr bwMode="auto">
          <a:xfrm>
            <a:off x="7668126" y="2177260"/>
            <a:ext cx="3239360" cy="2571203"/>
          </a:xfrm>
          <a:prstGeom prst="rect">
            <a:avLst/>
          </a:prstGeom>
          <a:noFill/>
          <a:ln w="9525">
            <a:noFill/>
            <a:miter lim="800000"/>
            <a:headEnd/>
            <a:tailEnd/>
          </a:ln>
        </p:spPr>
      </p:pic>
      <p:sp>
        <p:nvSpPr>
          <p:cNvPr id="8" name="Rectangle 7"/>
          <p:cNvSpPr/>
          <p:nvPr/>
        </p:nvSpPr>
        <p:spPr>
          <a:xfrm>
            <a:off x="7680959" y="4976948"/>
            <a:ext cx="3553097" cy="7576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hlinkClick r:id="rId3"/>
              </a:rPr>
              <a:t>http://lhp.co.in/index_without_right.php?file=motor_school</a:t>
            </a:r>
            <a:endParaRPr lang="en-US" sz="1600" dirty="0">
              <a:solidFill>
                <a:schemeClr val="tx1"/>
              </a:solidFill>
              <a:latin typeface="Casper"/>
            </a:endParaRPr>
          </a:p>
        </p:txBody>
      </p:sp>
    </p:spTree>
    <p:extLst>
      <p:ext uri="{BB962C8B-B14F-4D97-AF65-F5344CB8AC3E}">
        <p14:creationId xmlns:p14="http://schemas.microsoft.com/office/powerpoint/2010/main" val="8237023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US" dirty="0" smtClean="0">
                <a:latin typeface="Casper Bold" panose="02000806040000020004" pitchFamily="2" charset="0"/>
                <a:cs typeface="Arial" panose="020B0604020202020204" pitchFamily="34" charset="0"/>
              </a:rPr>
              <a:t>CONSTRUCTION OF INDUCTION MOTOR</a:t>
            </a:r>
            <a:endParaRPr lang="en-US" dirty="0"/>
          </a:p>
        </p:txBody>
      </p:sp>
      <p:sp>
        <p:nvSpPr>
          <p:cNvPr id="3" name="Content Placeholder 2"/>
          <p:cNvSpPr>
            <a:spLocks noGrp="1"/>
          </p:cNvSpPr>
          <p:nvPr>
            <p:ph idx="1"/>
          </p:nvPr>
        </p:nvSpPr>
        <p:spPr/>
        <p:txBody>
          <a:bodyPr>
            <a:normAutofit/>
          </a:bodyPr>
          <a:lstStyle/>
          <a:p>
            <a:pPr lvl="1" algn="just">
              <a:lnSpc>
                <a:spcPct val="150000"/>
              </a:lnSpc>
            </a:pPr>
            <a:r>
              <a:rPr lang="en-US" sz="1600" b="1" dirty="0" smtClean="0">
                <a:solidFill>
                  <a:schemeClr val="accent5"/>
                </a:solidFill>
                <a:latin typeface="Casper"/>
                <a:cs typeface="Times New Roman" pitchFamily="18" charset="0"/>
              </a:rPr>
              <a:t>Squirrel-Cage</a:t>
            </a:r>
            <a:r>
              <a:rPr lang="en-US" sz="1600" dirty="0" smtClean="0">
                <a:latin typeface="Casper"/>
                <a:cs typeface="Times New Roman" pitchFamily="18" charset="0"/>
              </a:rPr>
              <a:t>: Conducting bars laid into slots and shorted at both ends by shorting rings.</a:t>
            </a:r>
          </a:p>
          <a:p>
            <a:pPr lvl="1" algn="just">
              <a:lnSpc>
                <a:spcPct val="150000"/>
              </a:lnSpc>
            </a:pPr>
            <a:r>
              <a:rPr lang="en-US" sz="1600" b="1" dirty="0" smtClean="0">
                <a:solidFill>
                  <a:schemeClr val="accent5"/>
                </a:solidFill>
                <a:latin typeface="Casper"/>
                <a:cs typeface="Times New Roman" pitchFamily="18" charset="0"/>
              </a:rPr>
              <a:t>Wound-Rotor:</a:t>
            </a:r>
            <a:r>
              <a:rPr lang="en-US" sz="1600" dirty="0" smtClean="0">
                <a:latin typeface="Casper"/>
                <a:cs typeface="Times New Roman" pitchFamily="18" charset="0"/>
              </a:rPr>
              <a:t> Complete set of three-phase windings exactly as the stator. Usually Y-connected,      the ends of the three rotor wires are connected to 3 slip rings on the rotor shaft. In this way, the rotor circuit is accessible.</a:t>
            </a:r>
          </a:p>
          <a:p>
            <a:pPr lvl="1" algn="just">
              <a:lnSpc>
                <a:spcPct val="150000"/>
              </a:lnSpc>
              <a:buNone/>
            </a:pPr>
            <a:endParaRPr lang="en-US" sz="1600" dirty="0" smtClean="0">
              <a:latin typeface="Casper"/>
              <a:cs typeface="Times New Roman" pitchFamily="18" charset="0"/>
            </a:endParaRPr>
          </a:p>
          <a:p>
            <a:pPr>
              <a:buNone/>
            </a:pPr>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dirty="0"/>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370" name="Picture 2" descr="Image result for induction motor"/>
          <p:cNvPicPr>
            <a:picLocks noChangeAspect="1" noChangeArrowheads="1"/>
          </p:cNvPicPr>
          <p:nvPr/>
        </p:nvPicPr>
        <p:blipFill>
          <a:blip r:embed="rId2"/>
          <a:srcRect/>
          <a:stretch>
            <a:fillRect/>
          </a:stretch>
        </p:blipFill>
        <p:spPr bwMode="auto">
          <a:xfrm>
            <a:off x="4402183" y="3036332"/>
            <a:ext cx="3043646" cy="2063489"/>
          </a:xfrm>
          <a:prstGeom prst="rect">
            <a:avLst/>
          </a:prstGeom>
          <a:noFill/>
        </p:spPr>
      </p:pic>
      <p:sp>
        <p:nvSpPr>
          <p:cNvPr id="12" name="Rectangle 11"/>
          <p:cNvSpPr/>
          <p:nvPr/>
        </p:nvSpPr>
        <p:spPr>
          <a:xfrm>
            <a:off x="4232365" y="5290456"/>
            <a:ext cx="3553097" cy="7576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hlinkClick r:id="rId3"/>
              </a:rPr>
              <a:t>https://automationforum.co/three-phase-induction-motor-basics/</a:t>
            </a:r>
            <a:endParaRPr lang="en-US" sz="1600" dirty="0">
              <a:solidFill>
                <a:schemeClr val="tx1"/>
              </a:solidFill>
              <a:latin typeface="Casper"/>
            </a:endParaRPr>
          </a:p>
        </p:txBody>
      </p:sp>
    </p:spTree>
    <p:extLst>
      <p:ext uri="{BB962C8B-B14F-4D97-AF65-F5344CB8AC3E}">
        <p14:creationId xmlns:p14="http://schemas.microsoft.com/office/powerpoint/2010/main" val="8237023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US" dirty="0" smtClean="0">
                <a:latin typeface="Casper Bold" panose="02000806040000020004" pitchFamily="2" charset="0"/>
                <a:cs typeface="Arial" panose="020B0604020202020204" pitchFamily="34" charset="0"/>
              </a:rPr>
              <a:t>SLIP OF INDUCTION MOTOR</a:t>
            </a:r>
            <a:endParaRPr lang="en-US" dirty="0"/>
          </a:p>
        </p:txBody>
      </p:sp>
      <p:sp>
        <p:nvSpPr>
          <p:cNvPr id="3" name="Content Placeholder 2"/>
          <p:cNvSpPr>
            <a:spLocks noGrp="1"/>
          </p:cNvSpPr>
          <p:nvPr>
            <p:ph idx="1"/>
          </p:nvPr>
        </p:nvSpPr>
        <p:spPr/>
        <p:txBody>
          <a:bodyPr>
            <a:normAutofit/>
          </a:bodyPr>
          <a:lstStyle/>
          <a:p>
            <a:pPr lvl="1" algn="just">
              <a:lnSpc>
                <a:spcPct val="150000"/>
              </a:lnSpc>
              <a:defRPr/>
            </a:pPr>
            <a:endParaRPr lang="en-US" sz="1700" dirty="0" smtClean="0">
              <a:latin typeface="Casper"/>
              <a:cs typeface="Times New Roman" pitchFamily="18" charset="0"/>
            </a:endParaRPr>
          </a:p>
          <a:p>
            <a:pPr>
              <a:buNone/>
            </a:pPr>
            <a:endParaRPr lang="en-US" sz="1600" b="1" u="sng" dirty="0" smtClean="0">
              <a:latin typeface="Casper"/>
              <a:ea typeface="Times New Roman" pitchFamily="18" charset="0"/>
              <a:cs typeface="Times New Roman" pitchFamily="18" charset="0"/>
            </a:endParaRPr>
          </a:p>
          <a:p>
            <a:pPr>
              <a:buNone/>
            </a:pPr>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dirty="0"/>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descr="http://3.bp.blogspot.com/-nLAQQ-vKV4g/UvRcx5KAniI/AAAAAAAAAUI/K5SIPFQDXKE/s1600/slip.png"/>
          <p:cNvPicPr>
            <a:picLocks noChangeAspect="1" noChangeArrowheads="1"/>
          </p:cNvPicPr>
          <p:nvPr/>
        </p:nvPicPr>
        <p:blipFill>
          <a:blip r:embed="rId3"/>
          <a:srcRect/>
          <a:stretch>
            <a:fillRect/>
          </a:stretch>
        </p:blipFill>
        <p:spPr bwMode="auto">
          <a:xfrm>
            <a:off x="1889301" y="2238123"/>
            <a:ext cx="2277751" cy="847003"/>
          </a:xfrm>
          <a:prstGeom prst="rect">
            <a:avLst/>
          </a:prstGeom>
          <a:noFill/>
        </p:spPr>
      </p:pic>
      <p:sp>
        <p:nvSpPr>
          <p:cNvPr id="8" name="Rectangle 7"/>
          <p:cNvSpPr/>
          <p:nvPr/>
        </p:nvSpPr>
        <p:spPr>
          <a:xfrm>
            <a:off x="1049382" y="3308060"/>
            <a:ext cx="10171611" cy="2431435"/>
          </a:xfrm>
          <a:prstGeom prst="rect">
            <a:avLst/>
          </a:prstGeom>
        </p:spPr>
        <p:txBody>
          <a:bodyPr wrap="square">
            <a:spAutoFit/>
          </a:bodyPr>
          <a:lstStyle/>
          <a:p>
            <a:pPr>
              <a:spcBef>
                <a:spcPct val="50000"/>
              </a:spcBef>
            </a:pPr>
            <a:r>
              <a:rPr lang="en-CA" sz="1600" dirty="0" smtClean="0">
                <a:latin typeface="Casper"/>
              </a:rPr>
              <a:t>Where </a:t>
            </a:r>
            <a:r>
              <a:rPr lang="en-CA" sz="1600" i="1" dirty="0" smtClean="0">
                <a:latin typeface="Casper"/>
              </a:rPr>
              <a:t>s </a:t>
            </a:r>
            <a:r>
              <a:rPr lang="en-CA" sz="1600" dirty="0" smtClean="0">
                <a:latin typeface="Casper"/>
              </a:rPr>
              <a:t>is the </a:t>
            </a:r>
            <a:r>
              <a:rPr lang="en-CA" sz="1600" i="1" dirty="0" smtClean="0">
                <a:latin typeface="Casper"/>
              </a:rPr>
              <a:t>slip</a:t>
            </a:r>
            <a:endParaRPr lang="en-CA" sz="1600" dirty="0" smtClean="0">
              <a:latin typeface="Casper"/>
            </a:endParaRPr>
          </a:p>
          <a:p>
            <a:pPr>
              <a:spcBef>
                <a:spcPct val="50000"/>
              </a:spcBef>
            </a:pPr>
            <a:r>
              <a:rPr lang="en-CA" sz="1600" dirty="0" smtClean="0">
                <a:latin typeface="Casper"/>
              </a:rPr>
              <a:t>Notice that : if the rotor runs at synchronous speed</a:t>
            </a:r>
          </a:p>
          <a:p>
            <a:pPr>
              <a:spcBef>
                <a:spcPct val="50000"/>
              </a:spcBef>
            </a:pPr>
            <a:r>
              <a:rPr lang="en-CA" sz="1600" dirty="0" smtClean="0">
                <a:latin typeface="Casper"/>
              </a:rPr>
              <a:t>                                    </a:t>
            </a:r>
            <a:r>
              <a:rPr lang="en-CA" sz="1600" i="1" dirty="0" smtClean="0">
                <a:latin typeface="Casper"/>
              </a:rPr>
              <a:t>s</a:t>
            </a:r>
            <a:r>
              <a:rPr lang="en-CA" sz="1600" dirty="0" smtClean="0">
                <a:latin typeface="Casper"/>
              </a:rPr>
              <a:t> = 0</a:t>
            </a:r>
          </a:p>
          <a:p>
            <a:pPr>
              <a:spcBef>
                <a:spcPct val="50000"/>
              </a:spcBef>
            </a:pPr>
            <a:r>
              <a:rPr lang="en-CA" sz="1600" dirty="0" smtClean="0">
                <a:latin typeface="Casper"/>
              </a:rPr>
              <a:t>                     if the rotor is stationary</a:t>
            </a:r>
          </a:p>
          <a:p>
            <a:pPr>
              <a:spcBef>
                <a:spcPct val="50000"/>
              </a:spcBef>
            </a:pPr>
            <a:r>
              <a:rPr lang="en-CA" sz="1600" dirty="0" smtClean="0">
                <a:latin typeface="Casper"/>
              </a:rPr>
              <a:t>                                    </a:t>
            </a:r>
            <a:r>
              <a:rPr lang="en-CA" sz="1600" i="1" dirty="0" smtClean="0">
                <a:latin typeface="Casper"/>
              </a:rPr>
              <a:t>s = </a:t>
            </a:r>
            <a:r>
              <a:rPr lang="en-CA" sz="1600" dirty="0" smtClean="0">
                <a:latin typeface="Casper"/>
              </a:rPr>
              <a:t>1</a:t>
            </a:r>
          </a:p>
          <a:p>
            <a:pPr>
              <a:spcBef>
                <a:spcPct val="50000"/>
              </a:spcBef>
            </a:pPr>
            <a:r>
              <a:rPr lang="en-CA" sz="1600" dirty="0" smtClean="0">
                <a:latin typeface="Casper"/>
              </a:rPr>
              <a:t>Slip may be expressed as a </a:t>
            </a:r>
            <a:r>
              <a:rPr lang="en-CA" sz="1600" dirty="0" smtClean="0">
                <a:solidFill>
                  <a:schemeClr val="hlink"/>
                </a:solidFill>
                <a:latin typeface="Casper"/>
              </a:rPr>
              <a:t>percentage</a:t>
            </a:r>
            <a:r>
              <a:rPr lang="en-CA" sz="1600" dirty="0" smtClean="0">
                <a:latin typeface="Casper"/>
              </a:rPr>
              <a:t> by multiplying the above eq. by 100, notice that the slip is a ratio and doesn’t have units</a:t>
            </a:r>
            <a:endParaRPr lang="en-US" sz="1600" dirty="0">
              <a:latin typeface="Casper"/>
            </a:endParaRPr>
          </a:p>
        </p:txBody>
      </p:sp>
      <p:graphicFrame>
        <p:nvGraphicFramePr>
          <p:cNvPr id="48129" name="Object 4"/>
          <p:cNvGraphicFramePr>
            <a:graphicFrameLocks noChangeAspect="1"/>
          </p:cNvGraphicFramePr>
          <p:nvPr/>
        </p:nvGraphicFramePr>
        <p:xfrm>
          <a:off x="6792686" y="2375775"/>
          <a:ext cx="1185772" cy="707785"/>
        </p:xfrm>
        <a:graphic>
          <a:graphicData uri="http://schemas.openxmlformats.org/presentationml/2006/ole">
            <mc:AlternateContent xmlns:mc="http://schemas.openxmlformats.org/markup-compatibility/2006">
              <mc:Choice xmlns:v="urn:schemas-microsoft-com:vml" Requires="v">
                <p:oleObj spid="_x0000_s48133" name="Equation" r:id="rId4" imgW="660240" imgH="393480" progId="">
                  <p:embed/>
                </p:oleObj>
              </mc:Choice>
              <mc:Fallback>
                <p:oleObj name="Equation" r:id="rId4" imgW="660240" imgH="393480"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2686" y="2375775"/>
                        <a:ext cx="1185772" cy="7077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237023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US" dirty="0" smtClean="0">
                <a:latin typeface="Casper Bold" panose="02000806040000020004" pitchFamily="2" charset="0"/>
                <a:cs typeface="Arial" panose="020B0604020202020204" pitchFamily="34" charset="0"/>
              </a:rPr>
              <a:t>FREQUENCY AND TORQUE OF ROTOR SPEED</a:t>
            </a:r>
            <a:endParaRPr lang="en-US" dirty="0"/>
          </a:p>
        </p:txBody>
      </p:sp>
      <p:sp>
        <p:nvSpPr>
          <p:cNvPr id="3" name="Content Placeholder 2"/>
          <p:cNvSpPr>
            <a:spLocks noGrp="1"/>
          </p:cNvSpPr>
          <p:nvPr>
            <p:ph idx="1"/>
          </p:nvPr>
        </p:nvSpPr>
        <p:spPr/>
        <p:txBody>
          <a:bodyPr>
            <a:normAutofit/>
          </a:bodyPr>
          <a:lstStyle/>
          <a:p>
            <a:pPr marL="342900" indent="-342900">
              <a:buNone/>
              <a:defRPr/>
            </a:pPr>
            <a:r>
              <a:rPr lang="en-CA" sz="1600" dirty="0" smtClean="0">
                <a:latin typeface="Casper"/>
                <a:cs typeface="Times New Roman" pitchFamily="18" charset="0"/>
              </a:rPr>
              <a:t>What would be the frequency of the rotor’s induced voltage at any speed </a:t>
            </a:r>
            <a:r>
              <a:rPr lang="en-CA" sz="1600" i="1" dirty="0" smtClean="0">
                <a:latin typeface="Casper"/>
                <a:cs typeface="Times New Roman" pitchFamily="18" charset="0"/>
              </a:rPr>
              <a:t>n</a:t>
            </a:r>
            <a:r>
              <a:rPr lang="en-CA" sz="1600" i="1" baseline="-25000" dirty="0" smtClean="0">
                <a:latin typeface="Casper"/>
                <a:cs typeface="Times New Roman" pitchFamily="18" charset="0"/>
              </a:rPr>
              <a:t>m</a:t>
            </a:r>
            <a:r>
              <a:rPr lang="en-CA" sz="1600" dirty="0" smtClean="0">
                <a:latin typeface="Casper"/>
                <a:cs typeface="Times New Roman" pitchFamily="18" charset="0"/>
              </a:rPr>
              <a:t>?</a:t>
            </a:r>
          </a:p>
          <a:p>
            <a:pPr marL="342900" indent="-342900" algn="ctr">
              <a:buNone/>
              <a:defRPr/>
            </a:pPr>
            <a:r>
              <a:rPr lang="en-CA" sz="1600" dirty="0" err="1" smtClean="0">
                <a:latin typeface="Casper"/>
                <a:cs typeface="Times New Roman" pitchFamily="18" charset="0"/>
              </a:rPr>
              <a:t>fr</a:t>
            </a:r>
            <a:r>
              <a:rPr lang="en-CA" sz="1600" dirty="0" smtClean="0">
                <a:latin typeface="Casper"/>
                <a:cs typeface="Times New Roman" pitchFamily="18" charset="0"/>
              </a:rPr>
              <a:t> = </a:t>
            </a:r>
            <a:r>
              <a:rPr lang="en-CA" sz="1600" dirty="0" err="1" smtClean="0">
                <a:latin typeface="Casper"/>
                <a:cs typeface="Times New Roman" pitchFamily="18" charset="0"/>
              </a:rPr>
              <a:t>s.fs</a:t>
            </a:r>
            <a:endParaRPr lang="en-CA" sz="1600" dirty="0" smtClean="0">
              <a:latin typeface="Casper"/>
              <a:cs typeface="Times New Roman" pitchFamily="18" charset="0"/>
            </a:endParaRPr>
          </a:p>
          <a:p>
            <a:pPr lvl="0">
              <a:defRPr/>
            </a:pPr>
            <a:r>
              <a:rPr lang="en-CA" sz="1600" dirty="0" smtClean="0">
                <a:latin typeface="Casper"/>
                <a:cs typeface="Times New Roman" pitchFamily="18" charset="0"/>
              </a:rPr>
              <a:t>When the rotor is blocked (</a:t>
            </a:r>
            <a:r>
              <a:rPr lang="en-CA" sz="1600" i="1" dirty="0" smtClean="0">
                <a:latin typeface="Casper"/>
                <a:cs typeface="Times New Roman" pitchFamily="18" charset="0"/>
              </a:rPr>
              <a:t>s=</a:t>
            </a:r>
            <a:r>
              <a:rPr lang="en-CA" sz="1600" dirty="0" smtClean="0">
                <a:latin typeface="Casper"/>
                <a:cs typeface="Times New Roman" pitchFamily="18" charset="0"/>
              </a:rPr>
              <a:t>1) , the frequency of the induced voltage is equal to the supply frequency</a:t>
            </a:r>
          </a:p>
          <a:p>
            <a:pPr lvl="0">
              <a:defRPr/>
            </a:pPr>
            <a:r>
              <a:rPr lang="en-CA" sz="1600" dirty="0" smtClean="0">
                <a:latin typeface="Casper"/>
                <a:cs typeface="Times New Roman" pitchFamily="18" charset="0"/>
              </a:rPr>
              <a:t>On the other hand, if the rotor runs at synchronous speed (</a:t>
            </a:r>
            <a:r>
              <a:rPr lang="en-CA" sz="1600" i="1" dirty="0" smtClean="0">
                <a:latin typeface="Casper"/>
                <a:cs typeface="Times New Roman" pitchFamily="18" charset="0"/>
              </a:rPr>
              <a:t>s</a:t>
            </a:r>
            <a:r>
              <a:rPr lang="en-CA" sz="1600" dirty="0" smtClean="0">
                <a:latin typeface="Casper"/>
                <a:cs typeface="Times New Roman" pitchFamily="18" charset="0"/>
              </a:rPr>
              <a:t> = 0), the frequency will be zero.</a:t>
            </a:r>
          </a:p>
          <a:p>
            <a:pPr lvl="0">
              <a:buNone/>
              <a:defRPr/>
            </a:pPr>
            <a:r>
              <a:rPr lang="en-CA" sz="1600" dirty="0" smtClean="0">
                <a:latin typeface="Casper"/>
                <a:cs typeface="Times New Roman" pitchFamily="18" charset="0"/>
              </a:rPr>
              <a:t>Torque is given by:</a:t>
            </a:r>
          </a:p>
          <a:p>
            <a:pPr lvl="0" algn="just">
              <a:lnSpc>
                <a:spcPct val="100000"/>
              </a:lnSpc>
              <a:defRPr/>
            </a:pPr>
            <a:r>
              <a:rPr lang="en-CA" sz="1600" dirty="0" smtClean="0">
                <a:latin typeface="Casper"/>
                <a:cs typeface="Times New Roman" pitchFamily="18" charset="0"/>
              </a:rPr>
              <a:t>While the input to the induction motor is electrical power, its output is mechanical power and for that we should know some terms and quantities related to mechanical power</a:t>
            </a:r>
          </a:p>
          <a:p>
            <a:pPr lvl="0" algn="just">
              <a:lnSpc>
                <a:spcPct val="100000"/>
              </a:lnSpc>
              <a:defRPr/>
            </a:pPr>
            <a:r>
              <a:rPr lang="en-CA" sz="1600" dirty="0" smtClean="0">
                <a:latin typeface="Casper"/>
                <a:cs typeface="Times New Roman" pitchFamily="18" charset="0"/>
              </a:rPr>
              <a:t>Any mechanical load applied to the motor shaft will introduce a Torque on the motor shaft. This torque is related to the motor output power and the rotor speed</a:t>
            </a:r>
          </a:p>
          <a:p>
            <a:pPr lvl="0">
              <a:buNone/>
              <a:defRPr/>
            </a:pPr>
            <a:endParaRPr lang="en-US" sz="1600" dirty="0" smtClean="0">
              <a:latin typeface="Casper"/>
              <a:cs typeface="Times New Roman" pitchFamily="18" charset="0"/>
            </a:endParaRPr>
          </a:p>
          <a:p>
            <a:pPr marL="342900" indent="-342900">
              <a:buNone/>
              <a:defRPr/>
            </a:pPr>
            <a:endParaRPr lang="en-CA" sz="1600" dirty="0" smtClean="0">
              <a:latin typeface="Casper"/>
              <a:cs typeface="Times New Roman" pitchFamily="18" charset="0"/>
            </a:endParaRPr>
          </a:p>
          <a:p>
            <a:pPr marL="342900" indent="-342900">
              <a:buNone/>
              <a:defRPr/>
            </a:pPr>
            <a:endParaRPr lang="en-US" sz="1600" dirty="0" smtClean="0">
              <a:latin typeface="Casper"/>
              <a:cs typeface="Times New Roman" pitchFamily="18" charset="0"/>
            </a:endParaRPr>
          </a:p>
          <a:p>
            <a:pPr>
              <a:buNone/>
            </a:pPr>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9155" name="Object 4"/>
          <p:cNvGraphicFramePr>
            <a:graphicFrameLocks noChangeAspect="1"/>
          </p:cNvGraphicFramePr>
          <p:nvPr/>
        </p:nvGraphicFramePr>
        <p:xfrm>
          <a:off x="5135019" y="4929464"/>
          <a:ext cx="1971176" cy="788213"/>
        </p:xfrm>
        <a:graphic>
          <a:graphicData uri="http://schemas.openxmlformats.org/presentationml/2006/ole">
            <mc:AlternateContent xmlns:mc="http://schemas.openxmlformats.org/markup-compatibility/2006">
              <mc:Choice xmlns:v="urn:schemas-microsoft-com:vml" Requires="v">
                <p:oleObj spid="_x0000_s49159" name="Equation" r:id="rId3" imgW="1079280" imgH="431640" progId="">
                  <p:embed/>
                </p:oleObj>
              </mc:Choice>
              <mc:Fallback>
                <p:oleObj name="Equation" r:id="rId3" imgW="1079280" imgH="43164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5019" y="4929464"/>
                        <a:ext cx="1971176" cy="788213"/>
                      </a:xfrm>
                      <a:prstGeom prst="rect">
                        <a:avLst/>
                      </a:prstGeom>
                      <a:noFill/>
                      <a:ln w="9525">
                        <a:solidFill>
                          <a:schemeClr val="accent2"/>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237023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US" dirty="0" smtClean="0">
                <a:latin typeface="Casper Bold" panose="02000806040000020004" pitchFamily="2" charset="0"/>
                <a:cs typeface="Arial" panose="020B0604020202020204" pitchFamily="34" charset="0"/>
              </a:rPr>
              <a:t>BRUSHED DC MACHINE</a:t>
            </a:r>
            <a:endParaRPr lang="en-US" dirty="0"/>
          </a:p>
        </p:txBody>
      </p:sp>
      <p:sp>
        <p:nvSpPr>
          <p:cNvPr id="3" name="Content Placeholder 2"/>
          <p:cNvSpPr>
            <a:spLocks noGrp="1"/>
          </p:cNvSpPr>
          <p:nvPr>
            <p:ph idx="1"/>
          </p:nvPr>
        </p:nvSpPr>
        <p:spPr/>
        <p:txBody>
          <a:bodyPr>
            <a:normAutofit/>
          </a:bodyPr>
          <a:lstStyle/>
          <a:p>
            <a:pPr marL="342900" indent="-342900">
              <a:buNone/>
              <a:defRPr/>
            </a:pPr>
            <a:r>
              <a:rPr lang="en-US" sz="1600" dirty="0" smtClean="0">
                <a:latin typeface="Casper"/>
                <a:cs typeface="Times New Roman" pitchFamily="18" charset="0"/>
              </a:rPr>
              <a:t>Brush DC Motor is to determine your maximum required speed. Brush DC Motor only if max speeds exceed 1000 RPM.</a:t>
            </a:r>
          </a:p>
          <a:p>
            <a:pPr marL="342900" indent="-342900">
              <a:buNone/>
              <a:defRPr/>
            </a:pPr>
            <a:r>
              <a:rPr lang="en-US" sz="1600" dirty="0" smtClean="0">
                <a:latin typeface="Casper"/>
                <a:cs typeface="Times New Roman" pitchFamily="18" charset="0"/>
              </a:rPr>
              <a:t>There are four basic motor components:</a:t>
            </a:r>
          </a:p>
          <a:p>
            <a:pPr marL="342900" indent="-342900">
              <a:buAutoNum type="arabicPeriod"/>
              <a:defRPr/>
            </a:pPr>
            <a:r>
              <a:rPr lang="en-US" sz="1600" dirty="0" smtClean="0">
                <a:latin typeface="Casper"/>
                <a:cs typeface="Times New Roman" pitchFamily="18" charset="0"/>
              </a:rPr>
              <a:t>Stator</a:t>
            </a:r>
          </a:p>
          <a:p>
            <a:pPr marL="342900" indent="-342900">
              <a:buAutoNum type="arabicPeriod"/>
              <a:defRPr/>
            </a:pPr>
            <a:r>
              <a:rPr lang="en-US" sz="1600" dirty="0" smtClean="0">
                <a:latin typeface="Casper"/>
                <a:cs typeface="Times New Roman" pitchFamily="18" charset="0"/>
              </a:rPr>
              <a:t>Rotor</a:t>
            </a:r>
          </a:p>
          <a:p>
            <a:pPr marL="342900" indent="-342900">
              <a:buAutoNum type="arabicPeriod"/>
              <a:defRPr/>
            </a:pPr>
            <a:r>
              <a:rPr lang="en-US" sz="1600" dirty="0" err="1" smtClean="0">
                <a:latin typeface="Casper"/>
                <a:cs typeface="Times New Roman" pitchFamily="18" charset="0"/>
              </a:rPr>
              <a:t>Commutator</a:t>
            </a:r>
            <a:endParaRPr lang="en-US" sz="1600" dirty="0" smtClean="0">
              <a:latin typeface="Casper"/>
              <a:cs typeface="Times New Roman" pitchFamily="18" charset="0"/>
            </a:endParaRPr>
          </a:p>
          <a:p>
            <a:pPr marL="342900" indent="-342900">
              <a:buAutoNum type="arabicPeriod"/>
              <a:defRPr/>
            </a:pPr>
            <a:r>
              <a:rPr lang="en-US" sz="1600" dirty="0" smtClean="0">
                <a:latin typeface="Casper"/>
                <a:cs typeface="Times New Roman" pitchFamily="18" charset="0"/>
              </a:rPr>
              <a:t>Brushes</a:t>
            </a:r>
          </a:p>
          <a:p>
            <a:pPr marL="342900" indent="-342900">
              <a:buNone/>
              <a:defRPr/>
            </a:pPr>
            <a:endParaRPr lang="en-US" sz="1600" dirty="0" smtClean="0">
              <a:latin typeface="Casper"/>
              <a:cs typeface="Times New Roman" pitchFamily="18" charset="0"/>
            </a:endParaRPr>
          </a:p>
          <a:p>
            <a:pPr marL="342900" indent="-342900">
              <a:buNone/>
              <a:defRPr/>
            </a:pPr>
            <a:endParaRPr lang="en-CA" sz="1600" dirty="0" smtClean="0">
              <a:latin typeface="Casper"/>
              <a:cs typeface="Times New Roman" pitchFamily="18" charset="0"/>
            </a:endParaRPr>
          </a:p>
          <a:p>
            <a:pPr marL="342900" indent="-342900">
              <a:buNone/>
              <a:defRPr/>
            </a:pPr>
            <a:endParaRPr lang="en-US" sz="1600" dirty="0" smtClean="0">
              <a:latin typeface="Casper"/>
              <a:cs typeface="Times New Roman" pitchFamily="18" charset="0"/>
            </a:endParaRPr>
          </a:p>
          <a:p>
            <a:pPr>
              <a:buNone/>
            </a:pPr>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2946" name="Picture 2" descr="Image result for dc motor diagram"/>
          <p:cNvPicPr>
            <a:picLocks noChangeAspect="1" noChangeArrowheads="1"/>
          </p:cNvPicPr>
          <p:nvPr/>
        </p:nvPicPr>
        <p:blipFill>
          <a:blip r:embed="rId2"/>
          <a:srcRect/>
          <a:stretch>
            <a:fillRect/>
          </a:stretch>
        </p:blipFill>
        <p:spPr bwMode="auto">
          <a:xfrm>
            <a:off x="7235643" y="2403112"/>
            <a:ext cx="3781425" cy="2590800"/>
          </a:xfrm>
          <a:prstGeom prst="rect">
            <a:avLst/>
          </a:prstGeom>
          <a:noFill/>
        </p:spPr>
      </p:pic>
      <p:sp>
        <p:nvSpPr>
          <p:cNvPr id="9" name="Rectangle 8"/>
          <p:cNvSpPr/>
          <p:nvPr/>
        </p:nvSpPr>
        <p:spPr>
          <a:xfrm>
            <a:off x="7080068" y="5146765"/>
            <a:ext cx="3553097" cy="7576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hlinkClick r:id="rId3"/>
              </a:rPr>
              <a:t>https://electrical-engineering-portal.com/basics-of-dc-motors-for-electrical-engineers-beginners</a:t>
            </a:r>
            <a:endParaRPr lang="en-US" sz="1600" dirty="0">
              <a:solidFill>
                <a:schemeClr val="tx1"/>
              </a:solidFill>
              <a:latin typeface="Casper"/>
            </a:endParaRPr>
          </a:p>
        </p:txBody>
      </p:sp>
    </p:spTree>
    <p:extLst>
      <p:ext uri="{BB962C8B-B14F-4D97-AF65-F5344CB8AC3E}">
        <p14:creationId xmlns:p14="http://schemas.microsoft.com/office/powerpoint/2010/main" val="8237023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US" dirty="0" smtClean="0">
                <a:latin typeface="Casper Bold" panose="02000806040000020004" pitchFamily="2" charset="0"/>
                <a:cs typeface="Arial" panose="020B0604020202020204" pitchFamily="34" charset="0"/>
              </a:rPr>
              <a:t>CONSTRUCTION</a:t>
            </a:r>
            <a:endParaRPr lang="en-US" dirty="0"/>
          </a:p>
        </p:txBody>
      </p:sp>
      <p:sp>
        <p:nvSpPr>
          <p:cNvPr id="3" name="Content Placeholder 2"/>
          <p:cNvSpPr>
            <a:spLocks noGrp="1"/>
          </p:cNvSpPr>
          <p:nvPr>
            <p:ph idx="1"/>
          </p:nvPr>
        </p:nvSpPr>
        <p:spPr/>
        <p:txBody>
          <a:bodyPr>
            <a:normAutofit/>
          </a:bodyPr>
          <a:lstStyle/>
          <a:p>
            <a:pPr marL="342900" indent="-342900">
              <a:buNone/>
              <a:defRPr/>
            </a:pPr>
            <a:r>
              <a:rPr lang="en-US" sz="1600" dirty="0" smtClean="0">
                <a:latin typeface="Casper"/>
                <a:cs typeface="Times New Roman" pitchFamily="18" charset="0"/>
              </a:rPr>
              <a:t>Generates a stationary magnetic field that surrounds the rotor, this field is generated by either: N S permanent magnets or electromagnetic winding.</a:t>
            </a:r>
          </a:p>
          <a:p>
            <a:pPr marL="342900" indent="-342900">
              <a:buNone/>
              <a:defRPr/>
            </a:pPr>
            <a:endParaRPr lang="en-CA" sz="1600" dirty="0" smtClean="0">
              <a:latin typeface="Casper"/>
              <a:cs typeface="Times New Roman" pitchFamily="18" charset="0"/>
            </a:endParaRPr>
          </a:p>
          <a:p>
            <a:pPr marL="342900" indent="-342900">
              <a:buNone/>
              <a:defRPr/>
            </a:pPr>
            <a:endParaRPr lang="en-US" sz="1600" dirty="0" smtClean="0">
              <a:latin typeface="Casper"/>
              <a:cs typeface="Times New Roman" pitchFamily="18" charset="0"/>
            </a:endParaRPr>
          </a:p>
          <a:p>
            <a:pPr>
              <a:buNone/>
            </a:pPr>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22" name="Picture 2" descr="Image result for dc motor stator and rotor diagram"/>
          <p:cNvPicPr>
            <a:picLocks noChangeAspect="1" noChangeArrowheads="1"/>
          </p:cNvPicPr>
          <p:nvPr/>
        </p:nvPicPr>
        <p:blipFill>
          <a:blip r:embed="rId2"/>
          <a:srcRect/>
          <a:stretch>
            <a:fillRect/>
          </a:stretch>
        </p:blipFill>
        <p:spPr bwMode="auto">
          <a:xfrm>
            <a:off x="3908792" y="2508070"/>
            <a:ext cx="3824420" cy="2677660"/>
          </a:xfrm>
          <a:prstGeom prst="rect">
            <a:avLst/>
          </a:prstGeom>
          <a:noFill/>
        </p:spPr>
      </p:pic>
      <p:sp>
        <p:nvSpPr>
          <p:cNvPr id="15" name="Rectangle 14"/>
          <p:cNvSpPr/>
          <p:nvPr/>
        </p:nvSpPr>
        <p:spPr>
          <a:xfrm>
            <a:off x="4075611" y="5277393"/>
            <a:ext cx="3553097" cy="7576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hlinkClick r:id="rId3"/>
              </a:rPr>
              <a:t>http://workingprincipalofdcmotor.blogspot.com/2013/01/construction-of-dc-motor.html</a:t>
            </a:r>
            <a:endParaRPr lang="en-US" sz="1600" dirty="0">
              <a:solidFill>
                <a:schemeClr val="tx1"/>
              </a:solidFill>
              <a:latin typeface="Casper"/>
            </a:endParaRPr>
          </a:p>
        </p:txBody>
      </p:sp>
    </p:spTree>
    <p:extLst>
      <p:ext uri="{BB962C8B-B14F-4D97-AF65-F5344CB8AC3E}">
        <p14:creationId xmlns:p14="http://schemas.microsoft.com/office/powerpoint/2010/main" val="8237023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fontScale="90000"/>
          </a:bodyPr>
          <a:lstStyle/>
          <a:p>
            <a:pPr algn="ctr"/>
            <a:r>
              <a:rPr lang="en-US" dirty="0" smtClean="0">
                <a:latin typeface="Casper Bold" panose="02000806040000020004" pitchFamily="2" charset="0"/>
                <a:cs typeface="Arial" panose="020B0604020202020204" pitchFamily="34" charset="0"/>
              </a:rPr>
              <a:t>ADVANTAGE AND DISADVANTAGE OF BRUSHED DC MOTOR</a:t>
            </a:r>
            <a:endParaRPr lang="en-US" dirty="0"/>
          </a:p>
        </p:txBody>
      </p:sp>
      <p:sp>
        <p:nvSpPr>
          <p:cNvPr id="3" name="Content Placeholder 2"/>
          <p:cNvSpPr>
            <a:spLocks noGrp="1"/>
          </p:cNvSpPr>
          <p:nvPr>
            <p:ph idx="1"/>
          </p:nvPr>
        </p:nvSpPr>
        <p:spPr/>
        <p:txBody>
          <a:bodyPr>
            <a:normAutofit/>
          </a:bodyPr>
          <a:lstStyle/>
          <a:p>
            <a:r>
              <a:rPr lang="en-US" sz="1600" b="1" dirty="0" smtClean="0">
                <a:latin typeface="Casper"/>
                <a:cs typeface="Times New Roman" pitchFamily="18" charset="0"/>
              </a:rPr>
              <a:t>Advantages - Brush DC Motor</a:t>
            </a:r>
            <a:r>
              <a:rPr lang="en-US" sz="1600" dirty="0" smtClean="0">
                <a:latin typeface="Casper"/>
              </a:rPr>
              <a:t/>
            </a:r>
            <a:br>
              <a:rPr lang="en-US" sz="1600" dirty="0" smtClean="0">
                <a:latin typeface="Casper"/>
              </a:rPr>
            </a:br>
            <a:endParaRPr lang="en-US" sz="1600" dirty="0" smtClean="0">
              <a:latin typeface="Casper"/>
              <a:cs typeface="Times New Roman" pitchFamily="18" charset="0"/>
            </a:endParaRPr>
          </a:p>
          <a:p>
            <a:pPr marL="342900" indent="-342900">
              <a:buFont typeface="+mj-lt"/>
              <a:buAutoNum type="arabicPeriod"/>
            </a:pPr>
            <a:r>
              <a:rPr lang="en-US" sz="1600" dirty="0" smtClean="0">
                <a:latin typeface="Casper"/>
                <a:cs typeface="Times New Roman" pitchFamily="18" charset="0"/>
              </a:rPr>
              <a:t>Low overall construction costs;</a:t>
            </a:r>
          </a:p>
          <a:p>
            <a:pPr marL="342900" indent="-342900">
              <a:buFont typeface="+mj-lt"/>
              <a:buAutoNum type="arabicPeriod"/>
            </a:pPr>
            <a:r>
              <a:rPr lang="en-US" sz="1600" dirty="0" smtClean="0">
                <a:latin typeface="Casper"/>
                <a:cs typeface="Times New Roman" pitchFamily="18" charset="0"/>
              </a:rPr>
              <a:t>Can often be rebuilt to extend life;</a:t>
            </a:r>
          </a:p>
          <a:p>
            <a:pPr marL="342900" indent="-342900">
              <a:buFont typeface="+mj-lt"/>
              <a:buAutoNum type="arabicPeriod"/>
            </a:pPr>
            <a:r>
              <a:rPr lang="en-US" sz="1600" dirty="0" smtClean="0">
                <a:latin typeface="Casper"/>
                <a:cs typeface="Times New Roman" pitchFamily="18" charset="0"/>
              </a:rPr>
              <a:t>Simple and inexpensive controller;</a:t>
            </a:r>
          </a:p>
          <a:p>
            <a:pPr marL="342900" indent="-342900">
              <a:buFont typeface="+mj-lt"/>
              <a:buAutoNum type="arabicPeriod"/>
            </a:pPr>
            <a:r>
              <a:rPr lang="en-US" sz="1600" dirty="0" smtClean="0">
                <a:latin typeface="Casper"/>
                <a:cs typeface="Times New Roman" pitchFamily="18" charset="0"/>
              </a:rPr>
              <a:t>Controller not needed for fixed speed;</a:t>
            </a:r>
          </a:p>
          <a:p>
            <a:pPr marL="342900" indent="-342900">
              <a:buFont typeface="+mj-lt"/>
              <a:buAutoNum type="arabicPeriod"/>
            </a:pPr>
            <a:r>
              <a:rPr lang="en-US" sz="1600" dirty="0" smtClean="0">
                <a:latin typeface="Casper"/>
                <a:cs typeface="Times New Roman" pitchFamily="18" charset="0"/>
              </a:rPr>
              <a:t>Ideal for extreme operating environments.</a:t>
            </a:r>
          </a:p>
          <a:p>
            <a:pPr marL="342900" indent="-342900"/>
            <a:endParaRPr lang="en-US" sz="1600" dirty="0" smtClean="0">
              <a:latin typeface="Casper"/>
              <a:cs typeface="Times New Roman" pitchFamily="18" charset="0"/>
            </a:endParaRPr>
          </a:p>
          <a:p>
            <a:pPr marL="342900" indent="-342900"/>
            <a:r>
              <a:rPr lang="en-US" sz="1600" b="1" dirty="0" smtClean="0">
                <a:latin typeface="Casper"/>
                <a:cs typeface="Times New Roman" pitchFamily="18" charset="0"/>
              </a:rPr>
              <a:t>Disadvantages - Brush DC Motor</a:t>
            </a:r>
          </a:p>
          <a:p>
            <a:pPr marL="342900" indent="-342900">
              <a:buFont typeface="+mj-lt"/>
              <a:buAutoNum type="arabicPeriod"/>
            </a:pPr>
            <a:r>
              <a:rPr lang="en-US" sz="1600" dirty="0" smtClean="0">
                <a:latin typeface="Casper"/>
                <a:cs typeface="Times New Roman" pitchFamily="18" charset="0"/>
              </a:rPr>
              <a:t>A Brush DC Motor is less reliable in control at lowest speeds</a:t>
            </a:r>
          </a:p>
          <a:p>
            <a:pPr marL="342900" indent="-342900">
              <a:buFont typeface="+mj-lt"/>
              <a:buAutoNum type="arabicPeriod"/>
            </a:pPr>
            <a:r>
              <a:rPr lang="en-US" sz="1600" dirty="0" smtClean="0">
                <a:latin typeface="Casper"/>
                <a:cs typeface="Times New Roman" pitchFamily="18" charset="0"/>
              </a:rPr>
              <a:t> A Brush DC Motor is physically larger than other motors producing equivalent torque</a:t>
            </a:r>
          </a:p>
          <a:p>
            <a:pPr marL="342900" indent="-342900">
              <a:buFont typeface="+mj-lt"/>
              <a:buAutoNum type="arabicPeriod"/>
            </a:pPr>
            <a:r>
              <a:rPr lang="en-US" sz="1600" dirty="0" smtClean="0">
                <a:latin typeface="Casper"/>
                <a:cs typeface="Times New Roman" pitchFamily="18" charset="0"/>
              </a:rPr>
              <a:t>A Brush DC Motor is considered high-maintenance, which is not true of brushless dc motor.</a:t>
            </a:r>
          </a:p>
          <a:p>
            <a:pPr marL="342900" indent="-342900">
              <a:buFont typeface="+mj-lt"/>
              <a:buAutoNum type="arabicPeriod"/>
            </a:pPr>
            <a:r>
              <a:rPr lang="en-US" sz="1600" dirty="0" smtClean="0">
                <a:latin typeface="Casper"/>
                <a:cs typeface="Times New Roman" pitchFamily="18" charset="0"/>
              </a:rPr>
              <a:t>A Brush DC Motor are vulnerable to dust which decreases performance</a:t>
            </a:r>
          </a:p>
          <a:p>
            <a:pPr lvl="0">
              <a:buNone/>
              <a:defRPr/>
            </a:pPr>
            <a:endParaRPr lang="en-US" sz="1600" dirty="0" smtClean="0">
              <a:latin typeface="Casper"/>
              <a:cs typeface="Times New Roman" pitchFamily="18" charset="0"/>
            </a:endParaRPr>
          </a:p>
          <a:p>
            <a:pPr marL="342900" indent="-342900">
              <a:buNone/>
              <a:defRPr/>
            </a:pPr>
            <a:endParaRPr lang="en-CA" sz="1600" dirty="0" smtClean="0">
              <a:latin typeface="Casper"/>
              <a:cs typeface="Times New Roman" pitchFamily="18" charset="0"/>
            </a:endParaRPr>
          </a:p>
          <a:p>
            <a:pPr marL="342900" indent="-342900">
              <a:buNone/>
              <a:defRPr/>
            </a:pPr>
            <a:endParaRPr lang="en-US" sz="1600" dirty="0" smtClean="0">
              <a:latin typeface="Casper"/>
              <a:cs typeface="Times New Roman" pitchFamily="18" charset="0"/>
            </a:endParaRPr>
          </a:p>
          <a:p>
            <a:pPr>
              <a:buNone/>
            </a:pPr>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37023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US" dirty="0" smtClean="0">
                <a:latin typeface="Casper Bold" panose="02000806040000020004" pitchFamily="2" charset="0"/>
                <a:cs typeface="Arial" panose="020B0604020202020204" pitchFamily="34" charset="0"/>
              </a:rPr>
              <a:t>GEARED MOTOR</a:t>
            </a:r>
            <a:endParaRPr lang="en-US" dirty="0"/>
          </a:p>
        </p:txBody>
      </p:sp>
      <p:sp>
        <p:nvSpPr>
          <p:cNvPr id="3" name="Content Placeholder 2"/>
          <p:cNvSpPr>
            <a:spLocks noGrp="1"/>
          </p:cNvSpPr>
          <p:nvPr>
            <p:ph idx="1"/>
          </p:nvPr>
        </p:nvSpPr>
        <p:spPr/>
        <p:txBody>
          <a:bodyPr>
            <a:normAutofit/>
          </a:bodyPr>
          <a:lstStyle/>
          <a:p>
            <a:pPr>
              <a:lnSpc>
                <a:spcPct val="150000"/>
              </a:lnSpc>
              <a:buNone/>
            </a:pPr>
            <a:r>
              <a:rPr lang="en-US" sz="1600" dirty="0" smtClean="0">
                <a:latin typeface="Times New Roman" pitchFamily="18" charset="0"/>
                <a:cs typeface="Times New Roman" pitchFamily="18" charset="0"/>
              </a:rPr>
              <a:t> </a:t>
            </a:r>
            <a:endParaRPr lang="en-CA" sz="1600" dirty="0" smtClean="0">
              <a:latin typeface="Casper"/>
              <a:cs typeface="Times New Roman" pitchFamily="18" charset="0"/>
            </a:endParaRPr>
          </a:p>
          <a:p>
            <a:pPr marL="342900" indent="-342900">
              <a:buNone/>
              <a:defRPr/>
            </a:pPr>
            <a:endParaRPr lang="en-US" sz="1600" dirty="0" smtClean="0">
              <a:latin typeface="Casper"/>
              <a:cs typeface="Times New Roman" pitchFamily="18" charset="0"/>
            </a:endParaRPr>
          </a:p>
          <a:p>
            <a:pPr>
              <a:buNone/>
            </a:pPr>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17</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025090" y="1884643"/>
            <a:ext cx="4459705" cy="3385542"/>
          </a:xfrm>
          <a:prstGeom prst="rect">
            <a:avLst/>
          </a:prstGeom>
        </p:spPr>
        <p:txBody>
          <a:bodyPr wrap="square">
            <a:spAutoFit/>
          </a:bodyPr>
          <a:lstStyle/>
          <a:p>
            <a:pPr algn="just">
              <a:buFontTx/>
              <a:buChar char="-"/>
            </a:pPr>
            <a:r>
              <a:rPr lang="en-US" sz="1600" dirty="0" smtClean="0">
                <a:latin typeface="Casper"/>
                <a:cs typeface="Times New Roman" pitchFamily="18" charset="0"/>
              </a:rPr>
              <a:t>A "</a:t>
            </a:r>
            <a:r>
              <a:rPr lang="en-US" sz="1600" b="1" dirty="0" smtClean="0">
                <a:latin typeface="Casper"/>
                <a:cs typeface="Times New Roman" pitchFamily="18" charset="0"/>
              </a:rPr>
              <a:t>gear motor</a:t>
            </a:r>
            <a:r>
              <a:rPr lang="en-US" sz="1600" dirty="0" smtClean="0">
                <a:latin typeface="Casper"/>
                <a:cs typeface="Times New Roman" pitchFamily="18" charset="0"/>
              </a:rPr>
              <a:t>" may be an AC or DC </a:t>
            </a:r>
          </a:p>
          <a:p>
            <a:pPr algn="just"/>
            <a:r>
              <a:rPr lang="en-US" sz="1600" dirty="0" smtClean="0">
                <a:latin typeface="Casper"/>
                <a:cs typeface="Times New Roman" pitchFamily="18" charset="0"/>
              </a:rPr>
              <a:t>    </a:t>
            </a:r>
            <a:r>
              <a:rPr lang="en-US" sz="1600" b="1" dirty="0" smtClean="0">
                <a:latin typeface="Casper"/>
                <a:cs typeface="Times New Roman" pitchFamily="18" charset="0"/>
              </a:rPr>
              <a:t>motor</a:t>
            </a:r>
            <a:r>
              <a:rPr lang="en-US" sz="1600" dirty="0" smtClean="0">
                <a:latin typeface="Casper"/>
                <a:cs typeface="Times New Roman" pitchFamily="18" charset="0"/>
              </a:rPr>
              <a:t> coupled with a gearbox.</a:t>
            </a:r>
          </a:p>
          <a:p>
            <a:pPr algn="just"/>
            <a:endParaRPr lang="en-US" sz="1600" dirty="0" smtClean="0">
              <a:latin typeface="Casper"/>
              <a:cs typeface="Times New Roman" pitchFamily="18" charset="0"/>
            </a:endParaRPr>
          </a:p>
          <a:p>
            <a:pPr algn="just">
              <a:buFontTx/>
              <a:buChar char="-"/>
            </a:pPr>
            <a:r>
              <a:rPr lang="en-US" sz="1600" dirty="0" smtClean="0">
                <a:latin typeface="Casper"/>
              </a:rPr>
              <a:t>   </a:t>
            </a:r>
            <a:r>
              <a:rPr lang="en-US" sz="1600" dirty="0" smtClean="0">
                <a:latin typeface="Casper"/>
                <a:cs typeface="Times New Roman" pitchFamily="18" charset="0"/>
              </a:rPr>
              <a:t>It is designed to produce </a:t>
            </a:r>
          </a:p>
          <a:p>
            <a:pPr algn="just"/>
            <a:r>
              <a:rPr lang="en-US" sz="1600" dirty="0" smtClean="0">
                <a:latin typeface="Casper"/>
                <a:cs typeface="Times New Roman" pitchFamily="18" charset="0"/>
              </a:rPr>
              <a:t>      - high torque</a:t>
            </a:r>
          </a:p>
          <a:p>
            <a:r>
              <a:rPr lang="en-US" sz="1600" dirty="0" smtClean="0">
                <a:latin typeface="Casper"/>
                <a:cs typeface="Times New Roman" pitchFamily="18" charset="0"/>
              </a:rPr>
              <a:t>       - maintaining a low horsepower</a:t>
            </a:r>
          </a:p>
          <a:p>
            <a:pPr algn="just"/>
            <a:r>
              <a:rPr lang="en-US" sz="1600" dirty="0" smtClean="0">
                <a:latin typeface="Casper"/>
                <a:cs typeface="Times New Roman" pitchFamily="18" charset="0"/>
              </a:rPr>
              <a:t>       - low speed </a:t>
            </a:r>
          </a:p>
          <a:p>
            <a:pPr algn="just"/>
            <a:r>
              <a:rPr lang="en-US" sz="2400" dirty="0" smtClean="0">
                <a:latin typeface="Times New Roman" pitchFamily="18" charset="0"/>
                <a:cs typeface="Times New Roman" pitchFamily="18" charset="0"/>
              </a:rPr>
              <a:t> </a:t>
            </a:r>
            <a:br>
              <a:rPr lang="en-US" sz="2400" dirty="0" smtClean="0">
                <a:latin typeface="Times New Roman" pitchFamily="18" charset="0"/>
                <a:cs typeface="Times New Roman" pitchFamily="18" charset="0"/>
              </a:rPr>
            </a:br>
            <a:endParaRPr lang="en-US" sz="2400" dirty="0" smtClean="0">
              <a:latin typeface="Times New Roman" pitchFamily="18" charset="0"/>
              <a:cs typeface="Times New Roman" pitchFamily="18" charset="0"/>
            </a:endParaRPr>
          </a:p>
          <a:p>
            <a:r>
              <a:rPr lang="en-US" dirty="0" smtClean="0"/>
              <a:t/>
            </a:r>
            <a:br>
              <a:rPr lang="en-US" dirty="0" smtClean="0"/>
            </a:br>
            <a:r>
              <a:rPr lang="en-US" dirty="0" smtClean="0"/>
              <a:t/>
            </a:r>
            <a:br>
              <a:rPr lang="en-US" dirty="0" smtClean="0"/>
            </a:br>
            <a:endParaRPr lang="en-US" dirty="0"/>
          </a:p>
        </p:txBody>
      </p:sp>
      <p:sp>
        <p:nvSpPr>
          <p:cNvPr id="10" name="Rectangle 9"/>
          <p:cNvSpPr/>
          <p:nvPr/>
        </p:nvSpPr>
        <p:spPr>
          <a:xfrm>
            <a:off x="1036318" y="3865828"/>
            <a:ext cx="10067109" cy="1815882"/>
          </a:xfrm>
          <a:prstGeom prst="rect">
            <a:avLst/>
          </a:prstGeom>
        </p:spPr>
        <p:txBody>
          <a:bodyPr wrap="square">
            <a:spAutoFit/>
          </a:bodyPr>
          <a:lstStyle/>
          <a:p>
            <a:r>
              <a:rPr lang="en-US" sz="1600" b="1" dirty="0" smtClean="0">
                <a:latin typeface="Casper"/>
                <a:cs typeface="Times New Roman" pitchFamily="18" charset="0"/>
              </a:rPr>
              <a:t>First Goal: </a:t>
            </a:r>
          </a:p>
          <a:p>
            <a:r>
              <a:rPr lang="en-US" sz="1600" dirty="0" smtClean="0">
                <a:latin typeface="Casper"/>
                <a:cs typeface="Times New Roman" pitchFamily="18" charset="0"/>
              </a:rPr>
              <a:t>To reduce the rotating shaft speed of a motor in the device being driven  </a:t>
            </a:r>
          </a:p>
          <a:p>
            <a:r>
              <a:rPr lang="en-US" sz="1600" b="1" dirty="0" smtClean="0">
                <a:latin typeface="Casper"/>
                <a:cs typeface="Times New Roman" pitchFamily="18" charset="0"/>
              </a:rPr>
              <a:t>Application: </a:t>
            </a:r>
            <a:r>
              <a:rPr lang="en-US" sz="1600" dirty="0" smtClean="0">
                <a:latin typeface="Casper"/>
                <a:cs typeface="Times New Roman" pitchFamily="18" charset="0"/>
              </a:rPr>
              <a:t>Small electric clock</a:t>
            </a:r>
          </a:p>
          <a:p>
            <a:endParaRPr lang="en-US" sz="1600" b="1" dirty="0" smtClean="0">
              <a:latin typeface="Casper"/>
              <a:cs typeface="Times New Roman" pitchFamily="18" charset="0"/>
            </a:endParaRPr>
          </a:p>
          <a:p>
            <a:r>
              <a:rPr lang="en-US" sz="1600" b="1" dirty="0" smtClean="0">
                <a:latin typeface="Casper"/>
                <a:cs typeface="Times New Roman" pitchFamily="18" charset="0"/>
              </a:rPr>
              <a:t>Second  Goal:</a:t>
            </a:r>
          </a:p>
          <a:p>
            <a:r>
              <a:rPr lang="en-US" sz="1600" dirty="0" smtClean="0">
                <a:latin typeface="Casper"/>
                <a:cs typeface="Times New Roman" pitchFamily="18" charset="0"/>
              </a:rPr>
              <a:t>To use a small motor to generate a very large force albeit at a low speed. </a:t>
            </a:r>
            <a:r>
              <a:rPr lang="en-US" sz="1600" b="1" dirty="0" smtClean="0">
                <a:latin typeface="Casper"/>
                <a:cs typeface="Times New Roman" pitchFamily="18" charset="0"/>
              </a:rPr>
              <a:t> </a:t>
            </a:r>
          </a:p>
          <a:p>
            <a:r>
              <a:rPr lang="en-US" sz="1600" b="1" dirty="0" smtClean="0">
                <a:latin typeface="Casper"/>
                <a:cs typeface="Times New Roman" pitchFamily="18" charset="0"/>
              </a:rPr>
              <a:t>Application: </a:t>
            </a:r>
            <a:r>
              <a:rPr lang="en-US" sz="1600" dirty="0" smtClean="0">
                <a:latin typeface="Casper"/>
              </a:rPr>
              <a:t> </a:t>
            </a:r>
            <a:r>
              <a:rPr lang="en-US" sz="1600" dirty="0" smtClean="0">
                <a:latin typeface="Casper"/>
                <a:cs typeface="Times New Roman" pitchFamily="18" charset="0"/>
              </a:rPr>
              <a:t>Lifting mechanisms on hospital beds, power recline</a:t>
            </a:r>
          </a:p>
        </p:txBody>
      </p:sp>
      <p:sp>
        <p:nvSpPr>
          <p:cNvPr id="12" name="Rectangle 11"/>
          <p:cNvSpPr/>
          <p:nvPr/>
        </p:nvSpPr>
        <p:spPr>
          <a:xfrm>
            <a:off x="7707086" y="4323805"/>
            <a:ext cx="3474718" cy="9535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hlinkClick r:id="rId2"/>
              </a:rPr>
              <a:t>https://www.researchgate.net/publication/281707993_RF_Controlled_Robotic_System_for_Object_Transportation/figures?lo=1</a:t>
            </a:r>
            <a:endParaRPr lang="en-US" sz="1600" dirty="0">
              <a:solidFill>
                <a:schemeClr val="tx1"/>
              </a:solidFill>
              <a:latin typeface="Casper"/>
            </a:endParaRPr>
          </a:p>
        </p:txBody>
      </p:sp>
      <p:pic>
        <p:nvPicPr>
          <p:cNvPr id="79873" name="Picture 1"/>
          <p:cNvPicPr>
            <a:picLocks noChangeAspect="1" noChangeArrowheads="1"/>
          </p:cNvPicPr>
          <p:nvPr/>
        </p:nvPicPr>
        <p:blipFill>
          <a:blip r:embed="rId3"/>
          <a:srcRect/>
          <a:stretch>
            <a:fillRect/>
          </a:stretch>
        </p:blipFill>
        <p:spPr bwMode="auto">
          <a:xfrm>
            <a:off x="7424329" y="2175809"/>
            <a:ext cx="3692162" cy="1916812"/>
          </a:xfrm>
          <a:prstGeom prst="rect">
            <a:avLst/>
          </a:prstGeom>
          <a:noFill/>
          <a:ln w="9525">
            <a:noFill/>
            <a:miter lim="800000"/>
            <a:headEnd/>
            <a:tailEnd/>
          </a:ln>
          <a:effectLst/>
        </p:spPr>
      </p:pic>
    </p:spTree>
    <p:extLst>
      <p:ext uri="{BB962C8B-B14F-4D97-AF65-F5344CB8AC3E}">
        <p14:creationId xmlns:p14="http://schemas.microsoft.com/office/powerpoint/2010/main" val="8237023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US" dirty="0" smtClean="0">
                <a:latin typeface="Casper Bold" panose="02000806040000020004" pitchFamily="2" charset="0"/>
                <a:cs typeface="Arial" panose="020B0604020202020204" pitchFamily="34" charset="0"/>
              </a:rPr>
              <a:t>BRUSHLESS DC MOTOR</a:t>
            </a:r>
            <a:endParaRPr lang="en-US" dirty="0"/>
          </a:p>
        </p:txBody>
      </p:sp>
      <p:sp>
        <p:nvSpPr>
          <p:cNvPr id="3" name="Content Placeholder 2"/>
          <p:cNvSpPr>
            <a:spLocks noGrp="1"/>
          </p:cNvSpPr>
          <p:nvPr>
            <p:ph idx="1"/>
          </p:nvPr>
        </p:nvSpPr>
        <p:spPr/>
        <p:txBody>
          <a:bodyPr>
            <a:normAutofit/>
          </a:bodyPr>
          <a:lstStyle/>
          <a:p>
            <a:pPr>
              <a:lnSpc>
                <a:spcPct val="150000"/>
              </a:lnSpc>
              <a:buNone/>
            </a:pPr>
            <a:r>
              <a:rPr lang="en-US" sz="1600" dirty="0" smtClean="0">
                <a:latin typeface="Times New Roman" pitchFamily="18" charset="0"/>
                <a:cs typeface="Times New Roman" pitchFamily="18" charset="0"/>
              </a:rPr>
              <a:t> </a:t>
            </a:r>
            <a:endParaRPr lang="en-CA" sz="1600" dirty="0" smtClean="0">
              <a:latin typeface="Casper"/>
              <a:cs typeface="Times New Roman" pitchFamily="18" charset="0"/>
            </a:endParaRPr>
          </a:p>
          <a:p>
            <a:pPr marL="342900" indent="-342900">
              <a:buNone/>
              <a:defRPr/>
            </a:pPr>
            <a:endParaRPr lang="en-US" sz="1600" dirty="0" smtClean="0">
              <a:latin typeface="Casper"/>
              <a:cs typeface="Times New Roman" pitchFamily="18" charset="0"/>
            </a:endParaRPr>
          </a:p>
          <a:p>
            <a:pPr>
              <a:buNone/>
            </a:pPr>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18</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1" y="2132071"/>
            <a:ext cx="10071461" cy="3001334"/>
          </a:xfrm>
          <a:prstGeom prst="rect">
            <a:avLst/>
          </a:prstGeom>
        </p:spPr>
        <p:txBody>
          <a:bodyPr wrap="square">
            <a:spAutoFit/>
          </a:bodyPr>
          <a:lstStyle/>
          <a:p>
            <a:pPr algn="just">
              <a:lnSpc>
                <a:spcPct val="150000"/>
              </a:lnSpc>
              <a:buFontTx/>
              <a:buChar char="-"/>
            </a:pPr>
            <a:r>
              <a:rPr lang="en-US" sz="1600" dirty="0" smtClean="0">
                <a:latin typeface="Casper"/>
                <a:cs typeface="Times New Roman" pitchFamily="18" charset="0"/>
              </a:rPr>
              <a:t>A motor that retains the characteristics of a dc motor but eliminates</a:t>
            </a:r>
          </a:p>
          <a:p>
            <a:pPr algn="just">
              <a:lnSpc>
                <a:spcPct val="150000"/>
              </a:lnSpc>
            </a:pPr>
            <a:r>
              <a:rPr lang="en-US" sz="1600" dirty="0" smtClean="0">
                <a:latin typeface="Casper"/>
                <a:cs typeface="Times New Roman" pitchFamily="18" charset="0"/>
              </a:rPr>
              <a:t>      the </a:t>
            </a:r>
            <a:r>
              <a:rPr lang="en-US" sz="1600" dirty="0" err="1" smtClean="0">
                <a:latin typeface="Casper"/>
                <a:cs typeface="Times New Roman" pitchFamily="18" charset="0"/>
              </a:rPr>
              <a:t>commutator</a:t>
            </a:r>
            <a:r>
              <a:rPr lang="en-US" sz="1600" dirty="0" smtClean="0">
                <a:latin typeface="Casper"/>
                <a:cs typeface="Times New Roman" pitchFamily="18" charset="0"/>
              </a:rPr>
              <a:t> and the brushes is called a brushless Dc motor.</a:t>
            </a:r>
          </a:p>
          <a:p>
            <a:pPr algn="just">
              <a:lnSpc>
                <a:spcPct val="150000"/>
              </a:lnSpc>
              <a:buFontTx/>
              <a:buChar char="-"/>
            </a:pPr>
            <a:r>
              <a:rPr lang="en-US" sz="1600" dirty="0" smtClean="0">
                <a:latin typeface="Casper"/>
                <a:cs typeface="Times New Roman" pitchFamily="18" charset="0"/>
              </a:rPr>
              <a:t>    It  consists of a multiphase winding wound on a non-salient stator </a:t>
            </a:r>
          </a:p>
          <a:p>
            <a:pPr algn="just">
              <a:lnSpc>
                <a:spcPct val="150000"/>
              </a:lnSpc>
            </a:pPr>
            <a:r>
              <a:rPr lang="en-US" sz="1600" dirty="0" smtClean="0">
                <a:latin typeface="Casper"/>
                <a:cs typeface="Times New Roman" pitchFamily="18" charset="0"/>
              </a:rPr>
              <a:t>      and magnetized PM rotor. </a:t>
            </a:r>
          </a:p>
          <a:p>
            <a:pPr algn="just">
              <a:lnSpc>
                <a:spcPct val="150000"/>
              </a:lnSpc>
            </a:pPr>
            <a:r>
              <a:rPr lang="en-US" sz="1600" dirty="0" smtClean="0">
                <a:latin typeface="Casper"/>
                <a:cs typeface="Times New Roman" pitchFamily="18" charset="0"/>
              </a:rPr>
              <a:t> -    A sensor is required for speed control.</a:t>
            </a:r>
          </a:p>
          <a:p>
            <a:pPr algn="just">
              <a:lnSpc>
                <a:spcPct val="150000"/>
              </a:lnSpc>
              <a:buFontTx/>
              <a:buChar char="-"/>
            </a:pPr>
            <a:r>
              <a:rPr lang="en-US" sz="1600" dirty="0" smtClean="0">
                <a:latin typeface="Casper"/>
                <a:cs typeface="Times New Roman" pitchFamily="18" charset="0"/>
              </a:rPr>
              <a:t>     It provides the advantage of a permanent magnet, which means that</a:t>
            </a:r>
          </a:p>
          <a:p>
            <a:pPr algn="just">
              <a:lnSpc>
                <a:spcPct val="150000"/>
              </a:lnSpc>
            </a:pPr>
            <a:r>
              <a:rPr lang="en-US" sz="1600" dirty="0" smtClean="0">
                <a:latin typeface="Casper"/>
                <a:cs typeface="Times New Roman" pitchFamily="18" charset="0"/>
              </a:rPr>
              <a:t>      all the power applied can be used for torque.</a:t>
            </a:r>
          </a:p>
          <a:p>
            <a:pPr algn="just">
              <a:lnSpc>
                <a:spcPct val="150000"/>
              </a:lnSpc>
            </a:pPr>
            <a:r>
              <a:rPr lang="en-US" sz="1600" dirty="0" smtClean="0">
                <a:latin typeface="Casper"/>
                <a:cs typeface="Times New Roman" pitchFamily="18" charset="0"/>
              </a:rPr>
              <a:t>-     Available in single-phase, 2-phase, and   3-phase configurations</a:t>
            </a:r>
          </a:p>
        </p:txBody>
      </p:sp>
      <p:pic>
        <p:nvPicPr>
          <p:cNvPr id="78850" name="Picture 2" descr="Image result for brushless dc motor"/>
          <p:cNvPicPr>
            <a:picLocks noChangeAspect="1" noChangeArrowheads="1" noCrop="1"/>
          </p:cNvPicPr>
          <p:nvPr/>
        </p:nvPicPr>
        <p:blipFill>
          <a:blip r:embed="rId2"/>
          <a:srcRect/>
          <a:stretch>
            <a:fillRect/>
          </a:stretch>
        </p:blipFill>
        <p:spPr bwMode="auto">
          <a:xfrm>
            <a:off x="7914913" y="2077629"/>
            <a:ext cx="3146759" cy="2847068"/>
          </a:xfrm>
          <a:prstGeom prst="rect">
            <a:avLst/>
          </a:prstGeom>
          <a:noFill/>
        </p:spPr>
      </p:pic>
      <p:sp>
        <p:nvSpPr>
          <p:cNvPr id="11" name="Rectangle 10"/>
          <p:cNvSpPr/>
          <p:nvPr/>
        </p:nvSpPr>
        <p:spPr>
          <a:xfrm>
            <a:off x="7498080" y="5107577"/>
            <a:ext cx="3657600" cy="1005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hlinkClick r:id="rId3"/>
              </a:rPr>
              <a:t>https://www.renesas.com/eu/en/support/technical-resources/engineer-school/brushless-dc-motor-01-overview.html</a:t>
            </a:r>
            <a:endParaRPr lang="en-US" sz="1600" dirty="0">
              <a:solidFill>
                <a:schemeClr val="tx1"/>
              </a:solidFill>
              <a:latin typeface="Casper"/>
            </a:endParaRPr>
          </a:p>
        </p:txBody>
      </p:sp>
    </p:spTree>
    <p:extLst>
      <p:ext uri="{BB962C8B-B14F-4D97-AF65-F5344CB8AC3E}">
        <p14:creationId xmlns:p14="http://schemas.microsoft.com/office/powerpoint/2010/main" val="8237023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US" dirty="0" smtClean="0">
                <a:latin typeface="Casper Bold" panose="02000806040000020004" pitchFamily="2" charset="0"/>
                <a:cs typeface="Arial" panose="020B0604020202020204" pitchFamily="34" charset="0"/>
              </a:rPr>
              <a:t>CONSTRUCTION OF BLDC</a:t>
            </a:r>
            <a:endParaRPr lang="en-US" dirty="0"/>
          </a:p>
        </p:txBody>
      </p:sp>
      <p:sp>
        <p:nvSpPr>
          <p:cNvPr id="3" name="Content Placeholder 2"/>
          <p:cNvSpPr>
            <a:spLocks noGrp="1"/>
          </p:cNvSpPr>
          <p:nvPr>
            <p:ph idx="1"/>
          </p:nvPr>
        </p:nvSpPr>
        <p:spPr/>
        <p:txBody>
          <a:bodyPr>
            <a:normAutofit/>
          </a:bodyPr>
          <a:lstStyle/>
          <a:p>
            <a:pPr>
              <a:lnSpc>
                <a:spcPct val="150000"/>
              </a:lnSpc>
              <a:buNone/>
            </a:pPr>
            <a:r>
              <a:rPr lang="en-US" sz="1600" dirty="0" smtClean="0">
                <a:latin typeface="Times New Roman" pitchFamily="18" charset="0"/>
                <a:cs typeface="Times New Roman" pitchFamily="18" charset="0"/>
              </a:rPr>
              <a:t> </a:t>
            </a:r>
            <a:endParaRPr lang="en-CA" sz="1600" dirty="0" smtClean="0">
              <a:latin typeface="Casper"/>
              <a:cs typeface="Times New Roman" pitchFamily="18" charset="0"/>
            </a:endParaRPr>
          </a:p>
          <a:p>
            <a:pPr marL="342900" indent="-342900">
              <a:buNone/>
              <a:defRPr/>
            </a:pPr>
            <a:endParaRPr lang="en-US" sz="1600" dirty="0" smtClean="0">
              <a:latin typeface="Casper"/>
              <a:cs typeface="Times New Roman" pitchFamily="18" charset="0"/>
            </a:endParaRPr>
          </a:p>
          <a:p>
            <a:pPr>
              <a:buNone/>
            </a:pPr>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19</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44880" y="2088463"/>
            <a:ext cx="6096000" cy="1815882"/>
          </a:xfrm>
          <a:prstGeom prst="rect">
            <a:avLst/>
          </a:prstGeom>
        </p:spPr>
        <p:txBody>
          <a:bodyPr>
            <a:spAutoFit/>
          </a:bodyPr>
          <a:lstStyle/>
          <a:p>
            <a:pPr algn="just">
              <a:buFont typeface="Wingdings" pitchFamily="2" charset="2"/>
              <a:buChar char="§"/>
            </a:pPr>
            <a:r>
              <a:rPr lang="en-US" sz="1600" dirty="0" smtClean="0">
                <a:latin typeface="Casper"/>
                <a:cs typeface="Times New Roman" pitchFamily="18" charset="0"/>
              </a:rPr>
              <a:t>The construction of this motor  has many similarities of three motor as well as conventional DC motor. </a:t>
            </a:r>
          </a:p>
          <a:p>
            <a:pPr algn="just"/>
            <a:endParaRPr lang="en-US" sz="1600" dirty="0" smtClean="0">
              <a:latin typeface="Casper"/>
              <a:cs typeface="Times New Roman" pitchFamily="18" charset="0"/>
            </a:endParaRPr>
          </a:p>
          <a:p>
            <a:pPr algn="just">
              <a:buFont typeface="Arial" pitchFamily="34" charset="0"/>
              <a:buChar char="•"/>
            </a:pPr>
            <a:r>
              <a:rPr lang="en-US" sz="1600" dirty="0" smtClean="0">
                <a:latin typeface="Casper"/>
                <a:cs typeface="Times New Roman" pitchFamily="18" charset="0"/>
              </a:rPr>
              <a:t>This motor has stator and rotor  parts as like all other motors.</a:t>
            </a:r>
          </a:p>
          <a:p>
            <a:pPr algn="just"/>
            <a:endParaRPr lang="en-US" sz="1600" dirty="0" smtClean="0">
              <a:latin typeface="Casper"/>
              <a:cs typeface="Times New Roman" pitchFamily="18" charset="0"/>
            </a:endParaRPr>
          </a:p>
          <a:p>
            <a:pPr algn="just">
              <a:buFont typeface="Arial" pitchFamily="34" charset="0"/>
              <a:buChar char="•"/>
            </a:pPr>
            <a:r>
              <a:rPr lang="en-US" sz="1600" dirty="0" smtClean="0">
                <a:latin typeface="Casper"/>
                <a:cs typeface="Times New Roman" pitchFamily="18" charset="0"/>
              </a:rPr>
              <a:t>The rotor of BLDC motor is permanent magnet and stator is a coil arrangement</a:t>
            </a:r>
            <a:endParaRPr lang="en-US" sz="1600" dirty="0">
              <a:latin typeface="Casper"/>
              <a:cs typeface="Times New Roman" pitchFamily="18" charset="0"/>
            </a:endParaRPr>
          </a:p>
        </p:txBody>
      </p:sp>
      <p:pic>
        <p:nvPicPr>
          <p:cNvPr id="77826" name="Picture 2" descr="Image result for construction of BLDC motor"/>
          <p:cNvPicPr>
            <a:picLocks noChangeAspect="1" noChangeArrowheads="1"/>
          </p:cNvPicPr>
          <p:nvPr/>
        </p:nvPicPr>
        <p:blipFill>
          <a:blip r:embed="rId2"/>
          <a:srcRect/>
          <a:stretch>
            <a:fillRect/>
          </a:stretch>
        </p:blipFill>
        <p:spPr bwMode="auto">
          <a:xfrm>
            <a:off x="7627532" y="1940042"/>
            <a:ext cx="3567338" cy="2945465"/>
          </a:xfrm>
          <a:prstGeom prst="rect">
            <a:avLst/>
          </a:prstGeom>
          <a:noFill/>
        </p:spPr>
      </p:pic>
      <p:sp>
        <p:nvSpPr>
          <p:cNvPr id="13" name="Rectangle 12"/>
          <p:cNvSpPr/>
          <p:nvPr/>
        </p:nvSpPr>
        <p:spPr>
          <a:xfrm>
            <a:off x="7471954" y="5042263"/>
            <a:ext cx="3657600" cy="1005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hlinkClick r:id="rId3"/>
              </a:rPr>
              <a:t>https://www.engineermind.in/2018/01/working-and-construction-of-brush-less-dc-motor.html</a:t>
            </a:r>
            <a:endParaRPr lang="en-US" sz="1600" dirty="0">
              <a:solidFill>
                <a:schemeClr val="tx1"/>
              </a:solidFill>
              <a:latin typeface="Casper"/>
            </a:endParaRPr>
          </a:p>
        </p:txBody>
      </p:sp>
    </p:spTree>
    <p:extLst>
      <p:ext uri="{BB962C8B-B14F-4D97-AF65-F5344CB8AC3E}">
        <p14:creationId xmlns:p14="http://schemas.microsoft.com/office/powerpoint/2010/main" val="8237023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72398" y="1028700"/>
            <a:ext cx="4890901" cy="4873625"/>
          </a:xfrm>
        </p:spPr>
        <p:txBody>
          <a:bodyPr>
            <a:normAutofit/>
          </a:bodyPr>
          <a:lstStyle/>
          <a:p>
            <a:endParaRPr lang="en-US" sz="2400" dirty="0" smtClean="0">
              <a:latin typeface="Casper" panose="02000506000000020004" pitchFamily="2" charset="0"/>
              <a:cs typeface="Arial" panose="020B0604020202020204" pitchFamily="34" charset="0"/>
            </a:endParaRPr>
          </a:p>
          <a:p>
            <a:endParaRPr lang="en-US" sz="2400" dirty="0">
              <a:latin typeface="Casper" panose="02000506000000020004" pitchFamily="2" charset="0"/>
              <a:cs typeface="Arial" panose="020B0604020202020204" pitchFamily="34" charset="0"/>
            </a:endParaRP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2</a:t>
            </a:fld>
            <a:endParaRPr lang="en-US" dirty="0"/>
          </a:p>
        </p:txBody>
      </p:sp>
      <p:sp>
        <p:nvSpPr>
          <p:cNvPr id="8" name="Title 7"/>
          <p:cNvSpPr txBox="1">
            <a:spLocks noGrp="1" noChangeArrowheads="1"/>
          </p:cNvSpPr>
          <p:nvPr>
            <p:ph type="title"/>
          </p:nvPr>
        </p:nvSpPr>
        <p:spPr bwMode="auto">
          <a:xfrm>
            <a:off x="589439" y="1167745"/>
            <a:ext cx="4452579"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smtClean="0">
                <a:latin typeface="Casper Bold" panose="02000806040000020004" pitchFamily="2" charset="0"/>
                <a:ea typeface="Karla" pitchFamily="2" charset="0"/>
                <a:cs typeface="Karla" pitchFamily="2" charset="0"/>
              </a:rPr>
              <a:t>Rotating Electrical Machines</a:t>
            </a:r>
            <a:r>
              <a:rPr lang="en-US" sz="2000" b="1" dirty="0">
                <a:latin typeface="Karla" pitchFamily="2" charset="0"/>
                <a:ea typeface="Karla" pitchFamily="2" charset="0"/>
                <a:cs typeface="Karla" pitchFamily="2" charset="0"/>
              </a:rPr>
              <a:t/>
            </a:r>
            <a:br>
              <a:rPr lang="en-US" sz="2000" b="1" dirty="0">
                <a:latin typeface="Karla" pitchFamily="2" charset="0"/>
                <a:ea typeface="Karla" pitchFamily="2" charset="0"/>
                <a:cs typeface="Karla" pitchFamily="2" charset="0"/>
              </a:rPr>
            </a:br>
            <a:endParaRPr lang="en-US" sz="1600" dirty="0">
              <a:latin typeface="Raleway ExtraBold" pitchFamily="34" charset="-52"/>
            </a:endParaRPr>
          </a:p>
        </p:txBody>
      </p:sp>
      <p:sp>
        <p:nvSpPr>
          <p:cNvPr id="2" name="Rectangle 1"/>
          <p:cNvSpPr/>
          <p:nvPr/>
        </p:nvSpPr>
        <p:spPr>
          <a:xfrm>
            <a:off x="6011394" y="838200"/>
            <a:ext cx="5151905" cy="551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74686" y="2402177"/>
            <a:ext cx="2374689" cy="461665"/>
          </a:xfrm>
          <a:prstGeom prst="rect">
            <a:avLst/>
          </a:prstGeom>
        </p:spPr>
        <p:txBody>
          <a:bodyPr wrap="none">
            <a:spAutoFit/>
          </a:bodyPr>
          <a:lstStyle/>
          <a:p>
            <a:r>
              <a:rPr lang="en-US" sz="2400" b="1" dirty="0"/>
              <a:t>Course Outcome </a:t>
            </a:r>
          </a:p>
        </p:txBody>
      </p:sp>
      <p:sp>
        <p:nvSpPr>
          <p:cNvPr id="15" name="Rectangle 14"/>
          <p:cNvSpPr/>
          <p:nvPr/>
        </p:nvSpPr>
        <p:spPr>
          <a:xfrm>
            <a:off x="6596743" y="3974610"/>
            <a:ext cx="4167051" cy="9435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Casper"/>
                <a:hlinkClick r:id="rId2"/>
              </a:rPr>
              <a:t>http://www.railway-technical.com/trains/rolling-stock-index-l/train-equipment/electric-traction-control-d.html</a:t>
            </a:r>
            <a:endParaRPr lang="en-US" sz="1600" dirty="0">
              <a:solidFill>
                <a:schemeClr val="tx1"/>
              </a:solidFill>
              <a:latin typeface="Casper"/>
            </a:endParaRPr>
          </a:p>
        </p:txBody>
      </p:sp>
      <p:pic>
        <p:nvPicPr>
          <p:cNvPr id="57345" name="Picture 1"/>
          <p:cNvPicPr>
            <a:picLocks noChangeAspect="1" noChangeArrowheads="1"/>
          </p:cNvPicPr>
          <p:nvPr/>
        </p:nvPicPr>
        <p:blipFill>
          <a:blip r:embed="rId3"/>
          <a:srcRect/>
          <a:stretch>
            <a:fillRect/>
          </a:stretch>
        </p:blipFill>
        <p:spPr bwMode="auto">
          <a:xfrm>
            <a:off x="6081569" y="875211"/>
            <a:ext cx="5067716" cy="2690269"/>
          </a:xfrm>
          <a:prstGeom prst="rect">
            <a:avLst/>
          </a:prstGeom>
          <a:noFill/>
          <a:ln w="9525">
            <a:noFill/>
            <a:miter lim="800000"/>
            <a:headEnd/>
            <a:tailEnd/>
          </a:ln>
          <a:effectLst/>
        </p:spPr>
      </p:pic>
      <p:graphicFrame>
        <p:nvGraphicFramePr>
          <p:cNvPr id="12" name="Table 11"/>
          <p:cNvGraphicFramePr>
            <a:graphicFrameLocks noGrp="1"/>
          </p:cNvGraphicFramePr>
          <p:nvPr>
            <p:extLst>
              <p:ext uri="{D42A27DB-BD31-4B8C-83A1-F6EECF244321}">
                <p14:modId xmlns:p14="http://schemas.microsoft.com/office/powerpoint/2010/main" val="526451251"/>
              </p:ext>
            </p:extLst>
          </p:nvPr>
        </p:nvGraphicFramePr>
        <p:xfrm>
          <a:off x="205486" y="2817844"/>
          <a:ext cx="5667408" cy="3137684"/>
        </p:xfrm>
        <a:graphic>
          <a:graphicData uri="http://schemas.openxmlformats.org/drawingml/2006/table">
            <a:tbl>
              <a:tblPr firstRow="1" firstCol="1" bandRow="1"/>
              <a:tblGrid>
                <a:gridCol w="555090"/>
                <a:gridCol w="4342115"/>
                <a:gridCol w="770203"/>
              </a:tblGrid>
              <a:tr h="403920">
                <a:tc>
                  <a:txBody>
                    <a:bodyPr/>
                    <a:lstStyle/>
                    <a:p>
                      <a:pPr algn="ctr" fontAlgn="ctr"/>
                      <a:r>
                        <a:rPr lang="en-US" sz="1200" b="1" i="0" u="none" strike="noStrike" dirty="0">
                          <a:solidFill>
                            <a:srgbClr val="000000"/>
                          </a:solidFill>
                          <a:effectLst/>
                          <a:latin typeface="Calibri" panose="020F0502020204030204" pitchFamily="34" charset="0"/>
                        </a:rPr>
                        <a:t>CO Number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panose="020F0502020204030204" pitchFamily="34" charset="0"/>
                        </a:rPr>
                        <a:t>Title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panose="020F0502020204030204" pitchFamily="34" charset="0"/>
                        </a:rPr>
                        <a:t>Level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06743">
                <a:tc>
                  <a:txBody>
                    <a:bodyPr/>
                    <a:lstStyle/>
                    <a:p>
                      <a:pPr algn="ctr" fontAlgn="ctr"/>
                      <a:r>
                        <a:rPr lang="en-US" sz="1200" b="0" i="0" u="none" strike="noStrike">
                          <a:solidFill>
                            <a:schemeClr val="tx1"/>
                          </a:solidFill>
                          <a:effectLst/>
                          <a:latin typeface="Calibri" panose="020F0502020204030204" pitchFamily="34" charset="0"/>
                        </a:rPr>
                        <a:t>CO1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200" b="0" i="0" u="none" strike="noStrike" dirty="0">
                          <a:solidFill>
                            <a:schemeClr val="tx1"/>
                          </a:solidFill>
                          <a:effectLst/>
                          <a:latin typeface="Times New Roman" panose="02020603050405020304" pitchFamily="18" charset="0"/>
                        </a:rPr>
                        <a:t>Students will be able to establish  the equations that characterize the performance of an electric circuit as well as solving both single phase and three-phase AC circuits in sinusoidal steady state.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chemeClr val="tx1"/>
                          </a:solidFill>
                          <a:effectLst/>
                          <a:latin typeface="Calibri" panose="020F0502020204030204" pitchFamily="34" charset="0"/>
                        </a:rPr>
                        <a:t>Remember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09007">
                <a:tc>
                  <a:txBody>
                    <a:bodyPr/>
                    <a:lstStyle/>
                    <a:p>
                      <a:pPr algn="ctr" fontAlgn="ctr"/>
                      <a:r>
                        <a:rPr lang="en-US" sz="1200" b="0" i="0" u="none" strike="noStrike">
                          <a:solidFill>
                            <a:srgbClr val="000000"/>
                          </a:solidFill>
                          <a:effectLst/>
                          <a:latin typeface="Calibri" panose="020F0502020204030204" pitchFamily="34" charset="0"/>
                        </a:rPr>
                        <a:t>CO2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200" b="0" i="0" u="none" strike="noStrike" dirty="0">
                          <a:solidFill>
                            <a:srgbClr val="000000"/>
                          </a:solidFill>
                          <a:effectLst/>
                          <a:latin typeface="Times New Roman" panose="02020603050405020304" pitchFamily="18" charset="0"/>
                        </a:rPr>
                        <a:t>Students will be made aware about the electrical safety and implementation of electric wiring.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Calibri" panose="020F0502020204030204" pitchFamily="34" charset="0"/>
                        </a:rPr>
                        <a:t>Understand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09007">
                <a:tc>
                  <a:txBody>
                    <a:bodyPr/>
                    <a:lstStyle/>
                    <a:p>
                      <a:pPr algn="ctr" fontAlgn="ctr"/>
                      <a:r>
                        <a:rPr lang="en-US" sz="1200" b="0" i="0" u="none" strike="noStrike" dirty="0">
                          <a:solidFill>
                            <a:srgbClr val="FF0000"/>
                          </a:solidFill>
                          <a:effectLst/>
                          <a:latin typeface="Calibri" panose="020F0502020204030204" pitchFamily="34" charset="0"/>
                        </a:rPr>
                        <a:t>CO3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200" b="0" i="0" u="none" strike="noStrike" dirty="0">
                          <a:solidFill>
                            <a:srgbClr val="FF0000"/>
                          </a:solidFill>
                          <a:effectLst/>
                          <a:latin typeface="Times New Roman" panose="02020603050405020304" pitchFamily="18" charset="0"/>
                        </a:rPr>
                        <a:t>Introducing students to the areas of rotating electric machines, with application of  motors in particular, transducers and electric batteries.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FF0000"/>
                          </a:solidFill>
                          <a:effectLst/>
                          <a:latin typeface="Calibri" panose="020F0502020204030204" pitchFamily="34" charset="0"/>
                        </a:rPr>
                        <a:t>Understand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09007">
                <a:tc>
                  <a:txBody>
                    <a:bodyPr/>
                    <a:lstStyle/>
                    <a:p>
                      <a:pPr algn="ctr" fontAlgn="ctr"/>
                      <a:r>
                        <a:rPr lang="en-US" sz="1200" b="0" i="0" u="none" strike="noStrike">
                          <a:solidFill>
                            <a:srgbClr val="000000"/>
                          </a:solidFill>
                          <a:effectLst/>
                          <a:latin typeface="Calibri" panose="020F0502020204030204" pitchFamily="34" charset="0"/>
                        </a:rPr>
                        <a:t>CO4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200" b="0" i="0" u="none" strike="noStrike" dirty="0">
                          <a:solidFill>
                            <a:srgbClr val="000000"/>
                          </a:solidFill>
                          <a:effectLst/>
                          <a:latin typeface="Times New Roman" panose="02020603050405020304" pitchFamily="18" charset="0"/>
                        </a:rPr>
                        <a:t>Comprehension of  different applications of  Op-amps in electronic circuits and its interfacing with A/D-D/A converters..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Calibri" panose="020F0502020204030204" pitchFamily="34" charset="0"/>
                        </a:rPr>
                        <a:t>Understand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cxnSp>
        <p:nvCxnSpPr>
          <p:cNvPr id="14" name="Straight Arrow Connector 13"/>
          <p:cNvCxnSpPr/>
          <p:nvPr/>
        </p:nvCxnSpPr>
        <p:spPr>
          <a:xfrm flipV="1">
            <a:off x="5265484" y="3249015"/>
            <a:ext cx="1451510" cy="1611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80973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US" dirty="0" smtClean="0">
                <a:latin typeface="Casper Bold" panose="02000806040000020004" pitchFamily="2" charset="0"/>
                <a:cs typeface="Arial" panose="020B0604020202020204" pitchFamily="34" charset="0"/>
              </a:rPr>
              <a:t>ADVANTAGE AND DISADVANTAGE OF BLDC MOTOR</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20</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p:cNvSpPr>
            <a:spLocks noGrp="1"/>
          </p:cNvSpPr>
          <p:nvPr>
            <p:ph idx="1"/>
          </p:nvPr>
        </p:nvSpPr>
        <p:spPr/>
        <p:txBody>
          <a:bodyPr>
            <a:normAutofit/>
          </a:bodyPr>
          <a:lstStyle/>
          <a:p>
            <a:pPr marL="0" lvl="0" indent="0" algn="just" fontAlgn="base">
              <a:lnSpc>
                <a:spcPct val="150000"/>
              </a:lnSpc>
              <a:spcBef>
                <a:spcPct val="0"/>
              </a:spcBef>
              <a:spcAft>
                <a:spcPct val="0"/>
              </a:spcAft>
              <a:buNone/>
              <a:tabLst>
                <a:tab pos="457200" algn="l"/>
              </a:tabLst>
            </a:pPr>
            <a:r>
              <a:rPr lang="en-US" sz="1600" b="1" dirty="0" smtClean="0">
                <a:latin typeface="Casper"/>
                <a:ea typeface="Calibri" pitchFamily="34" charset="0"/>
                <a:cs typeface="Times New Roman" pitchFamily="18" charset="0"/>
              </a:rPr>
              <a:t>Advantages:</a:t>
            </a:r>
          </a:p>
          <a:p>
            <a:pPr marL="0" lvl="0" indent="0" algn="just" fontAlgn="base">
              <a:lnSpc>
                <a:spcPct val="150000"/>
              </a:lnSpc>
              <a:spcBef>
                <a:spcPct val="0"/>
              </a:spcBef>
              <a:spcAft>
                <a:spcPct val="0"/>
              </a:spcAft>
              <a:buFontTx/>
              <a:buChar char="•"/>
              <a:tabLst>
                <a:tab pos="457200" algn="l"/>
              </a:tabLst>
            </a:pPr>
            <a:r>
              <a:rPr lang="en-US" sz="1600" dirty="0" smtClean="0">
                <a:latin typeface="Casper"/>
                <a:ea typeface="Calibri" pitchFamily="34" charset="0"/>
                <a:cs typeface="Times New Roman" pitchFamily="18" charset="0"/>
              </a:rPr>
              <a:t>No mechanical </a:t>
            </a:r>
            <a:r>
              <a:rPr lang="en-US" sz="1600" dirty="0" err="1" smtClean="0">
                <a:latin typeface="Casper"/>
                <a:ea typeface="Calibri" pitchFamily="34" charset="0"/>
                <a:cs typeface="Times New Roman" pitchFamily="18" charset="0"/>
              </a:rPr>
              <a:t>commutator</a:t>
            </a:r>
            <a:r>
              <a:rPr lang="en-US" sz="1600" dirty="0" smtClean="0">
                <a:latin typeface="Casper"/>
                <a:ea typeface="Calibri" pitchFamily="34" charset="0"/>
                <a:cs typeface="Times New Roman" pitchFamily="18" charset="0"/>
              </a:rPr>
              <a:t> and associated problems</a:t>
            </a:r>
            <a:endParaRPr lang="en-US" sz="1600" dirty="0" smtClean="0">
              <a:latin typeface="Casper"/>
              <a:cs typeface="Times New Roman" pitchFamily="18" charset="0"/>
            </a:endParaRPr>
          </a:p>
          <a:p>
            <a:pPr marL="0" lvl="0" indent="0" algn="just" eaLnBrk="0" fontAlgn="base" hangingPunct="0">
              <a:lnSpc>
                <a:spcPct val="150000"/>
              </a:lnSpc>
              <a:spcBef>
                <a:spcPct val="0"/>
              </a:spcBef>
              <a:spcAft>
                <a:spcPct val="0"/>
              </a:spcAft>
              <a:buFontTx/>
              <a:buChar char="•"/>
              <a:tabLst>
                <a:tab pos="457200" algn="l"/>
              </a:tabLst>
            </a:pPr>
            <a:r>
              <a:rPr lang="en-US" sz="1600" dirty="0" smtClean="0">
                <a:latin typeface="Casper"/>
                <a:ea typeface="Calibri" pitchFamily="34" charset="0"/>
                <a:cs typeface="Times New Roman" pitchFamily="18" charset="0"/>
              </a:rPr>
              <a:t>High efficiency due to the use of permanent magnet rotor</a:t>
            </a:r>
            <a:endParaRPr lang="en-US" sz="1600" dirty="0" smtClean="0">
              <a:latin typeface="Casper"/>
              <a:cs typeface="Times New Roman" pitchFamily="18" charset="0"/>
            </a:endParaRPr>
          </a:p>
          <a:p>
            <a:pPr marL="0" lvl="0" indent="0" algn="just" eaLnBrk="0" fontAlgn="base" hangingPunct="0">
              <a:lnSpc>
                <a:spcPct val="150000"/>
              </a:lnSpc>
              <a:spcBef>
                <a:spcPct val="0"/>
              </a:spcBef>
              <a:spcAft>
                <a:spcPct val="0"/>
              </a:spcAft>
              <a:buFontTx/>
              <a:buChar char="•"/>
              <a:tabLst>
                <a:tab pos="457200" algn="l"/>
              </a:tabLst>
            </a:pPr>
            <a:r>
              <a:rPr lang="en-US" sz="1600" dirty="0" smtClean="0">
                <a:latin typeface="Casper"/>
                <a:ea typeface="Calibri" pitchFamily="34" charset="0"/>
                <a:cs typeface="Times New Roman" pitchFamily="18" charset="0"/>
              </a:rPr>
              <a:t>High speed of operation even in loaded and unloaded conditions</a:t>
            </a:r>
            <a:endParaRPr lang="en-US" sz="1600" dirty="0" smtClean="0">
              <a:latin typeface="Casper"/>
              <a:cs typeface="Times New Roman" pitchFamily="18" charset="0"/>
            </a:endParaRPr>
          </a:p>
          <a:p>
            <a:pPr marL="0" lvl="0" indent="0" algn="just" eaLnBrk="0" fontAlgn="base" hangingPunct="0">
              <a:lnSpc>
                <a:spcPct val="150000"/>
              </a:lnSpc>
              <a:spcBef>
                <a:spcPct val="0"/>
              </a:spcBef>
              <a:spcAft>
                <a:spcPct val="0"/>
              </a:spcAft>
              <a:buFontTx/>
              <a:buChar char="•"/>
              <a:tabLst>
                <a:tab pos="457200" algn="l"/>
              </a:tabLst>
            </a:pPr>
            <a:r>
              <a:rPr lang="en-US" sz="1600" dirty="0" smtClean="0">
                <a:latin typeface="Casper"/>
                <a:ea typeface="Calibri" pitchFamily="34" charset="0"/>
                <a:cs typeface="Times New Roman" pitchFamily="18" charset="0"/>
              </a:rPr>
              <a:t>Smaller motor geometry and lighter in weight than both brushed type DC and induction AC motors.</a:t>
            </a:r>
          </a:p>
          <a:p>
            <a:pPr marL="0" lvl="0" indent="0" algn="just" eaLnBrk="0" fontAlgn="base" hangingPunct="0">
              <a:lnSpc>
                <a:spcPct val="150000"/>
              </a:lnSpc>
              <a:spcBef>
                <a:spcPct val="0"/>
              </a:spcBef>
              <a:spcAft>
                <a:spcPct val="0"/>
              </a:spcAft>
              <a:buNone/>
              <a:tabLst>
                <a:tab pos="457200" algn="l"/>
              </a:tabLst>
            </a:pPr>
            <a:r>
              <a:rPr lang="en-US" sz="1600" b="1" dirty="0" smtClean="0">
                <a:latin typeface="Casper"/>
                <a:cs typeface="Times New Roman" pitchFamily="18" charset="0"/>
              </a:rPr>
              <a:t>Disadvantages:</a:t>
            </a:r>
          </a:p>
          <a:p>
            <a:pPr algn="just" eaLnBrk="0" fontAlgn="base" hangingPunct="0">
              <a:lnSpc>
                <a:spcPct val="150000"/>
              </a:lnSpc>
              <a:spcBef>
                <a:spcPct val="0"/>
              </a:spcBef>
              <a:spcAft>
                <a:spcPct val="0"/>
              </a:spcAft>
              <a:buFontTx/>
              <a:buChar char="•"/>
              <a:tabLst>
                <a:tab pos="457200" algn="l"/>
              </a:tabLst>
            </a:pPr>
            <a:r>
              <a:rPr lang="en-US" sz="1600" dirty="0" smtClean="0">
                <a:latin typeface="Casper"/>
                <a:ea typeface="Calibri" pitchFamily="34" charset="0"/>
                <a:cs typeface="Times New Roman" pitchFamily="18" charset="0"/>
              </a:rPr>
              <a:t>Electronic controller required control this motor is expensive</a:t>
            </a:r>
          </a:p>
          <a:p>
            <a:pPr algn="just" eaLnBrk="0" fontAlgn="base" hangingPunct="0">
              <a:lnSpc>
                <a:spcPct val="150000"/>
              </a:lnSpc>
              <a:spcBef>
                <a:spcPct val="0"/>
              </a:spcBef>
              <a:spcAft>
                <a:spcPct val="0"/>
              </a:spcAft>
              <a:buFontTx/>
              <a:buChar char="•"/>
              <a:tabLst>
                <a:tab pos="457200" algn="l"/>
              </a:tabLst>
            </a:pPr>
            <a:r>
              <a:rPr lang="en-US" sz="1600" dirty="0" smtClean="0">
                <a:latin typeface="Casper"/>
                <a:ea typeface="Calibri" pitchFamily="34" charset="0"/>
                <a:cs typeface="Times New Roman" pitchFamily="18" charset="0"/>
              </a:rPr>
              <a:t>Not much availability of many integrated electronic control solutions, especially for tiny</a:t>
            </a:r>
          </a:p>
          <a:p>
            <a:pPr algn="just" eaLnBrk="0" fontAlgn="base" hangingPunct="0">
              <a:lnSpc>
                <a:spcPct val="150000"/>
              </a:lnSpc>
              <a:spcBef>
                <a:spcPct val="0"/>
              </a:spcBef>
              <a:spcAft>
                <a:spcPct val="0"/>
              </a:spcAft>
              <a:tabLst>
                <a:tab pos="457200" algn="l"/>
              </a:tabLst>
            </a:pPr>
            <a:r>
              <a:rPr lang="en-US" sz="1600" dirty="0" smtClean="0">
                <a:latin typeface="Casper"/>
                <a:ea typeface="Calibri" pitchFamily="34" charset="0"/>
                <a:cs typeface="Times New Roman" pitchFamily="18" charset="0"/>
              </a:rPr>
              <a:t>  BLDC motors</a:t>
            </a:r>
          </a:p>
          <a:p>
            <a:pPr algn="just" eaLnBrk="0" fontAlgn="base" hangingPunct="0">
              <a:lnSpc>
                <a:spcPct val="150000"/>
              </a:lnSpc>
              <a:spcBef>
                <a:spcPct val="0"/>
              </a:spcBef>
              <a:spcAft>
                <a:spcPct val="0"/>
              </a:spcAft>
              <a:buFontTx/>
              <a:buChar char="•"/>
              <a:tabLst>
                <a:tab pos="457200" algn="l"/>
              </a:tabLst>
            </a:pPr>
            <a:r>
              <a:rPr lang="en-US" sz="1600" dirty="0" smtClean="0">
                <a:latin typeface="Casper"/>
                <a:ea typeface="Calibri" pitchFamily="34" charset="0"/>
                <a:cs typeface="Times New Roman" pitchFamily="18" charset="0"/>
              </a:rPr>
              <a:t>Requires complex drive circuitry</a:t>
            </a:r>
          </a:p>
          <a:p>
            <a:pPr marL="0" lvl="0" indent="0" algn="just" eaLnBrk="0" fontAlgn="base" hangingPunct="0">
              <a:lnSpc>
                <a:spcPct val="150000"/>
              </a:lnSpc>
              <a:spcBef>
                <a:spcPct val="0"/>
              </a:spcBef>
              <a:spcAft>
                <a:spcPct val="0"/>
              </a:spcAft>
              <a:buNone/>
              <a:tabLst>
                <a:tab pos="457200" algn="l"/>
              </a:tabLst>
            </a:pPr>
            <a:endParaRPr lang="en-US" sz="1600" b="1" dirty="0" smtClean="0">
              <a:latin typeface="Casper"/>
              <a:cs typeface="Times New Roman" pitchFamily="18" charset="0"/>
            </a:endParaRPr>
          </a:p>
          <a:p>
            <a:pPr algn="just" fontAlgn="base"/>
            <a:endParaRPr lang="en-US" sz="1600" dirty="0" smtClean="0">
              <a:latin typeface="Casper"/>
              <a:cs typeface="Times New Roman" pitchFamily="18" charset="0"/>
            </a:endParaRPr>
          </a:p>
          <a:p>
            <a:pPr algn="just" fontAlgn="base"/>
            <a:endParaRPr lang="en-US" sz="1600" dirty="0" smtClean="0">
              <a:latin typeface="Casper"/>
              <a:cs typeface="Times New Roman" pitchFamily="18" charset="0"/>
            </a:endParaRPr>
          </a:p>
          <a:p>
            <a:pPr algn="just" fontAlgn="base"/>
            <a:endParaRPr lang="en-US" sz="1600" dirty="0">
              <a:latin typeface="Casper"/>
              <a:cs typeface="Times New Roman" pitchFamily="18" charset="0"/>
            </a:endParaRPr>
          </a:p>
        </p:txBody>
      </p:sp>
    </p:spTree>
    <p:extLst>
      <p:ext uri="{BB962C8B-B14F-4D97-AF65-F5344CB8AC3E}">
        <p14:creationId xmlns:p14="http://schemas.microsoft.com/office/powerpoint/2010/main" val="8237023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US" dirty="0" smtClean="0">
                <a:latin typeface="Casper Bold" panose="02000806040000020004" pitchFamily="2" charset="0"/>
                <a:cs typeface="Arial" panose="020B0604020202020204" pitchFamily="34" charset="0"/>
              </a:rPr>
              <a:t>APPLICATIONS OF BLDC MOTOR</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21</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p:cNvSpPr>
            <a:spLocks noGrp="1"/>
          </p:cNvSpPr>
          <p:nvPr>
            <p:ph idx="1"/>
          </p:nvPr>
        </p:nvSpPr>
        <p:spPr/>
        <p:txBody>
          <a:bodyPr>
            <a:normAutofit/>
          </a:bodyPr>
          <a:lstStyle/>
          <a:p>
            <a:pPr marL="0" lvl="0" indent="0" algn="just" fontAlgn="base">
              <a:lnSpc>
                <a:spcPct val="150000"/>
              </a:lnSpc>
              <a:spcBef>
                <a:spcPct val="0"/>
              </a:spcBef>
              <a:spcAft>
                <a:spcPct val="0"/>
              </a:spcAft>
              <a:tabLst>
                <a:tab pos="457200" algn="l"/>
              </a:tabLst>
            </a:pPr>
            <a:r>
              <a:rPr lang="en-US" sz="1600" dirty="0" smtClean="0">
                <a:latin typeface="Casper"/>
                <a:ea typeface="Calibri" pitchFamily="34" charset="0"/>
                <a:cs typeface="Times New Roman" pitchFamily="18" charset="0"/>
              </a:rPr>
              <a:t>Instrumentation.</a:t>
            </a:r>
          </a:p>
          <a:p>
            <a:pPr marL="0" lvl="0" indent="0" algn="just" fontAlgn="base">
              <a:lnSpc>
                <a:spcPct val="150000"/>
              </a:lnSpc>
              <a:spcBef>
                <a:spcPct val="0"/>
              </a:spcBef>
              <a:spcAft>
                <a:spcPct val="0"/>
              </a:spcAft>
              <a:tabLst>
                <a:tab pos="457200" algn="l"/>
              </a:tabLst>
            </a:pPr>
            <a:r>
              <a:rPr lang="en-US" sz="1600" dirty="0" smtClean="0">
                <a:latin typeface="Casper"/>
                <a:ea typeface="Calibri" pitchFamily="34" charset="0"/>
                <a:cs typeface="Times New Roman" pitchFamily="18" charset="0"/>
              </a:rPr>
              <a:t>Medical.</a:t>
            </a:r>
          </a:p>
          <a:p>
            <a:pPr marL="0" lvl="0" indent="0" algn="just" fontAlgn="base">
              <a:lnSpc>
                <a:spcPct val="150000"/>
              </a:lnSpc>
              <a:spcBef>
                <a:spcPct val="0"/>
              </a:spcBef>
              <a:spcAft>
                <a:spcPct val="0"/>
              </a:spcAft>
              <a:tabLst>
                <a:tab pos="457200" algn="l"/>
              </a:tabLst>
            </a:pPr>
            <a:r>
              <a:rPr lang="en-US" sz="1600" dirty="0" smtClean="0">
                <a:latin typeface="Casper"/>
                <a:ea typeface="Calibri" pitchFamily="34" charset="0"/>
                <a:cs typeface="Times New Roman" pitchFamily="18" charset="0"/>
              </a:rPr>
              <a:t>Appliances.</a:t>
            </a:r>
          </a:p>
          <a:p>
            <a:pPr marL="0" lvl="0" indent="0" algn="just" fontAlgn="base">
              <a:lnSpc>
                <a:spcPct val="150000"/>
              </a:lnSpc>
              <a:spcBef>
                <a:spcPct val="0"/>
              </a:spcBef>
              <a:spcAft>
                <a:spcPct val="0"/>
              </a:spcAft>
              <a:tabLst>
                <a:tab pos="457200" algn="l"/>
              </a:tabLst>
            </a:pPr>
            <a:r>
              <a:rPr lang="en-US" sz="1600" dirty="0" smtClean="0">
                <a:latin typeface="Casper"/>
                <a:ea typeface="Calibri" pitchFamily="34" charset="0"/>
                <a:cs typeface="Times New Roman" pitchFamily="18" charset="0"/>
              </a:rPr>
              <a:t>Automotive</a:t>
            </a:r>
          </a:p>
          <a:p>
            <a:pPr marL="0" lvl="0" indent="0" algn="just" fontAlgn="base">
              <a:lnSpc>
                <a:spcPct val="150000"/>
              </a:lnSpc>
              <a:spcBef>
                <a:spcPct val="0"/>
              </a:spcBef>
              <a:spcAft>
                <a:spcPct val="0"/>
              </a:spcAft>
              <a:tabLst>
                <a:tab pos="457200" algn="l"/>
              </a:tabLst>
            </a:pPr>
            <a:r>
              <a:rPr lang="en-US" sz="1600" dirty="0" smtClean="0">
                <a:latin typeface="Casper"/>
                <a:ea typeface="Calibri" pitchFamily="34" charset="0"/>
                <a:cs typeface="Times New Roman" pitchFamily="18" charset="0"/>
              </a:rPr>
              <a:t>Factory Automation Equipment.</a:t>
            </a:r>
          </a:p>
          <a:p>
            <a:pPr marL="0" lvl="0" indent="0" algn="just" fontAlgn="base">
              <a:lnSpc>
                <a:spcPct val="150000"/>
              </a:lnSpc>
              <a:spcBef>
                <a:spcPct val="0"/>
              </a:spcBef>
              <a:spcAft>
                <a:spcPct val="0"/>
              </a:spcAft>
              <a:tabLst>
                <a:tab pos="457200" algn="l"/>
              </a:tabLst>
            </a:pPr>
            <a:r>
              <a:rPr lang="en-US" sz="1600" dirty="0" smtClean="0">
                <a:latin typeface="Casper"/>
                <a:ea typeface="Calibri" pitchFamily="34" charset="0"/>
                <a:cs typeface="Times New Roman" pitchFamily="18" charset="0"/>
              </a:rPr>
              <a:t>Aerospace.</a:t>
            </a:r>
          </a:p>
          <a:p>
            <a:pPr marL="0" lvl="0" indent="0" algn="just" fontAlgn="base">
              <a:lnSpc>
                <a:spcPct val="150000"/>
              </a:lnSpc>
              <a:spcBef>
                <a:spcPct val="0"/>
              </a:spcBef>
              <a:spcAft>
                <a:spcPct val="0"/>
              </a:spcAft>
              <a:tabLst>
                <a:tab pos="457200" algn="l"/>
              </a:tabLst>
            </a:pPr>
            <a:r>
              <a:rPr lang="en-US" sz="1600" dirty="0" err="1" smtClean="0">
                <a:latin typeface="Casper"/>
                <a:ea typeface="Calibri" pitchFamily="34" charset="0"/>
                <a:cs typeface="Times New Roman" pitchFamily="18" charset="0"/>
              </a:rPr>
              <a:t>Millitary</a:t>
            </a:r>
            <a:r>
              <a:rPr lang="en-US" sz="1600" dirty="0" smtClean="0">
                <a:latin typeface="Casper"/>
                <a:ea typeface="Calibri" pitchFamily="34" charset="0"/>
                <a:cs typeface="Times New Roman" pitchFamily="18" charset="0"/>
              </a:rPr>
              <a:t>.</a:t>
            </a:r>
          </a:p>
          <a:p>
            <a:pPr marL="0" lvl="0" indent="0" algn="just" fontAlgn="base">
              <a:lnSpc>
                <a:spcPct val="150000"/>
              </a:lnSpc>
              <a:spcBef>
                <a:spcPct val="0"/>
              </a:spcBef>
              <a:spcAft>
                <a:spcPct val="0"/>
              </a:spcAft>
              <a:buNone/>
              <a:tabLst>
                <a:tab pos="457200" algn="l"/>
              </a:tabLst>
            </a:pPr>
            <a:endParaRPr lang="en-US" sz="1600" dirty="0" smtClean="0">
              <a:latin typeface="Casper"/>
              <a:ea typeface="Calibri" pitchFamily="34" charset="0"/>
              <a:cs typeface="Times New Roman" pitchFamily="18" charset="0"/>
            </a:endParaRPr>
          </a:p>
          <a:p>
            <a:pPr marL="0" lvl="0" indent="0" algn="just" eaLnBrk="0" fontAlgn="base" hangingPunct="0">
              <a:lnSpc>
                <a:spcPct val="150000"/>
              </a:lnSpc>
              <a:spcBef>
                <a:spcPct val="0"/>
              </a:spcBef>
              <a:spcAft>
                <a:spcPct val="0"/>
              </a:spcAft>
              <a:buNone/>
              <a:tabLst>
                <a:tab pos="457200" algn="l"/>
              </a:tabLst>
            </a:pPr>
            <a:endParaRPr lang="en-US" sz="1600" b="1" dirty="0" smtClean="0">
              <a:latin typeface="Casper"/>
              <a:cs typeface="Times New Roman" pitchFamily="18" charset="0"/>
            </a:endParaRPr>
          </a:p>
          <a:p>
            <a:pPr algn="just" fontAlgn="base"/>
            <a:endParaRPr lang="en-US" sz="1600" dirty="0" smtClean="0">
              <a:latin typeface="Casper"/>
              <a:cs typeface="Times New Roman" pitchFamily="18" charset="0"/>
            </a:endParaRPr>
          </a:p>
          <a:p>
            <a:pPr algn="just" fontAlgn="base"/>
            <a:endParaRPr lang="en-US" sz="1600" dirty="0" smtClean="0">
              <a:latin typeface="Casper"/>
              <a:cs typeface="Times New Roman" pitchFamily="18" charset="0"/>
            </a:endParaRPr>
          </a:p>
          <a:p>
            <a:pPr algn="just" fontAlgn="base"/>
            <a:endParaRPr lang="en-US" sz="1600" dirty="0">
              <a:latin typeface="Casper"/>
              <a:cs typeface="Times New Roman" pitchFamily="18" charset="0"/>
            </a:endParaRPr>
          </a:p>
        </p:txBody>
      </p:sp>
    </p:spTree>
    <p:extLst>
      <p:ext uri="{BB962C8B-B14F-4D97-AF65-F5344CB8AC3E}">
        <p14:creationId xmlns:p14="http://schemas.microsoft.com/office/powerpoint/2010/main" val="8237023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US" dirty="0" smtClean="0">
                <a:latin typeface="Casper Bold" panose="02000806040000020004" pitchFamily="2" charset="0"/>
                <a:cs typeface="Arial" panose="020B0604020202020204" pitchFamily="34" charset="0"/>
              </a:rPr>
              <a:t>SERVOMOTOR</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22</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p:cNvSpPr>
            <a:spLocks noGrp="1"/>
          </p:cNvSpPr>
          <p:nvPr>
            <p:ph idx="1"/>
          </p:nvPr>
        </p:nvSpPr>
        <p:spPr/>
        <p:txBody>
          <a:bodyPr>
            <a:normAutofit/>
          </a:bodyPr>
          <a:lstStyle/>
          <a:p>
            <a:pPr marL="457200" indent="-457200" algn="just">
              <a:buFont typeface="Wingdings" pitchFamily="2" charset="2"/>
              <a:buChar char="Ø"/>
            </a:pPr>
            <a:r>
              <a:rPr lang="en-US" sz="1600" dirty="0" smtClean="0">
                <a:latin typeface="Casper"/>
                <a:cs typeface="Times New Roman" pitchFamily="18" charset="0"/>
              </a:rPr>
              <a:t>Not a special motor it may be DC or AC or brushless DC motor</a:t>
            </a:r>
          </a:p>
          <a:p>
            <a:pPr marL="457200" indent="-457200" algn="just">
              <a:buFont typeface="Wingdings" pitchFamily="2" charset="2"/>
              <a:buChar char="Ø"/>
            </a:pPr>
            <a:r>
              <a:rPr lang="en-US" sz="1600" dirty="0" smtClean="0">
                <a:latin typeface="Casper"/>
                <a:cs typeface="Times New Roman" pitchFamily="18" charset="0"/>
              </a:rPr>
              <a:t>Also called control motors as they are involved in controlling a mechanical system.</a:t>
            </a:r>
          </a:p>
          <a:p>
            <a:pPr marL="457200" indent="-457200" algn="just">
              <a:buFont typeface="Wingdings" pitchFamily="2" charset="2"/>
              <a:buChar char="Ø"/>
            </a:pPr>
            <a:r>
              <a:rPr lang="en-US" sz="1600" dirty="0" smtClean="0">
                <a:latin typeface="Casper"/>
                <a:cs typeface="Times New Roman" pitchFamily="18" charset="0"/>
              </a:rPr>
              <a:t>Servomotors provide accurate speed, torque, and have ability of direction control.</a:t>
            </a:r>
          </a:p>
          <a:p>
            <a:pPr marL="457200" indent="-457200" algn="just">
              <a:buFont typeface="Wingdings" pitchFamily="2" charset="2"/>
              <a:buChar char="Ø"/>
            </a:pPr>
            <a:r>
              <a:rPr lang="en-US" sz="1600" dirty="0" smtClean="0">
                <a:latin typeface="Casper"/>
                <a:cs typeface="Times New Roman" pitchFamily="18" charset="0"/>
              </a:rPr>
              <a:t>Widely used variable speed drives in industrial production and process automation and building technology worldwide</a:t>
            </a:r>
            <a:endParaRPr lang="en-US" sz="1600" b="1" dirty="0" smtClean="0">
              <a:latin typeface="Casper"/>
              <a:cs typeface="Times New Roman" pitchFamily="18" charset="0"/>
            </a:endParaRPr>
          </a:p>
          <a:p>
            <a:pPr algn="just" fontAlgn="base"/>
            <a:endParaRPr lang="en-US" sz="1600" dirty="0" smtClean="0">
              <a:latin typeface="Casper"/>
              <a:cs typeface="Times New Roman" pitchFamily="18" charset="0"/>
            </a:endParaRPr>
          </a:p>
          <a:p>
            <a:pPr algn="just" fontAlgn="base"/>
            <a:endParaRPr lang="en-US" sz="1600" dirty="0" smtClean="0">
              <a:latin typeface="Casper"/>
              <a:cs typeface="Times New Roman" pitchFamily="18" charset="0"/>
            </a:endParaRPr>
          </a:p>
          <a:p>
            <a:pPr algn="just" fontAlgn="base"/>
            <a:endParaRPr lang="en-US" sz="1600" dirty="0">
              <a:latin typeface="Casper"/>
              <a:cs typeface="Times New Roman" pitchFamily="18" charset="0"/>
            </a:endParaRPr>
          </a:p>
        </p:txBody>
      </p:sp>
      <p:pic>
        <p:nvPicPr>
          <p:cNvPr id="8" name="Picture 2" descr="http://nptel.ac.in/courses/112103174/module4/lec2/images/5.png"/>
          <p:cNvPicPr>
            <a:picLocks noChangeAspect="1" noChangeArrowheads="1"/>
          </p:cNvPicPr>
          <p:nvPr/>
        </p:nvPicPr>
        <p:blipFill>
          <a:blip r:embed="rId2"/>
          <a:srcRect/>
          <a:stretch>
            <a:fillRect/>
          </a:stretch>
        </p:blipFill>
        <p:spPr bwMode="auto">
          <a:xfrm>
            <a:off x="3348593" y="3340817"/>
            <a:ext cx="4854882" cy="1701446"/>
          </a:xfrm>
          <a:prstGeom prst="rect">
            <a:avLst/>
          </a:prstGeom>
          <a:noFill/>
        </p:spPr>
      </p:pic>
      <p:sp>
        <p:nvSpPr>
          <p:cNvPr id="9" name="Rectangle 8"/>
          <p:cNvSpPr/>
          <p:nvPr/>
        </p:nvSpPr>
        <p:spPr>
          <a:xfrm>
            <a:off x="3853544" y="5068389"/>
            <a:ext cx="3657600" cy="1005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hlinkClick r:id="rId3"/>
              </a:rPr>
              <a:t>https://nptel.ac.in/courses/112103174/module4/lec2/2.html</a:t>
            </a:r>
            <a:endParaRPr lang="en-US" sz="1600" dirty="0">
              <a:solidFill>
                <a:schemeClr val="tx1"/>
              </a:solidFill>
              <a:latin typeface="Casper"/>
            </a:endParaRPr>
          </a:p>
        </p:txBody>
      </p:sp>
    </p:spTree>
    <p:extLst>
      <p:ext uri="{BB962C8B-B14F-4D97-AF65-F5344CB8AC3E}">
        <p14:creationId xmlns:p14="http://schemas.microsoft.com/office/powerpoint/2010/main" val="8237023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fontScale="90000"/>
          </a:bodyPr>
          <a:lstStyle/>
          <a:p>
            <a:pPr algn="ctr"/>
            <a:r>
              <a:rPr lang="en-US" dirty="0" smtClean="0">
                <a:latin typeface="Casper Bold" panose="02000806040000020004" pitchFamily="2" charset="0"/>
                <a:cs typeface="Arial" panose="020B0604020202020204" pitchFamily="34" charset="0"/>
              </a:rPr>
              <a:t>WORKING AND OPEARTING PRINCIPLE OF SERVOMOTOR</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23</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p:cNvSpPr>
            <a:spLocks noGrp="1"/>
          </p:cNvSpPr>
          <p:nvPr>
            <p:ph idx="1"/>
          </p:nvPr>
        </p:nvSpPr>
        <p:spPr/>
        <p:txBody>
          <a:bodyPr>
            <a:normAutofit/>
          </a:bodyPr>
          <a:lstStyle/>
          <a:p>
            <a:pPr marL="182880" indent="-182880" algn="just">
              <a:buFont typeface="Wingdings" pitchFamily="2" charset="2"/>
              <a:buChar char="Ø"/>
              <a:defRPr/>
            </a:pPr>
            <a:r>
              <a:rPr lang="en-US" sz="1600" dirty="0" smtClean="0">
                <a:latin typeface="Casper"/>
                <a:cs typeface="Times New Roman" pitchFamily="18" charset="0"/>
              </a:rPr>
              <a:t>A servo (servomechanism) is an electromagnetic device that converts electricity into precise controlled motion by use of negative feedback mechanisms.</a:t>
            </a:r>
          </a:p>
          <a:p>
            <a:pPr marL="182880" indent="-182880" algn="just">
              <a:buFont typeface="Wingdings" pitchFamily="2" charset="2"/>
              <a:buChar char="Ø"/>
              <a:defRPr/>
            </a:pPr>
            <a:r>
              <a:rPr lang="en-US" sz="1600" dirty="0" smtClean="0">
                <a:latin typeface="Casper"/>
                <a:cs typeface="Times New Roman" pitchFamily="18" charset="0"/>
              </a:rPr>
              <a:t>Servo motors work on servo mechanism that uses position feedback to control the speed and final position of the motor shown in fig 2..   </a:t>
            </a:r>
          </a:p>
          <a:p>
            <a:pPr marL="182880" indent="-182880" algn="just">
              <a:buFont typeface="Wingdings" pitchFamily="2" charset="2"/>
              <a:buChar char="Ø"/>
              <a:defRPr/>
            </a:pPr>
            <a:r>
              <a:rPr lang="en-US" sz="1600" dirty="0" smtClean="0">
                <a:latin typeface="Casper"/>
                <a:cs typeface="Times New Roman" pitchFamily="18" charset="0"/>
              </a:rPr>
              <a:t>The servomotors are used in a closed-loop servo system as shown in . A reference input is sent to the servo amplifier, which controls the speed of the servomotor. </a:t>
            </a:r>
          </a:p>
          <a:p>
            <a:pPr marL="182880" indent="-182880" algn="just">
              <a:buFont typeface="Wingdings" pitchFamily="2" charset="2"/>
              <a:buChar char="Ø"/>
              <a:defRPr/>
            </a:pPr>
            <a:r>
              <a:rPr lang="en-US" sz="1600" dirty="0" smtClean="0">
                <a:latin typeface="Casper"/>
                <a:cs typeface="Times New Roman" pitchFamily="18" charset="0"/>
              </a:rPr>
              <a:t>A feedback device is mounted on the machine, which is either an encoder or resolver. This device changes mechanical motion into electrical signals and is used as a feedback. </a:t>
            </a:r>
          </a:p>
          <a:p>
            <a:pPr marL="182880" indent="-182880" algn="just">
              <a:buFont typeface="Wingdings" pitchFamily="2" charset="2"/>
              <a:buChar char="Ø"/>
              <a:defRPr/>
            </a:pPr>
            <a:r>
              <a:rPr lang="en-US" sz="1600" dirty="0" smtClean="0">
                <a:latin typeface="Casper"/>
                <a:cs typeface="Times New Roman" pitchFamily="18" charset="0"/>
              </a:rPr>
              <a:t>This feedback is sent to the error detector , which compares the actual operation with that of the reference input. If there is an error, that error is fed directly to the amplifier, which will be used to make necessary corrections in control action. </a:t>
            </a:r>
          </a:p>
          <a:p>
            <a:pPr marL="182880" indent="-182880" algn="just">
              <a:buFont typeface="Wingdings" pitchFamily="2" charset="2"/>
              <a:buChar char="Ø"/>
              <a:defRPr/>
            </a:pPr>
            <a:r>
              <a:rPr lang="en-US" sz="1600" dirty="0" smtClean="0">
                <a:latin typeface="Casper"/>
                <a:cs typeface="Times New Roman" pitchFamily="18" charset="0"/>
              </a:rPr>
              <a:t>In many servo systems, both velocity and position are monitored. Servomotors provide accurate speed, torque, and have ability of direction control.</a:t>
            </a:r>
          </a:p>
          <a:p>
            <a:pPr algn="just" fontAlgn="base"/>
            <a:endParaRPr lang="en-US" sz="1600" dirty="0" smtClean="0">
              <a:latin typeface="Casper"/>
              <a:cs typeface="Times New Roman" pitchFamily="18" charset="0"/>
            </a:endParaRPr>
          </a:p>
          <a:p>
            <a:pPr algn="just" fontAlgn="base"/>
            <a:endParaRPr lang="en-US" sz="1600" dirty="0" smtClean="0">
              <a:latin typeface="Casper"/>
              <a:cs typeface="Times New Roman" pitchFamily="18" charset="0"/>
            </a:endParaRPr>
          </a:p>
          <a:p>
            <a:pPr algn="just" fontAlgn="base"/>
            <a:endParaRPr lang="en-US" sz="1600" dirty="0">
              <a:latin typeface="Casper"/>
              <a:cs typeface="Times New Roman" pitchFamily="18" charset="0"/>
            </a:endParaRPr>
          </a:p>
        </p:txBody>
      </p:sp>
    </p:spTree>
    <p:extLst>
      <p:ext uri="{BB962C8B-B14F-4D97-AF65-F5344CB8AC3E}">
        <p14:creationId xmlns:p14="http://schemas.microsoft.com/office/powerpoint/2010/main" val="8237023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US" dirty="0" smtClean="0">
                <a:latin typeface="Casper Bold" panose="02000806040000020004" pitchFamily="2" charset="0"/>
                <a:cs typeface="Arial" panose="020B0604020202020204" pitchFamily="34" charset="0"/>
              </a:rPr>
              <a:t>ADVANTAG AND DISADVANTAGE SERVOMOTOR</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24</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p:cNvSpPr>
            <a:spLocks noGrp="1"/>
          </p:cNvSpPr>
          <p:nvPr>
            <p:ph idx="1"/>
          </p:nvPr>
        </p:nvSpPr>
        <p:spPr/>
        <p:txBody>
          <a:bodyPr>
            <a:normAutofit/>
          </a:bodyPr>
          <a:lstStyle/>
          <a:p>
            <a:pPr algn="just" fontAlgn="base">
              <a:buNone/>
            </a:pPr>
            <a:r>
              <a:rPr lang="en-US" sz="1600" b="1" dirty="0" smtClean="0">
                <a:latin typeface="Casper"/>
                <a:cs typeface="Times New Roman" pitchFamily="18" charset="0"/>
              </a:rPr>
              <a:t>Advantages:</a:t>
            </a:r>
          </a:p>
          <a:p>
            <a:pPr marL="182880" indent="-182880" algn="just" fontAlgn="base">
              <a:lnSpc>
                <a:spcPct val="150000"/>
              </a:lnSpc>
              <a:spcBef>
                <a:spcPct val="0"/>
              </a:spcBef>
              <a:spcAft>
                <a:spcPct val="0"/>
              </a:spcAft>
              <a:buFont typeface="Wingdings" pitchFamily="2" charset="2"/>
              <a:buChar char="Ø"/>
              <a:tabLst>
                <a:tab pos="457200" algn="l"/>
              </a:tabLst>
              <a:defRPr/>
            </a:pPr>
            <a:r>
              <a:rPr lang="en-US" sz="1600" dirty="0" smtClean="0">
                <a:latin typeface="Casper"/>
                <a:cs typeface="Times New Roman" pitchFamily="18" charset="0"/>
              </a:rPr>
              <a:t>Provides high intermittent torque, high torque to inertia ratio, and high speeds</a:t>
            </a:r>
          </a:p>
          <a:p>
            <a:pPr marL="182880" indent="-182880" algn="just" fontAlgn="base">
              <a:lnSpc>
                <a:spcPct val="150000"/>
              </a:lnSpc>
              <a:spcBef>
                <a:spcPct val="0"/>
              </a:spcBef>
              <a:spcAft>
                <a:spcPct val="0"/>
              </a:spcAft>
              <a:buFont typeface="Wingdings" pitchFamily="2" charset="2"/>
              <a:buChar char="Ø"/>
              <a:tabLst>
                <a:tab pos="457200" algn="l"/>
              </a:tabLst>
              <a:defRPr/>
            </a:pPr>
            <a:r>
              <a:rPr lang="en-US" sz="1600" dirty="0" smtClean="0">
                <a:latin typeface="Casper"/>
                <a:cs typeface="Times New Roman" pitchFamily="18" charset="0"/>
              </a:rPr>
              <a:t>Work well for velocity control</a:t>
            </a:r>
          </a:p>
          <a:p>
            <a:pPr marL="182880" indent="-182880" algn="just" fontAlgn="base">
              <a:lnSpc>
                <a:spcPct val="150000"/>
              </a:lnSpc>
              <a:spcBef>
                <a:spcPct val="0"/>
              </a:spcBef>
              <a:spcAft>
                <a:spcPct val="0"/>
              </a:spcAft>
              <a:buFont typeface="Wingdings" pitchFamily="2" charset="2"/>
              <a:buChar char="Ø"/>
              <a:tabLst>
                <a:tab pos="457200" algn="l"/>
              </a:tabLst>
              <a:defRPr/>
            </a:pPr>
            <a:r>
              <a:rPr lang="en-US" sz="1600" dirty="0" smtClean="0">
                <a:latin typeface="Casper"/>
                <a:cs typeface="Times New Roman" pitchFamily="18" charset="0"/>
              </a:rPr>
              <a:t>Available in all sizes</a:t>
            </a:r>
          </a:p>
          <a:p>
            <a:pPr marL="182880" indent="-182880" algn="just" fontAlgn="base">
              <a:lnSpc>
                <a:spcPct val="150000"/>
              </a:lnSpc>
              <a:spcBef>
                <a:spcPct val="0"/>
              </a:spcBef>
              <a:spcAft>
                <a:spcPct val="0"/>
              </a:spcAft>
              <a:buFont typeface="Wingdings" pitchFamily="2" charset="2"/>
              <a:buChar char="Ø"/>
              <a:tabLst>
                <a:tab pos="457200" algn="l"/>
              </a:tabLst>
              <a:defRPr/>
            </a:pPr>
            <a:r>
              <a:rPr lang="en-US" sz="1600" dirty="0" smtClean="0">
                <a:latin typeface="Casper"/>
                <a:cs typeface="Times New Roman" pitchFamily="18" charset="0"/>
              </a:rPr>
              <a:t>Quiet in operation</a:t>
            </a:r>
          </a:p>
          <a:p>
            <a:pPr marL="182880" indent="-182880" algn="just" fontAlgn="base">
              <a:lnSpc>
                <a:spcPct val="150000"/>
              </a:lnSpc>
              <a:spcBef>
                <a:spcPct val="0"/>
              </a:spcBef>
              <a:spcAft>
                <a:spcPct val="0"/>
              </a:spcAft>
              <a:buFont typeface="Wingdings" pitchFamily="2" charset="2"/>
              <a:buChar char="Ø"/>
              <a:tabLst>
                <a:tab pos="457200" algn="l"/>
              </a:tabLst>
              <a:defRPr/>
            </a:pPr>
            <a:r>
              <a:rPr lang="en-US" sz="1600" dirty="0" smtClean="0">
                <a:latin typeface="Casper"/>
                <a:cs typeface="Times New Roman" pitchFamily="18" charset="0"/>
              </a:rPr>
              <a:t>Smoother rotation at lower speeds</a:t>
            </a:r>
          </a:p>
          <a:p>
            <a:pPr marL="182880" indent="-182880" algn="just" fontAlgn="base">
              <a:lnSpc>
                <a:spcPct val="150000"/>
              </a:lnSpc>
              <a:spcBef>
                <a:spcPct val="0"/>
              </a:spcBef>
              <a:spcAft>
                <a:spcPct val="0"/>
              </a:spcAft>
              <a:buNone/>
              <a:tabLst>
                <a:tab pos="457200" algn="l"/>
              </a:tabLst>
              <a:defRPr/>
            </a:pPr>
            <a:r>
              <a:rPr lang="en-US" sz="1600" b="1" dirty="0" smtClean="0">
                <a:latin typeface="Casper"/>
                <a:cs typeface="Times New Roman" pitchFamily="18" charset="0"/>
              </a:rPr>
              <a:t>Disadvantage:</a:t>
            </a:r>
          </a:p>
          <a:p>
            <a:pPr marL="182880" indent="-182880" algn="just" fontAlgn="base">
              <a:lnSpc>
                <a:spcPct val="150000"/>
              </a:lnSpc>
              <a:spcBef>
                <a:spcPct val="0"/>
              </a:spcBef>
              <a:spcAft>
                <a:spcPct val="0"/>
              </a:spcAft>
              <a:buFont typeface="Wingdings" pitchFamily="2" charset="2"/>
              <a:buChar char="Ø"/>
              <a:tabLst>
                <a:tab pos="457200" algn="l"/>
              </a:tabLst>
              <a:defRPr/>
            </a:pPr>
            <a:r>
              <a:rPr lang="en-US" sz="1600" dirty="0" smtClean="0">
                <a:latin typeface="Casper"/>
                <a:cs typeface="Times New Roman" pitchFamily="18" charset="0"/>
              </a:rPr>
              <a:t>More expensive than stepper motors</a:t>
            </a:r>
          </a:p>
          <a:p>
            <a:pPr marL="182880" indent="-182880" algn="just" fontAlgn="base">
              <a:lnSpc>
                <a:spcPct val="150000"/>
              </a:lnSpc>
              <a:spcBef>
                <a:spcPct val="0"/>
              </a:spcBef>
              <a:spcAft>
                <a:spcPct val="0"/>
              </a:spcAft>
              <a:buFont typeface="Wingdings" pitchFamily="2" charset="2"/>
              <a:buChar char="Ø"/>
              <a:tabLst>
                <a:tab pos="457200" algn="l"/>
              </a:tabLst>
              <a:defRPr/>
            </a:pPr>
            <a:r>
              <a:rPr lang="en-US" sz="1600" dirty="0" smtClean="0">
                <a:latin typeface="Casper"/>
                <a:cs typeface="Times New Roman" pitchFamily="18" charset="0"/>
              </a:rPr>
              <a:t>Require tuning of control loop parameters</a:t>
            </a:r>
          </a:p>
          <a:p>
            <a:pPr marL="182880" indent="-182880" algn="just" fontAlgn="base">
              <a:lnSpc>
                <a:spcPct val="150000"/>
              </a:lnSpc>
              <a:spcBef>
                <a:spcPct val="0"/>
              </a:spcBef>
              <a:spcAft>
                <a:spcPct val="0"/>
              </a:spcAft>
              <a:buFont typeface="Wingdings" pitchFamily="2" charset="2"/>
              <a:buChar char="Ø"/>
              <a:tabLst>
                <a:tab pos="457200" algn="l"/>
              </a:tabLst>
              <a:defRPr/>
            </a:pPr>
            <a:r>
              <a:rPr lang="en-US" sz="1600" dirty="0" smtClean="0">
                <a:latin typeface="Casper"/>
                <a:cs typeface="Times New Roman" pitchFamily="18" charset="0"/>
              </a:rPr>
              <a:t>Not suitable for hazardous environments or in vacuum</a:t>
            </a:r>
          </a:p>
          <a:p>
            <a:pPr marL="182880" indent="-182880" algn="just" fontAlgn="base">
              <a:lnSpc>
                <a:spcPct val="150000"/>
              </a:lnSpc>
              <a:spcBef>
                <a:spcPct val="0"/>
              </a:spcBef>
              <a:spcAft>
                <a:spcPct val="0"/>
              </a:spcAft>
              <a:buFont typeface="Wingdings" pitchFamily="2" charset="2"/>
              <a:buChar char="Ø"/>
              <a:tabLst>
                <a:tab pos="457200" algn="l"/>
              </a:tabLst>
              <a:defRPr/>
            </a:pPr>
            <a:r>
              <a:rPr lang="en-US" sz="1600" dirty="0" smtClean="0">
                <a:latin typeface="Casper"/>
                <a:cs typeface="Times New Roman" pitchFamily="18" charset="0"/>
              </a:rPr>
              <a:t>Excessive current can result in partial demagnetization of DC type servo motor</a:t>
            </a:r>
          </a:p>
          <a:p>
            <a:pPr algn="just" fontAlgn="base">
              <a:buNone/>
            </a:pPr>
            <a:endParaRPr lang="en-US" sz="1600" b="1" dirty="0" smtClean="0">
              <a:latin typeface="Casper"/>
              <a:cs typeface="Times New Roman" pitchFamily="18" charset="0"/>
            </a:endParaRPr>
          </a:p>
          <a:p>
            <a:pPr algn="just" fontAlgn="base"/>
            <a:endParaRPr lang="en-US" sz="1600" dirty="0" smtClean="0">
              <a:latin typeface="Casper"/>
              <a:cs typeface="Times New Roman" pitchFamily="18" charset="0"/>
            </a:endParaRPr>
          </a:p>
          <a:p>
            <a:pPr algn="just" fontAlgn="base"/>
            <a:endParaRPr lang="en-US" sz="1600" dirty="0">
              <a:latin typeface="Casper"/>
              <a:cs typeface="Times New Roman" pitchFamily="18" charset="0"/>
            </a:endParaRPr>
          </a:p>
        </p:txBody>
      </p:sp>
    </p:spTree>
    <p:extLst>
      <p:ext uri="{BB962C8B-B14F-4D97-AF65-F5344CB8AC3E}">
        <p14:creationId xmlns:p14="http://schemas.microsoft.com/office/powerpoint/2010/main" val="8237023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US" dirty="0" smtClean="0">
                <a:latin typeface="Casper Bold" panose="02000806040000020004" pitchFamily="2" charset="0"/>
                <a:cs typeface="Arial" panose="020B0604020202020204" pitchFamily="34" charset="0"/>
              </a:rPr>
              <a:t>STEPPER MOTOR</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25</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p:cNvSpPr>
            <a:spLocks noGrp="1"/>
          </p:cNvSpPr>
          <p:nvPr>
            <p:ph idx="1"/>
          </p:nvPr>
        </p:nvSpPr>
        <p:spPr/>
        <p:txBody>
          <a:bodyPr>
            <a:normAutofit/>
          </a:bodyPr>
          <a:lstStyle/>
          <a:p>
            <a:pPr marL="342900" indent="-342900" algn="just">
              <a:buFont typeface="Wingdings" pitchFamily="2" charset="2"/>
              <a:buChar char="Ø"/>
            </a:pPr>
            <a:r>
              <a:rPr lang="en-US" sz="1600" dirty="0" smtClean="0">
                <a:latin typeface="Casper"/>
                <a:cs typeface="Times New Roman" pitchFamily="18" charset="0"/>
              </a:rPr>
              <a:t>A stepper motor is a pulse-driven motor that changes the angular position of the rotor in steps. Due to this nature of a stepper motor, it is widely used in low cost, open loop position control systems.</a:t>
            </a:r>
          </a:p>
          <a:p>
            <a:pPr marL="342900" indent="-342900" algn="just">
              <a:buFont typeface="Wingdings" pitchFamily="2" charset="2"/>
              <a:buChar char="Ø"/>
            </a:pPr>
            <a:r>
              <a:rPr lang="en-US" sz="1600" dirty="0" smtClean="0">
                <a:latin typeface="Casper"/>
                <a:cs typeface="Times New Roman" pitchFamily="18" charset="0"/>
              </a:rPr>
              <a:t> The stepper motor can be controlled with or without feedback.</a:t>
            </a:r>
          </a:p>
          <a:p>
            <a:pPr marL="342900" indent="-342900" algn="just">
              <a:buFont typeface="Wingdings" pitchFamily="2" charset="2"/>
              <a:buChar char="Ø"/>
            </a:pPr>
            <a:r>
              <a:rPr lang="en-IN" sz="1600" dirty="0" smtClean="0">
                <a:latin typeface="Casper"/>
                <a:cs typeface="Times New Roman" pitchFamily="18" charset="0"/>
              </a:rPr>
              <a:t>The sequence of the applied pulses is directly related to the direction of motor shafts rotation. </a:t>
            </a:r>
          </a:p>
          <a:p>
            <a:pPr marL="342900" indent="-342900" algn="just">
              <a:buFont typeface="Wingdings" pitchFamily="2" charset="2"/>
              <a:buChar char="Ø"/>
            </a:pPr>
            <a:r>
              <a:rPr lang="en-IN" sz="1600" dirty="0" smtClean="0">
                <a:latin typeface="Casper"/>
                <a:cs typeface="Times New Roman" pitchFamily="18" charset="0"/>
              </a:rPr>
              <a:t>The speed of the motor shafts rotation is directly related to the frequency of the input pulses.</a:t>
            </a:r>
          </a:p>
          <a:p>
            <a:pPr marL="342900" indent="-342900" algn="just">
              <a:buFont typeface="Wingdings" pitchFamily="2" charset="2"/>
              <a:buChar char="Ø"/>
            </a:pPr>
            <a:r>
              <a:rPr lang="en-IN" sz="1600" dirty="0" smtClean="0">
                <a:latin typeface="Casper"/>
                <a:cs typeface="Times New Roman" pitchFamily="18" charset="0"/>
              </a:rPr>
              <a:t>The length of rotation is directly related to the number of input pulses applied</a:t>
            </a:r>
            <a:r>
              <a:rPr lang="en-US" sz="1600" dirty="0" smtClean="0">
                <a:latin typeface="Casper"/>
                <a:cs typeface="Times New Roman" pitchFamily="18" charset="0"/>
              </a:rPr>
              <a:t>These motors are also called stepping motors or step motors. because this motor rotates through a fixed angular step in response to each input current pulse received by its controller. </a:t>
            </a:r>
          </a:p>
          <a:p>
            <a:pPr algn="just" fontAlgn="base">
              <a:buNone/>
            </a:pPr>
            <a:endParaRPr lang="en-US" sz="1600" b="1" dirty="0" smtClean="0">
              <a:latin typeface="Casper"/>
              <a:cs typeface="Times New Roman" pitchFamily="18" charset="0"/>
            </a:endParaRPr>
          </a:p>
        </p:txBody>
      </p:sp>
    </p:spTree>
    <p:extLst>
      <p:ext uri="{BB962C8B-B14F-4D97-AF65-F5344CB8AC3E}">
        <p14:creationId xmlns:p14="http://schemas.microsoft.com/office/powerpoint/2010/main" val="8237023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US" dirty="0" smtClean="0">
                <a:latin typeface="Casper Bold" panose="02000806040000020004" pitchFamily="2" charset="0"/>
                <a:cs typeface="Arial" panose="020B0604020202020204" pitchFamily="34" charset="0"/>
              </a:rPr>
              <a:t>STEPPER MOTOR</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26</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motor.gif"/>
          <p:cNvPicPr>
            <a:picLocks noGrp="1" noChangeAspect="1"/>
          </p:cNvPicPr>
          <p:nvPr>
            <p:ph idx="1"/>
          </p:nvPr>
        </p:nvPicPr>
        <p:blipFill>
          <a:blip r:embed="rId2"/>
          <a:stretch>
            <a:fillRect/>
          </a:stretch>
        </p:blipFill>
        <p:spPr>
          <a:xfrm>
            <a:off x="3657601" y="2063931"/>
            <a:ext cx="3566160" cy="3036639"/>
          </a:xfrm>
        </p:spPr>
      </p:pic>
      <p:sp>
        <p:nvSpPr>
          <p:cNvPr id="8" name="Rectangle 7"/>
          <p:cNvSpPr/>
          <p:nvPr/>
        </p:nvSpPr>
        <p:spPr>
          <a:xfrm>
            <a:off x="3709851" y="5277395"/>
            <a:ext cx="3265715" cy="7315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hlinkClick r:id="rId3"/>
              </a:rPr>
              <a:t>http://www.piclist.com/techref/io/stepper/wires.htm</a:t>
            </a:r>
            <a:endParaRPr lang="en-US" sz="1600" dirty="0">
              <a:solidFill>
                <a:schemeClr val="tx1"/>
              </a:solidFill>
              <a:latin typeface="Casper"/>
            </a:endParaRPr>
          </a:p>
        </p:txBody>
      </p:sp>
    </p:spTree>
    <p:extLst>
      <p:ext uri="{BB962C8B-B14F-4D97-AF65-F5344CB8AC3E}">
        <p14:creationId xmlns:p14="http://schemas.microsoft.com/office/powerpoint/2010/main" val="8237023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US" dirty="0" smtClean="0">
                <a:latin typeface="Casper Bold" panose="02000806040000020004" pitchFamily="2" charset="0"/>
                <a:cs typeface="Arial" panose="020B0604020202020204" pitchFamily="34" charset="0"/>
              </a:rPr>
              <a:t>TYPES OF STEPPER MOTOR</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27</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p:cNvSpPr>
            <a:spLocks noGrp="1"/>
          </p:cNvSpPr>
          <p:nvPr>
            <p:ph idx="1"/>
          </p:nvPr>
        </p:nvSpPr>
        <p:spPr/>
        <p:txBody>
          <a:bodyPr>
            <a:normAutofit/>
          </a:bodyPr>
          <a:lstStyle/>
          <a:p>
            <a:pPr algn="just" fontAlgn="base">
              <a:buNone/>
            </a:pPr>
            <a:r>
              <a:rPr lang="en-US" sz="1600" dirty="0" smtClean="0">
                <a:latin typeface="Casper"/>
                <a:cs typeface="Times New Roman" pitchFamily="18" charset="0"/>
              </a:rPr>
              <a:t>There are three types of stepper motor:</a:t>
            </a:r>
          </a:p>
          <a:p>
            <a:pPr marL="342900" indent="-342900" algn="just" fontAlgn="base">
              <a:buAutoNum type="arabicPeriod"/>
            </a:pPr>
            <a:r>
              <a:rPr lang="en-US" sz="1600" dirty="0" smtClean="0">
                <a:latin typeface="Casper"/>
                <a:cs typeface="Times New Roman" pitchFamily="18" charset="0"/>
              </a:rPr>
              <a:t>Permanent magnet stepper motor</a:t>
            </a:r>
          </a:p>
          <a:p>
            <a:pPr marL="342900" indent="-342900" algn="just" fontAlgn="base">
              <a:buAutoNum type="arabicPeriod"/>
            </a:pPr>
            <a:r>
              <a:rPr lang="en-US" sz="1600" dirty="0" smtClean="0">
                <a:latin typeface="Casper"/>
                <a:cs typeface="Times New Roman" pitchFamily="18" charset="0"/>
              </a:rPr>
              <a:t>Variable reluctance stepper motor</a:t>
            </a:r>
          </a:p>
          <a:p>
            <a:pPr marL="342900" indent="-342900" algn="just" fontAlgn="base">
              <a:buAutoNum type="arabicPeriod"/>
            </a:pPr>
            <a:r>
              <a:rPr lang="en-US" sz="1600" dirty="0" smtClean="0">
                <a:latin typeface="Casper"/>
                <a:cs typeface="Times New Roman" pitchFamily="18" charset="0"/>
              </a:rPr>
              <a:t>Hybrid stepper motor</a:t>
            </a:r>
          </a:p>
          <a:p>
            <a:pPr marL="342900" indent="-342900" algn="just" fontAlgn="base">
              <a:buAutoNum type="arabicPeriod"/>
            </a:pPr>
            <a:r>
              <a:rPr lang="en-US" sz="1600" b="1" dirty="0" smtClean="0">
                <a:latin typeface="Casper"/>
                <a:cs typeface="Times New Roman" pitchFamily="18" charset="0"/>
              </a:rPr>
              <a:t>Permanent magnet stepper motor: </a:t>
            </a:r>
            <a:r>
              <a:rPr lang="en-US" sz="1600" dirty="0" smtClean="0">
                <a:latin typeface="Casper"/>
                <a:cs typeface="Times New Roman" pitchFamily="18" charset="0"/>
              </a:rPr>
              <a:t>It uses permanent magnet on rotor and electromagnet on stator. It operates on attraction and repulsion of stator and rotor poles.</a:t>
            </a:r>
          </a:p>
          <a:p>
            <a:pPr marL="342900" indent="-342900" algn="just" fontAlgn="base">
              <a:buAutoNum type="arabicPeriod"/>
            </a:pPr>
            <a:endParaRPr lang="en-US" sz="1600" b="1" dirty="0" smtClean="0">
              <a:latin typeface="Casper"/>
              <a:cs typeface="Times New Roman" pitchFamily="18" charset="0"/>
            </a:endParaRPr>
          </a:p>
        </p:txBody>
      </p:sp>
      <p:pic>
        <p:nvPicPr>
          <p:cNvPr id="68609" name="Picture 1"/>
          <p:cNvPicPr>
            <a:picLocks noChangeAspect="1" noChangeArrowheads="1"/>
          </p:cNvPicPr>
          <p:nvPr/>
        </p:nvPicPr>
        <p:blipFill>
          <a:blip r:embed="rId2"/>
          <a:srcRect/>
          <a:stretch>
            <a:fillRect/>
          </a:stretch>
        </p:blipFill>
        <p:spPr bwMode="auto">
          <a:xfrm>
            <a:off x="3976960" y="3845379"/>
            <a:ext cx="3114675" cy="2171700"/>
          </a:xfrm>
          <a:prstGeom prst="rect">
            <a:avLst/>
          </a:prstGeom>
          <a:noFill/>
          <a:ln w="9525">
            <a:noFill/>
            <a:miter lim="800000"/>
            <a:headEnd/>
            <a:tailEnd/>
          </a:ln>
          <a:effectLst/>
        </p:spPr>
      </p:pic>
      <p:sp>
        <p:nvSpPr>
          <p:cNvPr id="9" name="Rectangle 8"/>
          <p:cNvSpPr/>
          <p:nvPr/>
        </p:nvSpPr>
        <p:spPr>
          <a:xfrm>
            <a:off x="7132320" y="5277395"/>
            <a:ext cx="3265715" cy="7315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hlinkClick r:id="rId3"/>
              </a:rPr>
              <a:t>https://www.quora.com/What-is-the-diagram-of-a-stepper-motor</a:t>
            </a:r>
            <a:endParaRPr lang="en-US" sz="1600" dirty="0">
              <a:solidFill>
                <a:schemeClr val="tx1"/>
              </a:solidFill>
              <a:latin typeface="Casper"/>
            </a:endParaRPr>
          </a:p>
        </p:txBody>
      </p:sp>
    </p:spTree>
    <p:extLst>
      <p:ext uri="{BB962C8B-B14F-4D97-AF65-F5344CB8AC3E}">
        <p14:creationId xmlns:p14="http://schemas.microsoft.com/office/powerpoint/2010/main" val="8237023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US" dirty="0" smtClean="0">
                <a:latin typeface="Casper Bold" panose="02000806040000020004" pitchFamily="2" charset="0"/>
                <a:cs typeface="Arial" panose="020B0604020202020204" pitchFamily="34" charset="0"/>
              </a:rPr>
              <a:t>TYPES OF STEPPER MOTOR</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28</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p:cNvSpPr>
            <a:spLocks noGrp="1"/>
          </p:cNvSpPr>
          <p:nvPr>
            <p:ph idx="1"/>
          </p:nvPr>
        </p:nvSpPr>
        <p:spPr/>
        <p:txBody>
          <a:bodyPr>
            <a:normAutofit/>
          </a:bodyPr>
          <a:lstStyle/>
          <a:p>
            <a:pPr marL="342900" indent="-342900" algn="just" fontAlgn="base">
              <a:buNone/>
            </a:pPr>
            <a:r>
              <a:rPr lang="en-US" sz="1600" b="1" dirty="0" smtClean="0">
                <a:latin typeface="Casper"/>
                <a:cs typeface="Times New Roman" pitchFamily="18" charset="0"/>
              </a:rPr>
              <a:t>2. Variable reluctance stepper motor: </a:t>
            </a:r>
            <a:r>
              <a:rPr lang="en-IN" sz="1600" dirty="0" smtClean="0">
                <a:latin typeface="Casper"/>
              </a:rPr>
              <a:t>Variable reluctance (VR) motors have a plain iron rotor and operate based on the principle that minimum reluctance occurs with minimum gap, hence the rotor points are attracted toward the stator magnet poles. </a:t>
            </a:r>
          </a:p>
          <a:p>
            <a:pPr marL="342900" indent="-342900" algn="just" fontAlgn="base">
              <a:buNone/>
            </a:pPr>
            <a:endParaRPr lang="en-US" sz="1600" dirty="0" smtClean="0">
              <a:latin typeface="Casper"/>
              <a:cs typeface="Times New Roman" pitchFamily="18" charset="0"/>
            </a:endParaRPr>
          </a:p>
          <a:p>
            <a:pPr marL="342900" indent="-342900" algn="just" fontAlgn="base">
              <a:buAutoNum type="arabicPeriod"/>
            </a:pPr>
            <a:endParaRPr lang="en-US" sz="1600" b="1" dirty="0" smtClean="0">
              <a:latin typeface="Casper"/>
              <a:cs typeface="Times New Roman" pitchFamily="18" charset="0"/>
            </a:endParaRPr>
          </a:p>
        </p:txBody>
      </p:sp>
      <p:pic>
        <p:nvPicPr>
          <p:cNvPr id="8" name="Picture 7" descr="http://nptel.ac.in/courses/112103174/module4/lec2/images/1.png"/>
          <p:cNvPicPr/>
          <p:nvPr/>
        </p:nvPicPr>
        <p:blipFill>
          <a:blip r:embed="rId2"/>
          <a:srcRect/>
          <a:stretch>
            <a:fillRect/>
          </a:stretch>
        </p:blipFill>
        <p:spPr bwMode="auto">
          <a:xfrm>
            <a:off x="4894301" y="2495007"/>
            <a:ext cx="2211853" cy="1345474"/>
          </a:xfrm>
          <a:prstGeom prst="rect">
            <a:avLst/>
          </a:prstGeom>
          <a:noFill/>
          <a:ln w="9525">
            <a:noFill/>
            <a:miter lim="800000"/>
            <a:headEnd/>
            <a:tailEnd/>
          </a:ln>
        </p:spPr>
      </p:pic>
      <p:sp>
        <p:nvSpPr>
          <p:cNvPr id="9" name="Rectangle 8"/>
          <p:cNvSpPr/>
          <p:nvPr/>
        </p:nvSpPr>
        <p:spPr>
          <a:xfrm>
            <a:off x="905691" y="4056744"/>
            <a:ext cx="10119360" cy="615553"/>
          </a:xfrm>
          <a:prstGeom prst="rect">
            <a:avLst/>
          </a:prstGeom>
        </p:spPr>
        <p:txBody>
          <a:bodyPr wrap="square">
            <a:spAutoFit/>
          </a:bodyPr>
          <a:lstStyle/>
          <a:p>
            <a:r>
              <a:rPr lang="en-US" sz="1600" b="1" dirty="0" smtClean="0">
                <a:latin typeface="Casper"/>
                <a:cs typeface="Times New Roman" pitchFamily="18" charset="0"/>
              </a:rPr>
              <a:t>3. Hybrid stepper motor: </a:t>
            </a:r>
            <a:r>
              <a:rPr lang="en-IN" sz="1600" dirty="0" smtClean="0">
                <a:latin typeface="Casper"/>
                <a:cs typeface="Times New Roman" pitchFamily="18" charset="0"/>
              </a:rPr>
              <a:t>Hybrid stepper motors are named because they use a combination of permanent magnet (PM) and variable reluctance (VR) techniques to achieve maximum power in a small package size</a:t>
            </a:r>
            <a:r>
              <a:rPr lang="en-IN" dirty="0" smtClean="0">
                <a:latin typeface="Casper"/>
                <a:cs typeface="Times New Roman" pitchFamily="18" charset="0"/>
              </a:rPr>
              <a:t>.</a:t>
            </a:r>
            <a:endParaRPr lang="en-US" dirty="0"/>
          </a:p>
        </p:txBody>
      </p:sp>
      <p:sp>
        <p:nvSpPr>
          <p:cNvPr id="12" name="Rectangle 11"/>
          <p:cNvSpPr/>
          <p:nvPr/>
        </p:nvSpPr>
        <p:spPr>
          <a:xfrm>
            <a:off x="7458891" y="5146767"/>
            <a:ext cx="3265715" cy="7315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hlinkClick r:id="rId3"/>
              </a:rPr>
              <a:t>https://www.indiamart.com/company/3978869/stepper-motor.html</a:t>
            </a:r>
            <a:endParaRPr lang="en-US" sz="1600" dirty="0">
              <a:solidFill>
                <a:schemeClr val="tx1"/>
              </a:solidFill>
              <a:latin typeface="Casper"/>
            </a:endParaRPr>
          </a:p>
        </p:txBody>
      </p:sp>
      <p:sp>
        <p:nvSpPr>
          <p:cNvPr id="13" name="Rectangle 12"/>
          <p:cNvSpPr/>
          <p:nvPr/>
        </p:nvSpPr>
        <p:spPr>
          <a:xfrm>
            <a:off x="7441474" y="2947853"/>
            <a:ext cx="3265715" cy="7315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hlinkClick r:id="rId4"/>
              </a:rPr>
              <a:t>https://nptel.ac.in/courses/112103174/module4/lec2/1.html</a:t>
            </a:r>
            <a:endParaRPr lang="en-US" sz="1600" dirty="0">
              <a:solidFill>
                <a:schemeClr val="tx1"/>
              </a:solidFill>
              <a:latin typeface="Casper"/>
            </a:endParaRPr>
          </a:p>
        </p:txBody>
      </p:sp>
      <p:pic>
        <p:nvPicPr>
          <p:cNvPr id="67585" name="Picture 1"/>
          <p:cNvPicPr>
            <a:picLocks noChangeAspect="1" noChangeArrowheads="1"/>
          </p:cNvPicPr>
          <p:nvPr/>
        </p:nvPicPr>
        <p:blipFill>
          <a:blip r:embed="rId5"/>
          <a:srcRect/>
          <a:stretch>
            <a:fillRect/>
          </a:stretch>
        </p:blipFill>
        <p:spPr bwMode="auto">
          <a:xfrm>
            <a:off x="5045394" y="4598892"/>
            <a:ext cx="1708104" cy="1431114"/>
          </a:xfrm>
          <a:prstGeom prst="rect">
            <a:avLst/>
          </a:prstGeom>
          <a:noFill/>
          <a:ln w="9525">
            <a:noFill/>
            <a:miter lim="800000"/>
            <a:headEnd/>
            <a:tailEnd/>
          </a:ln>
          <a:effectLst/>
        </p:spPr>
      </p:pic>
    </p:spTree>
    <p:extLst>
      <p:ext uri="{BB962C8B-B14F-4D97-AF65-F5344CB8AC3E}">
        <p14:creationId xmlns:p14="http://schemas.microsoft.com/office/powerpoint/2010/main" val="8237023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US" dirty="0" smtClean="0">
                <a:latin typeface="Casper Bold" panose="02000806040000020004" pitchFamily="2" charset="0"/>
                <a:cs typeface="Arial" panose="020B0604020202020204" pitchFamily="34" charset="0"/>
              </a:rPr>
              <a:t>WORKING OF STEPPER MOTOR</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29</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p:cNvSpPr>
            <a:spLocks noGrp="1"/>
          </p:cNvSpPr>
          <p:nvPr>
            <p:ph idx="1"/>
          </p:nvPr>
        </p:nvSpPr>
        <p:spPr/>
        <p:txBody>
          <a:bodyPr>
            <a:normAutofit/>
          </a:bodyPr>
          <a:lstStyle/>
          <a:p>
            <a:pPr marL="342900" indent="-342900" algn="just" fontAlgn="base">
              <a:buNone/>
            </a:pPr>
            <a:endParaRPr lang="en-IN" sz="1600" dirty="0" smtClean="0">
              <a:latin typeface="Casper"/>
            </a:endParaRPr>
          </a:p>
          <a:p>
            <a:pPr marL="342900" indent="-342900" algn="just" fontAlgn="base">
              <a:buNone/>
            </a:pPr>
            <a:endParaRPr lang="en-US" sz="1600" dirty="0" smtClean="0">
              <a:latin typeface="Casper"/>
              <a:cs typeface="Times New Roman" pitchFamily="18" charset="0"/>
            </a:endParaRPr>
          </a:p>
          <a:p>
            <a:pPr marL="342900" indent="-342900" algn="just" fontAlgn="base">
              <a:buAutoNum type="arabicPeriod"/>
            </a:pPr>
            <a:endParaRPr lang="en-US" sz="1600" b="1" dirty="0" smtClean="0">
              <a:latin typeface="Casper"/>
              <a:cs typeface="Times New Roman" pitchFamily="18" charset="0"/>
            </a:endParaRPr>
          </a:p>
        </p:txBody>
      </p:sp>
      <p:pic>
        <p:nvPicPr>
          <p:cNvPr id="8" name="Picture 7" descr="stepper-motor1-2.jpg"/>
          <p:cNvPicPr>
            <a:picLocks noChangeAspect="1"/>
          </p:cNvPicPr>
          <p:nvPr/>
        </p:nvPicPr>
        <p:blipFill>
          <a:blip r:embed="rId2"/>
          <a:stretch>
            <a:fillRect/>
          </a:stretch>
        </p:blipFill>
        <p:spPr>
          <a:xfrm>
            <a:off x="2338252" y="1939309"/>
            <a:ext cx="7772400" cy="2959261"/>
          </a:xfrm>
          <a:prstGeom prst="rect">
            <a:avLst/>
          </a:prstGeom>
        </p:spPr>
      </p:pic>
      <p:sp>
        <p:nvSpPr>
          <p:cNvPr id="9" name="Rectangle 8"/>
          <p:cNvSpPr/>
          <p:nvPr/>
        </p:nvSpPr>
        <p:spPr>
          <a:xfrm>
            <a:off x="4336868" y="5133704"/>
            <a:ext cx="3265715" cy="7315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hlinkClick r:id="rId3"/>
              </a:rPr>
              <a:t>https://www.omega.co.uk/prodinfo/stepper_motors.html</a:t>
            </a:r>
            <a:endParaRPr lang="en-US" sz="1600" dirty="0">
              <a:solidFill>
                <a:schemeClr val="tx1"/>
              </a:solidFill>
              <a:latin typeface="Casper"/>
            </a:endParaRPr>
          </a:p>
        </p:txBody>
      </p:sp>
    </p:spTree>
    <p:extLst>
      <p:ext uri="{BB962C8B-B14F-4D97-AF65-F5344CB8AC3E}">
        <p14:creationId xmlns:p14="http://schemas.microsoft.com/office/powerpoint/2010/main" val="8237023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84800" y="1028700"/>
            <a:ext cx="5778500" cy="4873625"/>
          </a:xfrm>
        </p:spPr>
        <p:txBody>
          <a:bodyPr>
            <a:normAutofit/>
          </a:bodyPr>
          <a:lstStyle/>
          <a:p>
            <a:pPr>
              <a:buNone/>
            </a:pPr>
            <a:endParaRPr lang="en-US" sz="2400" dirty="0" smtClean="0">
              <a:latin typeface="Casper" panose="02000506000000020004" pitchFamily="2" charset="0"/>
              <a:cs typeface="Arial" panose="020B0604020202020204" pitchFamily="34" charset="0"/>
            </a:endParaRPr>
          </a:p>
          <a:p>
            <a:pPr marL="0" indent="0">
              <a:buNone/>
            </a:pPr>
            <a:endParaRPr lang="en-US" sz="2400" dirty="0">
              <a:latin typeface="Casper" panose="02000506000000020004" pitchFamily="2" charset="0"/>
              <a:cs typeface="Arial" panose="020B0604020202020204" pitchFamily="34" charset="0"/>
            </a:endParaRPr>
          </a:p>
        </p:txBody>
      </p:sp>
      <p:sp>
        <p:nvSpPr>
          <p:cNvPr id="4" name="Text Placeholder 3"/>
          <p:cNvSpPr>
            <a:spLocks noGrp="1"/>
          </p:cNvSpPr>
          <p:nvPr>
            <p:ph type="body" sz="half" idx="2"/>
          </p:nvPr>
        </p:nvSpPr>
        <p:spPr>
          <a:xfrm>
            <a:off x="839787" y="3955256"/>
            <a:ext cx="3932237" cy="2045494"/>
          </a:xfrm>
        </p:spPr>
        <p:txBody>
          <a:bodyPr/>
          <a:lstStyle/>
          <a:p>
            <a:pPr algn="just"/>
            <a:r>
              <a:rPr lang="en-US" dirty="0" smtClean="0">
                <a:latin typeface="Casper"/>
              </a:rPr>
              <a:t>A DC motor is an electrical machine which converts electrical energy into mechanical energy. The working of DC motor is based on the principle that when a current carrying conductor is placed in a magnetic field, it experiences a mechanical force.</a:t>
            </a:r>
            <a:endParaRPr lang="en-US" dirty="0">
              <a:latin typeface="Casper"/>
            </a:endParaRP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3</a:t>
            </a:fld>
            <a:endParaRPr lang="en-US" dirty="0"/>
          </a:p>
        </p:txBody>
      </p:sp>
      <p:sp>
        <p:nvSpPr>
          <p:cNvPr id="8" name="Title 7"/>
          <p:cNvSpPr txBox="1">
            <a:spLocks noGrp="1" noChangeArrowheads="1"/>
          </p:cNvSpPr>
          <p:nvPr>
            <p:ph type="title"/>
          </p:nvPr>
        </p:nvSpPr>
        <p:spPr bwMode="auto">
          <a:xfrm>
            <a:off x="449262" y="1734466"/>
            <a:ext cx="4456567" cy="192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smtClean="0">
                <a:latin typeface="Casper Bold" panose="02000806040000020004" pitchFamily="2" charset="0"/>
                <a:ea typeface="Karla" pitchFamily="2" charset="0"/>
                <a:cs typeface="Karla" pitchFamily="2" charset="0"/>
              </a:rPr>
              <a:t>WORKING PRINCIPLE OF DC MOTOR</a:t>
            </a:r>
            <a:endParaRPr lang="en-US" sz="1600" dirty="0">
              <a:latin typeface="Raleway ExtraBold" pitchFamily="34" charset="-52"/>
            </a:endParaRPr>
          </a:p>
        </p:txBody>
      </p:sp>
      <p:sp>
        <p:nvSpPr>
          <p:cNvPr id="2" name="Rectangle 1"/>
          <p:cNvSpPr/>
          <p:nvPr/>
        </p:nvSpPr>
        <p:spPr>
          <a:xfrm>
            <a:off x="5295900" y="838200"/>
            <a:ext cx="5867400" cy="551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49262" y="3835400"/>
            <a:ext cx="4322762" cy="25209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322" name="Picture 2" descr="Image result for working principle of dc motor"/>
          <p:cNvPicPr>
            <a:picLocks noChangeAspect="1" noChangeArrowheads="1"/>
          </p:cNvPicPr>
          <p:nvPr/>
        </p:nvPicPr>
        <p:blipFill>
          <a:blip r:embed="rId2"/>
          <a:srcRect/>
          <a:stretch>
            <a:fillRect/>
          </a:stretch>
        </p:blipFill>
        <p:spPr bwMode="auto">
          <a:xfrm>
            <a:off x="5381897" y="870858"/>
            <a:ext cx="5708468" cy="3810402"/>
          </a:xfrm>
          <a:prstGeom prst="rect">
            <a:avLst/>
          </a:prstGeom>
          <a:noFill/>
        </p:spPr>
      </p:pic>
      <p:sp>
        <p:nvSpPr>
          <p:cNvPr id="12" name="Rectangle 11"/>
          <p:cNvSpPr/>
          <p:nvPr/>
        </p:nvSpPr>
        <p:spPr>
          <a:xfrm>
            <a:off x="6413863" y="4941262"/>
            <a:ext cx="4167051" cy="9435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hlinkClick r:id="rId3"/>
              </a:rPr>
              <a:t>https://www.meee-services.com/quick-learning-dc-motors-work/</a:t>
            </a:r>
            <a:endParaRPr lang="en-US" sz="1600" dirty="0">
              <a:solidFill>
                <a:schemeClr val="tx1"/>
              </a:solidFill>
              <a:latin typeface="Casper"/>
            </a:endParaRPr>
          </a:p>
        </p:txBody>
      </p:sp>
    </p:spTree>
    <p:extLst>
      <p:ext uri="{BB962C8B-B14F-4D97-AF65-F5344CB8AC3E}">
        <p14:creationId xmlns:p14="http://schemas.microsoft.com/office/powerpoint/2010/main" val="6938015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fontScale="90000"/>
          </a:bodyPr>
          <a:lstStyle/>
          <a:p>
            <a:pPr algn="ctr"/>
            <a:r>
              <a:rPr lang="en-US" dirty="0" smtClean="0">
                <a:latin typeface="Casper Bold" panose="02000806040000020004" pitchFamily="2" charset="0"/>
                <a:cs typeface="Arial" panose="020B0604020202020204" pitchFamily="34" charset="0"/>
              </a:rPr>
              <a:t>ADVANTAGE AND DISADVANTAGE OFSTEPPER MOTOR</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30</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p:cNvSpPr>
            <a:spLocks noGrp="1"/>
          </p:cNvSpPr>
          <p:nvPr>
            <p:ph idx="1"/>
          </p:nvPr>
        </p:nvSpPr>
        <p:spPr/>
        <p:txBody>
          <a:bodyPr>
            <a:normAutofit/>
          </a:bodyPr>
          <a:lstStyle/>
          <a:p>
            <a:pPr marL="342900" indent="-342900" algn="just" fontAlgn="base">
              <a:buNone/>
            </a:pPr>
            <a:r>
              <a:rPr lang="en-US" sz="1600" b="1" dirty="0" smtClean="0">
                <a:latin typeface="Casper"/>
                <a:cs typeface="Times New Roman" pitchFamily="18" charset="0"/>
              </a:rPr>
              <a:t>Advantage:</a:t>
            </a:r>
          </a:p>
          <a:p>
            <a:pPr>
              <a:spcBef>
                <a:spcPct val="50000"/>
              </a:spcBef>
              <a:buClr>
                <a:schemeClr val="tx1"/>
              </a:buClr>
              <a:buFont typeface="Wingdings" pitchFamily="2" charset="2"/>
              <a:buBlip>
                <a:blip r:embed="rId2"/>
              </a:buBlip>
            </a:pPr>
            <a:r>
              <a:rPr lang="en-IE" sz="1600" dirty="0" smtClean="0">
                <a:latin typeface="Casper"/>
              </a:rPr>
              <a:t>Low cost for control achieved</a:t>
            </a:r>
          </a:p>
          <a:p>
            <a:pPr>
              <a:spcBef>
                <a:spcPct val="50000"/>
              </a:spcBef>
              <a:buClr>
                <a:schemeClr val="tx1"/>
              </a:buClr>
              <a:buFont typeface="Wingdings" pitchFamily="2" charset="2"/>
              <a:buBlip>
                <a:blip r:embed="rId2"/>
              </a:buBlip>
            </a:pPr>
            <a:r>
              <a:rPr lang="en-IE" sz="1600" dirty="0" smtClean="0">
                <a:latin typeface="Casper"/>
              </a:rPr>
              <a:t>Ruggedness</a:t>
            </a:r>
          </a:p>
          <a:p>
            <a:pPr>
              <a:spcBef>
                <a:spcPct val="50000"/>
              </a:spcBef>
              <a:buClr>
                <a:schemeClr val="tx1"/>
              </a:buClr>
              <a:buFont typeface="Wingdings" pitchFamily="2" charset="2"/>
              <a:buBlip>
                <a:blip r:embed="rId2"/>
              </a:buBlip>
            </a:pPr>
            <a:r>
              <a:rPr lang="en-IE" sz="1600" dirty="0" smtClean="0">
                <a:latin typeface="Casper"/>
              </a:rPr>
              <a:t>Simplicity of construction</a:t>
            </a:r>
          </a:p>
          <a:p>
            <a:pPr>
              <a:spcBef>
                <a:spcPct val="50000"/>
              </a:spcBef>
              <a:buClr>
                <a:schemeClr val="tx1"/>
              </a:buClr>
              <a:buFont typeface="Wingdings" pitchFamily="2" charset="2"/>
              <a:buBlip>
                <a:blip r:embed="rId2"/>
              </a:buBlip>
            </a:pPr>
            <a:r>
              <a:rPr lang="en-IE" sz="1600" dirty="0" smtClean="0">
                <a:latin typeface="Casper"/>
              </a:rPr>
              <a:t>Can operate in an open loop control system</a:t>
            </a:r>
          </a:p>
          <a:p>
            <a:pPr>
              <a:spcBef>
                <a:spcPct val="50000"/>
              </a:spcBef>
              <a:buClr>
                <a:schemeClr val="tx1"/>
              </a:buClr>
              <a:buFont typeface="Wingdings" pitchFamily="2" charset="2"/>
              <a:buBlip>
                <a:blip r:embed="rId2"/>
              </a:buBlip>
            </a:pPr>
            <a:r>
              <a:rPr lang="en-IE" sz="1600" dirty="0" smtClean="0">
                <a:latin typeface="Casper"/>
              </a:rPr>
              <a:t>Low maintenance</a:t>
            </a:r>
          </a:p>
          <a:p>
            <a:pPr marL="342900" indent="-342900" algn="just" fontAlgn="base">
              <a:buNone/>
            </a:pPr>
            <a:r>
              <a:rPr lang="en-IN" sz="1600" b="1" dirty="0" smtClean="0">
                <a:latin typeface="Casper"/>
              </a:rPr>
              <a:t>Disadvantage:</a:t>
            </a:r>
          </a:p>
          <a:p>
            <a:pPr>
              <a:spcBef>
                <a:spcPct val="50000"/>
              </a:spcBef>
              <a:buClr>
                <a:schemeClr val="tx1"/>
              </a:buClr>
              <a:buFont typeface="Wingdings" pitchFamily="2" charset="2"/>
              <a:buBlip>
                <a:blip r:embed="rId3"/>
              </a:buBlip>
            </a:pPr>
            <a:r>
              <a:rPr lang="en-IE" sz="1600" dirty="0" smtClean="0">
                <a:latin typeface="Casper"/>
              </a:rPr>
              <a:t>Require a dedicated control circuit</a:t>
            </a:r>
          </a:p>
          <a:p>
            <a:pPr>
              <a:spcBef>
                <a:spcPct val="50000"/>
              </a:spcBef>
              <a:buClr>
                <a:schemeClr val="tx1"/>
              </a:buClr>
              <a:buFont typeface="Wingdings" pitchFamily="2" charset="2"/>
              <a:buBlip>
                <a:blip r:embed="rId3"/>
              </a:buBlip>
            </a:pPr>
            <a:r>
              <a:rPr lang="en-IE" sz="1600" dirty="0" smtClean="0">
                <a:latin typeface="Casper"/>
              </a:rPr>
              <a:t>Use more current than D.C. motors</a:t>
            </a:r>
          </a:p>
          <a:p>
            <a:pPr>
              <a:spcBef>
                <a:spcPct val="50000"/>
              </a:spcBef>
              <a:buClr>
                <a:schemeClr val="tx1"/>
              </a:buClr>
              <a:buFont typeface="Wingdings" pitchFamily="2" charset="2"/>
              <a:buBlip>
                <a:blip r:embed="rId3"/>
              </a:buBlip>
            </a:pPr>
            <a:r>
              <a:rPr lang="en-IE" sz="1600" dirty="0" smtClean="0">
                <a:latin typeface="Casper"/>
              </a:rPr>
              <a:t>High torque output achieved at low speeds</a:t>
            </a:r>
            <a:r>
              <a:rPr lang="en-IE" sz="1600" dirty="0" smtClean="0">
                <a:solidFill>
                  <a:srgbClr val="FFFF00"/>
                </a:solidFill>
                <a:latin typeface="Casper"/>
              </a:rPr>
              <a:t>     </a:t>
            </a:r>
            <a:endParaRPr lang="en-GB" sz="1600" dirty="0" smtClean="0">
              <a:solidFill>
                <a:srgbClr val="FFFF00"/>
              </a:solidFill>
              <a:latin typeface="Casper"/>
            </a:endParaRPr>
          </a:p>
          <a:p>
            <a:pPr marL="342900" indent="-342900" algn="just" fontAlgn="base">
              <a:buNone/>
            </a:pPr>
            <a:endParaRPr lang="en-IN" sz="1600" b="1" dirty="0" smtClean="0">
              <a:latin typeface="Casper"/>
            </a:endParaRPr>
          </a:p>
          <a:p>
            <a:pPr marL="342900" indent="-342900" algn="just" fontAlgn="base">
              <a:buNone/>
            </a:pPr>
            <a:endParaRPr lang="en-US" sz="1600" dirty="0" smtClean="0">
              <a:latin typeface="Casper"/>
              <a:cs typeface="Times New Roman" pitchFamily="18" charset="0"/>
            </a:endParaRPr>
          </a:p>
          <a:p>
            <a:pPr marL="342900" indent="-342900" algn="just" fontAlgn="base">
              <a:buAutoNum type="arabicPeriod"/>
            </a:pPr>
            <a:endParaRPr lang="en-US" sz="1600" b="1" dirty="0" smtClean="0">
              <a:latin typeface="Casper"/>
              <a:cs typeface="Times New Roman" pitchFamily="18" charset="0"/>
            </a:endParaRPr>
          </a:p>
        </p:txBody>
      </p:sp>
    </p:spTree>
    <p:extLst>
      <p:ext uri="{BB962C8B-B14F-4D97-AF65-F5344CB8AC3E}">
        <p14:creationId xmlns:p14="http://schemas.microsoft.com/office/powerpoint/2010/main" val="8237023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US" dirty="0" smtClean="0">
                <a:latin typeface="Casper Bold" panose="02000806040000020004" pitchFamily="2" charset="0"/>
                <a:cs typeface="Arial" panose="020B0604020202020204" pitchFamily="34" charset="0"/>
              </a:rPr>
              <a:t>LINEAR MOTOR</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31</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p:cNvSpPr>
            <a:spLocks noGrp="1"/>
          </p:cNvSpPr>
          <p:nvPr>
            <p:ph idx="1"/>
          </p:nvPr>
        </p:nvSpPr>
        <p:spPr/>
        <p:txBody>
          <a:bodyPr>
            <a:normAutofit/>
          </a:bodyPr>
          <a:lstStyle/>
          <a:p>
            <a:pPr marL="457200" indent="-457200" algn="just">
              <a:buFont typeface="Wingdings" pitchFamily="2" charset="2"/>
              <a:buChar char="§"/>
            </a:pPr>
            <a:r>
              <a:rPr lang="en-US" sz="1600" dirty="0" smtClean="0">
                <a:latin typeface="Times New Roman" pitchFamily="18" charset="0"/>
                <a:cs typeface="Times New Roman" pitchFamily="18" charset="0"/>
              </a:rPr>
              <a:t>Linear induction motor a special purpose motor that produce linear motion rather than rotational motion .</a:t>
            </a:r>
          </a:p>
          <a:p>
            <a:pPr marL="457200" indent="-457200" algn="just">
              <a:buFont typeface="Wingdings" pitchFamily="2" charset="2"/>
              <a:buChar char="§"/>
            </a:pPr>
            <a:r>
              <a:rPr lang="en-US" sz="1600" dirty="0" smtClean="0">
                <a:latin typeface="Times New Roman" pitchFamily="18" charset="0"/>
                <a:cs typeface="Times New Roman" pitchFamily="18" charset="0"/>
              </a:rPr>
              <a:t>In a linear motor, the stator is unwrapped and laid out flat and the "rotor" moves past it in a straight line</a:t>
            </a:r>
          </a:p>
          <a:p>
            <a:pPr marL="457200" indent="-457200" algn="just">
              <a:buFont typeface="Wingdings" pitchFamily="2" charset="2"/>
              <a:buChar char="§"/>
            </a:pPr>
            <a:r>
              <a:rPr lang="en-US" sz="1600" dirty="0" smtClean="0">
                <a:latin typeface="Times New Roman" pitchFamily="18" charset="0"/>
                <a:cs typeface="Times New Roman" pitchFamily="18" charset="0"/>
              </a:rPr>
              <a:t>Linear motor often use superconductor use magnets, which are cooled to low temperatures to reduce power consumption.</a:t>
            </a:r>
          </a:p>
          <a:p>
            <a:pPr marL="457200" indent="-457200" algn="just">
              <a:buFont typeface="Wingdings" pitchFamily="2" charset="2"/>
              <a:buChar char="§"/>
            </a:pPr>
            <a:endParaRPr lang="en-US" sz="1600" dirty="0" smtClean="0">
              <a:latin typeface="Times New Roman" pitchFamily="18" charset="0"/>
              <a:cs typeface="Times New Roman" pitchFamily="18" charset="0"/>
            </a:endParaRPr>
          </a:p>
          <a:p>
            <a:pPr marL="342900" indent="-342900" algn="just" fontAlgn="base">
              <a:buNone/>
            </a:pPr>
            <a:endParaRPr lang="en-IN" sz="1600" b="1" dirty="0" smtClean="0">
              <a:latin typeface="Casper"/>
            </a:endParaRPr>
          </a:p>
        </p:txBody>
      </p:sp>
      <p:pic>
        <p:nvPicPr>
          <p:cNvPr id="64513" name="Picture 1"/>
          <p:cNvPicPr>
            <a:picLocks noChangeAspect="1" noChangeArrowheads="1"/>
          </p:cNvPicPr>
          <p:nvPr/>
        </p:nvPicPr>
        <p:blipFill>
          <a:blip r:embed="rId2"/>
          <a:srcRect/>
          <a:stretch>
            <a:fillRect/>
          </a:stretch>
        </p:blipFill>
        <p:spPr bwMode="auto">
          <a:xfrm>
            <a:off x="4040099" y="2961088"/>
            <a:ext cx="3706176" cy="2525448"/>
          </a:xfrm>
          <a:prstGeom prst="rect">
            <a:avLst/>
          </a:prstGeom>
          <a:noFill/>
          <a:ln w="9525">
            <a:noFill/>
            <a:miter lim="800000"/>
            <a:headEnd/>
            <a:tailEnd/>
          </a:ln>
          <a:effectLst/>
        </p:spPr>
      </p:pic>
      <p:sp>
        <p:nvSpPr>
          <p:cNvPr id="9" name="Rectangle 8"/>
          <p:cNvSpPr/>
          <p:nvPr/>
        </p:nvSpPr>
        <p:spPr>
          <a:xfrm>
            <a:off x="2142308" y="5447212"/>
            <a:ext cx="7289075" cy="6531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hlinkClick r:id="rId3"/>
              </a:rPr>
              <a:t>https://www.researchgate.net/publication/320410377_Identification_and_Compensation_of_Cogging_and_Friction_Forces_in_Tubular_Permanent_Magnet_Linear_Motors/figures?lo=1</a:t>
            </a:r>
            <a:endParaRPr lang="en-US" sz="1600" dirty="0">
              <a:solidFill>
                <a:schemeClr val="tx1"/>
              </a:solidFill>
              <a:latin typeface="Casper"/>
            </a:endParaRPr>
          </a:p>
        </p:txBody>
      </p:sp>
    </p:spTree>
    <p:extLst>
      <p:ext uri="{BB962C8B-B14F-4D97-AF65-F5344CB8AC3E}">
        <p14:creationId xmlns:p14="http://schemas.microsoft.com/office/powerpoint/2010/main" val="8237023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US" dirty="0" smtClean="0">
                <a:latin typeface="Casper Bold" panose="02000806040000020004" pitchFamily="2" charset="0"/>
                <a:cs typeface="Arial" panose="020B0604020202020204" pitchFamily="34" charset="0"/>
              </a:rPr>
              <a:t>COMPONENTS OF LINEAR MOTOR</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32</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p:cNvSpPr>
            <a:spLocks noGrp="1"/>
          </p:cNvSpPr>
          <p:nvPr>
            <p:ph idx="1"/>
          </p:nvPr>
        </p:nvSpPr>
        <p:spPr/>
        <p:txBody>
          <a:bodyPr>
            <a:normAutofit/>
          </a:bodyPr>
          <a:lstStyle/>
          <a:p>
            <a:pPr marL="457200" indent="-457200" algn="just">
              <a:buNone/>
            </a:pPr>
            <a:r>
              <a:rPr lang="en-US" sz="1600" dirty="0" smtClean="0">
                <a:latin typeface="Casper"/>
              </a:rPr>
              <a:t>In an AC induction motor, electromagnets positioned around the edge of the motor are used to generate a rotating magnetic field in the central space between them. This "induces" (produces) electric currents in a rotor, causing it to spin. </a:t>
            </a:r>
            <a:endParaRPr lang="en-US" sz="1600" dirty="0" smtClean="0">
              <a:latin typeface="Casper"/>
              <a:cs typeface="Times New Roman" pitchFamily="18" charset="0"/>
            </a:endParaRPr>
          </a:p>
          <a:p>
            <a:pPr marL="342900" indent="-342900" algn="just" fontAlgn="base">
              <a:buNone/>
            </a:pPr>
            <a:endParaRPr lang="en-IN" sz="1600" b="1" dirty="0" smtClean="0">
              <a:latin typeface="Casper"/>
            </a:endParaRPr>
          </a:p>
        </p:txBody>
      </p:sp>
      <p:pic>
        <p:nvPicPr>
          <p:cNvPr id="8" name="Picture 2" descr="linear-induction-motor-figure-1"/>
          <p:cNvPicPr>
            <a:picLocks noChangeAspect="1" noChangeArrowheads="1"/>
          </p:cNvPicPr>
          <p:nvPr/>
        </p:nvPicPr>
        <p:blipFill>
          <a:blip r:embed="rId2"/>
          <a:srcRect l="1653" t="3005" b="4100"/>
          <a:stretch>
            <a:fillRect/>
          </a:stretch>
        </p:blipFill>
        <p:spPr bwMode="auto">
          <a:xfrm>
            <a:off x="1150321" y="2988464"/>
            <a:ext cx="2520341" cy="17936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4" descr="linear-induction-motor-figure-3"/>
          <p:cNvPicPr>
            <a:picLocks noChangeAspect="1" noChangeArrowheads="1"/>
          </p:cNvPicPr>
          <p:nvPr/>
        </p:nvPicPr>
        <p:blipFill>
          <a:blip r:embed="rId3"/>
          <a:srcRect t="7268" r="5926" b="7852"/>
          <a:stretch>
            <a:fillRect/>
          </a:stretch>
        </p:blipFill>
        <p:spPr bwMode="auto">
          <a:xfrm>
            <a:off x="4454434" y="3010136"/>
            <a:ext cx="5874876" cy="17316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Rectangle 9"/>
          <p:cNvSpPr/>
          <p:nvPr/>
        </p:nvSpPr>
        <p:spPr>
          <a:xfrm>
            <a:off x="966651" y="5107577"/>
            <a:ext cx="2899956" cy="7184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hlinkClick r:id="rId4"/>
              </a:rPr>
              <a:t>https://circuitglobe.com/linear-induction-motor.html</a:t>
            </a:r>
            <a:endParaRPr lang="en-US" sz="1600" dirty="0">
              <a:solidFill>
                <a:schemeClr val="tx1"/>
              </a:solidFill>
              <a:latin typeface="Casper"/>
            </a:endParaRPr>
          </a:p>
        </p:txBody>
      </p:sp>
      <p:sp>
        <p:nvSpPr>
          <p:cNvPr id="12" name="Rectangle 11"/>
          <p:cNvSpPr/>
          <p:nvPr/>
        </p:nvSpPr>
        <p:spPr>
          <a:xfrm>
            <a:off x="5521233" y="5142412"/>
            <a:ext cx="2899956" cy="7184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hlinkClick r:id="rId4"/>
              </a:rPr>
              <a:t>https://circuitglobe.com/linear-induction-motor.html</a:t>
            </a:r>
            <a:endParaRPr lang="en-US" sz="1600" dirty="0">
              <a:solidFill>
                <a:schemeClr val="tx1"/>
              </a:solidFill>
              <a:latin typeface="Casper"/>
            </a:endParaRPr>
          </a:p>
        </p:txBody>
      </p:sp>
    </p:spTree>
    <p:extLst>
      <p:ext uri="{BB962C8B-B14F-4D97-AF65-F5344CB8AC3E}">
        <p14:creationId xmlns:p14="http://schemas.microsoft.com/office/powerpoint/2010/main" val="8237023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US" dirty="0" smtClean="0">
                <a:latin typeface="Casper Bold" panose="02000806040000020004" pitchFamily="2" charset="0"/>
                <a:cs typeface="Arial" panose="020B0604020202020204" pitchFamily="34" charset="0"/>
              </a:rPr>
              <a:t>THURST VELOCITY CURVE</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33</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p:cNvSpPr>
            <a:spLocks noGrp="1"/>
          </p:cNvSpPr>
          <p:nvPr>
            <p:ph idx="1"/>
          </p:nvPr>
        </p:nvSpPr>
        <p:spPr/>
        <p:txBody>
          <a:bodyPr>
            <a:normAutofit/>
          </a:bodyPr>
          <a:lstStyle/>
          <a:p>
            <a:pPr marL="457200" lvl="0" indent="-457200" algn="just">
              <a:buNone/>
            </a:pPr>
            <a:r>
              <a:rPr lang="en-US" sz="1600" dirty="0" smtClean="0">
                <a:solidFill>
                  <a:srgbClr val="000000"/>
                </a:solidFill>
                <a:latin typeface="Casper"/>
                <a:cs typeface="Times New Roman" pitchFamily="18" charset="0"/>
              </a:rPr>
              <a:t>The thrust velocity curve of the linear induction motor is similar to that of the</a:t>
            </a:r>
            <a:r>
              <a:rPr lang="en-US" sz="1600" dirty="0" smtClean="0">
                <a:latin typeface="Casper"/>
                <a:cs typeface="Times New Roman" pitchFamily="18" charset="0"/>
              </a:rPr>
              <a:t> speed torque curve of rotary induction motor:</a:t>
            </a:r>
          </a:p>
          <a:p>
            <a:pPr marL="457200" lvl="0" indent="-457200" algn="just">
              <a:buNone/>
            </a:pPr>
            <a:endParaRPr lang="en-US" sz="1600" dirty="0" smtClean="0">
              <a:latin typeface="Casper"/>
              <a:cs typeface="Times New Roman" pitchFamily="18" charset="0"/>
            </a:endParaRPr>
          </a:p>
          <a:p>
            <a:pPr marL="457200" indent="-457200" algn="just">
              <a:buNone/>
            </a:pPr>
            <a:r>
              <a:rPr lang="en-US" sz="1600" dirty="0" smtClean="0">
                <a:latin typeface="Casper"/>
              </a:rPr>
              <a:t> </a:t>
            </a:r>
            <a:endParaRPr lang="en-US" sz="1600" dirty="0" smtClean="0">
              <a:latin typeface="Casper"/>
              <a:cs typeface="Times New Roman" pitchFamily="18" charset="0"/>
            </a:endParaRPr>
          </a:p>
          <a:p>
            <a:pPr marL="342900" indent="-342900" algn="just" fontAlgn="base">
              <a:buNone/>
            </a:pPr>
            <a:endParaRPr lang="en-IN" sz="1600" b="1" dirty="0" smtClean="0">
              <a:latin typeface="Casper"/>
            </a:endParaRPr>
          </a:p>
        </p:txBody>
      </p:sp>
      <p:pic>
        <p:nvPicPr>
          <p:cNvPr id="14" name="Picture 2" descr="Linear Induction Motor fig 4">
            <a:hlinkClick r:id="rId2"/>
          </p:cNvPr>
          <p:cNvPicPr>
            <a:picLocks noChangeAspect="1" noChangeArrowheads="1"/>
          </p:cNvPicPr>
          <p:nvPr/>
        </p:nvPicPr>
        <p:blipFill>
          <a:blip r:embed="rId3"/>
          <a:srcRect/>
          <a:stretch>
            <a:fillRect/>
          </a:stretch>
        </p:blipFill>
        <p:spPr bwMode="auto">
          <a:xfrm>
            <a:off x="4209648" y="2597567"/>
            <a:ext cx="2961862" cy="2475931"/>
          </a:xfrm>
          <a:prstGeom prst="rect">
            <a:avLst/>
          </a:prstGeom>
          <a:noFill/>
        </p:spPr>
      </p:pic>
      <p:sp>
        <p:nvSpPr>
          <p:cNvPr id="8" name="Rectangle 7"/>
          <p:cNvSpPr/>
          <p:nvPr/>
        </p:nvSpPr>
        <p:spPr>
          <a:xfrm>
            <a:off x="4306387" y="5194663"/>
            <a:ext cx="2899956" cy="7184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hlinkClick r:id="rId4"/>
              </a:rPr>
              <a:t>https://circuitglobe.com/linear-induction-motor.html</a:t>
            </a:r>
            <a:endParaRPr lang="en-US" sz="1600" dirty="0">
              <a:solidFill>
                <a:schemeClr val="tx1"/>
              </a:solidFill>
              <a:latin typeface="Casper"/>
            </a:endParaRPr>
          </a:p>
        </p:txBody>
      </p:sp>
    </p:spTree>
    <p:extLst>
      <p:ext uri="{BB962C8B-B14F-4D97-AF65-F5344CB8AC3E}">
        <p14:creationId xmlns:p14="http://schemas.microsoft.com/office/powerpoint/2010/main" val="8237023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fontScale="90000"/>
          </a:bodyPr>
          <a:lstStyle/>
          <a:p>
            <a:pPr algn="ctr"/>
            <a:r>
              <a:rPr lang="en-US" dirty="0" smtClean="0">
                <a:latin typeface="Casper Bold" panose="02000806040000020004" pitchFamily="2" charset="0"/>
                <a:cs typeface="Arial" panose="020B0604020202020204" pitchFamily="34" charset="0"/>
              </a:rPr>
              <a:t>ADVANTAGE AND DISADVANTAGE OF LINEAR INDUCTION MOTOR</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34</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p:cNvSpPr>
            <a:spLocks noGrp="1"/>
          </p:cNvSpPr>
          <p:nvPr>
            <p:ph idx="1"/>
          </p:nvPr>
        </p:nvSpPr>
        <p:spPr/>
        <p:txBody>
          <a:bodyPr>
            <a:normAutofit/>
          </a:bodyPr>
          <a:lstStyle/>
          <a:p>
            <a:pPr marL="457200" lvl="0" indent="-457200" algn="just">
              <a:buNone/>
            </a:pPr>
            <a:r>
              <a:rPr lang="en-US" sz="1600" b="1" dirty="0" smtClean="0">
                <a:solidFill>
                  <a:srgbClr val="000000"/>
                </a:solidFill>
                <a:latin typeface="Casper"/>
                <a:cs typeface="Times New Roman" pitchFamily="18" charset="0"/>
              </a:rPr>
              <a:t>Advantage:</a:t>
            </a:r>
          </a:p>
          <a:p>
            <a:pPr marL="457200" indent="-457200"/>
            <a:r>
              <a:rPr lang="en-US" sz="1600" dirty="0" smtClean="0">
                <a:latin typeface="Casper"/>
                <a:cs typeface="Times New Roman" pitchFamily="18" charset="0"/>
              </a:rPr>
              <a:t>No magnetic attraction forces during assembly. </a:t>
            </a:r>
          </a:p>
          <a:p>
            <a:pPr marL="457200" indent="-457200"/>
            <a:r>
              <a:rPr lang="en-US" sz="1600" dirty="0" smtClean="0">
                <a:latin typeface="Casper"/>
                <a:cs typeface="Times New Roman" pitchFamily="18" charset="0"/>
              </a:rPr>
              <a:t>Long travel lengths possible. </a:t>
            </a:r>
          </a:p>
          <a:p>
            <a:pPr marL="457200" indent="-457200" fontAlgn="base"/>
            <a:r>
              <a:rPr lang="en-US" sz="1600" dirty="0" smtClean="0">
                <a:latin typeface="Casper"/>
                <a:cs typeface="Times New Roman" pitchFamily="18" charset="0"/>
              </a:rPr>
              <a:t>high force can use for these kind of applications so it’s better for heavy duty applications.</a:t>
            </a:r>
          </a:p>
          <a:p>
            <a:pPr marL="457200" indent="-457200"/>
            <a:r>
              <a:rPr lang="en-US" sz="1600" dirty="0" smtClean="0">
                <a:latin typeface="Casper"/>
                <a:cs typeface="Times New Roman" pitchFamily="18" charset="0"/>
              </a:rPr>
              <a:t>Direct electromagnetic force (no mechanical elements, no limitations for speed).</a:t>
            </a:r>
            <a:endParaRPr lang="en-US" sz="1600" b="1" dirty="0" smtClean="0">
              <a:latin typeface="Casper"/>
              <a:cs typeface="Times New Roman" pitchFamily="18" charset="0"/>
            </a:endParaRPr>
          </a:p>
          <a:p>
            <a:pPr marL="457200" lvl="0" indent="-457200" algn="just">
              <a:buNone/>
            </a:pPr>
            <a:r>
              <a:rPr lang="en-US" sz="1600" b="1" dirty="0" smtClean="0">
                <a:latin typeface="Casper"/>
                <a:cs typeface="Times New Roman" pitchFamily="18" charset="0"/>
              </a:rPr>
              <a:t>Disadvantage:</a:t>
            </a:r>
          </a:p>
          <a:p>
            <a:pPr marL="457200" indent="-457200" fontAlgn="base"/>
            <a:r>
              <a:rPr lang="en-US" sz="1600" dirty="0" smtClean="0">
                <a:latin typeface="Casper"/>
                <a:cs typeface="Times New Roman" pitchFamily="18" charset="0"/>
              </a:rPr>
              <a:t>Construction of this liner induction machines is some what complex . </a:t>
            </a:r>
          </a:p>
          <a:p>
            <a:pPr marL="457200" indent="-457200" fontAlgn="base"/>
            <a:r>
              <a:rPr lang="en-US" sz="1600" dirty="0" smtClean="0">
                <a:latin typeface="Casper"/>
                <a:cs typeface="Times New Roman" pitchFamily="18" charset="0"/>
              </a:rPr>
              <a:t>complex controlling methods need to use to control this motor.</a:t>
            </a:r>
          </a:p>
          <a:p>
            <a:pPr marL="457200" indent="-457200" fontAlgn="base"/>
            <a:r>
              <a:rPr lang="en-US" sz="1600" dirty="0" smtClean="0">
                <a:latin typeface="Casper"/>
                <a:cs typeface="Times New Roman" pitchFamily="18" charset="0"/>
              </a:rPr>
              <a:t>This motor do not produce any force at standstill.</a:t>
            </a:r>
          </a:p>
          <a:p>
            <a:pPr marL="457200" indent="-457200" fontAlgn="base"/>
            <a:r>
              <a:rPr lang="en-US" sz="1600" dirty="0" smtClean="0">
                <a:latin typeface="Casper"/>
                <a:cs typeface="Times New Roman" pitchFamily="18" charset="0"/>
              </a:rPr>
              <a:t>Linear induction motors are physically larger compared with permanent magnet motors.</a:t>
            </a:r>
          </a:p>
          <a:p>
            <a:pPr marL="457200" lvl="0" indent="-457200" algn="just">
              <a:buNone/>
            </a:pPr>
            <a:endParaRPr lang="en-US" sz="1600" dirty="0" smtClean="0">
              <a:latin typeface="Casper"/>
              <a:cs typeface="Times New Roman" pitchFamily="18" charset="0"/>
            </a:endParaRPr>
          </a:p>
          <a:p>
            <a:pPr marL="457200" indent="-457200" algn="just">
              <a:buNone/>
            </a:pPr>
            <a:r>
              <a:rPr lang="en-US" sz="1600" dirty="0" smtClean="0">
                <a:latin typeface="Casper"/>
              </a:rPr>
              <a:t> </a:t>
            </a:r>
            <a:endParaRPr lang="en-US" sz="1600" dirty="0" smtClean="0">
              <a:latin typeface="Casper"/>
              <a:cs typeface="Times New Roman" pitchFamily="18" charset="0"/>
            </a:endParaRPr>
          </a:p>
          <a:p>
            <a:pPr marL="342900" indent="-342900" algn="just" fontAlgn="base">
              <a:buNone/>
            </a:pPr>
            <a:endParaRPr lang="en-IN" sz="1600" b="1" dirty="0" smtClean="0">
              <a:latin typeface="Casper"/>
            </a:endParaRPr>
          </a:p>
        </p:txBody>
      </p:sp>
    </p:spTree>
    <p:extLst>
      <p:ext uri="{BB962C8B-B14F-4D97-AF65-F5344CB8AC3E}">
        <p14:creationId xmlns:p14="http://schemas.microsoft.com/office/powerpoint/2010/main" val="8237023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smtClean="0">
                <a:latin typeface="Casper Bold" panose="02000806040000020004" pitchFamily="2" charset="0"/>
                <a:cs typeface="Arial" panose="020B0604020202020204" pitchFamily="34" charset="0"/>
              </a:rPr>
              <a:t>APPLICATIONS OF LINEAR MOTOR</a:t>
            </a:r>
            <a:endParaRPr lang="en-US" dirty="0"/>
          </a:p>
        </p:txBody>
      </p:sp>
      <p:sp>
        <p:nvSpPr>
          <p:cNvPr id="3" name="Content Placeholder 2"/>
          <p:cNvSpPr>
            <a:spLocks noGrp="1"/>
          </p:cNvSpPr>
          <p:nvPr>
            <p:ph idx="1"/>
          </p:nvPr>
        </p:nvSpPr>
        <p:spPr/>
        <p:txBody>
          <a:bodyPr>
            <a:normAutofit/>
          </a:bodyPr>
          <a:lstStyle/>
          <a:p>
            <a:pPr marL="342900" indent="-342900" fontAlgn="base"/>
            <a:r>
              <a:rPr lang="en-US" sz="1600" dirty="0" smtClean="0">
                <a:latin typeface="Casper"/>
                <a:cs typeface="Times New Roman" pitchFamily="18" charset="0"/>
              </a:rPr>
              <a:t>Automatic sliding doors</a:t>
            </a:r>
          </a:p>
          <a:p>
            <a:pPr marL="342900" indent="-342900" fontAlgn="base"/>
            <a:r>
              <a:rPr lang="en-US" sz="1600" dirty="0" smtClean="0">
                <a:latin typeface="Casper"/>
                <a:cs typeface="Times New Roman" pitchFamily="18" charset="0"/>
              </a:rPr>
              <a:t>Mechanical conveyor belt</a:t>
            </a:r>
          </a:p>
          <a:p>
            <a:pPr marL="342900" indent="-342900" fontAlgn="base"/>
            <a:r>
              <a:rPr lang="en-US" sz="1600" dirty="0" smtClean="0">
                <a:latin typeface="Casper"/>
                <a:cs typeface="Times New Roman" pitchFamily="18" charset="0"/>
              </a:rPr>
              <a:t>liquid metal pumping</a:t>
            </a:r>
          </a:p>
          <a:p>
            <a:pPr marL="342900" indent="-342900" fontAlgn="base"/>
            <a:r>
              <a:rPr lang="en-US" sz="1600" dirty="0" smtClean="0">
                <a:latin typeface="Casper"/>
                <a:cs typeface="Times New Roman" pitchFamily="18" charset="0"/>
              </a:rPr>
              <a:t>crane material handling</a:t>
            </a:r>
          </a:p>
          <a:p>
            <a:pPr marL="342900" indent="-342900" fontAlgn="base"/>
            <a:r>
              <a:rPr lang="en-US" sz="1600" dirty="0" smtClean="0">
                <a:latin typeface="Casper"/>
                <a:cs typeface="Times New Roman" pitchFamily="18" charset="0"/>
              </a:rPr>
              <a:t>Electrical traction industries</a:t>
            </a:r>
          </a:p>
          <a:p>
            <a:pPr marL="342900" indent="-342900" fontAlgn="base"/>
            <a:r>
              <a:rPr lang="en-US" sz="1600" dirty="0" smtClean="0">
                <a:latin typeface="Casper"/>
                <a:cs typeface="Times New Roman" pitchFamily="18" charset="0"/>
              </a:rPr>
              <a:t>High voltage circuit breakers</a:t>
            </a:r>
          </a:p>
          <a:p>
            <a:pPr marL="342900" indent="-342900" fontAlgn="base"/>
            <a:r>
              <a:rPr lang="en-US" sz="1600" dirty="0" smtClean="0">
                <a:latin typeface="Casper"/>
                <a:cs typeface="Times New Roman" pitchFamily="18" charset="0"/>
              </a:rPr>
              <a:t>Electrical cranes</a:t>
            </a:r>
          </a:p>
          <a:p>
            <a:pPr marL="342900" indent="-342900" fontAlgn="base"/>
            <a:r>
              <a:rPr lang="en-US" sz="1600" dirty="0" smtClean="0">
                <a:latin typeface="Casper"/>
                <a:cs typeface="Times New Roman" pitchFamily="18" charset="0"/>
              </a:rPr>
              <a:t>use as superconducting magnets</a:t>
            </a:r>
          </a:p>
          <a:p>
            <a:pPr marL="342900" indent="-342900" fontAlgn="base"/>
            <a:r>
              <a:rPr lang="en-US" sz="1600" dirty="0" smtClean="0">
                <a:latin typeface="Casper"/>
                <a:cs typeface="Times New Roman" pitchFamily="18" charset="0"/>
              </a:rPr>
              <a:t>This principle of linear motors are widely use in rocket launching.  </a:t>
            </a:r>
          </a:p>
          <a:p>
            <a:pPr marL="342900" indent="-342900" fontAlgn="base"/>
            <a:r>
              <a:rPr lang="en-US" sz="1600" dirty="0" smtClean="0">
                <a:latin typeface="Casper"/>
                <a:cs typeface="Times New Roman" pitchFamily="18" charset="0"/>
              </a:rPr>
              <a:t>High speed moving magnetic trains</a:t>
            </a:r>
          </a:p>
          <a:p>
            <a:pPr>
              <a:buNone/>
            </a:pPr>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35</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59711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a:latin typeface="Casper Bold" panose="02000806040000020004" pitchFamily="2" charset="0"/>
                <a:cs typeface="Arial" panose="020B0604020202020204" pitchFamily="34" charset="0"/>
              </a:rPr>
              <a:t>Assessment Pattern </a:t>
            </a:r>
            <a:r>
              <a:rPr lang="en-US" sz="2800" dirty="0" smtClean="0"/>
              <a:t>  </a:t>
            </a:r>
            <a:endParaRPr lang="en-US" dirty="0"/>
          </a:p>
        </p:txBody>
      </p:sp>
      <p:graphicFrame>
        <p:nvGraphicFramePr>
          <p:cNvPr id="8" name="Content Placeholder 7"/>
          <p:cNvGraphicFramePr>
            <a:graphicFrameLocks noGrp="1"/>
          </p:cNvGraphicFramePr>
          <p:nvPr>
            <p:ph idx="1"/>
          </p:nvPr>
        </p:nvGraphicFramePr>
        <p:xfrm>
          <a:off x="1201782" y="1946365"/>
          <a:ext cx="9901647" cy="2456826"/>
        </p:xfrm>
        <a:graphic>
          <a:graphicData uri="http://schemas.openxmlformats.org/drawingml/2006/table">
            <a:tbl>
              <a:tblPr firstRow="1" bandRow="1">
                <a:tableStyleId>{5C22544A-7EE6-4342-B048-85BDC9FD1C3A}</a:tableStyleId>
              </a:tblPr>
              <a:tblGrid>
                <a:gridCol w="1698172"/>
                <a:gridCol w="4902926"/>
                <a:gridCol w="3300549"/>
              </a:tblGrid>
              <a:tr h="348511">
                <a:tc>
                  <a:txBody>
                    <a:bodyPr/>
                    <a:lstStyle/>
                    <a:p>
                      <a:pPr algn="ctr"/>
                      <a:r>
                        <a:rPr lang="en-US" dirty="0" smtClean="0"/>
                        <a:t>S. No.</a:t>
                      </a:r>
                      <a:endParaRPr lang="en-US" dirty="0"/>
                    </a:p>
                  </a:txBody>
                  <a:tcPr/>
                </a:tc>
                <a:tc>
                  <a:txBody>
                    <a:bodyPr/>
                    <a:lstStyle/>
                    <a:p>
                      <a:pPr algn="ctr"/>
                      <a:r>
                        <a:rPr lang="en-US" dirty="0" smtClean="0"/>
                        <a:t>ELEMENTS</a:t>
                      </a:r>
                      <a:endParaRPr lang="en-US" dirty="0"/>
                    </a:p>
                  </a:txBody>
                  <a:tcPr/>
                </a:tc>
                <a:tc>
                  <a:txBody>
                    <a:bodyPr/>
                    <a:lstStyle/>
                    <a:p>
                      <a:pPr algn="ctr"/>
                      <a:r>
                        <a:rPr lang="en-US" dirty="0" smtClean="0"/>
                        <a:t>MARKS</a:t>
                      </a:r>
                      <a:endParaRPr lang="en-US" dirty="0"/>
                    </a:p>
                  </a:txBody>
                  <a:tcPr/>
                </a:tc>
              </a:tr>
              <a:tr h="348511">
                <a:tc>
                  <a:txBody>
                    <a:bodyPr/>
                    <a:lstStyle/>
                    <a:p>
                      <a:pPr algn="ctr"/>
                      <a:r>
                        <a:rPr lang="en-US" sz="1600" dirty="0" smtClean="0">
                          <a:latin typeface="Casper"/>
                        </a:rPr>
                        <a:t>1</a:t>
                      </a:r>
                      <a:endParaRPr lang="en-US" sz="1600" dirty="0">
                        <a:latin typeface="Casper"/>
                      </a:endParaRPr>
                    </a:p>
                  </a:txBody>
                  <a:tcPr/>
                </a:tc>
                <a:tc>
                  <a:txBody>
                    <a:bodyPr/>
                    <a:lstStyle/>
                    <a:p>
                      <a:pPr algn="ctr"/>
                      <a:r>
                        <a:rPr lang="en-US" sz="1600" dirty="0" smtClean="0">
                          <a:latin typeface="Casper"/>
                        </a:rPr>
                        <a:t>MST-1</a:t>
                      </a:r>
                      <a:endParaRPr lang="en-US" sz="1600" dirty="0">
                        <a:latin typeface="Casper"/>
                      </a:endParaRPr>
                    </a:p>
                  </a:txBody>
                  <a:tcPr/>
                </a:tc>
                <a:tc>
                  <a:txBody>
                    <a:bodyPr/>
                    <a:lstStyle/>
                    <a:p>
                      <a:pPr algn="ctr"/>
                      <a:r>
                        <a:rPr lang="en-US" sz="1600" dirty="0" smtClean="0">
                          <a:latin typeface="Casper"/>
                        </a:rPr>
                        <a:t>36</a:t>
                      </a:r>
                      <a:endParaRPr lang="en-US" sz="1600" dirty="0">
                        <a:latin typeface="Casper"/>
                      </a:endParaRPr>
                    </a:p>
                  </a:txBody>
                  <a:tcPr/>
                </a:tc>
              </a:tr>
              <a:tr h="348511">
                <a:tc>
                  <a:txBody>
                    <a:bodyPr/>
                    <a:lstStyle/>
                    <a:p>
                      <a:pPr algn="ctr"/>
                      <a:r>
                        <a:rPr lang="en-US" sz="1600" dirty="0" smtClean="0">
                          <a:latin typeface="Casper"/>
                        </a:rPr>
                        <a:t>2</a:t>
                      </a:r>
                      <a:endParaRPr lang="en-US" sz="1600" dirty="0">
                        <a:latin typeface="Casper"/>
                      </a:endParaRPr>
                    </a:p>
                  </a:txBody>
                  <a:tcPr/>
                </a:tc>
                <a:tc>
                  <a:txBody>
                    <a:bodyPr/>
                    <a:lstStyle/>
                    <a:p>
                      <a:pPr algn="ctr"/>
                      <a:r>
                        <a:rPr lang="en-US" sz="1600" dirty="0" smtClean="0">
                          <a:latin typeface="Casper"/>
                        </a:rPr>
                        <a:t>MST-2</a:t>
                      </a:r>
                      <a:endParaRPr lang="en-US" sz="1600" dirty="0">
                        <a:latin typeface="Casper"/>
                      </a:endParaRPr>
                    </a:p>
                  </a:txBody>
                  <a:tcPr/>
                </a:tc>
                <a:tc>
                  <a:txBody>
                    <a:bodyPr/>
                    <a:lstStyle/>
                    <a:p>
                      <a:pPr algn="ctr"/>
                      <a:r>
                        <a:rPr lang="en-US" sz="1600" dirty="0" smtClean="0">
                          <a:latin typeface="Casper"/>
                        </a:rPr>
                        <a:t>36</a:t>
                      </a:r>
                      <a:endParaRPr lang="en-US" sz="1600" dirty="0">
                        <a:latin typeface="Casper"/>
                      </a:endParaRPr>
                    </a:p>
                  </a:txBody>
                  <a:tcPr/>
                </a:tc>
              </a:tr>
              <a:tr h="348511">
                <a:tc>
                  <a:txBody>
                    <a:bodyPr/>
                    <a:lstStyle/>
                    <a:p>
                      <a:pPr algn="ctr"/>
                      <a:r>
                        <a:rPr lang="en-US" sz="1600" dirty="0" smtClean="0">
                          <a:latin typeface="Casper"/>
                        </a:rPr>
                        <a:t>3</a:t>
                      </a:r>
                      <a:endParaRPr lang="en-US" sz="1600" dirty="0">
                        <a:latin typeface="Casper"/>
                      </a:endParaRPr>
                    </a:p>
                  </a:txBody>
                  <a:tcPr/>
                </a:tc>
                <a:tc>
                  <a:txBody>
                    <a:bodyPr/>
                    <a:lstStyle/>
                    <a:p>
                      <a:pPr algn="ctr"/>
                      <a:r>
                        <a:rPr lang="en-US" sz="1600" dirty="0" smtClean="0">
                          <a:latin typeface="Casper"/>
                        </a:rPr>
                        <a:t>ASSIGNMENT (1+2+3)</a:t>
                      </a:r>
                      <a:endParaRPr lang="en-US" sz="1600" dirty="0">
                        <a:latin typeface="Casper"/>
                      </a:endParaRPr>
                    </a:p>
                  </a:txBody>
                  <a:tcPr/>
                </a:tc>
                <a:tc>
                  <a:txBody>
                    <a:bodyPr/>
                    <a:lstStyle/>
                    <a:p>
                      <a:pPr algn="ctr"/>
                      <a:r>
                        <a:rPr lang="en-US" sz="1600" dirty="0" smtClean="0">
                          <a:latin typeface="Casper"/>
                        </a:rPr>
                        <a:t>12</a:t>
                      </a:r>
                      <a:endParaRPr lang="en-US" sz="1600" dirty="0">
                        <a:latin typeface="Casper"/>
                      </a:endParaRPr>
                    </a:p>
                  </a:txBody>
                  <a:tcPr/>
                </a:tc>
              </a:tr>
              <a:tr h="348511">
                <a:tc>
                  <a:txBody>
                    <a:bodyPr/>
                    <a:lstStyle/>
                    <a:p>
                      <a:pPr algn="ctr"/>
                      <a:r>
                        <a:rPr lang="en-US" sz="1600" dirty="0" smtClean="0">
                          <a:latin typeface="Casper"/>
                        </a:rPr>
                        <a:t>4</a:t>
                      </a:r>
                      <a:endParaRPr lang="en-US" sz="1600" dirty="0">
                        <a:latin typeface="Casper"/>
                      </a:endParaRPr>
                    </a:p>
                  </a:txBody>
                  <a:tcPr/>
                </a:tc>
                <a:tc>
                  <a:txBody>
                    <a:bodyPr/>
                    <a:lstStyle/>
                    <a:p>
                      <a:pPr algn="ctr"/>
                      <a:r>
                        <a:rPr lang="en-US" sz="1600" dirty="0" smtClean="0">
                          <a:latin typeface="Casper"/>
                        </a:rPr>
                        <a:t>SURPRISE TEST</a:t>
                      </a:r>
                      <a:endParaRPr lang="en-US" sz="1600" dirty="0">
                        <a:latin typeface="Casper"/>
                      </a:endParaRPr>
                    </a:p>
                  </a:txBody>
                  <a:tcPr/>
                </a:tc>
                <a:tc>
                  <a:txBody>
                    <a:bodyPr/>
                    <a:lstStyle/>
                    <a:p>
                      <a:pPr algn="ctr"/>
                      <a:r>
                        <a:rPr lang="en-US" sz="1600" dirty="0" smtClean="0">
                          <a:latin typeface="Casper"/>
                        </a:rPr>
                        <a:t>09</a:t>
                      </a:r>
                      <a:endParaRPr lang="en-US" sz="1600" dirty="0">
                        <a:latin typeface="Casper"/>
                      </a:endParaRPr>
                    </a:p>
                  </a:txBody>
                  <a:tcPr/>
                </a:tc>
              </a:tr>
              <a:tr h="348511">
                <a:tc>
                  <a:txBody>
                    <a:bodyPr/>
                    <a:lstStyle/>
                    <a:p>
                      <a:pPr algn="ctr"/>
                      <a:r>
                        <a:rPr lang="en-US" sz="1600" dirty="0" smtClean="0">
                          <a:latin typeface="Casper"/>
                        </a:rPr>
                        <a:t>5</a:t>
                      </a:r>
                      <a:endParaRPr lang="en-US" sz="1600" dirty="0">
                        <a:latin typeface="Casper"/>
                      </a:endParaRPr>
                    </a:p>
                  </a:txBody>
                  <a:tcPr/>
                </a:tc>
                <a:tc>
                  <a:txBody>
                    <a:bodyPr/>
                    <a:lstStyle/>
                    <a:p>
                      <a:pPr algn="ctr"/>
                      <a:r>
                        <a:rPr lang="en-US" sz="1600" dirty="0" smtClean="0">
                          <a:latin typeface="Casper"/>
                        </a:rPr>
                        <a:t>TUTORIAL TEST</a:t>
                      </a:r>
                      <a:endParaRPr lang="en-US" sz="1600" dirty="0">
                        <a:latin typeface="Casper"/>
                      </a:endParaRPr>
                    </a:p>
                  </a:txBody>
                  <a:tcPr/>
                </a:tc>
                <a:tc>
                  <a:txBody>
                    <a:bodyPr/>
                    <a:lstStyle/>
                    <a:p>
                      <a:pPr algn="ctr"/>
                      <a:r>
                        <a:rPr lang="en-US" sz="1600" dirty="0" smtClean="0">
                          <a:latin typeface="Casper"/>
                        </a:rPr>
                        <a:t>09</a:t>
                      </a:r>
                      <a:endParaRPr lang="en-US" sz="1600" dirty="0">
                        <a:latin typeface="Casper"/>
                      </a:endParaRPr>
                    </a:p>
                  </a:txBody>
                  <a:tcPr/>
                </a:tc>
              </a:tr>
              <a:tr h="348511">
                <a:tc>
                  <a:txBody>
                    <a:bodyPr/>
                    <a:lstStyle/>
                    <a:p>
                      <a:pPr algn="ctr"/>
                      <a:r>
                        <a:rPr lang="en-US" sz="1600" dirty="0" smtClean="0">
                          <a:latin typeface="Casper"/>
                        </a:rPr>
                        <a:t>6</a:t>
                      </a:r>
                      <a:endParaRPr lang="en-US" sz="1600" dirty="0">
                        <a:latin typeface="Casper"/>
                      </a:endParaRPr>
                    </a:p>
                  </a:txBody>
                  <a:tcPr/>
                </a:tc>
                <a:tc>
                  <a:txBody>
                    <a:bodyPr/>
                    <a:lstStyle/>
                    <a:p>
                      <a:pPr algn="ctr"/>
                      <a:r>
                        <a:rPr lang="en-US" sz="1600" dirty="0" smtClean="0">
                          <a:latin typeface="Casper"/>
                        </a:rPr>
                        <a:t>QUIZ</a:t>
                      </a:r>
                      <a:endParaRPr lang="en-US" sz="1600" dirty="0">
                        <a:latin typeface="Casper"/>
                      </a:endParaRPr>
                    </a:p>
                  </a:txBody>
                  <a:tcPr/>
                </a:tc>
                <a:tc>
                  <a:txBody>
                    <a:bodyPr/>
                    <a:lstStyle/>
                    <a:p>
                      <a:pPr algn="ctr"/>
                      <a:r>
                        <a:rPr lang="en-US" sz="1600" dirty="0" smtClean="0">
                          <a:latin typeface="Casper"/>
                        </a:rPr>
                        <a:t>12</a:t>
                      </a:r>
                      <a:endParaRPr lang="en-US" sz="1600" dirty="0">
                        <a:latin typeface="Casper"/>
                      </a:endParaRPr>
                    </a:p>
                  </a:txBody>
                  <a:tcPr/>
                </a:tc>
              </a:tr>
            </a:tbl>
          </a:graphicData>
        </a:graphic>
      </p:graphicFrame>
      <p:sp>
        <p:nvSpPr>
          <p:cNvPr id="4" name="Slide Number Placeholder 3"/>
          <p:cNvSpPr>
            <a:spLocks noGrp="1"/>
          </p:cNvSpPr>
          <p:nvPr>
            <p:ph type="sldNum" sz="quarter" idx="12"/>
          </p:nvPr>
        </p:nvSpPr>
        <p:spPr/>
        <p:txBody>
          <a:bodyPr/>
          <a:lstStyle/>
          <a:p>
            <a:fld id="{BDCDBBEF-AA6C-4BA6-85B2-A17D7F280E38}" type="slidenum">
              <a:rPr lang="en-US" smtClean="0"/>
              <a:pPr/>
              <a:t>36</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8845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smtClean="0">
                <a:latin typeface="Casper Bold" panose="02000806040000020004" pitchFamily="2" charset="0"/>
                <a:cs typeface="Arial" panose="020B0604020202020204" pitchFamily="34" charset="0"/>
              </a:rPr>
              <a:t>REFERENCES </a:t>
            </a:r>
            <a:r>
              <a:rPr lang="en-US" sz="2800" dirty="0" smtClean="0">
                <a:latin typeface="Casper Bold" panose="02000806040000020004" pitchFamily="2" charset="0"/>
                <a:cs typeface="Arial" panose="020B0604020202020204" pitchFamily="34" charset="0"/>
              </a:rPr>
              <a:t> </a:t>
            </a:r>
            <a:r>
              <a:rPr lang="en-US" sz="2800" dirty="0" smtClean="0"/>
              <a:t>  </a:t>
            </a:r>
            <a:endParaRPr lang="en-US" dirty="0"/>
          </a:p>
        </p:txBody>
      </p:sp>
      <p:sp>
        <p:nvSpPr>
          <p:cNvPr id="3" name="Content Placeholder 2"/>
          <p:cNvSpPr>
            <a:spLocks noGrp="1"/>
          </p:cNvSpPr>
          <p:nvPr>
            <p:ph idx="1"/>
          </p:nvPr>
        </p:nvSpPr>
        <p:spPr/>
        <p:txBody>
          <a:bodyPr>
            <a:normAutofit/>
          </a:bodyPr>
          <a:lstStyle/>
          <a:p>
            <a:r>
              <a:rPr lang="en-US" sz="1600" dirty="0" smtClean="0">
                <a:latin typeface="Casper"/>
                <a:hlinkClick r:id="rId2"/>
              </a:rPr>
              <a:t>http://www.railway-technical.com/trains/rolling-stock-index-l/train-equipment/electric-traction-control-d.html</a:t>
            </a:r>
            <a:endParaRPr lang="en-US" sz="1600" dirty="0" smtClean="0">
              <a:latin typeface="Casper"/>
            </a:endParaRPr>
          </a:p>
          <a:p>
            <a:r>
              <a:rPr lang="en-US" sz="1600" dirty="0" smtClean="0">
                <a:hlinkClick r:id="rId3"/>
              </a:rPr>
              <a:t>https://www.meee-services.com/quick-learning-dc-motors-work/</a:t>
            </a:r>
            <a:endParaRPr lang="en-US" sz="1600" dirty="0" smtClean="0"/>
          </a:p>
          <a:p>
            <a:r>
              <a:rPr lang="en-US" sz="1600" dirty="0" smtClean="0">
                <a:hlinkClick r:id="rId4"/>
              </a:rPr>
              <a:t>https://circuitglobe.com/types-of-dc-motor.html</a:t>
            </a:r>
            <a:endParaRPr lang="en-US" sz="1600" dirty="0" smtClean="0"/>
          </a:p>
          <a:p>
            <a:r>
              <a:rPr lang="en-US" sz="1600" dirty="0" smtClean="0">
                <a:hlinkClick r:id="rId5"/>
              </a:rPr>
              <a:t>https://www.electricaleasy.com/2014/07/characteristics-of-dc-motors.html</a:t>
            </a:r>
            <a:endParaRPr lang="en-US" sz="1600" dirty="0" smtClean="0"/>
          </a:p>
          <a:p>
            <a:r>
              <a:rPr lang="en-US" sz="1600" dirty="0" smtClean="0">
                <a:hlinkClick r:id="rId6"/>
              </a:rPr>
              <a:t>https://www.top-ee.com/dc-shunt-motor/</a:t>
            </a:r>
            <a:endParaRPr lang="en-US" sz="1600" dirty="0" smtClean="0"/>
          </a:p>
          <a:p>
            <a:r>
              <a:rPr lang="en-US" sz="1600" dirty="0" smtClean="0">
                <a:hlinkClick r:id="rId7"/>
              </a:rPr>
              <a:t>https://www.quora.com/What-are-the-electrical-and-mechanical-characteristics-of-a-DC-shunt-motor</a:t>
            </a:r>
            <a:endParaRPr lang="en-US" sz="1600" dirty="0" smtClean="0"/>
          </a:p>
          <a:p>
            <a:r>
              <a:rPr lang="en-US" sz="1600" dirty="0" smtClean="0">
                <a:hlinkClick r:id="rId8"/>
              </a:rPr>
              <a:t>http://lhp.co.in/index_without_right.php?file=motor_school</a:t>
            </a:r>
            <a:endParaRPr lang="en-US" sz="1600" dirty="0" smtClean="0"/>
          </a:p>
          <a:p>
            <a:r>
              <a:rPr lang="en-US" sz="1600" dirty="0" smtClean="0">
                <a:hlinkClick r:id="rId9"/>
              </a:rPr>
              <a:t>https://electrical-engineering-portal.com/basics-of-dc-motors-for-electrical-engineers-beginners</a:t>
            </a:r>
            <a:endParaRPr lang="en-US" sz="1600" dirty="0" smtClean="0"/>
          </a:p>
          <a:p>
            <a:r>
              <a:rPr lang="en-US" sz="1600" dirty="0" smtClean="0">
                <a:hlinkClick r:id="rId10"/>
              </a:rPr>
              <a:t>https://www.researchgate.net/publication/281707993_RF_Controlled_Robotic_System_for_Object_Transportation/figures?lo=1</a:t>
            </a:r>
            <a:endParaRPr lang="en-US" sz="1600" dirty="0" smtClean="0"/>
          </a:p>
          <a:p>
            <a:r>
              <a:rPr lang="en-US" sz="1600" dirty="0" smtClean="0">
                <a:hlinkClick r:id="rId11"/>
              </a:rPr>
              <a:t>https://circuitglobe.com/linear-induction-motor.html</a:t>
            </a:r>
            <a:endParaRPr lang="en-US" sz="1600" dirty="0" smtClean="0">
              <a:latin typeface="Casper"/>
            </a:endParaRPr>
          </a:p>
          <a:p>
            <a:endParaRPr lang="en-US" sz="1600" dirty="0" smtClean="0">
              <a:latin typeface="Casper"/>
            </a:endParaRPr>
          </a:p>
          <a:p>
            <a:pPr>
              <a:buNone/>
            </a:pPr>
            <a:endParaRPr lang="en-US" sz="1600" dirty="0" smtClean="0">
              <a:latin typeface="Casper"/>
            </a:endParaRPr>
          </a:p>
          <a:p>
            <a:endParaRPr lang="en-US" sz="1600" dirty="0" smtClean="0">
              <a:latin typeface="Casper"/>
            </a:endParaRPr>
          </a:p>
          <a:p>
            <a:endParaRPr lang="en-US" sz="1600" dirty="0" smtClean="0">
              <a:latin typeface="Casper"/>
            </a:endParaRPr>
          </a:p>
          <a:p>
            <a:endParaRPr lang="en-US" sz="1600" dirty="0" smtClean="0">
              <a:latin typeface="Casper"/>
            </a:endParaRPr>
          </a:p>
          <a:p>
            <a:endParaRPr lang="en-US" sz="1600" dirty="0" smtClean="0">
              <a:latin typeface="Casper"/>
            </a:endParaRPr>
          </a:p>
          <a:p>
            <a:endParaRPr lang="en-US" sz="1600" dirty="0" smtClean="0">
              <a:latin typeface="Casper"/>
            </a:endParaRPr>
          </a:p>
          <a:p>
            <a:endParaRPr lang="en-US" sz="1600" dirty="0" smtClean="0">
              <a:latin typeface="Casper"/>
            </a:endParaRPr>
          </a:p>
          <a:p>
            <a:endParaRPr lang="en-US" sz="1600" dirty="0" smtClean="0">
              <a:latin typeface="Casper"/>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37</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19184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xmlns=""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xmlns=""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xmlns=""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xmlns="" id="{CAD0D7B8-E462-453C-B296-CA0154FA54AE}"/>
                </a:ext>
              </a:extLst>
            </p:cNvPr>
            <p:cNvGraphicFramePr>
              <a:graphicFrameLocks noChangeAspect="1"/>
            </p:cNvGraphicFramePr>
            <p:nvPr>
              <p:extLst>
                <p:ext uri="{D42A27DB-BD31-4B8C-83A1-F6EECF244321}">
                  <p14:modId xmlns:p14="http://schemas.microsoft.com/office/powerpoint/2010/main" val="4059142145"/>
                </p:ext>
              </p:extLst>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9238" name="CorelDRAW" r:id="rId3" imgW="2169000" imgH="2169360" progId="">
                    <p:embed/>
                  </p:oleObj>
                </mc:Choice>
                <mc:Fallback>
                  <p:oleObj name="CorelDRAW" r:id="rId3" imgW="2169000" imgH="2169360" progId="">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Rectangle 1"/>
          <p:cNvSpPr/>
          <p:nvPr/>
        </p:nvSpPr>
        <p:spPr>
          <a:xfrm>
            <a:off x="4114005" y="5394447"/>
            <a:ext cx="3004092" cy="646331"/>
          </a:xfrm>
          <a:prstGeom prst="rect">
            <a:avLst/>
          </a:prstGeom>
        </p:spPr>
        <p:txBody>
          <a:bodyPr wrap="none">
            <a:spAutoFit/>
          </a:bodyPr>
          <a:lstStyle/>
          <a:p>
            <a:r>
              <a:rPr lang="en-US" dirty="0" smtClean="0">
                <a:latin typeface="Casper" panose="02000506000000020004" pitchFamily="2" charset="0"/>
                <a:ea typeface="Segoe UI" panose="020B0502040204020203" pitchFamily="34" charset="0"/>
                <a:cs typeface="Segoe UI" panose="020B0502040204020203" pitchFamily="34" charset="0"/>
              </a:rPr>
              <a:t>For queries</a:t>
            </a:r>
          </a:p>
          <a:p>
            <a:r>
              <a:rPr lang="en-US" dirty="0" smtClean="0">
                <a:latin typeface="Casper" panose="02000506000000020004" pitchFamily="2" charset="0"/>
                <a:cs typeface="Segoe UI" panose="020B0502040204020203" pitchFamily="34" charset="0"/>
              </a:rPr>
              <a:t>Email</a:t>
            </a:r>
            <a:r>
              <a:rPr lang="en-US" smtClean="0">
                <a:latin typeface="Casper" panose="02000506000000020004" pitchFamily="2" charset="0"/>
                <a:cs typeface="Segoe UI" panose="020B0502040204020203" pitchFamily="34" charset="0"/>
              </a:rPr>
              <a:t>: </a:t>
            </a:r>
            <a:r>
              <a:rPr lang="en-US">
                <a:latin typeface="Casper" panose="02000506000000020004" pitchFamily="2" charset="0"/>
                <a:cs typeface="Segoe UI" panose="020B0502040204020203" pitchFamily="34" charset="0"/>
              </a:rPr>
              <a:t>manjeet.e7825@cumail.in</a:t>
            </a:r>
            <a:endParaRPr lang="en-US" dirty="0"/>
          </a:p>
        </p:txBody>
      </p:sp>
    </p:spTree>
    <p:extLst>
      <p:ext uri="{BB962C8B-B14F-4D97-AF65-F5344CB8AC3E}">
        <p14:creationId xmlns:p14="http://schemas.microsoft.com/office/powerpoint/2010/main" val="26565012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smtClean="0">
                <a:latin typeface="Casper Bold" panose="02000806040000020004" pitchFamily="2" charset="0"/>
                <a:cs typeface="Arial" panose="020B0604020202020204" pitchFamily="34" charset="0"/>
              </a:rPr>
              <a:t>CHARACTERISTICS OF DC MOTOR</a:t>
            </a:r>
            <a:r>
              <a:rPr lang="en-US" sz="2800" dirty="0" smtClean="0">
                <a:latin typeface="Casper Bold" panose="02000806040000020004" pitchFamily="2" charset="0"/>
                <a:cs typeface="Arial" panose="020B0604020202020204" pitchFamily="34" charset="0"/>
              </a:rPr>
              <a:t> </a:t>
            </a:r>
            <a:r>
              <a:rPr lang="en-US" sz="2800" dirty="0" smtClean="0"/>
              <a:t>  </a:t>
            </a:r>
            <a:endParaRPr lang="en-US" dirty="0"/>
          </a:p>
        </p:txBody>
      </p:sp>
      <p:sp>
        <p:nvSpPr>
          <p:cNvPr id="3" name="Content Placeholder 2"/>
          <p:cNvSpPr>
            <a:spLocks noGrp="1"/>
          </p:cNvSpPr>
          <p:nvPr>
            <p:ph idx="1"/>
          </p:nvPr>
        </p:nvSpPr>
        <p:spPr/>
        <p:txBody>
          <a:bodyPr>
            <a:normAutofit/>
          </a:bodyPr>
          <a:lstStyle/>
          <a:p>
            <a:pPr marL="342900" indent="-342900">
              <a:buFont typeface="Wingdings" pitchFamily="2" charset="2"/>
              <a:buChar char="§"/>
              <a:defRPr/>
            </a:pPr>
            <a:r>
              <a:rPr lang="en-US" sz="1600" dirty="0" smtClean="0">
                <a:latin typeface="Casper"/>
                <a:cs typeface="Times New Roman" pitchFamily="18" charset="0"/>
              </a:rPr>
              <a:t>Motor   is  machine  which  convert  electrical energy   into  mechanical  energy.</a:t>
            </a:r>
          </a:p>
          <a:p>
            <a:pPr marL="342900" indent="-342900">
              <a:buFont typeface="Wingdings" pitchFamily="2" charset="2"/>
              <a:buChar char="§"/>
              <a:defRPr/>
            </a:pPr>
            <a:r>
              <a:rPr lang="en-US" sz="1600" dirty="0" smtClean="0">
                <a:latin typeface="Casper"/>
                <a:cs typeface="Times New Roman" pitchFamily="18" charset="0"/>
              </a:rPr>
              <a:t>Now  the  important  characteristics  of  dc  motor  are:</a:t>
            </a:r>
          </a:p>
          <a:p>
            <a:pPr marL="342900" indent="-342900">
              <a:defRPr/>
            </a:pPr>
            <a:r>
              <a:rPr lang="en-US" sz="1600" dirty="0" smtClean="0">
                <a:latin typeface="Casper"/>
                <a:cs typeface="Times New Roman" pitchFamily="18" charset="0"/>
              </a:rPr>
              <a:t>      (1)   Torque/  Armature  current ( T / </a:t>
            </a:r>
            <a:r>
              <a:rPr lang="en-US" sz="1600" dirty="0" err="1" smtClean="0">
                <a:latin typeface="Casper"/>
                <a:cs typeface="Times New Roman" pitchFamily="18" charset="0"/>
              </a:rPr>
              <a:t>Ia</a:t>
            </a:r>
            <a:r>
              <a:rPr lang="en-US" sz="1600" dirty="0" smtClean="0">
                <a:latin typeface="Casper"/>
                <a:cs typeface="Times New Roman" pitchFamily="18" charset="0"/>
              </a:rPr>
              <a:t> )</a:t>
            </a:r>
          </a:p>
          <a:p>
            <a:pPr marL="342900" indent="-342900">
              <a:defRPr/>
            </a:pPr>
            <a:r>
              <a:rPr lang="en-US" sz="1600" dirty="0" smtClean="0">
                <a:latin typeface="Casper"/>
                <a:cs typeface="Times New Roman" pitchFamily="18" charset="0"/>
              </a:rPr>
              <a:t>      (2)   Speed / Armature current  ( N / </a:t>
            </a:r>
            <a:r>
              <a:rPr lang="en-US" sz="1600" dirty="0" err="1" smtClean="0">
                <a:latin typeface="Casper"/>
                <a:cs typeface="Times New Roman" pitchFamily="18" charset="0"/>
              </a:rPr>
              <a:t>Ia</a:t>
            </a:r>
            <a:r>
              <a:rPr lang="en-US" sz="1600" dirty="0" smtClean="0">
                <a:latin typeface="Casper"/>
                <a:cs typeface="Times New Roman" pitchFamily="18" charset="0"/>
              </a:rPr>
              <a:t> )</a:t>
            </a:r>
          </a:p>
          <a:p>
            <a:pPr marL="342900" indent="-342900">
              <a:defRPr/>
            </a:pPr>
            <a:r>
              <a:rPr lang="en-US" sz="1600" dirty="0" smtClean="0">
                <a:latin typeface="Casper"/>
                <a:cs typeface="Times New Roman" pitchFamily="18" charset="0"/>
              </a:rPr>
              <a:t>      (3)   Speed  / Torque  ( N  / T )</a:t>
            </a:r>
          </a:p>
          <a:p>
            <a:pPr marL="342900" indent="-342900">
              <a:buFont typeface="Wingdings" pitchFamily="2" charset="2"/>
              <a:buChar char="§"/>
              <a:defRPr/>
            </a:pPr>
            <a:r>
              <a:rPr lang="en-US" sz="1600" dirty="0" smtClean="0">
                <a:latin typeface="Casper"/>
                <a:cs typeface="Times New Roman" pitchFamily="18" charset="0"/>
              </a:rPr>
              <a:t>These characteristics are determined by keeping the following two relations in mind.</a:t>
            </a:r>
            <a:br>
              <a:rPr lang="en-US" sz="1600" dirty="0" smtClean="0">
                <a:latin typeface="Casper"/>
                <a:cs typeface="Times New Roman" pitchFamily="18" charset="0"/>
              </a:rPr>
            </a:br>
            <a:r>
              <a:rPr lang="en-US" sz="1600" dirty="0" smtClean="0">
                <a:latin typeface="Casper"/>
                <a:cs typeface="Times New Roman" pitchFamily="18" charset="0"/>
              </a:rPr>
              <a:t>T</a:t>
            </a:r>
            <a:r>
              <a:rPr lang="en-US" sz="1600" baseline="-25000" dirty="0" smtClean="0">
                <a:latin typeface="Casper"/>
                <a:cs typeface="Times New Roman" pitchFamily="18" charset="0"/>
              </a:rPr>
              <a:t>a</a:t>
            </a:r>
            <a:r>
              <a:rPr lang="en-US" sz="1600" dirty="0" smtClean="0">
                <a:latin typeface="Casper"/>
                <a:cs typeface="Times New Roman" pitchFamily="18" charset="0"/>
              </a:rPr>
              <a:t> ∝ </a:t>
            </a:r>
            <a:r>
              <a:rPr lang="en-US" sz="1600" dirty="0" err="1" smtClean="0">
                <a:latin typeface="Casper"/>
                <a:cs typeface="Times New Roman" pitchFamily="18" charset="0"/>
              </a:rPr>
              <a:t>ɸ.I</a:t>
            </a:r>
            <a:r>
              <a:rPr lang="en-US" sz="1600" baseline="-25000" dirty="0" err="1" smtClean="0">
                <a:latin typeface="Casper"/>
                <a:cs typeface="Times New Roman" pitchFamily="18" charset="0"/>
              </a:rPr>
              <a:t>a</a:t>
            </a:r>
            <a:r>
              <a:rPr lang="en-US" sz="1600" dirty="0" smtClean="0">
                <a:latin typeface="Casper"/>
                <a:cs typeface="Times New Roman" pitchFamily="18" charset="0"/>
              </a:rPr>
              <a:t> and N ∝ </a:t>
            </a:r>
            <a:r>
              <a:rPr lang="en-US" sz="1600" dirty="0" err="1" smtClean="0">
                <a:latin typeface="Casper"/>
                <a:cs typeface="Times New Roman" pitchFamily="18" charset="0"/>
              </a:rPr>
              <a:t>E</a:t>
            </a:r>
            <a:r>
              <a:rPr lang="en-US" sz="1600" baseline="-25000" dirty="0" err="1" smtClean="0">
                <a:latin typeface="Casper"/>
                <a:cs typeface="Times New Roman" pitchFamily="18" charset="0"/>
              </a:rPr>
              <a:t>b</a:t>
            </a:r>
            <a:r>
              <a:rPr lang="en-US" sz="1600" dirty="0" smtClean="0">
                <a:latin typeface="Casper"/>
                <a:cs typeface="Times New Roman" pitchFamily="18" charset="0"/>
              </a:rPr>
              <a:t>/ɸ</a:t>
            </a:r>
          </a:p>
          <a:p>
            <a:pPr marL="342900" indent="-342900">
              <a:buNone/>
              <a:defRPr/>
            </a:pPr>
            <a:endParaRPr lang="en-US" sz="1600" dirty="0" smtClean="0">
              <a:latin typeface="Casper"/>
              <a:cs typeface="Times New Roman" pitchFamily="18" charset="0"/>
            </a:endParaRPr>
          </a:p>
          <a:p>
            <a:pPr>
              <a:buNone/>
            </a:pPr>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37023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smtClean="0">
                <a:latin typeface="Casper Bold" panose="02000806040000020004" pitchFamily="2" charset="0"/>
                <a:cs typeface="Arial" panose="020B0604020202020204" pitchFamily="34" charset="0"/>
              </a:rPr>
              <a:t>CHARACTERISTICS OF DC SERIESMOTOR</a:t>
            </a:r>
            <a:r>
              <a:rPr lang="en-US" sz="2800" dirty="0" smtClean="0">
                <a:latin typeface="Casper Bold" panose="02000806040000020004" pitchFamily="2" charset="0"/>
                <a:cs typeface="Arial" panose="020B0604020202020204" pitchFamily="34" charset="0"/>
              </a:rPr>
              <a:t> </a:t>
            </a:r>
            <a:r>
              <a:rPr lang="en-US" sz="2800" dirty="0" smtClean="0"/>
              <a:t>  </a:t>
            </a:r>
            <a:endParaRPr lang="en-US" dirty="0"/>
          </a:p>
        </p:txBody>
      </p:sp>
      <p:sp>
        <p:nvSpPr>
          <p:cNvPr id="3" name="Content Placeholder 2"/>
          <p:cNvSpPr>
            <a:spLocks noGrp="1"/>
          </p:cNvSpPr>
          <p:nvPr>
            <p:ph idx="1"/>
          </p:nvPr>
        </p:nvSpPr>
        <p:spPr/>
        <p:txBody>
          <a:bodyPr>
            <a:normAutofit/>
          </a:bodyPr>
          <a:lstStyle/>
          <a:p>
            <a:pPr>
              <a:buNone/>
            </a:pPr>
            <a:r>
              <a:rPr lang="en-US" sz="1600" b="1" dirty="0" smtClean="0">
                <a:latin typeface="Casper"/>
                <a:cs typeface="Times New Roman" pitchFamily="18" charset="0"/>
              </a:rPr>
              <a:t>a) Torque Vs. Armature Current (T</a:t>
            </a:r>
            <a:r>
              <a:rPr lang="en-US" sz="1600" b="1" baseline="-25000" dirty="0" smtClean="0">
                <a:latin typeface="Casper"/>
                <a:cs typeface="Times New Roman" pitchFamily="18" charset="0"/>
              </a:rPr>
              <a:t>a</a:t>
            </a:r>
            <a:r>
              <a:rPr lang="en-US" sz="1600" b="1" dirty="0" smtClean="0">
                <a:latin typeface="Casper"/>
                <a:cs typeface="Times New Roman" pitchFamily="18" charset="0"/>
              </a:rPr>
              <a:t>-</a:t>
            </a:r>
            <a:r>
              <a:rPr lang="en-US" sz="1600" b="1" dirty="0" err="1" smtClean="0">
                <a:latin typeface="Casper"/>
                <a:cs typeface="Times New Roman" pitchFamily="18" charset="0"/>
              </a:rPr>
              <a:t>I</a:t>
            </a:r>
            <a:r>
              <a:rPr lang="en-US" sz="1600" b="1" baseline="-25000" dirty="0" err="1" smtClean="0">
                <a:latin typeface="Casper"/>
                <a:cs typeface="Times New Roman" pitchFamily="18" charset="0"/>
              </a:rPr>
              <a:t>a</a:t>
            </a:r>
            <a:r>
              <a:rPr lang="en-US" sz="1600" b="1" dirty="0" smtClean="0">
                <a:latin typeface="Casper"/>
                <a:cs typeface="Times New Roman" pitchFamily="18" charset="0"/>
              </a:rPr>
              <a:t>)</a:t>
            </a:r>
          </a:p>
          <a:p>
            <a:pPr>
              <a:buNone/>
            </a:pPr>
            <a:r>
              <a:rPr lang="en-US" sz="1600" dirty="0" smtClean="0">
                <a:latin typeface="Casper"/>
                <a:cs typeface="Times New Roman" pitchFamily="18" charset="0"/>
              </a:rPr>
              <a:t>This characteristic is also known as electrical characteristic.</a:t>
            </a:r>
          </a:p>
          <a:p>
            <a:pPr marL="274320" indent="-274320">
              <a:buNone/>
              <a:defRPr/>
            </a:pPr>
            <a:r>
              <a:rPr lang="en-US" sz="1600" dirty="0" smtClean="0">
                <a:latin typeface="Casper"/>
                <a:cs typeface="Times New Roman" pitchFamily="18" charset="0"/>
              </a:rPr>
              <a:t>In  series  motor</a:t>
            </a:r>
          </a:p>
          <a:p>
            <a:pPr marL="274320" indent="-274320">
              <a:defRPr/>
            </a:pPr>
            <a:r>
              <a:rPr lang="en-US" sz="1600" dirty="0" smtClean="0">
                <a:latin typeface="Casper"/>
                <a:cs typeface="Times New Roman" pitchFamily="18" charset="0"/>
              </a:rPr>
              <a:t>T </a:t>
            </a:r>
            <a:r>
              <a:rPr lang="el-GR" sz="1600" dirty="0" smtClean="0">
                <a:latin typeface="Times New Roman" pitchFamily="18" charset="0"/>
                <a:cs typeface="Times New Roman" pitchFamily="18" charset="0"/>
              </a:rPr>
              <a:t>α </a:t>
            </a:r>
            <a:r>
              <a:rPr lang="en-US" sz="1600" dirty="0" err="1" smtClean="0">
                <a:latin typeface="Casper"/>
                <a:cs typeface="Times New Roman" pitchFamily="18" charset="0"/>
              </a:rPr>
              <a:t>ØI</a:t>
            </a:r>
            <a:r>
              <a:rPr lang="en-US" sz="1600" baseline="-25000" dirty="0" err="1" smtClean="0">
                <a:latin typeface="Casper"/>
                <a:cs typeface="Times New Roman" pitchFamily="18" charset="0"/>
              </a:rPr>
              <a:t>a</a:t>
            </a:r>
            <a:endParaRPr lang="en-US" sz="1600" dirty="0" smtClean="0">
              <a:latin typeface="Casper"/>
              <a:cs typeface="Times New Roman" pitchFamily="18" charset="0"/>
            </a:endParaRPr>
          </a:p>
          <a:p>
            <a:pPr marL="274320" indent="-274320">
              <a:defRPr/>
            </a:pPr>
            <a:r>
              <a:rPr lang="en-US" sz="1600" dirty="0" smtClean="0">
                <a:latin typeface="Casper"/>
                <a:cs typeface="Times New Roman" pitchFamily="18" charset="0"/>
              </a:rPr>
              <a:t>Ø </a:t>
            </a:r>
            <a:r>
              <a:rPr lang="el-GR" sz="1600" dirty="0" smtClean="0">
                <a:latin typeface="Times New Roman" pitchFamily="18" charset="0"/>
                <a:cs typeface="Times New Roman" pitchFamily="18" charset="0"/>
              </a:rPr>
              <a:t>α </a:t>
            </a:r>
            <a:r>
              <a:rPr lang="en-US" sz="1600" dirty="0" err="1" smtClean="0">
                <a:latin typeface="Casper"/>
                <a:cs typeface="Times New Roman" pitchFamily="18" charset="0"/>
              </a:rPr>
              <a:t>I</a:t>
            </a:r>
            <a:r>
              <a:rPr lang="en-US" sz="1600" baseline="-25000" dirty="0" err="1" smtClean="0">
                <a:latin typeface="Casper"/>
                <a:cs typeface="Times New Roman" pitchFamily="18" charset="0"/>
              </a:rPr>
              <a:t>a</a:t>
            </a:r>
            <a:endParaRPr lang="en-US" sz="1600" baseline="-25000" dirty="0" smtClean="0">
              <a:latin typeface="Casper"/>
              <a:cs typeface="Times New Roman" pitchFamily="18" charset="0"/>
            </a:endParaRPr>
          </a:p>
          <a:p>
            <a:pPr marL="274320" indent="-274320">
              <a:defRPr/>
            </a:pPr>
            <a:r>
              <a:rPr lang="en-US" sz="1600" dirty="0" smtClean="0">
                <a:latin typeface="Casper"/>
                <a:cs typeface="Times New Roman" pitchFamily="18" charset="0"/>
              </a:rPr>
              <a:t>T </a:t>
            </a:r>
            <a:r>
              <a:rPr lang="el-GR" sz="1600" dirty="0" smtClean="0">
                <a:latin typeface="Times New Roman" pitchFamily="18" charset="0"/>
                <a:cs typeface="Times New Roman" pitchFamily="18" charset="0"/>
              </a:rPr>
              <a:t>α </a:t>
            </a:r>
            <a:r>
              <a:rPr lang="en-US" sz="1600" dirty="0" smtClean="0">
                <a:latin typeface="Casper"/>
                <a:cs typeface="Times New Roman" pitchFamily="18" charset="0"/>
              </a:rPr>
              <a:t>I</a:t>
            </a:r>
            <a:r>
              <a:rPr lang="en-US" sz="1600" baseline="-25000" dirty="0" smtClean="0">
                <a:latin typeface="Casper"/>
                <a:cs typeface="Times New Roman" pitchFamily="18" charset="0"/>
              </a:rPr>
              <a:t>a</a:t>
            </a:r>
            <a:r>
              <a:rPr lang="en-US" sz="1600" baseline="30000" dirty="0" smtClean="0">
                <a:latin typeface="Casper"/>
                <a:cs typeface="Times New Roman" pitchFamily="18" charset="0"/>
              </a:rPr>
              <a:t>2</a:t>
            </a:r>
            <a:r>
              <a:rPr lang="en-US" sz="1600" dirty="0" smtClean="0">
                <a:latin typeface="Casper"/>
                <a:cs typeface="Times New Roman" pitchFamily="18" charset="0"/>
              </a:rPr>
              <a:t>.</a:t>
            </a:r>
          </a:p>
          <a:p>
            <a:pPr>
              <a:buNone/>
              <a:defRPr/>
            </a:pPr>
            <a:r>
              <a:rPr lang="en-US" sz="1600" dirty="0" smtClean="0">
                <a:latin typeface="Casper"/>
                <a:cs typeface="Times New Roman" pitchFamily="18" charset="0"/>
              </a:rPr>
              <a:t>After saturation   flux is  constant</a:t>
            </a:r>
          </a:p>
          <a:p>
            <a:pPr>
              <a:buNone/>
              <a:defRPr/>
            </a:pPr>
            <a:r>
              <a:rPr lang="en-US" sz="1600" dirty="0" smtClean="0">
                <a:latin typeface="Casper"/>
                <a:cs typeface="Times New Roman" pitchFamily="18" charset="0"/>
              </a:rPr>
              <a:t>so T </a:t>
            </a:r>
            <a:r>
              <a:rPr lang="el-GR" sz="1600" dirty="0" smtClean="0">
                <a:latin typeface="Times New Roman" pitchFamily="18" charset="0"/>
                <a:cs typeface="Times New Roman" pitchFamily="18" charset="0"/>
              </a:rPr>
              <a:t>α </a:t>
            </a:r>
            <a:r>
              <a:rPr lang="en-US" sz="1600" dirty="0" err="1" smtClean="0">
                <a:latin typeface="Casper"/>
                <a:cs typeface="Times New Roman" pitchFamily="18" charset="0"/>
              </a:rPr>
              <a:t>I</a:t>
            </a:r>
            <a:r>
              <a:rPr lang="en-US" sz="1600" baseline="-25000" dirty="0" err="1" smtClean="0">
                <a:latin typeface="Casper"/>
                <a:cs typeface="Times New Roman" pitchFamily="18" charset="0"/>
              </a:rPr>
              <a:t>a</a:t>
            </a:r>
            <a:endParaRPr lang="en-US" sz="1600" baseline="-25000" dirty="0" smtClean="0">
              <a:latin typeface="Casper"/>
              <a:cs typeface="Times New Roman" pitchFamily="18" charset="0"/>
            </a:endParaRPr>
          </a:p>
          <a:p>
            <a:pPr algn="just">
              <a:buNone/>
              <a:defRPr/>
            </a:pPr>
            <a:endParaRPr lang="en-US" sz="1600" dirty="0" smtClean="0">
              <a:latin typeface="Casper"/>
            </a:endParaRPr>
          </a:p>
          <a:p>
            <a:pPr algn="just">
              <a:buNone/>
              <a:defRPr/>
            </a:pPr>
            <a:endParaRPr lang="en-US" sz="1600" dirty="0" smtClean="0">
              <a:latin typeface="Casper"/>
            </a:endParaRPr>
          </a:p>
          <a:p>
            <a:pPr algn="just">
              <a:buNone/>
              <a:defRPr/>
            </a:pPr>
            <a:endParaRPr lang="en-US" sz="1600" dirty="0" smtClean="0">
              <a:latin typeface="Casper"/>
            </a:endParaRPr>
          </a:p>
          <a:p>
            <a:pPr algn="just">
              <a:buNone/>
              <a:defRPr/>
            </a:pPr>
            <a:r>
              <a:rPr lang="en-US" sz="1600" dirty="0" smtClean="0">
                <a:latin typeface="Casper"/>
              </a:rPr>
              <a:t>Therefore, the Ta-</a:t>
            </a:r>
            <a:r>
              <a:rPr lang="en-US" sz="1600" dirty="0" err="1" smtClean="0">
                <a:latin typeface="Casper"/>
              </a:rPr>
              <a:t>Ia</a:t>
            </a:r>
            <a:r>
              <a:rPr lang="en-US" sz="1600" dirty="0" smtClean="0">
                <a:latin typeface="Casper"/>
              </a:rPr>
              <a:t> curve is parabola for smaller values of </a:t>
            </a:r>
            <a:r>
              <a:rPr lang="en-US" sz="1600" dirty="0" err="1" smtClean="0">
                <a:latin typeface="Casper"/>
              </a:rPr>
              <a:t>Ia</a:t>
            </a:r>
            <a:r>
              <a:rPr lang="en-US" sz="1600" dirty="0" smtClean="0">
                <a:latin typeface="Casper"/>
              </a:rPr>
              <a:t> and after magnetic saturation, Ta-</a:t>
            </a:r>
            <a:r>
              <a:rPr lang="en-US" sz="1600" dirty="0" err="1" smtClean="0">
                <a:latin typeface="Casper"/>
              </a:rPr>
              <a:t>Ia</a:t>
            </a:r>
            <a:r>
              <a:rPr lang="en-US" sz="1600" dirty="0" smtClean="0">
                <a:latin typeface="Casper"/>
              </a:rPr>
              <a:t> curve becomes a straight line.</a:t>
            </a:r>
            <a:endParaRPr lang="en-US" sz="1600" dirty="0" smtClean="0">
              <a:latin typeface="Casper"/>
              <a:cs typeface="Times New Roman" pitchFamily="18" charset="0"/>
            </a:endParaRPr>
          </a:p>
          <a:p>
            <a:pPr>
              <a:buNone/>
            </a:pPr>
            <a:endParaRPr lang="en-US" sz="1600" dirty="0" smtClean="0">
              <a:latin typeface="Casper"/>
              <a:cs typeface="Times New Roman" pitchFamily="18" charset="0"/>
            </a:endParaRPr>
          </a:p>
          <a:p>
            <a:pPr marL="342900" indent="-342900">
              <a:buNone/>
              <a:defRPr/>
            </a:pPr>
            <a:endParaRPr lang="en-US" sz="1600" dirty="0" smtClean="0">
              <a:latin typeface="Casper"/>
              <a:cs typeface="Times New Roman" pitchFamily="18" charset="0"/>
            </a:endParaRPr>
          </a:p>
          <a:p>
            <a:pPr>
              <a:buNone/>
            </a:pPr>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274" name="Picture 2" descr="Image result for dc series motor"/>
          <p:cNvPicPr>
            <a:picLocks noChangeAspect="1" noChangeArrowheads="1"/>
          </p:cNvPicPr>
          <p:nvPr/>
        </p:nvPicPr>
        <p:blipFill>
          <a:blip r:embed="rId2"/>
          <a:srcRect/>
          <a:stretch>
            <a:fillRect/>
          </a:stretch>
        </p:blipFill>
        <p:spPr bwMode="auto">
          <a:xfrm>
            <a:off x="8581119" y="1856037"/>
            <a:ext cx="2352493" cy="2768215"/>
          </a:xfrm>
          <a:prstGeom prst="rect">
            <a:avLst/>
          </a:prstGeom>
          <a:noFill/>
        </p:spPr>
      </p:pic>
      <p:sp>
        <p:nvSpPr>
          <p:cNvPr id="9" name="Rectangle 8"/>
          <p:cNvSpPr/>
          <p:nvPr/>
        </p:nvSpPr>
        <p:spPr>
          <a:xfrm>
            <a:off x="7393578" y="4741817"/>
            <a:ext cx="3892731" cy="7641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hlinkClick r:id="rId3"/>
              </a:rPr>
              <a:t>https://circuitglobe.com/types-of-dc-motor.html</a:t>
            </a:r>
            <a:endParaRPr lang="en-US" sz="1600" dirty="0">
              <a:solidFill>
                <a:schemeClr val="tx1"/>
              </a:solidFill>
              <a:latin typeface="Casper"/>
            </a:endParaRPr>
          </a:p>
        </p:txBody>
      </p:sp>
    </p:spTree>
    <p:extLst>
      <p:ext uri="{BB962C8B-B14F-4D97-AF65-F5344CB8AC3E}">
        <p14:creationId xmlns:p14="http://schemas.microsoft.com/office/powerpoint/2010/main" val="8237023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smtClean="0">
                <a:latin typeface="Casper Bold" panose="02000806040000020004" pitchFamily="2" charset="0"/>
                <a:cs typeface="Arial" panose="020B0604020202020204" pitchFamily="34" charset="0"/>
              </a:rPr>
              <a:t>CHARACTERISTICS OF DC SER IESMOTOR</a:t>
            </a:r>
            <a:r>
              <a:rPr lang="en-US" sz="2800" dirty="0" smtClean="0">
                <a:latin typeface="Casper Bold" panose="02000806040000020004" pitchFamily="2" charset="0"/>
                <a:cs typeface="Arial" panose="020B0604020202020204" pitchFamily="34" charset="0"/>
              </a:rPr>
              <a:t> </a:t>
            </a:r>
            <a:r>
              <a:rPr lang="en-US" sz="2800" dirty="0" smtClean="0"/>
              <a:t>  </a:t>
            </a:r>
            <a:endParaRPr lang="en-US" dirty="0"/>
          </a:p>
        </p:txBody>
      </p:sp>
      <p:sp>
        <p:nvSpPr>
          <p:cNvPr id="3" name="Content Placeholder 2"/>
          <p:cNvSpPr>
            <a:spLocks noGrp="1"/>
          </p:cNvSpPr>
          <p:nvPr>
            <p:ph idx="1"/>
          </p:nvPr>
        </p:nvSpPr>
        <p:spPr/>
        <p:txBody>
          <a:bodyPr>
            <a:normAutofit/>
          </a:bodyPr>
          <a:lstStyle/>
          <a:p>
            <a:pPr>
              <a:buNone/>
            </a:pPr>
            <a:r>
              <a:rPr lang="en-US" sz="1600" b="1" dirty="0" smtClean="0">
                <a:latin typeface="Casper"/>
                <a:ea typeface="Times New Roman" pitchFamily="18" charset="0"/>
                <a:cs typeface="Times New Roman" pitchFamily="18" charset="0"/>
              </a:rPr>
              <a:t>b) Speed Vs. Armature Current (N-</a:t>
            </a:r>
            <a:r>
              <a:rPr lang="en-US" sz="1600" b="1" dirty="0" err="1" smtClean="0">
                <a:latin typeface="Casper"/>
                <a:ea typeface="Times New Roman" pitchFamily="18" charset="0"/>
                <a:cs typeface="Times New Roman" pitchFamily="18" charset="0"/>
              </a:rPr>
              <a:t>Ia</a:t>
            </a:r>
            <a:r>
              <a:rPr lang="en-US" sz="1600" b="1" dirty="0" smtClean="0">
                <a:latin typeface="Casper"/>
                <a:ea typeface="Times New Roman" pitchFamily="18" charset="0"/>
                <a:cs typeface="Arial" pitchFamily="34" charset="0"/>
              </a:rPr>
              <a:t>)</a:t>
            </a:r>
            <a:endParaRPr lang="en-US" sz="1600" b="1" dirty="0" smtClean="0">
              <a:latin typeface="Casper"/>
              <a:cs typeface="Times New Roman" pitchFamily="18" charset="0"/>
            </a:endParaRPr>
          </a:p>
          <a:p>
            <a:pPr>
              <a:lnSpc>
                <a:spcPct val="100000"/>
              </a:lnSpc>
              <a:buNone/>
            </a:pPr>
            <a:r>
              <a:rPr lang="en-US" sz="1600" dirty="0" smtClean="0">
                <a:latin typeface="Casper"/>
                <a:cs typeface="Times New Roman" pitchFamily="18" charset="0"/>
              </a:rPr>
              <a:t>We know the relation, N ∝ </a:t>
            </a:r>
            <a:r>
              <a:rPr lang="en-US" sz="1600" dirty="0" err="1" smtClean="0">
                <a:latin typeface="Casper"/>
                <a:cs typeface="Times New Roman" pitchFamily="18" charset="0"/>
              </a:rPr>
              <a:t>E</a:t>
            </a:r>
            <a:r>
              <a:rPr lang="en-US" sz="1600" baseline="-25000" dirty="0" err="1" smtClean="0">
                <a:latin typeface="Casper"/>
                <a:cs typeface="Times New Roman" pitchFamily="18" charset="0"/>
              </a:rPr>
              <a:t>b</a:t>
            </a:r>
            <a:r>
              <a:rPr lang="en-US" sz="1600" dirty="0" smtClean="0">
                <a:latin typeface="Casper"/>
                <a:cs typeface="Times New Roman" pitchFamily="18" charset="0"/>
              </a:rPr>
              <a:t>/ɸ. For small load current (and hence for small armature current) change in back </a:t>
            </a:r>
            <a:r>
              <a:rPr lang="en-US" sz="1600" dirty="0" err="1" smtClean="0">
                <a:latin typeface="Casper"/>
                <a:cs typeface="Times New Roman" pitchFamily="18" charset="0"/>
              </a:rPr>
              <a:t>emf</a:t>
            </a:r>
            <a:r>
              <a:rPr lang="en-US" sz="1600" dirty="0" smtClean="0">
                <a:latin typeface="Casper"/>
                <a:cs typeface="Times New Roman" pitchFamily="18" charset="0"/>
              </a:rPr>
              <a:t> </a:t>
            </a:r>
            <a:r>
              <a:rPr lang="en-US" sz="1600" dirty="0" err="1" smtClean="0">
                <a:latin typeface="Casper"/>
                <a:cs typeface="Times New Roman" pitchFamily="18" charset="0"/>
              </a:rPr>
              <a:t>Eb</a:t>
            </a:r>
            <a:r>
              <a:rPr lang="en-US" sz="1600" dirty="0" smtClean="0">
                <a:latin typeface="Casper"/>
                <a:cs typeface="Times New Roman" pitchFamily="18" charset="0"/>
              </a:rPr>
              <a:t> is small and it may be neglected. </a:t>
            </a:r>
          </a:p>
          <a:p>
            <a:pPr>
              <a:lnSpc>
                <a:spcPct val="100000"/>
              </a:lnSpc>
            </a:pPr>
            <a:r>
              <a:rPr lang="en-US" sz="1600" dirty="0" smtClean="0">
                <a:latin typeface="Casper"/>
              </a:rPr>
              <a:t>       </a:t>
            </a:r>
            <a:r>
              <a:rPr lang="en-US" sz="1600" dirty="0" err="1" smtClean="0">
                <a:latin typeface="Casper"/>
              </a:rPr>
              <a:t>Eb</a:t>
            </a:r>
            <a:r>
              <a:rPr lang="en-US" sz="1600" dirty="0" smtClean="0">
                <a:latin typeface="Casper"/>
              </a:rPr>
              <a:t> is constant</a:t>
            </a:r>
          </a:p>
          <a:p>
            <a:pPr>
              <a:lnSpc>
                <a:spcPct val="100000"/>
              </a:lnSpc>
            </a:pPr>
            <a:r>
              <a:rPr lang="en-US" sz="1600" dirty="0" smtClean="0">
                <a:latin typeface="Casper"/>
                <a:cs typeface="Times New Roman" pitchFamily="18" charset="0"/>
              </a:rPr>
              <a:t>       </a:t>
            </a:r>
            <a:r>
              <a:rPr lang="el-GR" sz="1600" dirty="0" smtClean="0">
                <a:latin typeface="Times New Roman" pitchFamily="18" charset="0"/>
                <a:cs typeface="Times New Roman" pitchFamily="18" charset="0"/>
              </a:rPr>
              <a:t>Φ α </a:t>
            </a:r>
            <a:r>
              <a:rPr lang="en-US" sz="1600" dirty="0" err="1" smtClean="0">
                <a:latin typeface="Casper"/>
                <a:cs typeface="Times New Roman" pitchFamily="18" charset="0"/>
              </a:rPr>
              <a:t>Ia</a:t>
            </a:r>
            <a:endParaRPr lang="en-US" sz="1600" dirty="0" smtClean="0">
              <a:latin typeface="Casper"/>
              <a:cs typeface="Times New Roman" pitchFamily="18" charset="0"/>
            </a:endParaRPr>
          </a:p>
          <a:p>
            <a:pPr>
              <a:lnSpc>
                <a:spcPct val="100000"/>
              </a:lnSpc>
              <a:buNone/>
            </a:pPr>
            <a:r>
              <a:rPr lang="en-US" sz="1600" dirty="0" smtClean="0">
                <a:latin typeface="Casper"/>
                <a:cs typeface="Times New Roman" pitchFamily="18" charset="0"/>
              </a:rPr>
              <a:t>So, N </a:t>
            </a:r>
            <a:r>
              <a:rPr lang="el-GR" sz="1600" dirty="0" smtClean="0">
                <a:latin typeface="Times New Roman" pitchFamily="18" charset="0"/>
                <a:cs typeface="Times New Roman" pitchFamily="18" charset="0"/>
              </a:rPr>
              <a:t>α</a:t>
            </a:r>
            <a:r>
              <a:rPr lang="en-US" sz="1600" dirty="0" smtClean="0">
                <a:latin typeface="Casper"/>
                <a:cs typeface="Times New Roman" pitchFamily="18" charset="0"/>
              </a:rPr>
              <a:t> 1/ Ia. </a:t>
            </a:r>
            <a:r>
              <a:rPr lang="en-US" sz="1600" dirty="0" smtClean="0">
                <a:latin typeface="Casper"/>
              </a:rPr>
              <a:t>Therefore, when armature current is very small the speed becomes dangerously high. That is </a:t>
            </a:r>
            <a:r>
              <a:rPr lang="en-US" sz="1600" b="1" dirty="0" smtClean="0">
                <a:latin typeface="Casper"/>
              </a:rPr>
              <a:t>why a series motor should never be started without some mechanical load.</a:t>
            </a:r>
          </a:p>
          <a:p>
            <a:pPr>
              <a:lnSpc>
                <a:spcPct val="100000"/>
              </a:lnSpc>
              <a:buNone/>
            </a:pPr>
            <a:r>
              <a:rPr lang="en-US" sz="1600" b="1" dirty="0" smtClean="0">
                <a:latin typeface="Casper"/>
                <a:cs typeface="Times New Roman" pitchFamily="18" charset="0"/>
              </a:rPr>
              <a:t>C) Speed Vs. Torque (N-Ta)</a:t>
            </a:r>
          </a:p>
          <a:p>
            <a:pPr>
              <a:defRPr/>
            </a:pPr>
            <a:r>
              <a:rPr lang="pt-BR" sz="1600" dirty="0" smtClean="0">
                <a:latin typeface="Casper"/>
                <a:cs typeface="Times New Roman" pitchFamily="18" charset="0"/>
              </a:rPr>
              <a:t>N α Eb/Φ</a:t>
            </a:r>
          </a:p>
          <a:p>
            <a:pPr>
              <a:defRPr/>
            </a:pPr>
            <a:r>
              <a:rPr lang="pt-BR" sz="1600" dirty="0" smtClean="0">
                <a:latin typeface="Casper"/>
                <a:cs typeface="Times New Roman" pitchFamily="18" charset="0"/>
              </a:rPr>
              <a:t>Eb is constant</a:t>
            </a:r>
          </a:p>
          <a:p>
            <a:pPr>
              <a:defRPr/>
            </a:pPr>
            <a:r>
              <a:rPr lang="pt-BR" sz="1600" dirty="0" smtClean="0">
                <a:latin typeface="Casper"/>
                <a:cs typeface="Times New Roman" pitchFamily="18" charset="0"/>
              </a:rPr>
              <a:t>T α Φ Ia, so,</a:t>
            </a:r>
          </a:p>
          <a:p>
            <a:pPr>
              <a:defRPr/>
            </a:pPr>
            <a:r>
              <a:rPr lang="pt-BR" sz="1600" dirty="0" smtClean="0">
                <a:latin typeface="Casper"/>
                <a:cs typeface="Times New Roman" pitchFamily="18" charset="0"/>
              </a:rPr>
              <a:t>N α 1/T</a:t>
            </a:r>
          </a:p>
          <a:p>
            <a:pPr>
              <a:lnSpc>
                <a:spcPct val="100000"/>
              </a:lnSpc>
              <a:buNone/>
            </a:pPr>
            <a:endParaRPr lang="en-US" sz="1600" b="1" dirty="0" smtClean="0">
              <a:latin typeface="Casper"/>
              <a:cs typeface="Times New Roman" pitchFamily="18" charset="0"/>
            </a:endParaRPr>
          </a:p>
          <a:p>
            <a:pPr>
              <a:lnSpc>
                <a:spcPct val="100000"/>
              </a:lnSpc>
              <a:buNone/>
            </a:pPr>
            <a:endParaRPr lang="en-US" sz="1600" dirty="0" smtClean="0">
              <a:latin typeface="Casper"/>
              <a:cs typeface="Times New Roman" pitchFamily="18" charset="0"/>
            </a:endParaRPr>
          </a:p>
          <a:p>
            <a:pPr marL="342900" indent="-342900">
              <a:buNone/>
              <a:defRPr/>
            </a:pPr>
            <a:endParaRPr lang="en-US" sz="1600" dirty="0" smtClean="0">
              <a:latin typeface="Casper"/>
              <a:cs typeface="Times New Roman" pitchFamily="18" charset="0"/>
            </a:endParaRPr>
          </a:p>
          <a:p>
            <a:pPr>
              <a:buNone/>
            </a:pPr>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37023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smtClean="0">
                <a:latin typeface="Casper Bold" panose="02000806040000020004" pitchFamily="2" charset="0"/>
                <a:cs typeface="Arial" panose="020B0604020202020204" pitchFamily="34" charset="0"/>
              </a:rPr>
              <a:t>CHARACTERISTICS OF DC SER IESMOTOR</a:t>
            </a:r>
            <a:r>
              <a:rPr lang="en-US" sz="2800" dirty="0" smtClean="0">
                <a:latin typeface="Casper Bold" panose="02000806040000020004" pitchFamily="2" charset="0"/>
                <a:cs typeface="Arial" panose="020B0604020202020204" pitchFamily="34" charset="0"/>
              </a:rPr>
              <a:t> </a:t>
            </a:r>
            <a:r>
              <a:rPr lang="en-US" sz="2800" dirty="0" smtClean="0"/>
              <a:t>  </a:t>
            </a:r>
            <a:endParaRPr lang="en-US" dirty="0"/>
          </a:p>
        </p:txBody>
      </p:sp>
      <p:sp>
        <p:nvSpPr>
          <p:cNvPr id="3" name="Content Placeholder 2"/>
          <p:cNvSpPr>
            <a:spLocks noGrp="1"/>
          </p:cNvSpPr>
          <p:nvPr>
            <p:ph idx="1"/>
          </p:nvPr>
        </p:nvSpPr>
        <p:spPr/>
        <p:txBody>
          <a:bodyPr>
            <a:normAutofit/>
          </a:bodyPr>
          <a:lstStyle/>
          <a:p>
            <a:pPr>
              <a:lnSpc>
                <a:spcPct val="100000"/>
              </a:lnSpc>
              <a:buNone/>
            </a:pPr>
            <a:endParaRPr lang="en-US" sz="1600" b="1" dirty="0" smtClean="0">
              <a:latin typeface="Casper"/>
              <a:cs typeface="Times New Roman" pitchFamily="18" charset="0"/>
            </a:endParaRPr>
          </a:p>
          <a:p>
            <a:pPr>
              <a:lnSpc>
                <a:spcPct val="100000"/>
              </a:lnSpc>
              <a:buNone/>
            </a:pPr>
            <a:endParaRPr lang="en-US" sz="1600" dirty="0" smtClean="0">
              <a:latin typeface="Casper"/>
              <a:cs typeface="Times New Roman" pitchFamily="18" charset="0"/>
            </a:endParaRPr>
          </a:p>
          <a:p>
            <a:pPr marL="342900" indent="-342900">
              <a:buNone/>
              <a:defRPr/>
            </a:pPr>
            <a:endParaRPr lang="en-US" sz="1600" dirty="0" smtClean="0">
              <a:latin typeface="Casper"/>
              <a:cs typeface="Times New Roman" pitchFamily="18" charset="0"/>
            </a:endParaRPr>
          </a:p>
          <a:p>
            <a:pPr>
              <a:buNone/>
            </a:pPr>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descr="C:\Users\student\Desktop\PPT\DC\Characteristics of DC series motor.png"/>
          <p:cNvPicPr>
            <a:picLocks noChangeAspect="1" noChangeArrowheads="1"/>
          </p:cNvPicPr>
          <p:nvPr/>
        </p:nvPicPr>
        <p:blipFill>
          <a:blip r:embed="rId2"/>
          <a:srcRect/>
          <a:stretch>
            <a:fillRect/>
          </a:stretch>
        </p:blipFill>
        <p:spPr bwMode="auto">
          <a:xfrm>
            <a:off x="2625635" y="1987863"/>
            <a:ext cx="6609806" cy="2817430"/>
          </a:xfrm>
          <a:prstGeom prst="rect">
            <a:avLst/>
          </a:prstGeom>
          <a:noFill/>
        </p:spPr>
      </p:pic>
      <p:sp>
        <p:nvSpPr>
          <p:cNvPr id="9" name="Rectangle 8"/>
          <p:cNvSpPr/>
          <p:nvPr/>
        </p:nvSpPr>
        <p:spPr>
          <a:xfrm>
            <a:off x="3801292" y="4898571"/>
            <a:ext cx="3892731" cy="7641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hlinkClick r:id="rId3"/>
              </a:rPr>
              <a:t>https://www.electricaleasy.com/2014/07/characteristics-of-dc-motors.html</a:t>
            </a:r>
            <a:endParaRPr lang="en-US" sz="1600" dirty="0">
              <a:solidFill>
                <a:schemeClr val="tx1"/>
              </a:solidFill>
              <a:latin typeface="Casper"/>
            </a:endParaRPr>
          </a:p>
        </p:txBody>
      </p:sp>
    </p:spTree>
    <p:extLst>
      <p:ext uri="{BB962C8B-B14F-4D97-AF65-F5344CB8AC3E}">
        <p14:creationId xmlns:p14="http://schemas.microsoft.com/office/powerpoint/2010/main" val="8237023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smtClean="0">
                <a:latin typeface="Casper Bold" panose="02000806040000020004" pitchFamily="2" charset="0"/>
                <a:cs typeface="Arial" panose="020B0604020202020204" pitchFamily="34" charset="0"/>
              </a:rPr>
              <a:t>CHARACTERISTICS OF DC SHUNTMOTOR</a:t>
            </a:r>
            <a:r>
              <a:rPr lang="en-US" sz="2800" dirty="0" smtClean="0">
                <a:latin typeface="Casper Bold" panose="02000806040000020004" pitchFamily="2" charset="0"/>
                <a:cs typeface="Arial" panose="020B0604020202020204" pitchFamily="34" charset="0"/>
              </a:rPr>
              <a:t> </a:t>
            </a:r>
            <a:r>
              <a:rPr lang="en-US" sz="2800" dirty="0" smtClean="0"/>
              <a:t>  </a:t>
            </a:r>
            <a:endParaRPr lang="en-US" dirty="0"/>
          </a:p>
        </p:txBody>
      </p:sp>
      <p:sp>
        <p:nvSpPr>
          <p:cNvPr id="3" name="Content Placeholder 2"/>
          <p:cNvSpPr>
            <a:spLocks noGrp="1"/>
          </p:cNvSpPr>
          <p:nvPr>
            <p:ph idx="1"/>
          </p:nvPr>
        </p:nvSpPr>
        <p:spPr/>
        <p:txBody>
          <a:bodyPr>
            <a:normAutofit/>
          </a:bodyPr>
          <a:lstStyle/>
          <a:p>
            <a:pPr marL="342900" indent="-342900">
              <a:lnSpc>
                <a:spcPct val="100000"/>
              </a:lnSpc>
              <a:buAutoNum type="alphaLcParenR"/>
            </a:pPr>
            <a:r>
              <a:rPr lang="en-US" sz="1600" b="1" dirty="0" smtClean="0">
                <a:latin typeface="Casper"/>
                <a:ea typeface="Times New Roman" pitchFamily="18" charset="0"/>
                <a:cs typeface="Times New Roman" pitchFamily="18" charset="0"/>
              </a:rPr>
              <a:t>Torque Vs. Armature Current (Ta-</a:t>
            </a:r>
            <a:r>
              <a:rPr lang="en-US" sz="1600" b="1" dirty="0" err="1" smtClean="0">
                <a:latin typeface="Casper"/>
                <a:ea typeface="Times New Roman" pitchFamily="18" charset="0"/>
                <a:cs typeface="Times New Roman" pitchFamily="18" charset="0"/>
              </a:rPr>
              <a:t>Ia</a:t>
            </a:r>
            <a:r>
              <a:rPr lang="en-US" sz="1600" b="1" dirty="0" smtClean="0">
                <a:latin typeface="Casper"/>
                <a:ea typeface="Times New Roman" pitchFamily="18" charset="0"/>
                <a:cs typeface="Times New Roman" pitchFamily="18" charset="0"/>
              </a:rPr>
              <a:t> )</a:t>
            </a:r>
          </a:p>
          <a:p>
            <a:pPr>
              <a:lnSpc>
                <a:spcPct val="100000"/>
              </a:lnSpc>
              <a:defRPr/>
            </a:pPr>
            <a:r>
              <a:rPr lang="en-US" sz="1600" dirty="0" smtClean="0">
                <a:latin typeface="Casper"/>
                <a:cs typeface="Times New Roman" pitchFamily="18" charset="0"/>
              </a:rPr>
              <a:t>T α Φ </a:t>
            </a:r>
            <a:r>
              <a:rPr lang="en-US" sz="1600" dirty="0" err="1" smtClean="0">
                <a:latin typeface="Casper"/>
                <a:cs typeface="Times New Roman" pitchFamily="18" charset="0"/>
              </a:rPr>
              <a:t>Ia</a:t>
            </a:r>
            <a:r>
              <a:rPr lang="en-US" sz="1600" dirty="0" smtClean="0">
                <a:latin typeface="Casper"/>
                <a:cs typeface="Times New Roman" pitchFamily="18" charset="0"/>
              </a:rPr>
              <a:t>  </a:t>
            </a:r>
          </a:p>
          <a:p>
            <a:pPr>
              <a:lnSpc>
                <a:spcPct val="100000"/>
              </a:lnSpc>
              <a:defRPr/>
            </a:pPr>
            <a:r>
              <a:rPr lang="en-US" sz="1600" dirty="0" smtClean="0">
                <a:latin typeface="Casper"/>
                <a:cs typeface="Times New Roman" pitchFamily="18" charset="0"/>
              </a:rPr>
              <a:t> where, Φ is constant so, T α </a:t>
            </a:r>
            <a:r>
              <a:rPr lang="en-US" sz="1600" dirty="0" err="1" smtClean="0">
                <a:latin typeface="Casper"/>
                <a:cs typeface="Times New Roman" pitchFamily="18" charset="0"/>
              </a:rPr>
              <a:t>Ia</a:t>
            </a:r>
            <a:r>
              <a:rPr lang="en-US" sz="1600" dirty="0" smtClean="0">
                <a:latin typeface="Casper"/>
                <a:cs typeface="Times New Roman" pitchFamily="18" charset="0"/>
              </a:rPr>
              <a:t> , which  gives   straight  line  in  practically.</a:t>
            </a:r>
          </a:p>
          <a:p>
            <a:pPr marL="274320" indent="-274320">
              <a:lnSpc>
                <a:spcPct val="100000"/>
              </a:lnSpc>
              <a:defRPr/>
            </a:pPr>
            <a:r>
              <a:rPr lang="en-US" sz="1600" dirty="0" smtClean="0">
                <a:latin typeface="Casper"/>
              </a:rPr>
              <a:t>Since heavy starting load needs heavy starting current, shunt motor should never be started on a heavy load.</a:t>
            </a:r>
            <a:endParaRPr lang="en-US" sz="1600" dirty="0" smtClean="0">
              <a:latin typeface="Casper"/>
              <a:cs typeface="Times New Roman" pitchFamily="18" charset="0"/>
            </a:endParaRPr>
          </a:p>
          <a:p>
            <a:pPr>
              <a:lnSpc>
                <a:spcPct val="100000"/>
              </a:lnSpc>
              <a:buNone/>
            </a:pPr>
            <a:r>
              <a:rPr lang="en-US" sz="1600" b="1" dirty="0" smtClean="0">
                <a:latin typeface="Casper"/>
                <a:ea typeface="Times New Roman" pitchFamily="18" charset="0"/>
                <a:cs typeface="Times New Roman" pitchFamily="18" charset="0"/>
              </a:rPr>
              <a:t>b) Speed Vs. Armature Current (N-</a:t>
            </a:r>
            <a:r>
              <a:rPr lang="en-US" sz="1600" b="1" dirty="0" err="1" smtClean="0">
                <a:latin typeface="Casper"/>
                <a:ea typeface="Times New Roman" pitchFamily="18" charset="0"/>
                <a:cs typeface="Times New Roman" pitchFamily="18" charset="0"/>
              </a:rPr>
              <a:t>Ia</a:t>
            </a:r>
            <a:r>
              <a:rPr lang="en-US" sz="1600" b="1" dirty="0" smtClean="0">
                <a:latin typeface="Casper"/>
                <a:ea typeface="Times New Roman" pitchFamily="18" charset="0"/>
                <a:cs typeface="Times New Roman" pitchFamily="18" charset="0"/>
              </a:rPr>
              <a:t>)</a:t>
            </a:r>
            <a:endParaRPr lang="en-US" sz="1600" b="1" dirty="0" smtClean="0">
              <a:latin typeface="Casper"/>
              <a:cs typeface="Times New Roman" pitchFamily="18" charset="0"/>
            </a:endParaRPr>
          </a:p>
          <a:p>
            <a:pPr>
              <a:lnSpc>
                <a:spcPct val="100000"/>
              </a:lnSpc>
            </a:pPr>
            <a:r>
              <a:rPr lang="pt-BR" sz="1600" dirty="0" smtClean="0">
                <a:latin typeface="Casper"/>
              </a:rPr>
              <a:t>N α Eb/Φ, Φ is constant,</a:t>
            </a:r>
            <a:endParaRPr lang="en-US" sz="1600" dirty="0" smtClean="0">
              <a:latin typeface="Casper"/>
            </a:endParaRPr>
          </a:p>
          <a:p>
            <a:pPr algn="just"/>
            <a:endParaRPr lang="en-US" sz="1600" u="sng" dirty="0" smtClean="0">
              <a:latin typeface="Casper"/>
              <a:cs typeface="Times New Roman" pitchFamily="18" charset="0"/>
            </a:endParaRPr>
          </a:p>
          <a:p>
            <a:pPr>
              <a:lnSpc>
                <a:spcPct val="100000"/>
              </a:lnSpc>
              <a:buNone/>
            </a:pPr>
            <a:endParaRPr lang="en-US" sz="1600" b="1" dirty="0" smtClean="0">
              <a:latin typeface="Casper"/>
              <a:cs typeface="Times New Roman" pitchFamily="18" charset="0"/>
            </a:endParaRPr>
          </a:p>
          <a:p>
            <a:pPr>
              <a:lnSpc>
                <a:spcPct val="100000"/>
              </a:lnSpc>
              <a:buNone/>
            </a:pPr>
            <a:endParaRPr lang="en-US" sz="1600" dirty="0" smtClean="0">
              <a:latin typeface="Casper"/>
              <a:cs typeface="Times New Roman" pitchFamily="18" charset="0"/>
            </a:endParaRPr>
          </a:p>
          <a:p>
            <a:pPr marL="342900" indent="-342900">
              <a:buNone/>
              <a:defRPr/>
            </a:pPr>
            <a:endParaRPr lang="en-US" sz="1600" dirty="0" smtClean="0">
              <a:latin typeface="Casper"/>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225" name="Picture 1"/>
          <p:cNvPicPr>
            <a:picLocks noChangeAspect="1" noChangeArrowheads="1"/>
          </p:cNvPicPr>
          <p:nvPr/>
        </p:nvPicPr>
        <p:blipFill>
          <a:blip r:embed="rId2"/>
          <a:srcRect/>
          <a:stretch>
            <a:fillRect/>
          </a:stretch>
        </p:blipFill>
        <p:spPr bwMode="auto">
          <a:xfrm>
            <a:off x="8229872" y="3308577"/>
            <a:ext cx="2838450" cy="2200275"/>
          </a:xfrm>
          <a:prstGeom prst="rect">
            <a:avLst/>
          </a:prstGeom>
          <a:noFill/>
          <a:ln w="9525">
            <a:noFill/>
            <a:miter lim="800000"/>
            <a:headEnd/>
            <a:tailEnd/>
          </a:ln>
          <a:effectLst/>
        </p:spPr>
      </p:pic>
      <p:sp>
        <p:nvSpPr>
          <p:cNvPr id="9" name="Rectangle 8"/>
          <p:cNvSpPr/>
          <p:nvPr/>
        </p:nvSpPr>
        <p:spPr>
          <a:xfrm>
            <a:off x="7628711" y="5577839"/>
            <a:ext cx="3357154" cy="5420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hlinkClick r:id="rId3"/>
              </a:rPr>
              <a:t>https://www.top-ee.com/dc-shunt-motor/</a:t>
            </a:r>
            <a:endParaRPr lang="en-US" sz="1600" dirty="0">
              <a:solidFill>
                <a:schemeClr val="tx1"/>
              </a:solidFill>
              <a:latin typeface="Casper"/>
            </a:endParaRPr>
          </a:p>
        </p:txBody>
      </p:sp>
    </p:spTree>
    <p:extLst>
      <p:ext uri="{BB962C8B-B14F-4D97-AF65-F5344CB8AC3E}">
        <p14:creationId xmlns:p14="http://schemas.microsoft.com/office/powerpoint/2010/main" val="8237023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smtClean="0">
                <a:latin typeface="Casper Bold" panose="02000806040000020004" pitchFamily="2" charset="0"/>
                <a:cs typeface="Arial" panose="020B0604020202020204" pitchFamily="34" charset="0"/>
              </a:rPr>
              <a:t>CHARACTERISTICS OF DC SHUNTMOTOR</a:t>
            </a:r>
            <a:r>
              <a:rPr lang="en-US" sz="2800" dirty="0" smtClean="0">
                <a:latin typeface="Casper Bold" panose="02000806040000020004" pitchFamily="2" charset="0"/>
                <a:cs typeface="Arial" panose="020B0604020202020204" pitchFamily="34" charset="0"/>
              </a:rPr>
              <a:t> </a:t>
            </a:r>
            <a:r>
              <a:rPr lang="en-US" sz="2800" dirty="0" smtClean="0"/>
              <a:t>  </a:t>
            </a:r>
            <a:endParaRPr lang="en-US" dirty="0"/>
          </a:p>
        </p:txBody>
      </p:sp>
      <p:sp>
        <p:nvSpPr>
          <p:cNvPr id="3" name="Content Placeholder 2"/>
          <p:cNvSpPr>
            <a:spLocks noGrp="1"/>
          </p:cNvSpPr>
          <p:nvPr>
            <p:ph idx="1"/>
          </p:nvPr>
        </p:nvSpPr>
        <p:spPr/>
        <p:txBody>
          <a:bodyPr>
            <a:normAutofit/>
          </a:bodyPr>
          <a:lstStyle/>
          <a:p>
            <a:pPr marL="342900" indent="-342900">
              <a:buAutoNum type="alphaLcParenR"/>
            </a:pPr>
            <a:r>
              <a:rPr lang="en-US" sz="1600" b="1" dirty="0" smtClean="0">
                <a:latin typeface="Casper"/>
                <a:cs typeface="Times New Roman" pitchFamily="18" charset="0"/>
              </a:rPr>
              <a:t>C) Speed Vs. Torque (N-Ta)</a:t>
            </a:r>
            <a:endParaRPr lang="en-US" sz="1600" dirty="0" smtClean="0">
              <a:latin typeface="Casper"/>
              <a:cs typeface="Times New Roman" pitchFamily="18" charset="0"/>
            </a:endParaRPr>
          </a:p>
          <a:p>
            <a:pPr>
              <a:defRPr/>
            </a:pPr>
            <a:r>
              <a:rPr lang="en-US" sz="1600" dirty="0" smtClean="0">
                <a:latin typeface="Casper"/>
                <a:cs typeface="Times New Roman" pitchFamily="18" charset="0"/>
              </a:rPr>
              <a:t>N  =  </a:t>
            </a:r>
            <a:r>
              <a:rPr lang="en-US" sz="1600" dirty="0" err="1" smtClean="0">
                <a:latin typeface="Casper"/>
                <a:cs typeface="Times New Roman" pitchFamily="18" charset="0"/>
              </a:rPr>
              <a:t>E</a:t>
            </a:r>
            <a:r>
              <a:rPr lang="en-US" sz="1600" baseline="-25000" dirty="0" err="1" smtClean="0">
                <a:latin typeface="Casper"/>
                <a:cs typeface="Times New Roman" pitchFamily="18" charset="0"/>
              </a:rPr>
              <a:t>b</a:t>
            </a:r>
            <a:r>
              <a:rPr lang="en-US" sz="1600" dirty="0" smtClean="0">
                <a:latin typeface="Casper"/>
                <a:cs typeface="Times New Roman" pitchFamily="18" charset="0"/>
              </a:rPr>
              <a:t>  /  Φ</a:t>
            </a:r>
          </a:p>
          <a:p>
            <a:pPr>
              <a:defRPr/>
            </a:pPr>
            <a:r>
              <a:rPr lang="en-US" sz="1600" dirty="0" smtClean="0">
                <a:latin typeface="Casper"/>
                <a:cs typeface="Times New Roman" pitchFamily="18" charset="0"/>
              </a:rPr>
              <a:t> In  dc  Motor  Ta α </a:t>
            </a:r>
            <a:r>
              <a:rPr lang="en-US" sz="1600" dirty="0" err="1" smtClean="0">
                <a:latin typeface="Casper"/>
                <a:cs typeface="Times New Roman" pitchFamily="18" charset="0"/>
              </a:rPr>
              <a:t>Ia</a:t>
            </a:r>
            <a:r>
              <a:rPr lang="en-US" sz="1600" dirty="0" smtClean="0">
                <a:latin typeface="Casper"/>
                <a:cs typeface="Times New Roman" pitchFamily="18" charset="0"/>
              </a:rPr>
              <a:t>  (Φ  constant )</a:t>
            </a:r>
          </a:p>
          <a:p>
            <a:pPr>
              <a:defRPr/>
            </a:pPr>
            <a:r>
              <a:rPr lang="en-US" sz="1600" dirty="0" smtClean="0">
                <a:latin typeface="Casper"/>
                <a:cs typeface="Times New Roman" pitchFamily="18" charset="0"/>
              </a:rPr>
              <a:t> So  if  ( </a:t>
            </a:r>
            <a:r>
              <a:rPr lang="en-US" sz="1600" dirty="0" err="1" smtClean="0">
                <a:solidFill>
                  <a:srgbClr val="00B050"/>
                </a:solidFill>
                <a:latin typeface="Casper"/>
                <a:cs typeface="Times New Roman" pitchFamily="18" charset="0"/>
              </a:rPr>
              <a:t>I</a:t>
            </a:r>
            <a:r>
              <a:rPr lang="en-US" sz="1600" baseline="-25000" dirty="0" err="1" smtClean="0">
                <a:solidFill>
                  <a:srgbClr val="00B050"/>
                </a:solidFill>
                <a:latin typeface="Casper"/>
                <a:cs typeface="Times New Roman" pitchFamily="18" charset="0"/>
              </a:rPr>
              <a:t>a</a:t>
            </a:r>
            <a:r>
              <a:rPr lang="en-US" sz="1600" dirty="0" smtClean="0">
                <a:latin typeface="Casper"/>
                <a:cs typeface="Times New Roman" pitchFamily="18" charset="0"/>
              </a:rPr>
              <a:t>   </a:t>
            </a:r>
            <a:r>
              <a:rPr lang="en-US" sz="1600" dirty="0" smtClean="0">
                <a:solidFill>
                  <a:srgbClr val="FF0000"/>
                </a:solidFill>
                <a:latin typeface="Casper"/>
                <a:cs typeface="Times New Roman" pitchFamily="18" charset="0"/>
              </a:rPr>
              <a:t>↑</a:t>
            </a:r>
            <a:r>
              <a:rPr lang="en-US" sz="1600" dirty="0" smtClean="0">
                <a:latin typeface="Casper"/>
                <a:cs typeface="Times New Roman" pitchFamily="18" charset="0"/>
              </a:rPr>
              <a:t>  )  then  the  ( </a:t>
            </a:r>
            <a:r>
              <a:rPr lang="en-US" sz="1600" dirty="0" smtClean="0">
                <a:solidFill>
                  <a:srgbClr val="00B050"/>
                </a:solidFill>
                <a:latin typeface="Casper"/>
                <a:cs typeface="Times New Roman" pitchFamily="18" charset="0"/>
              </a:rPr>
              <a:t>T</a:t>
            </a:r>
            <a:r>
              <a:rPr lang="en-US" sz="1600" baseline="-25000" dirty="0" smtClean="0">
                <a:solidFill>
                  <a:srgbClr val="00B050"/>
                </a:solidFill>
                <a:latin typeface="Casper"/>
                <a:cs typeface="Times New Roman" pitchFamily="18" charset="0"/>
              </a:rPr>
              <a:t>a</a:t>
            </a:r>
            <a:r>
              <a:rPr lang="en-US" sz="1600" dirty="0" smtClean="0">
                <a:latin typeface="Casper"/>
                <a:cs typeface="Times New Roman" pitchFamily="18" charset="0"/>
              </a:rPr>
              <a:t>  </a:t>
            </a:r>
            <a:r>
              <a:rPr lang="en-US" sz="1600" dirty="0" smtClean="0">
                <a:solidFill>
                  <a:srgbClr val="FF0000"/>
                </a:solidFill>
                <a:latin typeface="Casper"/>
                <a:cs typeface="Times New Roman" pitchFamily="18" charset="0"/>
              </a:rPr>
              <a:t>↑</a:t>
            </a:r>
            <a:r>
              <a:rPr lang="en-US" sz="1600" dirty="0" smtClean="0">
                <a:latin typeface="Casper"/>
                <a:cs typeface="Times New Roman" pitchFamily="18" charset="0"/>
              </a:rPr>
              <a:t> )  hence (  </a:t>
            </a:r>
            <a:r>
              <a:rPr lang="en-US" sz="1600" dirty="0" err="1" smtClean="0">
                <a:solidFill>
                  <a:srgbClr val="00B050"/>
                </a:solidFill>
                <a:latin typeface="Casper"/>
                <a:cs typeface="Times New Roman" pitchFamily="18" charset="0"/>
              </a:rPr>
              <a:t>E</a:t>
            </a:r>
            <a:r>
              <a:rPr lang="en-US" sz="1600" baseline="-25000" dirty="0" err="1" smtClean="0">
                <a:solidFill>
                  <a:srgbClr val="00B050"/>
                </a:solidFill>
                <a:latin typeface="Casper"/>
                <a:cs typeface="Times New Roman" pitchFamily="18" charset="0"/>
              </a:rPr>
              <a:t>b</a:t>
            </a:r>
            <a:r>
              <a:rPr lang="en-US" sz="1600" dirty="0" smtClean="0">
                <a:latin typeface="Casper"/>
                <a:cs typeface="Times New Roman" pitchFamily="18" charset="0"/>
              </a:rPr>
              <a:t>  </a:t>
            </a:r>
            <a:r>
              <a:rPr lang="en-US" sz="1600" dirty="0" smtClean="0">
                <a:solidFill>
                  <a:srgbClr val="FF0000"/>
                </a:solidFill>
                <a:latin typeface="Casper"/>
                <a:cs typeface="Times New Roman" pitchFamily="18" charset="0"/>
              </a:rPr>
              <a:t>↓</a:t>
            </a:r>
            <a:r>
              <a:rPr lang="en-US" sz="1600" dirty="0" smtClean="0">
                <a:latin typeface="Casper"/>
                <a:cs typeface="Times New Roman" pitchFamily="18" charset="0"/>
              </a:rPr>
              <a:t> )</a:t>
            </a:r>
          </a:p>
          <a:p>
            <a:pPr>
              <a:defRPr/>
            </a:pPr>
            <a:r>
              <a:rPr lang="en-US" sz="1600" dirty="0" smtClean="0">
                <a:latin typeface="Casper"/>
                <a:cs typeface="Times New Roman" pitchFamily="18" charset="0"/>
              </a:rPr>
              <a:t>so  speed   N   will  slightly decrease</a:t>
            </a:r>
          </a:p>
          <a:p>
            <a:pPr marL="342900" indent="-342900">
              <a:buNone/>
              <a:defRPr/>
            </a:pPr>
            <a:endParaRPr lang="en-US" sz="1600" dirty="0" smtClean="0">
              <a:latin typeface="Casper"/>
              <a:cs typeface="Times New Roman" pitchFamily="18" charset="0"/>
            </a:endParaRPr>
          </a:p>
          <a:p>
            <a:pPr>
              <a:buNone/>
            </a:pPr>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http://1.bp.blogspot.com/-C_FMlkL4L94/U7qF335Ne3I/AAAAAAAAA6E/PkKtiuwDtaI/s1600/Characteristics+of+DC+shunt+motor.png"/>
          <p:cNvPicPr>
            <a:picLocks noChangeAspect="1" noChangeArrowheads="1"/>
          </p:cNvPicPr>
          <p:nvPr/>
        </p:nvPicPr>
        <p:blipFill>
          <a:blip r:embed="rId2"/>
          <a:srcRect/>
          <a:stretch>
            <a:fillRect/>
          </a:stretch>
        </p:blipFill>
        <p:spPr bwMode="auto">
          <a:xfrm>
            <a:off x="3278776" y="3435531"/>
            <a:ext cx="5412581" cy="1858592"/>
          </a:xfrm>
          <a:prstGeom prst="rect">
            <a:avLst/>
          </a:prstGeom>
          <a:noFill/>
        </p:spPr>
      </p:pic>
      <p:sp>
        <p:nvSpPr>
          <p:cNvPr id="8" name="Rectangle 7"/>
          <p:cNvSpPr/>
          <p:nvPr/>
        </p:nvSpPr>
        <p:spPr>
          <a:xfrm>
            <a:off x="3526971" y="5434148"/>
            <a:ext cx="5081452" cy="5420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hlinkClick r:id="rId3"/>
              </a:rPr>
              <a:t>https://www.quora.com/What-are-the-electrical-and-mechanical-characteristics-of-a-DC-shunt-motor</a:t>
            </a:r>
            <a:endParaRPr lang="en-US" sz="1600" dirty="0">
              <a:solidFill>
                <a:schemeClr val="tx1"/>
              </a:solidFill>
              <a:latin typeface="Casper"/>
            </a:endParaRPr>
          </a:p>
        </p:txBody>
      </p:sp>
    </p:spTree>
    <p:extLst>
      <p:ext uri="{BB962C8B-B14F-4D97-AF65-F5344CB8AC3E}">
        <p14:creationId xmlns:p14="http://schemas.microsoft.com/office/powerpoint/2010/main" val="82370237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1010</TotalTime>
  <Words>1904</Words>
  <Application>Microsoft Office PowerPoint</Application>
  <PresentationFormat>Widescreen</PresentationFormat>
  <Paragraphs>391</Paragraphs>
  <Slides>38</Slides>
  <Notes>0</Notes>
  <HiddenSlides>0</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2</vt:i4>
      </vt:variant>
      <vt:variant>
        <vt:lpstr>Slide Titles</vt:lpstr>
      </vt:variant>
      <vt:variant>
        <vt:i4>38</vt:i4>
      </vt:variant>
    </vt:vector>
  </HeadingPairs>
  <TitlesOfParts>
    <vt:vector size="54" baseType="lpstr">
      <vt:lpstr>Arial Unicode MS</vt:lpstr>
      <vt:lpstr>Arial</vt:lpstr>
      <vt:lpstr>Arial Black</vt:lpstr>
      <vt:lpstr>Calibri</vt:lpstr>
      <vt:lpstr>Calibri Light</vt:lpstr>
      <vt:lpstr>Casper</vt:lpstr>
      <vt:lpstr>Casper Bold</vt:lpstr>
      <vt:lpstr>Karla</vt:lpstr>
      <vt:lpstr>Raleway ExtraBold</vt:lpstr>
      <vt:lpstr>Segoe UI</vt:lpstr>
      <vt:lpstr>Times New Roman</vt:lpstr>
      <vt:lpstr>Wingdings</vt:lpstr>
      <vt:lpstr>1_Office Theme</vt:lpstr>
      <vt:lpstr>Contents Slide Master</vt:lpstr>
      <vt:lpstr>CorelDRAW</vt:lpstr>
      <vt:lpstr>Equation</vt:lpstr>
      <vt:lpstr>PowerPoint Presentation</vt:lpstr>
      <vt:lpstr>Rotating Electrical Machines </vt:lpstr>
      <vt:lpstr>WORKING PRINCIPLE OF DC MOTOR</vt:lpstr>
      <vt:lpstr>CHARACTERISTICS OF DC MOTOR   </vt:lpstr>
      <vt:lpstr>CHARACTERISTICS OF DC SERIESMOTOR   </vt:lpstr>
      <vt:lpstr>CHARACTERISTICS OF DC SER IESMOTOR   </vt:lpstr>
      <vt:lpstr>CHARACTERISTICS OF DC SER IESMOTOR   </vt:lpstr>
      <vt:lpstr>CHARACTERISTICS OF DC SHUNTMOTOR   </vt:lpstr>
      <vt:lpstr>CHARACTERISTICS OF DC SHUNTMOTOR   </vt:lpstr>
      <vt:lpstr>INDUCTION MOTOR</vt:lpstr>
      <vt:lpstr>CONSTRUCTION OF INDUCTION MOTOR</vt:lpstr>
      <vt:lpstr>SLIP OF INDUCTION MOTOR</vt:lpstr>
      <vt:lpstr>FREQUENCY AND TORQUE OF ROTOR SPEED</vt:lpstr>
      <vt:lpstr>BRUSHED DC MACHINE</vt:lpstr>
      <vt:lpstr>CONSTRUCTION</vt:lpstr>
      <vt:lpstr>ADVANTAGE AND DISADVANTAGE OF BRUSHED DC MOTOR</vt:lpstr>
      <vt:lpstr>GEARED MOTOR</vt:lpstr>
      <vt:lpstr>BRUSHLESS DC MOTOR</vt:lpstr>
      <vt:lpstr>CONSTRUCTION OF BLDC</vt:lpstr>
      <vt:lpstr>ADVANTAGE AND DISADVANTAGE OF BLDC MOTOR</vt:lpstr>
      <vt:lpstr>APPLICATIONS OF BLDC MOTOR</vt:lpstr>
      <vt:lpstr>SERVOMOTOR</vt:lpstr>
      <vt:lpstr>WORKING AND OPEARTING PRINCIPLE OF SERVOMOTOR</vt:lpstr>
      <vt:lpstr>ADVANTAG AND DISADVANTAGE SERVOMOTOR</vt:lpstr>
      <vt:lpstr>STEPPER MOTOR</vt:lpstr>
      <vt:lpstr>STEPPER MOTOR</vt:lpstr>
      <vt:lpstr>TYPES OF STEPPER MOTOR</vt:lpstr>
      <vt:lpstr>TYPES OF STEPPER MOTOR</vt:lpstr>
      <vt:lpstr>WORKING OF STEPPER MOTOR</vt:lpstr>
      <vt:lpstr>ADVANTAGE AND DISADVANTAGE OFSTEPPER MOTOR</vt:lpstr>
      <vt:lpstr>LINEAR MOTOR</vt:lpstr>
      <vt:lpstr>COMPONENTS OF LINEAR MOTOR</vt:lpstr>
      <vt:lpstr>THURST VELOCITY CURVE</vt:lpstr>
      <vt:lpstr>ADVANTAGE AND DISADVANTAGE OF LINEAR INDUCTION MOTOR</vt:lpstr>
      <vt:lpstr>APPLICATIONS OF LINEAR MOTOR</vt:lpstr>
      <vt:lpstr>Assessment Pattern   </vt:lpstr>
      <vt:lpstr>REFERENCES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Manjeet Singh</cp:lastModifiedBy>
  <cp:revision>100</cp:revision>
  <dcterms:created xsi:type="dcterms:W3CDTF">2019-01-09T10:33:58Z</dcterms:created>
  <dcterms:modified xsi:type="dcterms:W3CDTF">2019-06-07T06:50:21Z</dcterms:modified>
</cp:coreProperties>
</file>