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07" r:id="rId5"/>
    <p:sldId id="295" r:id="rId6"/>
    <p:sldId id="308" r:id="rId7"/>
    <p:sldId id="296" r:id="rId8"/>
    <p:sldId id="297" r:id="rId9"/>
    <p:sldId id="298" r:id="rId10"/>
    <p:sldId id="299" r:id="rId11"/>
    <p:sldId id="300" r:id="rId12"/>
    <p:sldId id="301" r:id="rId13"/>
    <p:sldId id="306" r:id="rId14"/>
    <p:sldId id="302" r:id="rId15"/>
    <p:sldId id="305" r:id="rId16"/>
    <p:sldId id="303" r:id="rId17"/>
    <p:sldId id="30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>
        <p:scale>
          <a:sx n="66" d="100"/>
          <a:sy n="66" d="100"/>
        </p:scale>
        <p:origin x="1330" y="37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9FD6C-C6C3-437D-8C01-CB3B867D63EC}" type="doc">
      <dgm:prSet loTypeId="urn:microsoft.com/office/officeart/2005/8/layout/radial1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4FD55AD-A52B-417F-B72D-188FB8791929}">
      <dgm:prSet phldrT="[Text]"/>
      <dgm:spPr/>
      <dgm:t>
        <a:bodyPr/>
        <a:lstStyle/>
        <a:p>
          <a:r>
            <a:rPr lang="en-IN" dirty="0" err="1"/>
            <a:t>TelIcu</a:t>
          </a:r>
          <a:r>
            <a:rPr lang="en-IN" dirty="0"/>
            <a:t> Project</a:t>
          </a:r>
        </a:p>
      </dgm:t>
    </dgm:pt>
    <dgm:pt modelId="{15BECDFA-F0DB-4C7D-BAF9-43D8AD18ADE7}" type="parTrans" cxnId="{CCE67E08-D118-402C-BCD9-E99C0EF1257E}">
      <dgm:prSet/>
      <dgm:spPr/>
      <dgm:t>
        <a:bodyPr/>
        <a:lstStyle/>
        <a:p>
          <a:endParaRPr lang="en-IN"/>
        </a:p>
      </dgm:t>
    </dgm:pt>
    <dgm:pt modelId="{B74B7877-7008-4177-923A-EA061B8D9D85}" type="sibTrans" cxnId="{CCE67E08-D118-402C-BCD9-E99C0EF1257E}">
      <dgm:prSet/>
      <dgm:spPr/>
      <dgm:t>
        <a:bodyPr/>
        <a:lstStyle/>
        <a:p>
          <a:endParaRPr lang="en-IN"/>
        </a:p>
      </dgm:t>
    </dgm:pt>
    <dgm:pt modelId="{75F7353F-AEE8-4015-8A61-D3643F0C45C8}">
      <dgm:prSet phldrT="[Text]"/>
      <dgm:spPr/>
      <dgm:t>
        <a:bodyPr/>
        <a:lstStyle/>
        <a:p>
          <a:r>
            <a:rPr lang="en-IN" dirty="0" err="1"/>
            <a:t>KeyPoint</a:t>
          </a:r>
          <a:r>
            <a:rPr lang="en-IN" dirty="0"/>
            <a:t> Detection</a:t>
          </a:r>
        </a:p>
      </dgm:t>
    </dgm:pt>
    <dgm:pt modelId="{682AAAFA-7E68-444B-A8B1-258FF2796E01}" type="parTrans" cxnId="{C162A1E3-065D-4CC2-BCD2-74712C1F318B}">
      <dgm:prSet/>
      <dgm:spPr/>
      <dgm:t>
        <a:bodyPr/>
        <a:lstStyle/>
        <a:p>
          <a:endParaRPr lang="en-IN"/>
        </a:p>
      </dgm:t>
    </dgm:pt>
    <dgm:pt modelId="{89D1795F-D873-4972-B0D3-A58246EDADD4}" type="sibTrans" cxnId="{C162A1E3-065D-4CC2-BCD2-74712C1F318B}">
      <dgm:prSet/>
      <dgm:spPr/>
      <dgm:t>
        <a:bodyPr/>
        <a:lstStyle/>
        <a:p>
          <a:endParaRPr lang="en-IN"/>
        </a:p>
      </dgm:t>
    </dgm:pt>
    <dgm:pt modelId="{C21ABD54-BC2C-49C3-A342-5029CCE12D68}">
      <dgm:prSet phldrT="[Text]"/>
      <dgm:spPr/>
      <dgm:t>
        <a:bodyPr/>
        <a:lstStyle/>
        <a:p>
          <a:r>
            <a:rPr lang="en-IN" dirty="0"/>
            <a:t>Integration + Gui + Alert</a:t>
          </a:r>
        </a:p>
      </dgm:t>
    </dgm:pt>
    <dgm:pt modelId="{C851BE77-4A2F-4D79-8335-6456399800C0}" type="parTrans" cxnId="{7C611B43-01AD-4599-98A4-34EA3E899247}">
      <dgm:prSet/>
      <dgm:spPr/>
      <dgm:t>
        <a:bodyPr/>
        <a:lstStyle/>
        <a:p>
          <a:endParaRPr lang="en-IN"/>
        </a:p>
      </dgm:t>
    </dgm:pt>
    <dgm:pt modelId="{5725E040-C382-44DB-BCC0-9D1B59A00023}" type="sibTrans" cxnId="{7C611B43-01AD-4599-98A4-34EA3E899247}">
      <dgm:prSet/>
      <dgm:spPr/>
      <dgm:t>
        <a:bodyPr/>
        <a:lstStyle/>
        <a:p>
          <a:endParaRPr lang="en-IN"/>
        </a:p>
      </dgm:t>
    </dgm:pt>
    <dgm:pt modelId="{AA842C17-9BEC-47D9-88CE-37022C6810D4}">
      <dgm:prSet phldrT="[Text]"/>
      <dgm:spPr/>
      <dgm:t>
        <a:bodyPr/>
        <a:lstStyle/>
        <a:p>
          <a:r>
            <a:rPr lang="en-IN" dirty="0"/>
            <a:t>Object Detection</a:t>
          </a:r>
        </a:p>
      </dgm:t>
    </dgm:pt>
    <dgm:pt modelId="{34354577-B8E1-48A3-8437-D777490CACC0}" type="parTrans" cxnId="{091EBDB6-CA6E-4D38-ADF8-3CD5C3F0A197}">
      <dgm:prSet/>
      <dgm:spPr/>
      <dgm:t>
        <a:bodyPr/>
        <a:lstStyle/>
        <a:p>
          <a:endParaRPr lang="en-IN"/>
        </a:p>
      </dgm:t>
    </dgm:pt>
    <dgm:pt modelId="{9CF571D6-FBF6-492D-81D6-44ED6619856B}" type="sibTrans" cxnId="{091EBDB6-CA6E-4D38-ADF8-3CD5C3F0A197}">
      <dgm:prSet/>
      <dgm:spPr/>
      <dgm:t>
        <a:bodyPr/>
        <a:lstStyle/>
        <a:p>
          <a:endParaRPr lang="en-IN"/>
        </a:p>
      </dgm:t>
    </dgm:pt>
    <dgm:pt modelId="{0A451ABD-F6B0-446E-8E9A-2F991DDC9485}">
      <dgm:prSet phldrT="[Text]"/>
      <dgm:spPr/>
      <dgm:t>
        <a:bodyPr/>
        <a:lstStyle/>
        <a:p>
          <a:r>
            <a:rPr lang="en-IN" dirty="0"/>
            <a:t>Yes or No patient’s Motion Detection</a:t>
          </a:r>
        </a:p>
      </dgm:t>
    </dgm:pt>
    <dgm:pt modelId="{6887E487-5F4F-45D4-8AD7-BA495901CC2F}" type="parTrans" cxnId="{4253F9EA-C03E-49C0-AC9A-60BFB440C986}">
      <dgm:prSet/>
      <dgm:spPr/>
      <dgm:t>
        <a:bodyPr/>
        <a:lstStyle/>
        <a:p>
          <a:endParaRPr lang="en-IN"/>
        </a:p>
      </dgm:t>
    </dgm:pt>
    <dgm:pt modelId="{88E1A078-85F5-4AD2-AE53-2514562C8FC8}" type="sibTrans" cxnId="{4253F9EA-C03E-49C0-AC9A-60BFB440C986}">
      <dgm:prSet/>
      <dgm:spPr/>
      <dgm:t>
        <a:bodyPr/>
        <a:lstStyle/>
        <a:p>
          <a:endParaRPr lang="en-IN"/>
        </a:p>
      </dgm:t>
    </dgm:pt>
    <dgm:pt modelId="{B71DCA52-2A93-40B2-BAE9-F22BD607AB4A}" type="pres">
      <dgm:prSet presAssocID="{CB09FD6C-C6C3-437D-8C01-CB3B867D63E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BFD155-E547-42C0-AEE2-0B27422BB40A}" type="pres">
      <dgm:prSet presAssocID="{34FD55AD-A52B-417F-B72D-188FB8791929}" presName="centerShape" presStyleLbl="node0" presStyleIdx="0" presStyleCnt="1"/>
      <dgm:spPr/>
    </dgm:pt>
    <dgm:pt modelId="{F393A40B-C3DA-43F8-A39F-3E4B7C9564C3}" type="pres">
      <dgm:prSet presAssocID="{682AAAFA-7E68-444B-A8B1-258FF2796E01}" presName="Name9" presStyleLbl="parChTrans1D2" presStyleIdx="0" presStyleCnt="4"/>
      <dgm:spPr/>
    </dgm:pt>
    <dgm:pt modelId="{0726A9DE-1FF7-48A6-9AC2-A5F1E924FA0C}" type="pres">
      <dgm:prSet presAssocID="{682AAAFA-7E68-444B-A8B1-258FF2796E01}" presName="connTx" presStyleLbl="parChTrans1D2" presStyleIdx="0" presStyleCnt="4"/>
      <dgm:spPr/>
    </dgm:pt>
    <dgm:pt modelId="{CCF856B8-DD05-41A2-8356-7497FEB5EDA0}" type="pres">
      <dgm:prSet presAssocID="{75F7353F-AEE8-4015-8A61-D3643F0C45C8}" presName="node" presStyleLbl="node1" presStyleIdx="0" presStyleCnt="4" custScaleX="128548" custScaleY="116081">
        <dgm:presLayoutVars>
          <dgm:bulletEnabled val="1"/>
        </dgm:presLayoutVars>
      </dgm:prSet>
      <dgm:spPr/>
    </dgm:pt>
    <dgm:pt modelId="{B4CC61CB-EC53-4CDB-BE7E-AE51DCAAFB52}" type="pres">
      <dgm:prSet presAssocID="{C851BE77-4A2F-4D79-8335-6456399800C0}" presName="Name9" presStyleLbl="parChTrans1D2" presStyleIdx="1" presStyleCnt="4"/>
      <dgm:spPr/>
    </dgm:pt>
    <dgm:pt modelId="{0EEB6166-E8C4-4D7F-8750-30FF3470CDD5}" type="pres">
      <dgm:prSet presAssocID="{C851BE77-4A2F-4D79-8335-6456399800C0}" presName="connTx" presStyleLbl="parChTrans1D2" presStyleIdx="1" presStyleCnt="4"/>
      <dgm:spPr/>
    </dgm:pt>
    <dgm:pt modelId="{54782F4B-4195-40F7-95A1-5D9B8C88BC58}" type="pres">
      <dgm:prSet presAssocID="{C21ABD54-BC2C-49C3-A342-5029CCE12D68}" presName="node" presStyleLbl="node1" presStyleIdx="1" presStyleCnt="4" custScaleX="139606" custScaleY="132604">
        <dgm:presLayoutVars>
          <dgm:bulletEnabled val="1"/>
        </dgm:presLayoutVars>
      </dgm:prSet>
      <dgm:spPr/>
    </dgm:pt>
    <dgm:pt modelId="{C83421C7-196C-4863-9377-498F7FD841B4}" type="pres">
      <dgm:prSet presAssocID="{34354577-B8E1-48A3-8437-D777490CACC0}" presName="Name9" presStyleLbl="parChTrans1D2" presStyleIdx="2" presStyleCnt="4"/>
      <dgm:spPr/>
    </dgm:pt>
    <dgm:pt modelId="{C409F894-1742-444C-8460-AA9D46398AC3}" type="pres">
      <dgm:prSet presAssocID="{34354577-B8E1-48A3-8437-D777490CACC0}" presName="connTx" presStyleLbl="parChTrans1D2" presStyleIdx="2" presStyleCnt="4"/>
      <dgm:spPr/>
    </dgm:pt>
    <dgm:pt modelId="{DB08C52D-A185-434B-9956-5CE16D5D38C6}" type="pres">
      <dgm:prSet presAssocID="{AA842C17-9BEC-47D9-88CE-37022C6810D4}" presName="node" presStyleLbl="node1" presStyleIdx="2" presStyleCnt="4" custScaleX="131356" custScaleY="116909">
        <dgm:presLayoutVars>
          <dgm:bulletEnabled val="1"/>
        </dgm:presLayoutVars>
      </dgm:prSet>
      <dgm:spPr/>
    </dgm:pt>
    <dgm:pt modelId="{B7681D11-04E0-460C-97DA-3C062A0F0FCD}" type="pres">
      <dgm:prSet presAssocID="{6887E487-5F4F-45D4-8AD7-BA495901CC2F}" presName="Name9" presStyleLbl="parChTrans1D2" presStyleIdx="3" presStyleCnt="4"/>
      <dgm:spPr/>
    </dgm:pt>
    <dgm:pt modelId="{00AEA1F3-F36B-4C5C-8AE4-76BB5CFF19D2}" type="pres">
      <dgm:prSet presAssocID="{6887E487-5F4F-45D4-8AD7-BA495901CC2F}" presName="connTx" presStyleLbl="parChTrans1D2" presStyleIdx="3" presStyleCnt="4"/>
      <dgm:spPr/>
    </dgm:pt>
    <dgm:pt modelId="{220CA00D-EC1D-4873-9E92-97EB1085DD3C}" type="pres">
      <dgm:prSet presAssocID="{0A451ABD-F6B0-446E-8E9A-2F991DDC9485}" presName="node" presStyleLbl="node1" presStyleIdx="3" presStyleCnt="4" custScaleX="133574" custScaleY="128625">
        <dgm:presLayoutVars>
          <dgm:bulletEnabled val="1"/>
        </dgm:presLayoutVars>
      </dgm:prSet>
      <dgm:spPr/>
    </dgm:pt>
  </dgm:ptLst>
  <dgm:cxnLst>
    <dgm:cxn modelId="{CCE67E08-D118-402C-BCD9-E99C0EF1257E}" srcId="{CB09FD6C-C6C3-437D-8C01-CB3B867D63EC}" destId="{34FD55AD-A52B-417F-B72D-188FB8791929}" srcOrd="0" destOrd="0" parTransId="{15BECDFA-F0DB-4C7D-BAF9-43D8AD18ADE7}" sibTransId="{B74B7877-7008-4177-923A-EA061B8D9D85}"/>
    <dgm:cxn modelId="{FBFA6B0A-FE55-4C8A-AAD8-E9AF44B3EAC0}" type="presOf" srcId="{CB09FD6C-C6C3-437D-8C01-CB3B867D63EC}" destId="{B71DCA52-2A93-40B2-BAE9-F22BD607AB4A}" srcOrd="0" destOrd="0" presId="urn:microsoft.com/office/officeart/2005/8/layout/radial1"/>
    <dgm:cxn modelId="{7C611B43-01AD-4599-98A4-34EA3E899247}" srcId="{34FD55AD-A52B-417F-B72D-188FB8791929}" destId="{C21ABD54-BC2C-49C3-A342-5029CCE12D68}" srcOrd="1" destOrd="0" parTransId="{C851BE77-4A2F-4D79-8335-6456399800C0}" sibTransId="{5725E040-C382-44DB-BCC0-9D1B59A00023}"/>
    <dgm:cxn modelId="{8B590571-BA71-4949-869D-BEEE2D64DD6E}" type="presOf" srcId="{C21ABD54-BC2C-49C3-A342-5029CCE12D68}" destId="{54782F4B-4195-40F7-95A1-5D9B8C88BC58}" srcOrd="0" destOrd="0" presId="urn:microsoft.com/office/officeart/2005/8/layout/radial1"/>
    <dgm:cxn modelId="{9F2C2976-C904-4F50-A375-E79D00FE0296}" type="presOf" srcId="{682AAAFA-7E68-444B-A8B1-258FF2796E01}" destId="{0726A9DE-1FF7-48A6-9AC2-A5F1E924FA0C}" srcOrd="1" destOrd="0" presId="urn:microsoft.com/office/officeart/2005/8/layout/radial1"/>
    <dgm:cxn modelId="{DCB4A97C-D324-47DF-A376-1D6E39E1F0F8}" type="presOf" srcId="{34FD55AD-A52B-417F-B72D-188FB8791929}" destId="{3ABFD155-E547-42C0-AEE2-0B27422BB40A}" srcOrd="0" destOrd="0" presId="urn:microsoft.com/office/officeart/2005/8/layout/radial1"/>
    <dgm:cxn modelId="{AA49088C-ECF3-4255-8AB9-6A1EC1D91569}" type="presOf" srcId="{C851BE77-4A2F-4D79-8335-6456399800C0}" destId="{0EEB6166-E8C4-4D7F-8750-30FF3470CDD5}" srcOrd="1" destOrd="0" presId="urn:microsoft.com/office/officeart/2005/8/layout/radial1"/>
    <dgm:cxn modelId="{5930A6A4-26F6-4CB3-91E2-C443BE1C8992}" type="presOf" srcId="{34354577-B8E1-48A3-8437-D777490CACC0}" destId="{C409F894-1742-444C-8460-AA9D46398AC3}" srcOrd="1" destOrd="0" presId="urn:microsoft.com/office/officeart/2005/8/layout/radial1"/>
    <dgm:cxn modelId="{C8FE4CB3-10B1-4669-93B8-73E1469FBF16}" type="presOf" srcId="{682AAAFA-7E68-444B-A8B1-258FF2796E01}" destId="{F393A40B-C3DA-43F8-A39F-3E4B7C9564C3}" srcOrd="0" destOrd="0" presId="urn:microsoft.com/office/officeart/2005/8/layout/radial1"/>
    <dgm:cxn modelId="{091EBDB6-CA6E-4D38-ADF8-3CD5C3F0A197}" srcId="{34FD55AD-A52B-417F-B72D-188FB8791929}" destId="{AA842C17-9BEC-47D9-88CE-37022C6810D4}" srcOrd="2" destOrd="0" parTransId="{34354577-B8E1-48A3-8437-D777490CACC0}" sibTransId="{9CF571D6-FBF6-492D-81D6-44ED6619856B}"/>
    <dgm:cxn modelId="{4D4BB9BE-FA57-4E5F-83D4-0AAF870E5E5F}" type="presOf" srcId="{34354577-B8E1-48A3-8437-D777490CACC0}" destId="{C83421C7-196C-4863-9377-498F7FD841B4}" srcOrd="0" destOrd="0" presId="urn:microsoft.com/office/officeart/2005/8/layout/radial1"/>
    <dgm:cxn modelId="{881478CE-82E0-4FA9-8825-503B8539D65E}" type="presOf" srcId="{75F7353F-AEE8-4015-8A61-D3643F0C45C8}" destId="{CCF856B8-DD05-41A2-8356-7497FEB5EDA0}" srcOrd="0" destOrd="0" presId="urn:microsoft.com/office/officeart/2005/8/layout/radial1"/>
    <dgm:cxn modelId="{9348BAD8-5A71-46CE-A38B-44A0512807FD}" type="presOf" srcId="{0A451ABD-F6B0-446E-8E9A-2F991DDC9485}" destId="{220CA00D-EC1D-4873-9E92-97EB1085DD3C}" srcOrd="0" destOrd="0" presId="urn:microsoft.com/office/officeart/2005/8/layout/radial1"/>
    <dgm:cxn modelId="{5A58AED9-75F8-41F8-8D43-1C256D75348F}" type="presOf" srcId="{AA842C17-9BEC-47D9-88CE-37022C6810D4}" destId="{DB08C52D-A185-434B-9956-5CE16D5D38C6}" srcOrd="0" destOrd="0" presId="urn:microsoft.com/office/officeart/2005/8/layout/radial1"/>
    <dgm:cxn modelId="{7A8B7CDE-8720-4A73-9F1E-8A9E7DC79150}" type="presOf" srcId="{C851BE77-4A2F-4D79-8335-6456399800C0}" destId="{B4CC61CB-EC53-4CDB-BE7E-AE51DCAAFB52}" srcOrd="0" destOrd="0" presId="urn:microsoft.com/office/officeart/2005/8/layout/radial1"/>
    <dgm:cxn modelId="{C162A1E3-065D-4CC2-BCD2-74712C1F318B}" srcId="{34FD55AD-A52B-417F-B72D-188FB8791929}" destId="{75F7353F-AEE8-4015-8A61-D3643F0C45C8}" srcOrd="0" destOrd="0" parTransId="{682AAAFA-7E68-444B-A8B1-258FF2796E01}" sibTransId="{89D1795F-D873-4972-B0D3-A58246EDADD4}"/>
    <dgm:cxn modelId="{4253F9EA-C03E-49C0-AC9A-60BFB440C986}" srcId="{34FD55AD-A52B-417F-B72D-188FB8791929}" destId="{0A451ABD-F6B0-446E-8E9A-2F991DDC9485}" srcOrd="3" destOrd="0" parTransId="{6887E487-5F4F-45D4-8AD7-BA495901CC2F}" sibTransId="{88E1A078-85F5-4AD2-AE53-2514562C8FC8}"/>
    <dgm:cxn modelId="{2D9C57EE-5802-4509-8126-6B8A6D7DDE5F}" type="presOf" srcId="{6887E487-5F4F-45D4-8AD7-BA495901CC2F}" destId="{00AEA1F3-F36B-4C5C-8AE4-76BB5CFF19D2}" srcOrd="1" destOrd="0" presId="urn:microsoft.com/office/officeart/2005/8/layout/radial1"/>
    <dgm:cxn modelId="{6933D5FE-4657-4849-874D-64EFAA191780}" type="presOf" srcId="{6887E487-5F4F-45D4-8AD7-BA495901CC2F}" destId="{B7681D11-04E0-460C-97DA-3C062A0F0FCD}" srcOrd="0" destOrd="0" presId="urn:microsoft.com/office/officeart/2005/8/layout/radial1"/>
    <dgm:cxn modelId="{C3FF8F95-BBC9-4DDF-B75B-C19BD4233EAC}" type="presParOf" srcId="{B71DCA52-2A93-40B2-BAE9-F22BD607AB4A}" destId="{3ABFD155-E547-42C0-AEE2-0B27422BB40A}" srcOrd="0" destOrd="0" presId="urn:microsoft.com/office/officeart/2005/8/layout/radial1"/>
    <dgm:cxn modelId="{AFF546C3-C79D-4999-B3B7-ADFB8412002E}" type="presParOf" srcId="{B71DCA52-2A93-40B2-BAE9-F22BD607AB4A}" destId="{F393A40B-C3DA-43F8-A39F-3E4B7C9564C3}" srcOrd="1" destOrd="0" presId="urn:microsoft.com/office/officeart/2005/8/layout/radial1"/>
    <dgm:cxn modelId="{D7A5EE83-46CB-4A89-A2DA-B21F9655A3E0}" type="presParOf" srcId="{F393A40B-C3DA-43F8-A39F-3E4B7C9564C3}" destId="{0726A9DE-1FF7-48A6-9AC2-A5F1E924FA0C}" srcOrd="0" destOrd="0" presId="urn:microsoft.com/office/officeart/2005/8/layout/radial1"/>
    <dgm:cxn modelId="{D93DA02D-A5C2-447B-9296-BE210E9CE930}" type="presParOf" srcId="{B71DCA52-2A93-40B2-BAE9-F22BD607AB4A}" destId="{CCF856B8-DD05-41A2-8356-7497FEB5EDA0}" srcOrd="2" destOrd="0" presId="urn:microsoft.com/office/officeart/2005/8/layout/radial1"/>
    <dgm:cxn modelId="{6F19845E-1959-4791-AFAC-1D6F7C0C0D76}" type="presParOf" srcId="{B71DCA52-2A93-40B2-BAE9-F22BD607AB4A}" destId="{B4CC61CB-EC53-4CDB-BE7E-AE51DCAAFB52}" srcOrd="3" destOrd="0" presId="urn:microsoft.com/office/officeart/2005/8/layout/radial1"/>
    <dgm:cxn modelId="{E80B0B54-80E2-4476-8173-90E4052FA0AC}" type="presParOf" srcId="{B4CC61CB-EC53-4CDB-BE7E-AE51DCAAFB52}" destId="{0EEB6166-E8C4-4D7F-8750-30FF3470CDD5}" srcOrd="0" destOrd="0" presId="urn:microsoft.com/office/officeart/2005/8/layout/radial1"/>
    <dgm:cxn modelId="{CE76B218-0E23-462A-87D9-EF7DD50771BD}" type="presParOf" srcId="{B71DCA52-2A93-40B2-BAE9-F22BD607AB4A}" destId="{54782F4B-4195-40F7-95A1-5D9B8C88BC58}" srcOrd="4" destOrd="0" presId="urn:microsoft.com/office/officeart/2005/8/layout/radial1"/>
    <dgm:cxn modelId="{B478F0E1-2575-4F3A-A742-8B3ECCD35F84}" type="presParOf" srcId="{B71DCA52-2A93-40B2-BAE9-F22BD607AB4A}" destId="{C83421C7-196C-4863-9377-498F7FD841B4}" srcOrd="5" destOrd="0" presId="urn:microsoft.com/office/officeart/2005/8/layout/radial1"/>
    <dgm:cxn modelId="{2ADAC878-C075-4D46-8243-C7C5665D5FB5}" type="presParOf" srcId="{C83421C7-196C-4863-9377-498F7FD841B4}" destId="{C409F894-1742-444C-8460-AA9D46398AC3}" srcOrd="0" destOrd="0" presId="urn:microsoft.com/office/officeart/2005/8/layout/radial1"/>
    <dgm:cxn modelId="{2DD951E2-84A9-4505-B561-27F9DDFD1BAD}" type="presParOf" srcId="{B71DCA52-2A93-40B2-BAE9-F22BD607AB4A}" destId="{DB08C52D-A185-434B-9956-5CE16D5D38C6}" srcOrd="6" destOrd="0" presId="urn:microsoft.com/office/officeart/2005/8/layout/radial1"/>
    <dgm:cxn modelId="{94FF3B1D-7720-4661-980A-96382C7B0F42}" type="presParOf" srcId="{B71DCA52-2A93-40B2-BAE9-F22BD607AB4A}" destId="{B7681D11-04E0-460C-97DA-3C062A0F0FCD}" srcOrd="7" destOrd="0" presId="urn:microsoft.com/office/officeart/2005/8/layout/radial1"/>
    <dgm:cxn modelId="{70AC44B2-5A1F-4164-A676-E23DFA810432}" type="presParOf" srcId="{B7681D11-04E0-460C-97DA-3C062A0F0FCD}" destId="{00AEA1F3-F36B-4C5C-8AE4-76BB5CFF19D2}" srcOrd="0" destOrd="0" presId="urn:microsoft.com/office/officeart/2005/8/layout/radial1"/>
    <dgm:cxn modelId="{46CCCB77-E698-4B38-B4A1-AE1D94F0B32D}" type="presParOf" srcId="{B71DCA52-2A93-40B2-BAE9-F22BD607AB4A}" destId="{220CA00D-EC1D-4873-9E92-97EB1085DD3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FD155-E547-42C0-AEE2-0B27422BB40A}">
      <dsp:nvSpPr>
        <dsp:cNvPr id="0" name=""/>
        <dsp:cNvSpPr/>
      </dsp:nvSpPr>
      <dsp:spPr>
        <a:xfrm>
          <a:off x="3959834" y="2016561"/>
          <a:ext cx="1549604" cy="15496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TelIcu</a:t>
          </a:r>
          <a:r>
            <a:rPr lang="en-IN" sz="2700" kern="1200" dirty="0"/>
            <a:t> Project</a:t>
          </a:r>
        </a:p>
      </dsp:txBody>
      <dsp:txXfrm>
        <a:off x="4186768" y="2243495"/>
        <a:ext cx="1095736" cy="1095736"/>
      </dsp:txXfrm>
    </dsp:sp>
    <dsp:sp modelId="{F393A40B-C3DA-43F8-A39F-3E4B7C9564C3}">
      <dsp:nvSpPr>
        <dsp:cNvPr id="0" name=""/>
        <dsp:cNvSpPr/>
      </dsp:nvSpPr>
      <dsp:spPr>
        <a:xfrm rot="16200000">
          <a:off x="4564026" y="1831294"/>
          <a:ext cx="341221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341221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26106" y="1837419"/>
        <a:ext cx="17061" cy="17061"/>
      </dsp:txXfrm>
    </dsp:sp>
    <dsp:sp modelId="{CCF856B8-DD05-41A2-8356-7497FEB5EDA0}">
      <dsp:nvSpPr>
        <dsp:cNvPr id="0" name=""/>
        <dsp:cNvSpPr/>
      </dsp:nvSpPr>
      <dsp:spPr>
        <a:xfrm>
          <a:off x="3738644" y="-123456"/>
          <a:ext cx="1991985" cy="179879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KeyPoint</a:t>
          </a:r>
          <a:r>
            <a:rPr lang="en-IN" sz="2100" kern="1200" dirty="0"/>
            <a:t> Detection</a:t>
          </a:r>
        </a:p>
      </dsp:txBody>
      <dsp:txXfrm>
        <a:off x="4030363" y="139972"/>
        <a:ext cx="1408547" cy="1271940"/>
      </dsp:txXfrm>
    </dsp:sp>
    <dsp:sp modelId="{B4CC61CB-EC53-4CDB-BE7E-AE51DCAAFB52}">
      <dsp:nvSpPr>
        <dsp:cNvPr id="0" name=""/>
        <dsp:cNvSpPr/>
      </dsp:nvSpPr>
      <dsp:spPr>
        <a:xfrm>
          <a:off x="5509439" y="2776707"/>
          <a:ext cx="158949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158949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84940" y="2787389"/>
        <a:ext cx="7947" cy="7947"/>
      </dsp:txXfrm>
    </dsp:sp>
    <dsp:sp modelId="{54782F4B-4195-40F7-95A1-5D9B8C88BC58}">
      <dsp:nvSpPr>
        <dsp:cNvPr id="0" name=""/>
        <dsp:cNvSpPr/>
      </dsp:nvSpPr>
      <dsp:spPr>
        <a:xfrm>
          <a:off x="5668388" y="1763944"/>
          <a:ext cx="2163340" cy="20548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Integration + Gui + Alert</a:t>
          </a:r>
        </a:p>
      </dsp:txBody>
      <dsp:txXfrm>
        <a:off x="5985202" y="2064868"/>
        <a:ext cx="1529712" cy="1452989"/>
      </dsp:txXfrm>
    </dsp:sp>
    <dsp:sp modelId="{C83421C7-196C-4863-9377-498F7FD841B4}">
      <dsp:nvSpPr>
        <dsp:cNvPr id="0" name=""/>
        <dsp:cNvSpPr/>
      </dsp:nvSpPr>
      <dsp:spPr>
        <a:xfrm rot="5400000">
          <a:off x="4567233" y="3718912"/>
          <a:ext cx="334806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334806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26266" y="3725198"/>
        <a:ext cx="16740" cy="16740"/>
      </dsp:txXfrm>
    </dsp:sp>
    <dsp:sp modelId="{DB08C52D-A185-434B-9956-5CE16D5D38C6}">
      <dsp:nvSpPr>
        <dsp:cNvPr id="0" name=""/>
        <dsp:cNvSpPr/>
      </dsp:nvSpPr>
      <dsp:spPr>
        <a:xfrm>
          <a:off x="3716887" y="3900971"/>
          <a:ext cx="2035498" cy="181162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Object Detection</a:t>
          </a:r>
        </a:p>
      </dsp:txBody>
      <dsp:txXfrm>
        <a:off x="4014979" y="4166277"/>
        <a:ext cx="1439314" cy="1281014"/>
      </dsp:txXfrm>
    </dsp:sp>
    <dsp:sp modelId="{B7681D11-04E0-460C-97DA-3C062A0F0FCD}">
      <dsp:nvSpPr>
        <dsp:cNvPr id="0" name=""/>
        <dsp:cNvSpPr/>
      </dsp:nvSpPr>
      <dsp:spPr>
        <a:xfrm rot="10800000">
          <a:off x="3754149" y="2776707"/>
          <a:ext cx="205685" cy="29311"/>
        </a:xfrm>
        <a:custGeom>
          <a:avLst/>
          <a:gdLst/>
          <a:ahLst/>
          <a:cxnLst/>
          <a:rect l="0" t="0" r="0" b="0"/>
          <a:pathLst>
            <a:path>
              <a:moveTo>
                <a:pt x="0" y="14655"/>
              </a:moveTo>
              <a:lnTo>
                <a:pt x="205685" y="146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851849" y="2786221"/>
        <a:ext cx="10284" cy="10284"/>
      </dsp:txXfrm>
    </dsp:sp>
    <dsp:sp modelId="{220CA00D-EC1D-4873-9E92-97EB1085DD3C}">
      <dsp:nvSpPr>
        <dsp:cNvPr id="0" name=""/>
        <dsp:cNvSpPr/>
      </dsp:nvSpPr>
      <dsp:spPr>
        <a:xfrm>
          <a:off x="1684280" y="1794774"/>
          <a:ext cx="2069868" cy="199317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Yes or No patient’s Motion Detection</a:t>
          </a:r>
        </a:p>
      </dsp:txBody>
      <dsp:txXfrm>
        <a:off x="1987405" y="2086668"/>
        <a:ext cx="1463618" cy="1409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4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69F1-7CE4-DC32-C43F-BFBF0076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0" y="609478"/>
            <a:ext cx="10214654" cy="132556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Innovative Monitoring System for </a:t>
            </a:r>
            <a:r>
              <a:rPr lang="en-US" sz="2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TeleICU</a:t>
            </a:r>
            <a:r>
              <a:rPr 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Patients Using Video Processing and Deep Learning</a:t>
            </a:r>
            <a:r>
              <a:rPr lang="en-IN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.</a:t>
            </a:r>
            <a:br>
              <a:rPr lang="en-IN" sz="2800" dirty="0">
                <a:solidFill>
                  <a:schemeClr val="tx1"/>
                </a:solidFill>
                <a:latin typeface="Berlin Sans FB Demi" panose="020E0802020502020306" pitchFamily="34" charset="0"/>
              </a:rPr>
            </a:b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D42D-9231-46DE-CA24-48EC7845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74" y="2169318"/>
            <a:ext cx="8406402" cy="3933531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Group Name: </a:t>
            </a:r>
            <a:r>
              <a:rPr lang="en-IN" sz="2800" b="1" dirty="0" err="1">
                <a:solidFill>
                  <a:schemeClr val="tx1"/>
                </a:solidFill>
              </a:rPr>
              <a:t>HackElite</a:t>
            </a:r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Group Members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Rupsha Sarkar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Alfiya Jaffar Shaikh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Shruti Sunil </a:t>
            </a:r>
            <a:r>
              <a:rPr lang="en-IN" sz="1800" b="1" dirty="0" err="1">
                <a:solidFill>
                  <a:schemeClr val="tx1"/>
                </a:solidFill>
              </a:rPr>
              <a:t>Thokale</a:t>
            </a:r>
            <a:endParaRPr lang="en-IN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       Vashi </a:t>
            </a:r>
            <a:r>
              <a:rPr lang="en-IN" sz="1800" b="1" dirty="0" err="1">
                <a:solidFill>
                  <a:schemeClr val="tx1"/>
                </a:solidFill>
              </a:rPr>
              <a:t>Ghatole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5B0D-B1F1-4931-8090-7AFE397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D051AB-37EE-8BC3-557F-AE9932A5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23" y="2044189"/>
            <a:ext cx="3318915" cy="324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7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DCB0-03E5-05D5-3371-4ED38F32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17" y="584039"/>
            <a:ext cx="10223044" cy="51843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solidFill>
                  <a:schemeClr val="tx1"/>
                </a:solidFill>
              </a:rPr>
              <a:t>Inference Time Per Frame:</a:t>
            </a:r>
            <a:endParaRPr lang="en-IN" sz="16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Total inference time: 839.5 </a:t>
            </a:r>
            <a:r>
              <a:rPr lang="en-IN" sz="1600" dirty="0" err="1">
                <a:solidFill>
                  <a:schemeClr val="tx1"/>
                </a:solidFill>
              </a:rPr>
              <a:t>ms</a:t>
            </a:r>
            <a:endParaRPr lang="en-IN" sz="16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Number of frames: 1,538</a:t>
            </a:r>
          </a:p>
          <a:p>
            <a:r>
              <a:rPr lang="en-IN" sz="1600" dirty="0">
                <a:solidFill>
                  <a:schemeClr val="tx1"/>
                </a:solidFill>
              </a:rPr>
              <a:t>Inference time per frame=839.5 </a:t>
            </a:r>
            <a:r>
              <a:rPr lang="en-IN" sz="1600" dirty="0" err="1">
                <a:solidFill>
                  <a:schemeClr val="tx1"/>
                </a:solidFill>
              </a:rPr>
              <a:t>ms</a:t>
            </a:r>
            <a:r>
              <a:rPr lang="en-IN" sz="1600" dirty="0">
                <a:solidFill>
                  <a:schemeClr val="tx1"/>
                </a:solidFill>
              </a:rPr>
              <a:t> / 1,538 frames≈0.546 </a:t>
            </a:r>
            <a:r>
              <a:rPr lang="en-IN" sz="1600" dirty="0" err="1">
                <a:solidFill>
                  <a:schemeClr val="tx1"/>
                </a:solidFill>
              </a:rPr>
              <a:t>ms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Inference time per frames: 0.546ms 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Inference time for 30.76 frames :   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u="sng" dirty="0">
                <a:solidFill>
                  <a:schemeClr val="tx1"/>
                </a:solidFill>
              </a:rPr>
              <a:t>ACCURACY: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80 % to 90 %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A82-D4E6-E28A-6937-53742B3E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65F2-0182-8C89-A157-247F32A0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3" y="388324"/>
            <a:ext cx="4872092" cy="54122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Process</a:t>
            </a:r>
            <a:r>
              <a:rPr lang="en-IN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 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F018-E0A1-F3EC-6EE5-DFD8093B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DDB5A-AF01-2366-C1D7-D1360453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70" y="1024062"/>
            <a:ext cx="7921374" cy="53322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970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B6E0-8DE2-3194-8F28-F6DD189D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55" y="496464"/>
            <a:ext cx="5511606" cy="5617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Architectural 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399B-B3DB-E4D7-814F-1264542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71BD1-8B09-AC73-D877-197260DF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5" y="1391909"/>
            <a:ext cx="10212710" cy="42638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97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1E83-95FB-A79F-82EC-E0B317F9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1" y="578656"/>
            <a:ext cx="5457719" cy="55150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DE6B-94C0-9F71-518B-8EC1DF73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15" y="1372188"/>
            <a:ext cx="10779732" cy="4984161"/>
          </a:xfrm>
        </p:spPr>
        <p:txBody>
          <a:bodyPr>
            <a:normAutofit fontScale="70000" lnSpcReduction="20000"/>
          </a:bodyPr>
          <a:lstStyle/>
          <a:p>
            <a:r>
              <a:rPr lang="en-IN" sz="2300" b="1" dirty="0">
                <a:solidFill>
                  <a:schemeClr val="tx1"/>
                </a:solidFill>
              </a:rPr>
              <a:t>We have used various technologies for </a:t>
            </a:r>
            <a:r>
              <a:rPr lang="en-US" sz="2300" b="1" dirty="0">
                <a:solidFill>
                  <a:schemeClr val="tx1"/>
                </a:solidFill>
              </a:rPr>
              <a:t>Video Processing and Deep Learning:</a:t>
            </a:r>
          </a:p>
          <a:p>
            <a:r>
              <a:rPr lang="en-US" sz="2300" b="1" dirty="0" err="1">
                <a:solidFill>
                  <a:schemeClr val="tx1"/>
                </a:solidFill>
              </a:rPr>
              <a:t>Roboflow</a:t>
            </a:r>
            <a:r>
              <a:rPr lang="en-US" sz="17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chemeClr val="tx1"/>
                </a:solidFill>
              </a:rPr>
              <a:t>It offers functionalities such as annotation, augmentation, and easy export to various formats compatible with popular machine learning frameworks.</a:t>
            </a:r>
            <a:endParaRPr lang="en-US" sz="17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Yandex / iStock  </a:t>
            </a:r>
            <a:r>
              <a:rPr lang="en-US" sz="2300" dirty="0">
                <a:solidFill>
                  <a:schemeClr val="tx1"/>
                </a:solidFill>
                <a:sym typeface="Wingdings" panose="05000000000000000000" pitchFamily="2" charset="2"/>
              </a:rPr>
              <a:t>for high resolution images of doctors, nurses and patients</a:t>
            </a:r>
          </a:p>
          <a:p>
            <a:r>
              <a:rPr lang="en-US" sz="2300" b="1" dirty="0" err="1">
                <a:solidFill>
                  <a:schemeClr val="tx1"/>
                </a:solidFill>
                <a:sym typeface="Wingdings" panose="05000000000000000000" pitchFamily="2" charset="2"/>
              </a:rPr>
              <a:t>Pycharm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 / </a:t>
            </a:r>
            <a:r>
              <a:rPr lang="en-US" sz="2300" b="1" dirty="0" err="1">
                <a:solidFill>
                  <a:schemeClr val="tx1"/>
                </a:solidFill>
                <a:sym typeface="Wingdings" panose="05000000000000000000" pitchFamily="2" charset="2"/>
              </a:rPr>
              <a:t>Jupyter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An open-source web application that allows you to create and share documents containing live code, equations, visualizations, and narrative text.</a:t>
            </a:r>
            <a:endParaRPr lang="en-US" sz="23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300" b="1" dirty="0">
                <a:solidFill>
                  <a:schemeClr val="tx1"/>
                </a:solidFill>
              </a:rPr>
              <a:t>OpenCV and </a:t>
            </a:r>
            <a:r>
              <a:rPr lang="en-US" sz="2300" b="1" dirty="0" err="1">
                <a:solidFill>
                  <a:schemeClr val="tx1"/>
                </a:solidFill>
              </a:rPr>
              <a:t>MediaPipe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300" dirty="0">
                <a:solidFill>
                  <a:schemeClr val="tx1"/>
                </a:solidFill>
              </a:rPr>
              <a:t> These are often used together for real-time video processing and computer vision tasks such as tracking and detecting human poses, faces, or hands.</a:t>
            </a:r>
          </a:p>
          <a:p>
            <a:r>
              <a:rPr lang="en-US" sz="2300" b="1" dirty="0">
                <a:solidFill>
                  <a:schemeClr val="tx1"/>
                </a:solidFill>
              </a:rPr>
              <a:t>YOLOv8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300" dirty="0">
                <a:solidFill>
                  <a:schemeClr val="tx1"/>
                </a:solidFill>
              </a:rPr>
              <a:t> Integrated for object detection tasks within video frames, allowing for real-time detection and tracking of multiple objects.</a:t>
            </a:r>
          </a:p>
          <a:p>
            <a:r>
              <a:rPr lang="en-US" sz="2300" b="1" dirty="0" err="1">
                <a:solidFill>
                  <a:schemeClr val="tx1"/>
                </a:solidFill>
              </a:rPr>
              <a:t>Tkinter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Used to create simple GUI applications, such as file selection dialogs for choosing video files to process.</a:t>
            </a:r>
          </a:p>
          <a:p>
            <a:r>
              <a:rPr lang="en-US" sz="2300" b="1" dirty="0" err="1">
                <a:solidFill>
                  <a:schemeClr val="tx1"/>
                </a:solidFill>
              </a:rPr>
              <a:t>Pygame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While primarily for game development, it can be used to handle multimedia tasks like playing audio or displaying graphics, which can be useful in video processing projects</a:t>
            </a:r>
          </a:p>
          <a:p>
            <a:r>
              <a:rPr lang="en-US" sz="2300" b="1" dirty="0">
                <a:solidFill>
                  <a:schemeClr val="tx1"/>
                </a:solidFill>
              </a:rPr>
              <a:t>NumPy (np)</a:t>
            </a:r>
            <a:r>
              <a:rPr lang="en-US" sz="23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300" dirty="0">
                <a:solidFill>
                  <a:schemeClr val="tx1"/>
                </a:solidFill>
              </a:rPr>
              <a:t>Provides support for arrays and matrices, along with a collection of mathematical functions to operate on these arrays.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C273-E4B9-90CE-AD5F-E8E6AB1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4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8AB-09B4-10B4-9A70-BAA1B409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55" y="404429"/>
            <a:ext cx="7675747" cy="6447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Team members and contribution</a:t>
            </a:r>
            <a:r>
              <a:rPr lang="en-IN" b="1" dirty="0">
                <a:latin typeface="Berlin Sans FB Demi" panose="020E0802020502020306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9A23-1376-9550-236D-3F71A035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3" y="1326381"/>
            <a:ext cx="10586566" cy="4785661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Rupsha Sarkar 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Object detection, Dataset Creation, Images and videos finding, Integration of codes , Sound alert, PPT,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Repository</a:t>
            </a:r>
          </a:p>
          <a:p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Alfiya Jaffar Shaikh </a:t>
            </a:r>
          </a:p>
          <a:p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Keypoint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Detection + Alert, Dataset Creation, Images and videos finding, Integration of codes, GUI, PPT,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Repository</a:t>
            </a:r>
          </a:p>
          <a:p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Shruti</a:t>
            </a: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Sunil </a:t>
            </a:r>
            <a:r>
              <a:rPr lang="en-IN" sz="1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Thokale</a:t>
            </a:r>
            <a:r>
              <a:rPr lang="en-IN" sz="1800" b="1" u="sng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</a:p>
          <a:p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Patient Motion detection Yes or no model, Dataset Creation, Images and videos finding, Integration of codes, 5-page Report, GUI,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Repository</a:t>
            </a:r>
          </a:p>
          <a:p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Vashi </a:t>
            </a:r>
            <a:r>
              <a:rPr lang="en-IN" sz="1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Ghatole</a:t>
            </a:r>
            <a:r>
              <a:rPr lang="en-IN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Research work , Images and videos finding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5197-B62F-98D5-7EB9-88A6F070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44" y="558108"/>
            <a:ext cx="3171825" cy="56177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DFEC2-F94E-4C1A-1CDB-4E5CE1E17AE6}"/>
              </a:ext>
            </a:extLst>
          </p:cNvPr>
          <p:cNvSpPr txBox="1"/>
          <p:nvPr/>
        </p:nvSpPr>
        <p:spPr>
          <a:xfrm>
            <a:off x="732745" y="1723246"/>
            <a:ext cx="10827196" cy="336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Innovative Monitoring System for </a:t>
            </a:r>
            <a:r>
              <a:rPr lang="en-IN" dirty="0" err="1"/>
              <a:t>TeleICU</a:t>
            </a:r>
            <a:r>
              <a:rPr lang="en-IN" dirty="0"/>
              <a:t> Patients project demonstrates the power of integrating video processing and deep learning techniques to enhance patient care in ICU settings.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By developing models for object detection, motion detection, and </a:t>
            </a:r>
            <a:r>
              <a:rPr lang="en-IN" dirty="0" err="1"/>
              <a:t>keypoint</a:t>
            </a:r>
            <a:r>
              <a:rPr lang="en-IN" dirty="0"/>
              <a:t> detection, we have created a comprehensive system capable of real-time monitoring and analysis.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integration of these models, along with a user-friendly GUI, ensures seamless operation and valuable insights for healthcare providers.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project not only improves patient safety and care but also optimizes the efficiency of medical staff, paving the way for future advancements in </a:t>
            </a:r>
            <a:r>
              <a:rPr lang="en-IN" dirty="0" err="1"/>
              <a:t>teleICU</a:t>
            </a:r>
            <a:r>
              <a:rPr lang="en-IN" dirty="0"/>
              <a:t> technology.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934B-E16E-978F-9E48-E01A171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09" y="547835"/>
            <a:ext cx="5406348" cy="59259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E3C4-DE4C-3A90-0846-642FCD23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29" y="1528477"/>
            <a:ext cx="9557107" cy="91836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Bodoni MT" panose="02070603080606020203" pitchFamily="18" charset="0"/>
              </a:rPr>
              <a:t>Innovative Monitoring System for </a:t>
            </a:r>
            <a:r>
              <a:rPr lang="en-US" sz="2800" dirty="0" err="1">
                <a:solidFill>
                  <a:schemeClr val="tx1"/>
                </a:solidFill>
                <a:latin typeface="Bodoni MT" panose="02070603080606020203" pitchFamily="18" charset="0"/>
              </a:rPr>
              <a:t>TeleICU</a:t>
            </a:r>
            <a:r>
              <a:rPr lang="en-US" sz="2800" dirty="0">
                <a:solidFill>
                  <a:schemeClr val="tx1"/>
                </a:solidFill>
                <a:latin typeface="Bodoni MT" panose="02070603080606020203" pitchFamily="18" charset="0"/>
              </a:rPr>
              <a:t> Patients Using Video Processing and Deep Learning</a:t>
            </a:r>
            <a:r>
              <a:rPr lang="en-IN" sz="2800" dirty="0">
                <a:solidFill>
                  <a:schemeClr val="tx1"/>
                </a:solidFill>
                <a:latin typeface="Bodoni MT" panose="02070603080606020203" pitchFamily="18" charset="0"/>
              </a:rPr>
              <a:t>.</a:t>
            </a:r>
          </a:p>
          <a:p>
            <a:endParaRPr lang="en-IN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3F14-1630-0546-ED03-E5F2110F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59DD-17B5-14EE-AD6F-22EEC5EF0843}"/>
              </a:ext>
            </a:extLst>
          </p:cNvPr>
          <p:cNvSpPr txBox="1"/>
          <p:nvPr/>
        </p:nvSpPr>
        <p:spPr>
          <a:xfrm>
            <a:off x="1039508" y="3038851"/>
            <a:ext cx="9984663" cy="212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Bookman Old Style" panose="02050604050505020204" pitchFamily="18" charset="0"/>
              </a:rPr>
              <a:t>TeleICU</a:t>
            </a:r>
            <a:r>
              <a:rPr lang="en-US" dirty="0">
                <a:latin typeface="Bookman Old Style" panose="02050604050505020204" pitchFamily="18" charset="0"/>
              </a:rPr>
              <a:t> is concept for monitoring ICU patients from remote locations to reduce the burden of on-site intensivist.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The proposed solution should work to reduce the burden of remote health care professional so, one remote health care professional can monitor 5 or more patients at single time.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1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D5F060-90CE-85B2-B647-82CFC979C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59890"/>
              </p:ext>
            </p:extLst>
          </p:nvPr>
        </p:nvGraphicFramePr>
        <p:xfrm>
          <a:off x="1337995" y="482885"/>
          <a:ext cx="9516010" cy="5589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DD3E-4D76-AE78-1EE2-7FC79C44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8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310A-0B30-492A-7613-ABD3DDEDF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273" y="469016"/>
            <a:ext cx="6066620" cy="112220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Unique Idea Brief (Solution)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3504C-6191-0255-B9D9-9633D18E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21" y="1753086"/>
            <a:ext cx="11100958" cy="4317399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OUR APPROACH:</a:t>
            </a:r>
          </a:p>
          <a:p>
            <a:r>
              <a:rPr lang="en-IN" dirty="0">
                <a:solidFill>
                  <a:schemeClr val="tx1"/>
                </a:solidFill>
              </a:rPr>
              <a:t>We have taken 2-3 videos of the ICU Room .</a:t>
            </a:r>
          </a:p>
          <a:p>
            <a:r>
              <a:rPr lang="en-IN" dirty="0">
                <a:solidFill>
                  <a:schemeClr val="tx1"/>
                </a:solidFill>
              </a:rPr>
              <a:t>To work on the video and to detect the functionality of the patient , we first created the dataset using ROBOFLOW - which mainly include set of data’s for (Doctors, Nurse and  Patient)</a:t>
            </a:r>
          </a:p>
          <a:p>
            <a:r>
              <a:rPr lang="en-IN" dirty="0">
                <a:solidFill>
                  <a:schemeClr val="tx1"/>
                </a:solidFill>
              </a:rPr>
              <a:t>Now we have used three different deep learning and video processing techniques and models to build our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    Object Detection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    Motion detect(yes or no)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 err="1">
                <a:solidFill>
                  <a:schemeClr val="tx1"/>
                </a:solidFill>
              </a:rPr>
              <a:t>KeyPoint</a:t>
            </a:r>
            <a:r>
              <a:rPr lang="en-IN" dirty="0">
                <a:solidFill>
                  <a:schemeClr val="tx1"/>
                </a:solidFill>
              </a:rPr>
              <a:t> detection + alerting model</a:t>
            </a:r>
          </a:p>
          <a:p>
            <a:r>
              <a:rPr lang="en-IN" dirty="0">
                <a:solidFill>
                  <a:schemeClr val="tx1"/>
                </a:solidFill>
              </a:rPr>
              <a:t>Then we have integrated the three models in order to simplify user experience.</a:t>
            </a:r>
          </a:p>
          <a:p>
            <a:r>
              <a:rPr lang="en-IN" dirty="0">
                <a:solidFill>
                  <a:schemeClr val="tx1"/>
                </a:solidFill>
              </a:rPr>
              <a:t>Then we have also included the GUI where the user need to select the saved video and then process that video to get the integrated model working on the video.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62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567FDD-4BE1-7D48-229C-F1B34F23D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83" y="638639"/>
            <a:ext cx="11177967" cy="5022314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tx1"/>
                </a:solidFill>
              </a:rPr>
              <a:t>Metholodogy</a:t>
            </a:r>
            <a:r>
              <a:rPr lang="en-IN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IN" b="1" dirty="0">
                <a:solidFill>
                  <a:schemeClr val="tx1"/>
                </a:solidFill>
              </a:rPr>
              <a:t>Download high resolution ICU Room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we have created a folder in our Desktop then saved the downloaded videos from </a:t>
            </a:r>
            <a:r>
              <a:rPr lang="en-IN" dirty="0" err="1">
                <a:solidFill>
                  <a:schemeClr val="tx1"/>
                </a:solidFill>
              </a:rPr>
              <a:t>youtube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</a:rPr>
              <a:t>Dataset Creation: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used </a:t>
            </a:r>
            <a:r>
              <a:rPr lang="en-IN" dirty="0" err="1">
                <a:solidFill>
                  <a:schemeClr val="tx1"/>
                </a:solidFill>
              </a:rPr>
              <a:t>Roboflow</a:t>
            </a:r>
            <a:r>
              <a:rPr lang="en-IN" dirty="0">
                <a:solidFill>
                  <a:schemeClr val="tx1"/>
                </a:solidFill>
              </a:rPr>
              <a:t> platform for building, training and deploying different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have created a folder of different images of Doctors, Nurse and Patients --&gt; then we upload the folder then through auto labelling we created the three classes for Doctors, Nurse and Patients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have annotate the classes with unique features--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then we fine tuned the model  then we labelled all the images, then create a Dataset of all the approved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After generating the Dataset we get Zip code which include the API Key,  </a:t>
            </a:r>
            <a:r>
              <a:rPr lang="en-IN" dirty="0" err="1">
                <a:solidFill>
                  <a:schemeClr val="tx1"/>
                </a:solidFill>
                <a:sym typeface="Wingdings" panose="05000000000000000000" pitchFamily="2" charset="2"/>
              </a:rPr>
              <a:t>Data.yaml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 file, train valid and test folders.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Best.pt File:</a:t>
            </a:r>
          </a:p>
          <a:p>
            <a:r>
              <a:rPr lang="en-IN" dirty="0">
                <a:solidFill>
                  <a:schemeClr val="tx1"/>
                </a:solidFill>
              </a:rPr>
              <a:t>Download the Dataset in yolov8 model format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then created a basic code in python - there we have trained our </a:t>
            </a:r>
            <a:r>
              <a:rPr lang="en-IN" dirty="0" err="1">
                <a:solidFill>
                  <a:schemeClr val="tx1"/>
                </a:solidFill>
                <a:sym typeface="Wingdings" panose="05000000000000000000" pitchFamily="2" charset="2"/>
              </a:rPr>
              <a:t>Data.yaml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 file using yolov8 model to obtain our best.pt file .</a:t>
            </a:r>
          </a:p>
          <a:p>
            <a:endParaRPr lang="en-I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AF02-2CF8-4CEB-D988-CB727499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9" y="633362"/>
            <a:ext cx="11034965" cy="5055169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Models: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Object Detection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Using of YOLOV8  and opencv2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Load the yolov8 model-&gt; then mention the path of video as well as the output path where the detected frames will be saved.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Through this model ,we have identified different objects such as Doctors, Nurse and Patient within each frame of video and then the detected frames are saved in the specified folder.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Patient Motion Detected Yes or 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Using opencv2, </a:t>
            </a:r>
            <a:r>
              <a:rPr lang="en-IN" sz="1600" dirty="0" err="1">
                <a:solidFill>
                  <a:schemeClr val="tx1"/>
                </a:solidFill>
              </a:rPr>
              <a:t>Numpy</a:t>
            </a:r>
            <a:r>
              <a:rPr lang="en-IN" sz="1600" dirty="0">
                <a:solidFill>
                  <a:schemeClr val="tx1"/>
                </a:solidFill>
              </a:rPr>
              <a:t>, </a:t>
            </a:r>
            <a:r>
              <a:rPr lang="en-IN" sz="1600" dirty="0" err="1">
                <a:solidFill>
                  <a:schemeClr val="tx1"/>
                </a:solidFill>
              </a:rPr>
              <a:t>Mediapipe</a:t>
            </a:r>
            <a:r>
              <a:rPr lang="en-IN" sz="1600" dirty="0">
                <a:solidFill>
                  <a:schemeClr val="tx1"/>
                </a:solidFill>
              </a:rPr>
              <a:t>, </a:t>
            </a:r>
            <a:r>
              <a:rPr lang="en-IN" sz="1600" dirty="0" err="1">
                <a:solidFill>
                  <a:schemeClr val="tx1"/>
                </a:solidFill>
              </a:rPr>
              <a:t>Pygame</a:t>
            </a:r>
            <a:r>
              <a:rPr lang="en-IN" sz="1600" dirty="0">
                <a:solidFill>
                  <a:schemeClr val="tx1"/>
                </a:solidFill>
              </a:rPr>
              <a:t> and YOLOV8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It only detects the “Patient” in the video using YOLOV8 and </a:t>
            </a:r>
            <a:r>
              <a:rPr lang="en-IN" sz="1600" dirty="0" err="1">
                <a:solidFill>
                  <a:schemeClr val="tx1"/>
                </a:solidFill>
              </a:rPr>
              <a:t>Mediapipe</a:t>
            </a:r>
            <a:r>
              <a:rPr lang="en-IN" sz="1600" dirty="0">
                <a:solidFill>
                  <a:schemeClr val="tx1"/>
                </a:solidFill>
              </a:rPr>
              <a:t> is used for tracking the motion of patient within the patients bounding box by comparing consecutive video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If motion of the patient is detected then it raises an alert by playing an alert sound.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/>
          </a:p>
          <a:p>
            <a:endParaRPr lang="en-IN" sz="1600" b="1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97B1-E917-44BA-2147-ED2D2604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5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9695-B600-B0AF-C443-2A5FCB9A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33" y="642987"/>
            <a:ext cx="10871334" cy="5613433"/>
          </a:xfrm>
        </p:spPr>
        <p:txBody>
          <a:bodyPr>
            <a:normAutofit lnSpcReduction="10000"/>
          </a:bodyPr>
          <a:lstStyle/>
          <a:p>
            <a:r>
              <a:rPr lang="en-IN" sz="2000" b="1" dirty="0" err="1">
                <a:solidFill>
                  <a:schemeClr val="tx1"/>
                </a:solidFill>
              </a:rPr>
              <a:t>Keypoint</a:t>
            </a:r>
            <a:r>
              <a:rPr lang="en-IN" sz="2000" b="1" dirty="0">
                <a:solidFill>
                  <a:schemeClr val="tx1"/>
                </a:solidFill>
              </a:rPr>
              <a:t> Detection + Alerting: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Using of opencv2, </a:t>
            </a:r>
            <a:r>
              <a:rPr lang="en-IN" sz="1800" dirty="0" err="1">
                <a:solidFill>
                  <a:schemeClr val="tx1"/>
                </a:solidFill>
              </a:rPr>
              <a:t>Numpy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Mediapipe</a:t>
            </a:r>
            <a:r>
              <a:rPr lang="en-IN" sz="1800" dirty="0">
                <a:solidFill>
                  <a:schemeClr val="tx1"/>
                </a:solidFill>
              </a:rPr>
              <a:t> and YOLOV8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It  detects different objects(Doctor’s, Nurse’s, Patient’s) in the video using YOLOV8 and </a:t>
            </a:r>
            <a:r>
              <a:rPr lang="en-IN" sz="1800" dirty="0" err="1">
                <a:solidFill>
                  <a:schemeClr val="tx1"/>
                </a:solidFill>
              </a:rPr>
              <a:t>mediapipe</a:t>
            </a:r>
            <a:r>
              <a:rPr lang="en-IN" sz="1800" dirty="0">
                <a:solidFill>
                  <a:schemeClr val="tx1"/>
                </a:solidFill>
              </a:rPr>
              <a:t> is used for tracking the facial and hand landmarks to monitor specific movements of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detects and alerts for movements like mouth opening, eyes opening, head movements, and hand movements within the detected patient’s bounding 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Then the detected frames / video get saved into the output folder.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GUI: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Using the </a:t>
            </a:r>
            <a:r>
              <a:rPr lang="en-IN" sz="1800" dirty="0" err="1">
                <a:solidFill>
                  <a:schemeClr val="tx1"/>
                </a:solidFill>
              </a:rPr>
              <a:t>Tkinter</a:t>
            </a:r>
            <a:r>
              <a:rPr lang="en-IN" sz="1800" dirty="0">
                <a:solidFill>
                  <a:schemeClr val="tx1"/>
                </a:solidFill>
              </a:rPr>
              <a:t>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We have provide two buttons </a:t>
            </a: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 upload video button and process video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Using upload video button we upload the selected video for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Using the process video button we select the folder where the detected frames will be saved.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sym typeface="Wingdings" panose="05000000000000000000" pitchFamily="2" charset="2"/>
              </a:rPr>
              <a:t>Then the video start’s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7A36-19EF-BE17-5785-6F221CC4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EEE9-B5F4-ACDC-2A16-E78635B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03" y="413971"/>
            <a:ext cx="5190358" cy="54847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07CB-9F48-07C7-AF79-A894F3C5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69" y="1173805"/>
            <a:ext cx="10794861" cy="4891539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We offer various features through our models which are mentioned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Data Collection and Annotation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 for creating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Training Process 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 including Data processing, augmentation techniques, video and image processing, fine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Integration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 integrated all three models(object detection , motion detection and </a:t>
            </a:r>
            <a:r>
              <a:rPr lang="en-IN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keypoint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detection) into one single python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Realtime Processing  R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ealtime object detection and patient’s motion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Multi-object Tracking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used algorithms  for tracking multiple objects (Doctors, nurses and patients) for each frame in a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Raising Sound Alerts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Specifically generate sound alerts for the motion of patient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Raising Text Alerts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Specifically generate text alerts for the type of motion of patient only using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GUI 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 create a user interface with two buttons(upload video button and process video button).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Real-world Application  </a:t>
            </a:r>
            <a:r>
              <a:rPr lang="en-IN" sz="1600" dirty="0">
                <a:solidFill>
                  <a:schemeClr val="tx1"/>
                </a:solidFill>
                <a:sym typeface="Wingdings" panose="05000000000000000000" pitchFamily="2" charset="2"/>
              </a:rPr>
              <a:t>using these three models we can even train the CCTVS footage </a:t>
            </a:r>
            <a:r>
              <a:rPr lang="en-IN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ym typeface="Wingdings" panose="05000000000000000000" pitchFamily="2" charset="2"/>
            </a:endParaRPr>
          </a:p>
          <a:p>
            <a:endParaRPr lang="en-IN" sz="1600" dirty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BCE4-2207-4695-8642-9FCA162E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1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9509-573A-5939-A63E-820E2EDB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39" y="448103"/>
            <a:ext cx="10825683" cy="590824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b="1" dirty="0">
                <a:solidFill>
                  <a:schemeClr val="tx1"/>
                </a:solidFill>
                <a:sym typeface="Wingdings" panose="05000000000000000000" pitchFamily="2" charset="2"/>
              </a:rPr>
              <a:t>Calculate performance metrices</a:t>
            </a:r>
            <a:endParaRPr lang="en-IN" sz="2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2100" b="1" u="sng" dirty="0">
                <a:solidFill>
                  <a:schemeClr val="tx1"/>
                </a:solidFill>
                <a:sym typeface="Wingdings" panose="05000000000000000000" pitchFamily="2" charset="2"/>
              </a:rPr>
              <a:t>FOR Integration + GUI + Alert DETECTION: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100" b="1" u="sng" dirty="0">
                <a:solidFill>
                  <a:schemeClr val="tx1"/>
                </a:solidFill>
                <a:sym typeface="Wingdings" panose="05000000000000000000" pitchFamily="2" charset="2"/>
              </a:rPr>
              <a:t>FRAMES PER SECOND: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Total number of frames are 1538 of the video of 50 seconds then how many frames per second ?</a:t>
            </a:r>
            <a:endParaRPr lang="en-IN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IN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solidFill>
                  <a:schemeClr val="tx1"/>
                </a:solidFill>
                <a:sym typeface="Wingdings" panose="05000000000000000000" pitchFamily="2" charset="2"/>
              </a:rPr>
              <a:t>INFERENCE: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Current Inference Time</a:t>
            </a:r>
            <a:r>
              <a:rPr lang="en-US" sz="1900" dirty="0">
                <a:solidFill>
                  <a:schemeClr val="tx1"/>
                </a:solidFill>
              </a:rPr>
              <a:t>: 0.0396 seconds per frame</a:t>
            </a:r>
            <a:endParaRPr lang="en-IN" sz="19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sz="1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B2AD-DA45-DA0B-B0E7-1E347FA8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006879-C310-CEE6-E2B4-CF4C53BC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20" y="2404903"/>
            <a:ext cx="902436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fps=video length in seconds total frames​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frames = 1538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length = 50 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Let's do the calculation: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fps=1538 / 50 ≈ 30.76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the video has approximately 30.76 frames per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099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1748</TotalTime>
  <Words>1448</Words>
  <Application>Microsoft Office PowerPoint</Application>
  <PresentationFormat>Widescreen</PresentationFormat>
  <Paragraphs>146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Berlin Sans FB Demi</vt:lpstr>
      <vt:lpstr>Bodoni MT</vt:lpstr>
      <vt:lpstr>Bookman Old Style</vt:lpstr>
      <vt:lpstr>Calibri</vt:lpstr>
      <vt:lpstr>Tenorite</vt:lpstr>
      <vt:lpstr>Wingdings</vt:lpstr>
      <vt:lpstr>Monoline</vt:lpstr>
      <vt:lpstr>Innovative Monitoring System for TeleICU Patients Using Video Processing and Deep Learning. </vt:lpstr>
      <vt:lpstr>Problem Statement</vt:lpstr>
      <vt:lpstr>PowerPoint Presentation</vt:lpstr>
      <vt:lpstr>Unique Idea Brief (Solution)</vt:lpstr>
      <vt:lpstr>PowerPoint Presentation</vt:lpstr>
      <vt:lpstr>PowerPoint Presentation</vt:lpstr>
      <vt:lpstr>PowerPoint Presentation</vt:lpstr>
      <vt:lpstr>Features Offered</vt:lpstr>
      <vt:lpstr>PowerPoint Presentation</vt:lpstr>
      <vt:lpstr>PowerPoint Presentation</vt:lpstr>
      <vt:lpstr>Process flow</vt:lpstr>
      <vt:lpstr>Architectural Flow</vt:lpstr>
      <vt:lpstr>Technologies used:</vt:lpstr>
      <vt:lpstr>Team members and contribution: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Sukanta Sarkar</dc:creator>
  <cp:lastModifiedBy>Shruti Thokale</cp:lastModifiedBy>
  <cp:revision>12</cp:revision>
  <dcterms:created xsi:type="dcterms:W3CDTF">2024-07-03T06:45:18Z</dcterms:created>
  <dcterms:modified xsi:type="dcterms:W3CDTF">2024-07-15T10:36:29Z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