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295" r:id="rId5"/>
    <p:sldId id="296" r:id="rId6"/>
    <p:sldId id="297" r:id="rId7"/>
    <p:sldId id="298" r:id="rId8"/>
    <p:sldId id="299" r:id="rId9"/>
    <p:sldId id="300" r:id="rId10"/>
    <p:sldId id="301" r:id="rId11"/>
    <p:sldId id="302" r:id="rId12"/>
    <p:sldId id="305" r:id="rId13"/>
    <p:sldId id="303" r:id="rId14"/>
    <p:sldId id="304"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09" autoAdjust="0"/>
  </p:normalViewPr>
  <p:slideViewPr>
    <p:cSldViewPr snapToGrid="0">
      <p:cViewPr varScale="1">
        <p:scale>
          <a:sx n="80" d="100"/>
          <a:sy n="80" d="100"/>
        </p:scale>
        <p:origin x="782"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7/6/2024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18903410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934B-E16E-978F-9E48-E01A171A120A}"/>
              </a:ext>
            </a:extLst>
          </p:cNvPr>
          <p:cNvSpPr>
            <a:spLocks noGrp="1"/>
          </p:cNvSpPr>
          <p:nvPr>
            <p:ph type="title"/>
          </p:nvPr>
        </p:nvSpPr>
        <p:spPr>
          <a:xfrm>
            <a:off x="1039509" y="547835"/>
            <a:ext cx="5406348" cy="592598"/>
          </a:xfrm>
        </p:spPr>
        <p:txBody>
          <a:bodyPr>
            <a:normAutofit/>
          </a:bodyPr>
          <a:lstStyle/>
          <a:p>
            <a:r>
              <a:rPr lang="en-IN" sz="3200" dirty="0">
                <a:solidFill>
                  <a:schemeClr val="tx1"/>
                </a:solidFill>
                <a:latin typeface="Berlin Sans FB Demi" panose="020E0802020502020306" pitchFamily="34" charset="0"/>
              </a:rPr>
              <a:t>Problem Statement</a:t>
            </a:r>
          </a:p>
        </p:txBody>
      </p:sp>
      <p:sp>
        <p:nvSpPr>
          <p:cNvPr id="3" name="Content Placeholder 2">
            <a:extLst>
              <a:ext uri="{FF2B5EF4-FFF2-40B4-BE49-F238E27FC236}">
                <a16:creationId xmlns:a16="http://schemas.microsoft.com/office/drawing/2014/main" id="{14C3E3C4-DE4C-3A90-0846-642FCD23C321}"/>
              </a:ext>
            </a:extLst>
          </p:cNvPr>
          <p:cNvSpPr>
            <a:spLocks noGrp="1"/>
          </p:cNvSpPr>
          <p:nvPr>
            <p:ph idx="1"/>
          </p:nvPr>
        </p:nvSpPr>
        <p:spPr>
          <a:xfrm>
            <a:off x="963629" y="1528477"/>
            <a:ext cx="9557107" cy="918360"/>
          </a:xfrm>
        </p:spPr>
        <p:txBody>
          <a:bodyPr>
            <a:normAutofit fontScale="92500" lnSpcReduction="20000"/>
          </a:bodyPr>
          <a:lstStyle/>
          <a:p>
            <a:r>
              <a:rPr lang="en-US" sz="2800" dirty="0">
                <a:solidFill>
                  <a:schemeClr val="tx1"/>
                </a:solidFill>
                <a:latin typeface="Bodoni MT" panose="02070603080606020203" pitchFamily="18" charset="0"/>
              </a:rPr>
              <a:t>Innovative Monitoring System for </a:t>
            </a:r>
            <a:r>
              <a:rPr lang="en-US" sz="2800" dirty="0" err="1">
                <a:solidFill>
                  <a:schemeClr val="tx1"/>
                </a:solidFill>
                <a:latin typeface="Bodoni MT" panose="02070603080606020203" pitchFamily="18" charset="0"/>
              </a:rPr>
              <a:t>TeleICU</a:t>
            </a:r>
            <a:r>
              <a:rPr lang="en-US" sz="2800" dirty="0">
                <a:solidFill>
                  <a:schemeClr val="tx1"/>
                </a:solidFill>
                <a:latin typeface="Bodoni MT" panose="02070603080606020203" pitchFamily="18" charset="0"/>
              </a:rPr>
              <a:t> Patients Using Video Processing and Deep Learning</a:t>
            </a:r>
            <a:r>
              <a:rPr lang="en-IN" sz="2800" dirty="0">
                <a:solidFill>
                  <a:schemeClr val="tx1"/>
                </a:solidFill>
                <a:latin typeface="Bodoni MT" panose="02070603080606020203" pitchFamily="18" charset="0"/>
              </a:rPr>
              <a:t>.</a:t>
            </a:r>
          </a:p>
          <a:p>
            <a:endParaRPr lang="en-IN" sz="1200" dirty="0"/>
          </a:p>
        </p:txBody>
      </p:sp>
      <p:sp>
        <p:nvSpPr>
          <p:cNvPr id="6" name="Slide Number Placeholder 5">
            <a:extLst>
              <a:ext uri="{FF2B5EF4-FFF2-40B4-BE49-F238E27FC236}">
                <a16:creationId xmlns:a16="http://schemas.microsoft.com/office/drawing/2014/main" id="{307B3F14-1630-0546-ED03-E5F2110F60C3}"/>
              </a:ext>
            </a:extLst>
          </p:cNvPr>
          <p:cNvSpPr>
            <a:spLocks noGrp="1"/>
          </p:cNvSpPr>
          <p:nvPr>
            <p:ph type="sldNum" sz="quarter" idx="12"/>
          </p:nvPr>
        </p:nvSpPr>
        <p:spPr/>
        <p:txBody>
          <a:bodyPr/>
          <a:lstStyle/>
          <a:p>
            <a:fld id="{B5CEABB6-07DC-46E8-9B57-56EC44A396E5}" type="slidenum">
              <a:rPr lang="en-US" smtClean="0"/>
              <a:t>1</a:t>
            </a:fld>
            <a:endParaRPr lang="en-US" dirty="0"/>
          </a:p>
        </p:txBody>
      </p:sp>
      <p:sp>
        <p:nvSpPr>
          <p:cNvPr id="7" name="TextBox 6">
            <a:extLst>
              <a:ext uri="{FF2B5EF4-FFF2-40B4-BE49-F238E27FC236}">
                <a16:creationId xmlns:a16="http://schemas.microsoft.com/office/drawing/2014/main" id="{C3FF59DD-17B5-14EE-AD6F-22EEC5EF0843}"/>
              </a:ext>
            </a:extLst>
          </p:cNvPr>
          <p:cNvSpPr txBox="1"/>
          <p:nvPr/>
        </p:nvSpPr>
        <p:spPr>
          <a:xfrm>
            <a:off x="1039508" y="3038851"/>
            <a:ext cx="9984663" cy="212295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err="1">
                <a:latin typeface="Bookman Old Style" panose="02050604050505020204" pitchFamily="18" charset="0"/>
              </a:rPr>
              <a:t>TeleICU</a:t>
            </a:r>
            <a:r>
              <a:rPr lang="en-US" dirty="0">
                <a:latin typeface="Bookman Old Style" panose="02050604050505020204" pitchFamily="18" charset="0"/>
              </a:rPr>
              <a:t> is concept for monitoring ICU patients from remote locations to reduce the burden of on-site intensivist. </a:t>
            </a:r>
          </a:p>
          <a:p>
            <a:pPr marL="285750" indent="-285750">
              <a:lnSpc>
                <a:spcPct val="150000"/>
              </a:lnSpc>
              <a:buFont typeface="Wingdings" panose="05000000000000000000" pitchFamily="2" charset="2"/>
              <a:buChar char="q"/>
            </a:pPr>
            <a:r>
              <a:rPr lang="en-US" dirty="0">
                <a:latin typeface="Bookman Old Style" panose="02050604050505020204" pitchFamily="18" charset="0"/>
              </a:rPr>
              <a:t>The proposed solution should work to reduce the burden of remote health care professional so, one remote health care professional can monitor 5 or more patients at single time.</a:t>
            </a:r>
            <a:endParaRPr lang="en-IN" dirty="0">
              <a:latin typeface="Bookman Old Style" panose="02050604050505020204" pitchFamily="18" charset="0"/>
            </a:endParaRPr>
          </a:p>
        </p:txBody>
      </p:sp>
    </p:spTree>
    <p:extLst>
      <p:ext uri="{BB962C8B-B14F-4D97-AF65-F5344CB8AC3E}">
        <p14:creationId xmlns:p14="http://schemas.microsoft.com/office/powerpoint/2010/main" val="2071518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1E83-95FB-A79F-82EC-E0B317F97518}"/>
              </a:ext>
            </a:extLst>
          </p:cNvPr>
          <p:cNvSpPr>
            <a:spLocks noGrp="1"/>
          </p:cNvSpPr>
          <p:nvPr>
            <p:ph type="title"/>
          </p:nvPr>
        </p:nvSpPr>
        <p:spPr>
          <a:xfrm>
            <a:off x="638281" y="578656"/>
            <a:ext cx="5457719" cy="551501"/>
          </a:xfrm>
        </p:spPr>
        <p:txBody>
          <a:bodyPr>
            <a:normAutofit/>
          </a:bodyPr>
          <a:lstStyle/>
          <a:p>
            <a:r>
              <a:rPr lang="en-IN" sz="3200" b="1" dirty="0">
                <a:solidFill>
                  <a:schemeClr val="tx1"/>
                </a:solidFill>
                <a:latin typeface="Berlin Sans FB Demi" panose="020E0802020502020306" pitchFamily="34" charset="0"/>
              </a:rPr>
              <a:t>Technologies used:</a:t>
            </a:r>
          </a:p>
        </p:txBody>
      </p:sp>
      <p:sp>
        <p:nvSpPr>
          <p:cNvPr id="3" name="Content Placeholder 2">
            <a:extLst>
              <a:ext uri="{FF2B5EF4-FFF2-40B4-BE49-F238E27FC236}">
                <a16:creationId xmlns:a16="http://schemas.microsoft.com/office/drawing/2014/main" id="{2DCEDE6B-94C0-9F71-518B-8EC1DF734A90}"/>
              </a:ext>
            </a:extLst>
          </p:cNvPr>
          <p:cNvSpPr>
            <a:spLocks noGrp="1"/>
          </p:cNvSpPr>
          <p:nvPr>
            <p:ph idx="1"/>
          </p:nvPr>
        </p:nvSpPr>
        <p:spPr>
          <a:xfrm>
            <a:off x="640215" y="1372188"/>
            <a:ext cx="10779732" cy="4984161"/>
          </a:xfrm>
        </p:spPr>
        <p:txBody>
          <a:bodyPr>
            <a:normAutofit fontScale="70000" lnSpcReduction="20000"/>
          </a:bodyPr>
          <a:lstStyle/>
          <a:p>
            <a:r>
              <a:rPr lang="en-IN" sz="2000" dirty="0">
                <a:solidFill>
                  <a:schemeClr val="tx1"/>
                </a:solidFill>
              </a:rPr>
              <a:t>We have used various technologies for </a:t>
            </a:r>
            <a:r>
              <a:rPr lang="en-US" sz="2000" dirty="0">
                <a:solidFill>
                  <a:schemeClr val="tx1"/>
                </a:solidFill>
              </a:rPr>
              <a:t>Video Processing and Deep Learning:</a:t>
            </a:r>
          </a:p>
          <a:p>
            <a:r>
              <a:rPr lang="en-US" sz="2300" b="1" dirty="0" err="1">
                <a:solidFill>
                  <a:schemeClr val="tx1"/>
                </a:solidFill>
              </a:rPr>
              <a:t>Roboflow</a:t>
            </a:r>
            <a:r>
              <a:rPr lang="en-US" sz="1700" b="1" dirty="0">
                <a:solidFill>
                  <a:schemeClr val="tx1"/>
                </a:solidFill>
                <a:sym typeface="Wingdings" panose="05000000000000000000" pitchFamily="2" charset="2"/>
              </a:rPr>
              <a:t> </a:t>
            </a:r>
            <a:r>
              <a:rPr lang="en-US" sz="2600" dirty="0">
                <a:solidFill>
                  <a:schemeClr val="tx1"/>
                </a:solidFill>
              </a:rPr>
              <a:t>It offers functionalities such as annotation, augmentation, and easy export to various formats compatible with popular machine learning frameworks.</a:t>
            </a:r>
            <a:endParaRPr lang="en-US" sz="1700" b="1" dirty="0">
              <a:solidFill>
                <a:schemeClr val="tx1"/>
              </a:solidFill>
              <a:sym typeface="Wingdings" panose="05000000000000000000" pitchFamily="2" charset="2"/>
            </a:endParaRPr>
          </a:p>
          <a:p>
            <a:r>
              <a:rPr lang="en-US" sz="2300" b="1" dirty="0">
                <a:solidFill>
                  <a:schemeClr val="tx1"/>
                </a:solidFill>
                <a:sym typeface="Wingdings" panose="05000000000000000000" pitchFamily="2" charset="2"/>
              </a:rPr>
              <a:t>Yandex / iStock  </a:t>
            </a:r>
            <a:r>
              <a:rPr lang="en-US" sz="2300" dirty="0">
                <a:solidFill>
                  <a:schemeClr val="tx1"/>
                </a:solidFill>
                <a:sym typeface="Wingdings" panose="05000000000000000000" pitchFamily="2" charset="2"/>
              </a:rPr>
              <a:t>for high resolution images of doctors, nurses and patients</a:t>
            </a:r>
          </a:p>
          <a:p>
            <a:r>
              <a:rPr lang="en-US" sz="2300" b="1" dirty="0" err="1">
                <a:solidFill>
                  <a:schemeClr val="tx1"/>
                </a:solidFill>
                <a:sym typeface="Wingdings" panose="05000000000000000000" pitchFamily="2" charset="2"/>
              </a:rPr>
              <a:t>Pycharm</a:t>
            </a:r>
            <a:r>
              <a:rPr lang="en-US" sz="2300" b="1" dirty="0">
                <a:solidFill>
                  <a:schemeClr val="tx1"/>
                </a:solidFill>
                <a:sym typeface="Wingdings" panose="05000000000000000000" pitchFamily="2" charset="2"/>
              </a:rPr>
              <a:t> / </a:t>
            </a:r>
            <a:r>
              <a:rPr lang="en-US" sz="2300" b="1" dirty="0" err="1">
                <a:solidFill>
                  <a:schemeClr val="tx1"/>
                </a:solidFill>
                <a:sym typeface="Wingdings" panose="05000000000000000000" pitchFamily="2" charset="2"/>
              </a:rPr>
              <a:t>Jupyter</a:t>
            </a:r>
            <a:r>
              <a:rPr lang="en-US" sz="2300" b="1" dirty="0">
                <a:solidFill>
                  <a:schemeClr val="tx1"/>
                </a:solidFill>
                <a:sym typeface="Wingdings" panose="05000000000000000000" pitchFamily="2" charset="2"/>
              </a:rPr>
              <a:t> </a:t>
            </a:r>
            <a:r>
              <a:rPr lang="en-US" sz="2300" dirty="0">
                <a:solidFill>
                  <a:schemeClr val="tx1"/>
                </a:solidFill>
              </a:rPr>
              <a:t>An open-source web application that allows you to create and share documents containing live code, equations, visualizations, and narrative text.</a:t>
            </a:r>
            <a:endParaRPr lang="en-US" sz="2300" dirty="0">
              <a:solidFill>
                <a:schemeClr val="tx1"/>
              </a:solidFill>
              <a:sym typeface="Wingdings" panose="05000000000000000000" pitchFamily="2" charset="2"/>
            </a:endParaRPr>
          </a:p>
          <a:p>
            <a:r>
              <a:rPr lang="en-US" sz="2300" b="1" dirty="0">
                <a:solidFill>
                  <a:schemeClr val="tx1"/>
                </a:solidFill>
              </a:rPr>
              <a:t>OpenCV and </a:t>
            </a:r>
            <a:r>
              <a:rPr lang="en-US" sz="2300" b="1" dirty="0" err="1">
                <a:solidFill>
                  <a:schemeClr val="tx1"/>
                </a:solidFill>
              </a:rPr>
              <a:t>MediaPipe</a:t>
            </a:r>
            <a:r>
              <a:rPr lang="en-US" sz="2300" b="1" dirty="0">
                <a:solidFill>
                  <a:schemeClr val="tx1"/>
                </a:solidFill>
                <a:sym typeface="Wingdings" panose="05000000000000000000" pitchFamily="2" charset="2"/>
              </a:rPr>
              <a:t></a:t>
            </a:r>
            <a:r>
              <a:rPr lang="en-US" sz="2300" dirty="0">
                <a:solidFill>
                  <a:schemeClr val="tx1"/>
                </a:solidFill>
              </a:rPr>
              <a:t> These are often used together for real-time video processing and computer vision tasks such as tracking and detecting human poses, faces, or hands.</a:t>
            </a:r>
          </a:p>
          <a:p>
            <a:r>
              <a:rPr lang="en-US" sz="2300" b="1" dirty="0">
                <a:solidFill>
                  <a:schemeClr val="tx1"/>
                </a:solidFill>
              </a:rPr>
              <a:t>YOLOv8</a:t>
            </a:r>
            <a:r>
              <a:rPr lang="en-US" sz="2300" b="1" dirty="0">
                <a:solidFill>
                  <a:schemeClr val="tx1"/>
                </a:solidFill>
                <a:sym typeface="Wingdings" panose="05000000000000000000" pitchFamily="2" charset="2"/>
              </a:rPr>
              <a:t></a:t>
            </a:r>
            <a:r>
              <a:rPr lang="en-US" sz="2300" dirty="0">
                <a:solidFill>
                  <a:schemeClr val="tx1"/>
                </a:solidFill>
              </a:rPr>
              <a:t> Integrated for object detection tasks within video frames, allowing for real-time detection and tracking of multiple objects.</a:t>
            </a:r>
          </a:p>
          <a:p>
            <a:r>
              <a:rPr lang="en-US" sz="2300" b="1" dirty="0" err="1">
                <a:solidFill>
                  <a:schemeClr val="tx1"/>
                </a:solidFill>
              </a:rPr>
              <a:t>Tkinter</a:t>
            </a:r>
            <a:r>
              <a:rPr lang="en-US" sz="2300" b="1" dirty="0">
                <a:solidFill>
                  <a:schemeClr val="tx1"/>
                </a:solidFill>
                <a:sym typeface="Wingdings" panose="05000000000000000000" pitchFamily="2" charset="2"/>
              </a:rPr>
              <a:t> </a:t>
            </a:r>
            <a:r>
              <a:rPr lang="en-US" sz="2300" dirty="0">
                <a:solidFill>
                  <a:schemeClr val="tx1"/>
                </a:solidFill>
              </a:rPr>
              <a:t>Used to create simple GUI applications, such as file selection dialogs for choosing video files to process.</a:t>
            </a:r>
          </a:p>
          <a:p>
            <a:r>
              <a:rPr lang="en-US" sz="2300" b="1" dirty="0" err="1">
                <a:solidFill>
                  <a:schemeClr val="tx1"/>
                </a:solidFill>
              </a:rPr>
              <a:t>Pygame</a:t>
            </a:r>
            <a:r>
              <a:rPr lang="en-US" sz="2300" b="1" dirty="0">
                <a:solidFill>
                  <a:schemeClr val="tx1"/>
                </a:solidFill>
                <a:sym typeface="Wingdings" panose="05000000000000000000" pitchFamily="2" charset="2"/>
              </a:rPr>
              <a:t> </a:t>
            </a:r>
            <a:r>
              <a:rPr lang="en-US" sz="2300" dirty="0">
                <a:solidFill>
                  <a:schemeClr val="tx1"/>
                </a:solidFill>
              </a:rPr>
              <a:t>While primarily for game development, it can be used to handle multimedia tasks like playing audio or displaying graphics, which can be useful in video processing projects</a:t>
            </a:r>
          </a:p>
          <a:p>
            <a:r>
              <a:rPr lang="en-US" sz="2300" b="1" dirty="0">
                <a:solidFill>
                  <a:schemeClr val="tx1"/>
                </a:solidFill>
              </a:rPr>
              <a:t>NumPy (np)</a:t>
            </a:r>
            <a:r>
              <a:rPr lang="en-US" sz="2300" b="1" dirty="0">
                <a:solidFill>
                  <a:schemeClr val="tx1"/>
                </a:solidFill>
                <a:sym typeface="Wingdings" panose="05000000000000000000" pitchFamily="2" charset="2"/>
              </a:rPr>
              <a:t> </a:t>
            </a:r>
            <a:r>
              <a:rPr lang="en-US" sz="2300" dirty="0">
                <a:solidFill>
                  <a:schemeClr val="tx1"/>
                </a:solidFill>
              </a:rPr>
              <a:t>Provides support for arrays and matrices, along with a collection of mathematical functions to operate on these arrays.</a:t>
            </a:r>
          </a:p>
          <a:p>
            <a:endParaRPr lang="en-IN" sz="1600" dirty="0"/>
          </a:p>
          <a:p>
            <a:endParaRPr lang="en-IN" sz="1600" dirty="0"/>
          </a:p>
          <a:p>
            <a:endParaRPr lang="en-IN" dirty="0"/>
          </a:p>
        </p:txBody>
      </p:sp>
      <p:sp>
        <p:nvSpPr>
          <p:cNvPr id="6" name="Slide Number Placeholder 5">
            <a:extLst>
              <a:ext uri="{FF2B5EF4-FFF2-40B4-BE49-F238E27FC236}">
                <a16:creationId xmlns:a16="http://schemas.microsoft.com/office/drawing/2014/main" id="{5E81C273-E4B9-90CE-AD5F-E8E6AB103215}"/>
              </a:ext>
            </a:extLst>
          </p:cNvPr>
          <p:cNvSpPr>
            <a:spLocks noGrp="1"/>
          </p:cNvSpPr>
          <p:nvPr>
            <p:ph type="sldNum" sz="quarter" idx="12"/>
          </p:nvPr>
        </p:nvSpPr>
        <p:spPr/>
        <p:txBody>
          <a:bodyPr/>
          <a:lstStyle/>
          <a:p>
            <a:fld id="{B5CEABB6-07DC-46E8-9B57-56EC44A396E5}" type="slidenum">
              <a:rPr lang="en-US" smtClean="0"/>
              <a:t>10</a:t>
            </a:fld>
            <a:endParaRPr lang="en-US" dirty="0"/>
          </a:p>
        </p:txBody>
      </p:sp>
    </p:spTree>
    <p:extLst>
      <p:ext uri="{BB962C8B-B14F-4D97-AF65-F5344CB8AC3E}">
        <p14:creationId xmlns:p14="http://schemas.microsoft.com/office/powerpoint/2010/main" val="841445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38AB-09B4-10B4-9A70-BAA1B4097C90}"/>
              </a:ext>
            </a:extLst>
          </p:cNvPr>
          <p:cNvSpPr>
            <a:spLocks noGrp="1"/>
          </p:cNvSpPr>
          <p:nvPr>
            <p:ph type="title"/>
          </p:nvPr>
        </p:nvSpPr>
        <p:spPr>
          <a:xfrm>
            <a:off x="630855" y="404429"/>
            <a:ext cx="7675747" cy="644725"/>
          </a:xfrm>
        </p:spPr>
        <p:txBody>
          <a:bodyPr/>
          <a:lstStyle/>
          <a:p>
            <a:r>
              <a:rPr lang="en-IN" b="1" dirty="0">
                <a:solidFill>
                  <a:schemeClr val="tx1"/>
                </a:solidFill>
                <a:latin typeface="Berlin Sans FB Demi" panose="020E0802020502020306" pitchFamily="34" charset="0"/>
              </a:rPr>
              <a:t>Team members and contribution</a:t>
            </a:r>
            <a:r>
              <a:rPr lang="en-IN" b="1" dirty="0">
                <a:latin typeface="Berlin Sans FB Demi" panose="020E0802020502020306" pitchFamily="34" charset="0"/>
              </a:rPr>
              <a:t>:</a:t>
            </a:r>
          </a:p>
        </p:txBody>
      </p:sp>
      <p:sp>
        <p:nvSpPr>
          <p:cNvPr id="3" name="Content Placeholder 2">
            <a:extLst>
              <a:ext uri="{FF2B5EF4-FFF2-40B4-BE49-F238E27FC236}">
                <a16:creationId xmlns:a16="http://schemas.microsoft.com/office/drawing/2014/main" id="{2ECE9A23-1376-9550-236D-3F71A035F56F}"/>
              </a:ext>
            </a:extLst>
          </p:cNvPr>
          <p:cNvSpPr>
            <a:spLocks noGrp="1"/>
          </p:cNvSpPr>
          <p:nvPr>
            <p:ph idx="1"/>
          </p:nvPr>
        </p:nvSpPr>
        <p:spPr>
          <a:xfrm>
            <a:off x="732743" y="1326381"/>
            <a:ext cx="10586566" cy="4785661"/>
          </a:xfrm>
        </p:spPr>
        <p:txBody>
          <a:bodyPr>
            <a:normAutofit/>
          </a:bodyPr>
          <a:lstStyle/>
          <a:p>
            <a:r>
              <a:rPr lang="en-IN" sz="1800" b="1" dirty="0">
                <a:solidFill>
                  <a:schemeClr val="tx1"/>
                </a:solidFill>
              </a:rPr>
              <a:t>Rupsha Sarkar </a:t>
            </a:r>
            <a:r>
              <a:rPr lang="en-IN" sz="1800" b="1" dirty="0">
                <a:solidFill>
                  <a:schemeClr val="tx1"/>
                </a:solidFill>
                <a:sym typeface="Wingdings" panose="05000000000000000000" pitchFamily="2" charset="2"/>
              </a:rPr>
              <a:t> </a:t>
            </a:r>
          </a:p>
          <a:p>
            <a:r>
              <a:rPr lang="en-IN" sz="1600" dirty="0">
                <a:solidFill>
                  <a:schemeClr val="tx1"/>
                </a:solidFill>
                <a:sym typeface="Wingdings" panose="05000000000000000000" pitchFamily="2" charset="2"/>
              </a:rPr>
              <a:t>Object detection, Dataset Creation, Images and videos finding, Integration of codes , Sound alert, PPT, </a:t>
            </a:r>
            <a:r>
              <a:rPr lang="en-IN" sz="1600" dirty="0" err="1">
                <a:solidFill>
                  <a:schemeClr val="tx1"/>
                </a:solidFill>
                <a:sym typeface="Wingdings" panose="05000000000000000000" pitchFamily="2" charset="2"/>
              </a:rPr>
              <a:t>Github</a:t>
            </a:r>
            <a:r>
              <a:rPr lang="en-IN" sz="1600" dirty="0">
                <a:solidFill>
                  <a:schemeClr val="tx1"/>
                </a:solidFill>
                <a:sym typeface="Wingdings" panose="05000000000000000000" pitchFamily="2" charset="2"/>
              </a:rPr>
              <a:t> Repository</a:t>
            </a:r>
          </a:p>
          <a:p>
            <a:r>
              <a:rPr lang="en-IN" sz="1800" b="1" dirty="0">
                <a:solidFill>
                  <a:schemeClr val="tx1"/>
                </a:solidFill>
                <a:sym typeface="Wingdings" panose="05000000000000000000" pitchFamily="2" charset="2"/>
              </a:rPr>
              <a:t>Alfiya Jaffar Shaikh </a:t>
            </a:r>
          </a:p>
          <a:p>
            <a:r>
              <a:rPr lang="en-IN" sz="1600" dirty="0" err="1">
                <a:solidFill>
                  <a:schemeClr val="tx1"/>
                </a:solidFill>
                <a:sym typeface="Wingdings" panose="05000000000000000000" pitchFamily="2" charset="2"/>
              </a:rPr>
              <a:t>Keypoint</a:t>
            </a:r>
            <a:r>
              <a:rPr lang="en-IN" sz="1600" dirty="0">
                <a:solidFill>
                  <a:schemeClr val="tx1"/>
                </a:solidFill>
                <a:sym typeface="Wingdings" panose="05000000000000000000" pitchFamily="2" charset="2"/>
              </a:rPr>
              <a:t> Detection + Alert, Dataset Creation, Images and videos finding, Integration of codes, GUI, PPT, </a:t>
            </a:r>
            <a:r>
              <a:rPr lang="en-IN" sz="1600" dirty="0" err="1">
                <a:solidFill>
                  <a:schemeClr val="tx1"/>
                </a:solidFill>
                <a:sym typeface="Wingdings" panose="05000000000000000000" pitchFamily="2" charset="2"/>
              </a:rPr>
              <a:t>Github</a:t>
            </a:r>
            <a:r>
              <a:rPr lang="en-IN" sz="1600" dirty="0">
                <a:solidFill>
                  <a:schemeClr val="tx1"/>
                </a:solidFill>
                <a:sym typeface="Wingdings" panose="05000000000000000000" pitchFamily="2" charset="2"/>
              </a:rPr>
              <a:t> Repository</a:t>
            </a:r>
          </a:p>
          <a:p>
            <a:r>
              <a:rPr lang="en-IN" sz="1800" b="1" dirty="0">
                <a:solidFill>
                  <a:schemeClr val="tx1"/>
                </a:solidFill>
                <a:sym typeface="Wingdings" panose="05000000000000000000" pitchFamily="2" charset="2"/>
              </a:rPr>
              <a:t>Shruti</a:t>
            </a:r>
            <a:r>
              <a:rPr lang="en-IN" sz="1800" dirty="0">
                <a:solidFill>
                  <a:schemeClr val="tx1"/>
                </a:solidFill>
                <a:sym typeface="Wingdings" panose="05000000000000000000" pitchFamily="2" charset="2"/>
              </a:rPr>
              <a:t> </a:t>
            </a:r>
            <a:r>
              <a:rPr lang="en-IN" sz="1800" b="1" dirty="0">
                <a:solidFill>
                  <a:schemeClr val="tx1"/>
                </a:solidFill>
                <a:sym typeface="Wingdings" panose="05000000000000000000" pitchFamily="2" charset="2"/>
              </a:rPr>
              <a:t>Sunil </a:t>
            </a:r>
            <a:r>
              <a:rPr lang="en-IN" sz="1800" b="1" dirty="0" err="1">
                <a:solidFill>
                  <a:schemeClr val="tx1"/>
                </a:solidFill>
                <a:sym typeface="Wingdings" panose="05000000000000000000" pitchFamily="2" charset="2"/>
              </a:rPr>
              <a:t>Thokale</a:t>
            </a:r>
            <a:r>
              <a:rPr lang="en-IN" sz="1800" b="1" u="sng" dirty="0">
                <a:solidFill>
                  <a:schemeClr val="tx1"/>
                </a:solidFill>
                <a:sym typeface="Wingdings" panose="05000000000000000000" pitchFamily="2" charset="2"/>
              </a:rPr>
              <a:t></a:t>
            </a:r>
            <a:r>
              <a:rPr lang="en-IN" sz="1800" b="1" dirty="0">
                <a:solidFill>
                  <a:schemeClr val="tx1"/>
                </a:solidFill>
                <a:sym typeface="Wingdings" panose="05000000000000000000" pitchFamily="2" charset="2"/>
              </a:rPr>
              <a:t>  </a:t>
            </a:r>
          </a:p>
          <a:p>
            <a:r>
              <a:rPr lang="en-IN" sz="1600" dirty="0">
                <a:solidFill>
                  <a:schemeClr val="tx1"/>
                </a:solidFill>
                <a:sym typeface="Wingdings" panose="05000000000000000000" pitchFamily="2" charset="2"/>
              </a:rPr>
              <a:t>Patient Motion detection Yes or no model, Dataset Creation, Images and videos finding, Integration of codes, 5-page Report, GUI, </a:t>
            </a:r>
            <a:r>
              <a:rPr lang="en-IN" sz="1600" dirty="0" err="1">
                <a:solidFill>
                  <a:schemeClr val="tx1"/>
                </a:solidFill>
                <a:sym typeface="Wingdings" panose="05000000000000000000" pitchFamily="2" charset="2"/>
              </a:rPr>
              <a:t>Github</a:t>
            </a:r>
            <a:r>
              <a:rPr lang="en-IN" sz="1600" dirty="0">
                <a:solidFill>
                  <a:schemeClr val="tx1"/>
                </a:solidFill>
                <a:sym typeface="Wingdings" panose="05000000000000000000" pitchFamily="2" charset="2"/>
              </a:rPr>
              <a:t> Repository</a:t>
            </a:r>
          </a:p>
          <a:p>
            <a:r>
              <a:rPr lang="en-IN" sz="1800" b="1" dirty="0">
                <a:solidFill>
                  <a:schemeClr val="tx1"/>
                </a:solidFill>
                <a:sym typeface="Wingdings" panose="05000000000000000000" pitchFamily="2" charset="2"/>
              </a:rPr>
              <a:t>Vashi </a:t>
            </a:r>
            <a:r>
              <a:rPr lang="en-IN" sz="1800" b="1" dirty="0" err="1">
                <a:solidFill>
                  <a:schemeClr val="tx1"/>
                </a:solidFill>
                <a:sym typeface="Wingdings" panose="05000000000000000000" pitchFamily="2" charset="2"/>
              </a:rPr>
              <a:t>Ghatole</a:t>
            </a:r>
            <a:r>
              <a:rPr lang="en-IN" sz="1800" b="1" dirty="0">
                <a:solidFill>
                  <a:schemeClr val="tx1"/>
                </a:solidFill>
                <a:sym typeface="Wingdings" panose="05000000000000000000" pitchFamily="2" charset="2"/>
              </a:rPr>
              <a:t></a:t>
            </a:r>
          </a:p>
          <a:p>
            <a:r>
              <a:rPr lang="en-IN" sz="1600" dirty="0">
                <a:solidFill>
                  <a:schemeClr val="tx1"/>
                </a:solidFill>
                <a:sym typeface="Wingdings" panose="05000000000000000000" pitchFamily="2" charset="2"/>
              </a:rPr>
              <a:t> Research work , Images and videos finding</a:t>
            </a:r>
            <a:endParaRPr lang="en-IN" sz="1600" dirty="0">
              <a:solidFill>
                <a:schemeClr val="tx1"/>
              </a:solidFill>
            </a:endParaRPr>
          </a:p>
        </p:txBody>
      </p:sp>
      <p:sp>
        <p:nvSpPr>
          <p:cNvPr id="6" name="Slide Number Placeholder 5">
            <a:extLst>
              <a:ext uri="{FF2B5EF4-FFF2-40B4-BE49-F238E27FC236}">
                <a16:creationId xmlns:a16="http://schemas.microsoft.com/office/drawing/2014/main" id="{6F0F5197-B62F-98D5-7EB9-88A6F0704479}"/>
              </a:ext>
            </a:extLst>
          </p:cNvPr>
          <p:cNvSpPr>
            <a:spLocks noGrp="1"/>
          </p:cNvSpPr>
          <p:nvPr>
            <p:ph type="sldNum" sz="quarter" idx="12"/>
          </p:nvPr>
        </p:nvSpPr>
        <p:spPr/>
        <p:txBody>
          <a:bodyPr/>
          <a:lstStyle/>
          <a:p>
            <a:fld id="{B5CEABB6-07DC-46E8-9B57-56EC44A396E5}" type="slidenum">
              <a:rPr lang="en-US" smtClean="0"/>
              <a:t>11</a:t>
            </a:fld>
            <a:endParaRPr lang="en-US" dirty="0"/>
          </a:p>
        </p:txBody>
      </p:sp>
    </p:spTree>
    <p:extLst>
      <p:ext uri="{BB962C8B-B14F-4D97-AF65-F5344CB8AC3E}">
        <p14:creationId xmlns:p14="http://schemas.microsoft.com/office/powerpoint/2010/main" val="2720249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732744" y="558108"/>
            <a:ext cx="3171825" cy="561775"/>
          </a:xfrm>
        </p:spPr>
        <p:txBody>
          <a:bodyPr/>
          <a:lstStyle/>
          <a:p>
            <a:r>
              <a:rPr lang="en-US" sz="3200" b="1" dirty="0">
                <a:solidFill>
                  <a:schemeClr val="tx1"/>
                </a:solidFill>
                <a:latin typeface="Berlin Sans FB Demi" panose="020E0802020502020306" pitchFamily="34" charset="0"/>
              </a:rPr>
              <a:t>Conclusion</a:t>
            </a:r>
            <a:endParaRPr lang="en-US" b="1" dirty="0">
              <a:solidFill>
                <a:schemeClr val="tx1"/>
              </a:solidFill>
              <a:latin typeface="Berlin Sans FB Demi" panose="020E0802020502020306" pitchFamily="34" charset="0"/>
            </a:endParaRP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12</a:t>
            </a:fld>
            <a:endParaRPr lang="en-US" dirty="0"/>
          </a:p>
        </p:txBody>
      </p:sp>
      <p:sp>
        <p:nvSpPr>
          <p:cNvPr id="8" name="Content Placeholder 7">
            <a:extLst>
              <a:ext uri="{FF2B5EF4-FFF2-40B4-BE49-F238E27FC236}">
                <a16:creationId xmlns:a16="http://schemas.microsoft.com/office/drawing/2014/main" id="{E8ACB78F-041A-A7BF-6328-C10F356E9D5D}"/>
              </a:ext>
            </a:extLst>
          </p:cNvPr>
          <p:cNvSpPr>
            <a:spLocks noGrp="1"/>
          </p:cNvSpPr>
          <p:nvPr>
            <p:ph idx="1"/>
          </p:nvPr>
        </p:nvSpPr>
        <p:spPr>
          <a:xfrm>
            <a:off x="732745" y="1407560"/>
            <a:ext cx="10496910" cy="3364465"/>
          </a:xfrm>
        </p:spPr>
        <p:txBody>
          <a:bodyPr>
            <a:noAutofit/>
          </a:bodyPr>
          <a:lstStyle/>
          <a:p>
            <a:r>
              <a:rPr lang="en-US" sz="1600" dirty="0"/>
              <a:t>The </a:t>
            </a:r>
            <a:r>
              <a:rPr lang="en-US" sz="1600" b="1" dirty="0"/>
              <a:t>Innovative Monitoring System for </a:t>
            </a:r>
            <a:r>
              <a:rPr lang="en-US" sz="1600" b="1" dirty="0" err="1"/>
              <a:t>TeleICU</a:t>
            </a:r>
            <a:r>
              <a:rPr lang="en-US" sz="1600" b="1" dirty="0"/>
              <a:t> Patients</a:t>
            </a:r>
            <a:r>
              <a:rPr lang="en-US" sz="1600" dirty="0"/>
              <a:t> project demonstrates the power of integrating video processing and deep learning techniques to enhance patient care in ICU settings. By developing models for object detection, motion detection, and </a:t>
            </a:r>
            <a:r>
              <a:rPr lang="en-US" sz="1600" dirty="0" err="1"/>
              <a:t>keypoint</a:t>
            </a:r>
            <a:r>
              <a:rPr lang="en-US" sz="1600" dirty="0"/>
              <a:t> detection, we have created a comprehensive system capable of real-time monitoring and analysis. </a:t>
            </a:r>
          </a:p>
          <a:p>
            <a:r>
              <a:rPr lang="en-US" sz="1600" dirty="0"/>
              <a:t>The integration of these models, along with a user-friendly GUI, ensures seamless operation and valuable insights for healthcare providers. This project not only improves patient safety and care but also optimizes the efficiency of medical staff, paving the way for future advancements in </a:t>
            </a:r>
            <a:r>
              <a:rPr lang="en-US" sz="1600" dirty="0" err="1"/>
              <a:t>teleICU</a:t>
            </a:r>
            <a:r>
              <a:rPr lang="en-US" sz="1600" dirty="0"/>
              <a:t> technology.</a:t>
            </a:r>
            <a:endParaRPr lang="en-IN" sz="1600" b="1" dirty="0"/>
          </a:p>
        </p:txBody>
      </p:sp>
    </p:spTree>
    <p:extLst>
      <p:ext uri="{BB962C8B-B14F-4D97-AF65-F5344CB8AC3E}">
        <p14:creationId xmlns:p14="http://schemas.microsoft.com/office/powerpoint/2010/main" val="2243494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8310A-0B30-492A-7613-ABD3DDEDFEF6}"/>
              </a:ext>
            </a:extLst>
          </p:cNvPr>
          <p:cNvSpPr>
            <a:spLocks noGrp="1"/>
          </p:cNvSpPr>
          <p:nvPr>
            <p:ph type="ctrTitle"/>
          </p:nvPr>
        </p:nvSpPr>
        <p:spPr>
          <a:xfrm>
            <a:off x="647273" y="469016"/>
            <a:ext cx="6066620" cy="1122202"/>
          </a:xfrm>
        </p:spPr>
        <p:txBody>
          <a:bodyPr/>
          <a:lstStyle/>
          <a:p>
            <a:r>
              <a:rPr lang="en-IN" dirty="0">
                <a:solidFill>
                  <a:schemeClr val="tx1"/>
                </a:solidFill>
                <a:latin typeface="Berlin Sans FB Demi" panose="020E0802020502020306" pitchFamily="34" charset="0"/>
              </a:rPr>
              <a:t>Unique Idea Brief (Solution)</a:t>
            </a:r>
          </a:p>
        </p:txBody>
      </p:sp>
      <p:sp>
        <p:nvSpPr>
          <p:cNvPr id="3" name="Subtitle 2">
            <a:extLst>
              <a:ext uri="{FF2B5EF4-FFF2-40B4-BE49-F238E27FC236}">
                <a16:creationId xmlns:a16="http://schemas.microsoft.com/office/drawing/2014/main" id="{F9C3504C-6191-0255-B9D9-9633D18EC055}"/>
              </a:ext>
            </a:extLst>
          </p:cNvPr>
          <p:cNvSpPr>
            <a:spLocks noGrp="1"/>
          </p:cNvSpPr>
          <p:nvPr>
            <p:ph type="subTitle" idx="1"/>
          </p:nvPr>
        </p:nvSpPr>
        <p:spPr>
          <a:xfrm>
            <a:off x="545521" y="1753086"/>
            <a:ext cx="11100958" cy="4317399"/>
          </a:xfrm>
        </p:spPr>
        <p:txBody>
          <a:bodyPr>
            <a:normAutofit/>
          </a:bodyPr>
          <a:lstStyle/>
          <a:p>
            <a:r>
              <a:rPr lang="en-IN" sz="2000" b="1" dirty="0">
                <a:solidFill>
                  <a:schemeClr val="tx1"/>
                </a:solidFill>
              </a:rPr>
              <a:t>OUR APPROACH:</a:t>
            </a:r>
          </a:p>
          <a:p>
            <a:r>
              <a:rPr lang="en-IN" dirty="0">
                <a:solidFill>
                  <a:schemeClr val="tx1"/>
                </a:solidFill>
              </a:rPr>
              <a:t>We have taken 2-3 videos of the ICU Room .</a:t>
            </a:r>
          </a:p>
          <a:p>
            <a:r>
              <a:rPr lang="en-IN" dirty="0">
                <a:solidFill>
                  <a:schemeClr val="tx1"/>
                </a:solidFill>
              </a:rPr>
              <a:t>To work on the video and to detect the functionality of the patient , we first created the dataset using ROBOFLOW - which mainly include set of data’s for (Doctors, Nurse and  Patient)</a:t>
            </a:r>
          </a:p>
          <a:p>
            <a:r>
              <a:rPr lang="en-IN" dirty="0">
                <a:solidFill>
                  <a:schemeClr val="tx1"/>
                </a:solidFill>
              </a:rPr>
              <a:t>Now we have used three different deep learning and video processing techniques and models to build our project</a:t>
            </a:r>
          </a:p>
          <a:p>
            <a:pPr marL="285750" indent="-285750">
              <a:buFont typeface="Wingdings" panose="05000000000000000000" pitchFamily="2" charset="2"/>
              <a:buChar char="q"/>
            </a:pPr>
            <a:r>
              <a:rPr lang="en-IN" dirty="0">
                <a:solidFill>
                  <a:schemeClr val="tx1"/>
                </a:solidFill>
              </a:rPr>
              <a:t>     Object Detection Model</a:t>
            </a:r>
          </a:p>
          <a:p>
            <a:pPr marL="285750" indent="-285750">
              <a:buFont typeface="Wingdings" panose="05000000000000000000" pitchFamily="2" charset="2"/>
              <a:buChar char="q"/>
            </a:pPr>
            <a:r>
              <a:rPr lang="en-IN" dirty="0">
                <a:solidFill>
                  <a:schemeClr val="tx1"/>
                </a:solidFill>
              </a:rPr>
              <a:t>     Motion detect(yes or no) model</a:t>
            </a:r>
          </a:p>
          <a:p>
            <a:pPr marL="285750" indent="-285750">
              <a:buFont typeface="Wingdings" panose="05000000000000000000" pitchFamily="2" charset="2"/>
              <a:buChar char="q"/>
            </a:pPr>
            <a:r>
              <a:rPr lang="en-IN" dirty="0">
                <a:solidFill>
                  <a:schemeClr val="tx1"/>
                </a:solidFill>
              </a:rPr>
              <a:t>     </a:t>
            </a:r>
            <a:r>
              <a:rPr lang="en-IN" dirty="0" err="1">
                <a:solidFill>
                  <a:schemeClr val="tx1"/>
                </a:solidFill>
              </a:rPr>
              <a:t>Keypoint</a:t>
            </a:r>
            <a:r>
              <a:rPr lang="en-IN" dirty="0">
                <a:solidFill>
                  <a:schemeClr val="tx1"/>
                </a:solidFill>
              </a:rPr>
              <a:t> detection + alerting model</a:t>
            </a:r>
          </a:p>
          <a:p>
            <a:r>
              <a:rPr lang="en-IN" dirty="0">
                <a:solidFill>
                  <a:schemeClr val="tx1"/>
                </a:solidFill>
              </a:rPr>
              <a:t>Then we have integrated the three models in order to simplify user experience.</a:t>
            </a:r>
          </a:p>
          <a:p>
            <a:r>
              <a:rPr lang="en-IN" dirty="0">
                <a:solidFill>
                  <a:schemeClr val="tx1"/>
                </a:solidFill>
              </a:rPr>
              <a:t>Then we have also included the GUI where the user need to select the saved video and then process that video to get the integrated model working on the video.</a:t>
            </a:r>
          </a:p>
          <a:p>
            <a:endParaRPr lang="en-IN" dirty="0">
              <a:solidFill>
                <a:schemeClr val="tx1"/>
              </a:solidFill>
            </a:endParaRPr>
          </a:p>
          <a:p>
            <a:endParaRPr lang="en-IN" dirty="0"/>
          </a:p>
        </p:txBody>
      </p:sp>
    </p:spTree>
    <p:extLst>
      <p:ext uri="{BB962C8B-B14F-4D97-AF65-F5344CB8AC3E}">
        <p14:creationId xmlns:p14="http://schemas.microsoft.com/office/powerpoint/2010/main" val="1694623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567FDD-4BE1-7D48-229C-F1B34F23D7DE}"/>
              </a:ext>
            </a:extLst>
          </p:cNvPr>
          <p:cNvSpPr>
            <a:spLocks noGrp="1"/>
          </p:cNvSpPr>
          <p:nvPr>
            <p:ph type="subTitle" idx="1"/>
          </p:nvPr>
        </p:nvSpPr>
        <p:spPr>
          <a:xfrm>
            <a:off x="599483" y="638639"/>
            <a:ext cx="11177967" cy="5022314"/>
          </a:xfrm>
        </p:spPr>
        <p:txBody>
          <a:bodyPr>
            <a:normAutofit/>
          </a:bodyPr>
          <a:lstStyle/>
          <a:p>
            <a:r>
              <a:rPr lang="en-IN" sz="2400" b="1" dirty="0" err="1">
                <a:solidFill>
                  <a:schemeClr val="tx1"/>
                </a:solidFill>
              </a:rPr>
              <a:t>Metholodogy</a:t>
            </a:r>
            <a:r>
              <a:rPr lang="en-IN" sz="2400" b="1" dirty="0">
                <a:solidFill>
                  <a:schemeClr val="tx1"/>
                </a:solidFill>
              </a:rPr>
              <a:t>:</a:t>
            </a:r>
          </a:p>
          <a:p>
            <a:r>
              <a:rPr lang="en-IN" b="1" dirty="0">
                <a:solidFill>
                  <a:schemeClr val="tx1"/>
                </a:solidFill>
              </a:rPr>
              <a:t>Download high resolution ICU Room video.</a:t>
            </a:r>
          </a:p>
          <a:p>
            <a:pPr marL="285750" indent="-285750">
              <a:buFont typeface="Arial" panose="020B0604020202020204" pitchFamily="34" charset="0"/>
              <a:buChar char="•"/>
            </a:pPr>
            <a:r>
              <a:rPr lang="en-IN" b="1" dirty="0">
                <a:solidFill>
                  <a:schemeClr val="tx1"/>
                </a:solidFill>
              </a:rPr>
              <a:t> </a:t>
            </a:r>
            <a:r>
              <a:rPr lang="en-IN" dirty="0">
                <a:solidFill>
                  <a:schemeClr val="tx1"/>
                </a:solidFill>
              </a:rPr>
              <a:t>we have created a folder in our Desktop then saved the downloaded videos from </a:t>
            </a:r>
            <a:r>
              <a:rPr lang="en-IN" dirty="0" err="1">
                <a:solidFill>
                  <a:schemeClr val="tx1"/>
                </a:solidFill>
              </a:rPr>
              <a:t>youtube</a:t>
            </a:r>
            <a:r>
              <a:rPr lang="en-IN" dirty="0">
                <a:solidFill>
                  <a:schemeClr val="tx1"/>
                </a:solidFill>
              </a:rPr>
              <a:t>.</a:t>
            </a:r>
          </a:p>
          <a:p>
            <a:r>
              <a:rPr lang="en-IN" b="1" dirty="0">
                <a:solidFill>
                  <a:schemeClr val="tx1"/>
                </a:solidFill>
              </a:rPr>
              <a:t>Dataset Creation:</a:t>
            </a:r>
          </a:p>
          <a:p>
            <a:pPr marL="285750" indent="-285750">
              <a:buFont typeface="Arial" panose="020B0604020202020204" pitchFamily="34" charset="0"/>
              <a:buChar char="•"/>
            </a:pPr>
            <a:r>
              <a:rPr lang="en-IN" dirty="0">
                <a:solidFill>
                  <a:schemeClr val="tx1"/>
                </a:solidFill>
              </a:rPr>
              <a:t>We used </a:t>
            </a:r>
            <a:r>
              <a:rPr lang="en-IN" dirty="0" err="1">
                <a:solidFill>
                  <a:schemeClr val="tx1"/>
                </a:solidFill>
              </a:rPr>
              <a:t>Roboflow</a:t>
            </a:r>
            <a:r>
              <a:rPr lang="en-IN" dirty="0">
                <a:solidFill>
                  <a:schemeClr val="tx1"/>
                </a:solidFill>
              </a:rPr>
              <a:t> platform for building, training and deploying different models.</a:t>
            </a:r>
          </a:p>
          <a:p>
            <a:pPr marL="285750" indent="-285750">
              <a:buFont typeface="Arial" panose="020B0604020202020204" pitchFamily="34" charset="0"/>
              <a:buChar char="•"/>
            </a:pPr>
            <a:r>
              <a:rPr lang="en-IN" dirty="0">
                <a:solidFill>
                  <a:schemeClr val="tx1"/>
                </a:solidFill>
              </a:rPr>
              <a:t>We have created a folder of different images of Doctors, Nurse and Patients --&gt; then we upload the folder then through auto labelling we created the three classes for Doctors, Nurse and Patients .</a:t>
            </a:r>
          </a:p>
          <a:p>
            <a:pPr marL="285750" indent="-285750">
              <a:buFont typeface="Arial" panose="020B0604020202020204" pitchFamily="34" charset="0"/>
              <a:buChar char="•"/>
            </a:pPr>
            <a:r>
              <a:rPr lang="en-IN" dirty="0">
                <a:solidFill>
                  <a:schemeClr val="tx1"/>
                </a:solidFill>
              </a:rPr>
              <a:t>We have annotate the classes with unique features--</a:t>
            </a:r>
            <a:r>
              <a:rPr lang="en-IN" dirty="0">
                <a:solidFill>
                  <a:schemeClr val="tx1"/>
                </a:solidFill>
                <a:sym typeface="Wingdings" panose="05000000000000000000" pitchFamily="2" charset="2"/>
              </a:rPr>
              <a:t> then we fine tuned the model  then we labelled all the images, then create a Dataset of all the approved images.</a:t>
            </a:r>
          </a:p>
          <a:p>
            <a:pPr marL="285750" indent="-285750">
              <a:buFont typeface="Arial" panose="020B0604020202020204" pitchFamily="34" charset="0"/>
              <a:buChar char="•"/>
            </a:pPr>
            <a:r>
              <a:rPr lang="en-IN" dirty="0">
                <a:solidFill>
                  <a:schemeClr val="tx1"/>
                </a:solidFill>
                <a:sym typeface="Wingdings" panose="05000000000000000000" pitchFamily="2" charset="2"/>
              </a:rPr>
              <a:t>After generating the Dataset we get Zip code which include the API Key,  </a:t>
            </a:r>
            <a:r>
              <a:rPr lang="en-IN" dirty="0" err="1">
                <a:solidFill>
                  <a:schemeClr val="tx1"/>
                </a:solidFill>
                <a:sym typeface="Wingdings" panose="05000000000000000000" pitchFamily="2" charset="2"/>
              </a:rPr>
              <a:t>Data.yaml</a:t>
            </a:r>
            <a:r>
              <a:rPr lang="en-IN" dirty="0">
                <a:solidFill>
                  <a:schemeClr val="tx1"/>
                </a:solidFill>
                <a:sym typeface="Wingdings" panose="05000000000000000000" pitchFamily="2" charset="2"/>
              </a:rPr>
              <a:t> file, train valid and test folders.</a:t>
            </a:r>
            <a:endParaRPr lang="en-IN" dirty="0">
              <a:solidFill>
                <a:schemeClr val="tx1"/>
              </a:solidFill>
            </a:endParaRPr>
          </a:p>
          <a:p>
            <a:r>
              <a:rPr lang="en-IN" b="1" dirty="0">
                <a:solidFill>
                  <a:schemeClr val="tx1"/>
                </a:solidFill>
              </a:rPr>
              <a:t>Best.pt File:</a:t>
            </a:r>
          </a:p>
          <a:p>
            <a:r>
              <a:rPr lang="en-IN" dirty="0">
                <a:solidFill>
                  <a:schemeClr val="tx1"/>
                </a:solidFill>
              </a:rPr>
              <a:t>Download the Dataset in yolov8 model format </a:t>
            </a:r>
            <a:r>
              <a:rPr lang="en-IN" dirty="0">
                <a:solidFill>
                  <a:schemeClr val="tx1"/>
                </a:solidFill>
                <a:sym typeface="Wingdings" panose="05000000000000000000" pitchFamily="2" charset="2"/>
              </a:rPr>
              <a:t> then created a basic code in python - there we have trained our </a:t>
            </a:r>
            <a:r>
              <a:rPr lang="en-IN" dirty="0" err="1">
                <a:solidFill>
                  <a:schemeClr val="tx1"/>
                </a:solidFill>
                <a:sym typeface="Wingdings" panose="05000000000000000000" pitchFamily="2" charset="2"/>
              </a:rPr>
              <a:t>Data.yaml</a:t>
            </a:r>
            <a:r>
              <a:rPr lang="en-IN" dirty="0">
                <a:solidFill>
                  <a:schemeClr val="tx1"/>
                </a:solidFill>
                <a:sym typeface="Wingdings" panose="05000000000000000000" pitchFamily="2" charset="2"/>
              </a:rPr>
              <a:t> file using yolov8 model to obtain our best.pt file .</a:t>
            </a:r>
          </a:p>
          <a:p>
            <a:endParaRPr lang="en-IN" dirty="0">
              <a:solidFill>
                <a:schemeClr val="tx1"/>
              </a:solidFill>
              <a:sym typeface="Wingdings" panose="05000000000000000000" pitchFamily="2" charset="2"/>
            </a:endParaRPr>
          </a:p>
          <a:p>
            <a:endParaRPr lang="en-IN" dirty="0"/>
          </a:p>
        </p:txBody>
      </p:sp>
    </p:spTree>
    <p:extLst>
      <p:ext uri="{BB962C8B-B14F-4D97-AF65-F5344CB8AC3E}">
        <p14:creationId xmlns:p14="http://schemas.microsoft.com/office/powerpoint/2010/main" val="1156031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AAF02-2CF8-4CEB-D988-CB727499231B}"/>
              </a:ext>
            </a:extLst>
          </p:cNvPr>
          <p:cNvSpPr>
            <a:spLocks noGrp="1"/>
          </p:cNvSpPr>
          <p:nvPr>
            <p:ph idx="1"/>
          </p:nvPr>
        </p:nvSpPr>
        <p:spPr>
          <a:xfrm>
            <a:off x="621229" y="633362"/>
            <a:ext cx="11034965" cy="5055169"/>
          </a:xfrm>
        </p:spPr>
        <p:txBody>
          <a:bodyPr/>
          <a:lstStyle/>
          <a:p>
            <a:r>
              <a:rPr lang="en-IN" sz="2400" b="1" dirty="0">
                <a:solidFill>
                  <a:schemeClr val="tx1"/>
                </a:solidFill>
              </a:rPr>
              <a:t>Models:</a:t>
            </a:r>
          </a:p>
          <a:p>
            <a:r>
              <a:rPr lang="en-IN" sz="1800" b="1" dirty="0">
                <a:solidFill>
                  <a:schemeClr val="tx1"/>
                </a:solidFill>
              </a:rPr>
              <a:t>Object Detection Model:</a:t>
            </a:r>
          </a:p>
          <a:p>
            <a:pPr marL="342900" indent="-342900">
              <a:buFont typeface="Arial" panose="020B0604020202020204" pitchFamily="34" charset="0"/>
              <a:buChar char="•"/>
            </a:pPr>
            <a:r>
              <a:rPr lang="en-IN" sz="1600" dirty="0">
                <a:solidFill>
                  <a:schemeClr val="tx1"/>
                </a:solidFill>
              </a:rPr>
              <a:t>Using of YOLOV8  and opencv2 library</a:t>
            </a:r>
          </a:p>
          <a:p>
            <a:pPr marL="342900" indent="-342900">
              <a:buFont typeface="Arial" panose="020B0604020202020204" pitchFamily="34" charset="0"/>
              <a:buChar char="•"/>
            </a:pPr>
            <a:r>
              <a:rPr lang="en-IN" sz="1600" dirty="0">
                <a:solidFill>
                  <a:schemeClr val="tx1"/>
                </a:solidFill>
              </a:rPr>
              <a:t>Load the yolov8 model-&gt; then mention the path of video as well as the output path where the detected frames will be saved.</a:t>
            </a:r>
          </a:p>
          <a:p>
            <a:pPr marL="342900" indent="-342900">
              <a:buFont typeface="Arial" panose="020B0604020202020204" pitchFamily="34" charset="0"/>
              <a:buChar char="•"/>
            </a:pPr>
            <a:r>
              <a:rPr lang="en-IN" sz="1600" dirty="0">
                <a:solidFill>
                  <a:schemeClr val="tx1"/>
                </a:solidFill>
              </a:rPr>
              <a:t>Through this model ,we have identified different objects such as Doctors, Nurse and Patient within each frame of video and then the detected frames are saved in the specified folder.</a:t>
            </a:r>
            <a:endParaRPr lang="en-IN" sz="1600" b="1" dirty="0">
              <a:solidFill>
                <a:schemeClr val="tx1"/>
              </a:solidFill>
            </a:endParaRPr>
          </a:p>
          <a:p>
            <a:r>
              <a:rPr lang="en-IN" sz="1800" b="1" dirty="0">
                <a:solidFill>
                  <a:schemeClr val="tx1"/>
                </a:solidFill>
              </a:rPr>
              <a:t>Patient Motion Detected Yes or NO:</a:t>
            </a:r>
          </a:p>
          <a:p>
            <a:pPr marL="285750" indent="-285750">
              <a:buFont typeface="Arial" panose="020B0604020202020204" pitchFamily="34" charset="0"/>
              <a:buChar char="•"/>
            </a:pPr>
            <a:r>
              <a:rPr lang="en-IN" sz="1600" dirty="0">
                <a:solidFill>
                  <a:schemeClr val="tx1"/>
                </a:solidFill>
              </a:rPr>
              <a:t>Using opencv2, </a:t>
            </a:r>
            <a:r>
              <a:rPr lang="en-IN" sz="1600" dirty="0" err="1">
                <a:solidFill>
                  <a:schemeClr val="tx1"/>
                </a:solidFill>
              </a:rPr>
              <a:t>Numpy</a:t>
            </a:r>
            <a:r>
              <a:rPr lang="en-IN" sz="1600" dirty="0">
                <a:solidFill>
                  <a:schemeClr val="tx1"/>
                </a:solidFill>
              </a:rPr>
              <a:t>, </a:t>
            </a:r>
            <a:r>
              <a:rPr lang="en-IN" sz="1600" dirty="0" err="1">
                <a:solidFill>
                  <a:schemeClr val="tx1"/>
                </a:solidFill>
              </a:rPr>
              <a:t>Mediapipe</a:t>
            </a:r>
            <a:r>
              <a:rPr lang="en-IN" sz="1600" dirty="0">
                <a:solidFill>
                  <a:schemeClr val="tx1"/>
                </a:solidFill>
              </a:rPr>
              <a:t>, </a:t>
            </a:r>
            <a:r>
              <a:rPr lang="en-IN" sz="1600" dirty="0" err="1">
                <a:solidFill>
                  <a:schemeClr val="tx1"/>
                </a:solidFill>
              </a:rPr>
              <a:t>Pygame</a:t>
            </a:r>
            <a:r>
              <a:rPr lang="en-IN" sz="1600" dirty="0">
                <a:solidFill>
                  <a:schemeClr val="tx1"/>
                </a:solidFill>
              </a:rPr>
              <a:t> and YOLOV8 library.</a:t>
            </a:r>
          </a:p>
          <a:p>
            <a:pPr marL="285750" indent="-285750">
              <a:buFont typeface="Arial" panose="020B0604020202020204" pitchFamily="34" charset="0"/>
              <a:buChar char="•"/>
            </a:pPr>
            <a:r>
              <a:rPr lang="en-IN" sz="1600" dirty="0">
                <a:solidFill>
                  <a:schemeClr val="tx1"/>
                </a:solidFill>
              </a:rPr>
              <a:t>It only detects the “Patient” in the video using YOLOV8 and </a:t>
            </a:r>
            <a:r>
              <a:rPr lang="en-IN" sz="1600" dirty="0" err="1">
                <a:solidFill>
                  <a:schemeClr val="tx1"/>
                </a:solidFill>
              </a:rPr>
              <a:t>Mediapipe</a:t>
            </a:r>
            <a:r>
              <a:rPr lang="en-IN" sz="1600" dirty="0">
                <a:solidFill>
                  <a:schemeClr val="tx1"/>
                </a:solidFill>
              </a:rPr>
              <a:t> is used for tracking the motion of patient within the patients bounding box by comparing consecutive video frames.</a:t>
            </a:r>
          </a:p>
          <a:p>
            <a:pPr marL="285750" indent="-285750">
              <a:buFont typeface="Arial" panose="020B0604020202020204" pitchFamily="34" charset="0"/>
              <a:buChar char="•"/>
            </a:pPr>
            <a:r>
              <a:rPr lang="en-IN" sz="1600" dirty="0">
                <a:solidFill>
                  <a:schemeClr val="tx1"/>
                </a:solidFill>
              </a:rPr>
              <a:t>If motion of the patient is detected then it raises an alert by playing an alert sound.</a:t>
            </a: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800" b="1" dirty="0"/>
          </a:p>
          <a:p>
            <a:endParaRPr lang="en-IN" sz="1600" b="1" dirty="0"/>
          </a:p>
          <a:p>
            <a:endParaRPr lang="en-IN" dirty="0"/>
          </a:p>
        </p:txBody>
      </p:sp>
      <p:sp>
        <p:nvSpPr>
          <p:cNvPr id="6" name="Slide Number Placeholder 5">
            <a:extLst>
              <a:ext uri="{FF2B5EF4-FFF2-40B4-BE49-F238E27FC236}">
                <a16:creationId xmlns:a16="http://schemas.microsoft.com/office/drawing/2014/main" id="{4E5497B1-E917-44BA-2147-ED2D2604CB4D}"/>
              </a:ext>
            </a:extLst>
          </p:cNvPr>
          <p:cNvSpPr>
            <a:spLocks noGrp="1"/>
          </p:cNvSpPr>
          <p:nvPr>
            <p:ph type="sldNum" sz="quarter" idx="12"/>
          </p:nvPr>
        </p:nvSpPr>
        <p:spPr/>
        <p:txBody>
          <a:bodyPr/>
          <a:lstStyle/>
          <a:p>
            <a:fld id="{B5CEABB6-07DC-46E8-9B57-56EC44A396E5}" type="slidenum">
              <a:rPr lang="en-US" smtClean="0"/>
              <a:t>4</a:t>
            </a:fld>
            <a:endParaRPr lang="en-US" dirty="0"/>
          </a:p>
        </p:txBody>
      </p:sp>
    </p:spTree>
    <p:extLst>
      <p:ext uri="{BB962C8B-B14F-4D97-AF65-F5344CB8AC3E}">
        <p14:creationId xmlns:p14="http://schemas.microsoft.com/office/powerpoint/2010/main" val="3423959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C99695-B600-B0AF-C443-2A5FCB9AAF00}"/>
              </a:ext>
            </a:extLst>
          </p:cNvPr>
          <p:cNvSpPr>
            <a:spLocks noGrp="1"/>
          </p:cNvSpPr>
          <p:nvPr>
            <p:ph idx="1"/>
          </p:nvPr>
        </p:nvSpPr>
        <p:spPr>
          <a:xfrm>
            <a:off x="660333" y="642987"/>
            <a:ext cx="10871334" cy="5613433"/>
          </a:xfrm>
        </p:spPr>
        <p:txBody>
          <a:bodyPr>
            <a:normAutofit lnSpcReduction="10000"/>
          </a:bodyPr>
          <a:lstStyle/>
          <a:p>
            <a:r>
              <a:rPr lang="en-IN" sz="2000" b="1" dirty="0" err="1">
                <a:solidFill>
                  <a:schemeClr val="tx1"/>
                </a:solidFill>
              </a:rPr>
              <a:t>Keypoint</a:t>
            </a:r>
            <a:r>
              <a:rPr lang="en-IN" sz="2000" b="1" dirty="0">
                <a:solidFill>
                  <a:schemeClr val="tx1"/>
                </a:solidFill>
              </a:rPr>
              <a:t> Detection + Alerting:</a:t>
            </a:r>
          </a:p>
          <a:p>
            <a:pPr marL="285750" indent="-285750">
              <a:buFont typeface="Arial" panose="020B0604020202020204" pitchFamily="34" charset="0"/>
              <a:buChar char="•"/>
            </a:pPr>
            <a:r>
              <a:rPr lang="en-IN" sz="1800" dirty="0">
                <a:solidFill>
                  <a:schemeClr val="tx1"/>
                </a:solidFill>
              </a:rPr>
              <a:t>Using of opencv2, </a:t>
            </a:r>
            <a:r>
              <a:rPr lang="en-IN" sz="1800" dirty="0" err="1">
                <a:solidFill>
                  <a:schemeClr val="tx1"/>
                </a:solidFill>
              </a:rPr>
              <a:t>Numpy</a:t>
            </a:r>
            <a:r>
              <a:rPr lang="en-IN" sz="1800" dirty="0">
                <a:solidFill>
                  <a:schemeClr val="tx1"/>
                </a:solidFill>
              </a:rPr>
              <a:t>, </a:t>
            </a:r>
            <a:r>
              <a:rPr lang="en-IN" sz="1800" dirty="0" err="1">
                <a:solidFill>
                  <a:schemeClr val="tx1"/>
                </a:solidFill>
              </a:rPr>
              <a:t>Mediapipe</a:t>
            </a:r>
            <a:r>
              <a:rPr lang="en-IN" sz="1800" dirty="0">
                <a:solidFill>
                  <a:schemeClr val="tx1"/>
                </a:solidFill>
              </a:rPr>
              <a:t> and YOLOV8 library.</a:t>
            </a:r>
          </a:p>
          <a:p>
            <a:pPr marL="285750" indent="-285750">
              <a:buFont typeface="Arial" panose="020B0604020202020204" pitchFamily="34" charset="0"/>
              <a:buChar char="•"/>
            </a:pPr>
            <a:r>
              <a:rPr lang="en-IN" sz="1800" dirty="0">
                <a:solidFill>
                  <a:schemeClr val="tx1"/>
                </a:solidFill>
              </a:rPr>
              <a:t>It  detects different objects(Doctor’s, Nurse’s, Patient’s) in the video using YOLOV8 and </a:t>
            </a:r>
            <a:r>
              <a:rPr lang="en-IN" sz="1800" dirty="0" err="1">
                <a:solidFill>
                  <a:schemeClr val="tx1"/>
                </a:solidFill>
              </a:rPr>
              <a:t>mediapipe</a:t>
            </a:r>
            <a:r>
              <a:rPr lang="en-IN" sz="1800" dirty="0">
                <a:solidFill>
                  <a:schemeClr val="tx1"/>
                </a:solidFill>
              </a:rPr>
              <a:t> is used for tracking the facial and hand landmarks to monitor specific movements of patient.</a:t>
            </a:r>
          </a:p>
          <a:p>
            <a:pPr marL="285750" indent="-285750">
              <a:buFont typeface="Arial" panose="020B0604020202020204" pitchFamily="34" charset="0"/>
              <a:buChar char="•"/>
            </a:pPr>
            <a:r>
              <a:rPr lang="en-US" sz="1800" dirty="0">
                <a:solidFill>
                  <a:schemeClr val="tx1"/>
                </a:solidFill>
              </a:rPr>
              <a:t>It detects and alerts for movements like mouth opening, eyes opening, head movements, and hand movements within the detected patient’s bounding box.</a:t>
            </a:r>
          </a:p>
          <a:p>
            <a:pPr marL="285750" indent="-285750">
              <a:buFont typeface="Arial" panose="020B0604020202020204" pitchFamily="34" charset="0"/>
              <a:buChar char="•"/>
            </a:pPr>
            <a:r>
              <a:rPr lang="en-IN" sz="1800" dirty="0">
                <a:solidFill>
                  <a:schemeClr val="tx1"/>
                </a:solidFill>
              </a:rPr>
              <a:t>Then the detected frames / video get saved into the output folder.</a:t>
            </a:r>
          </a:p>
          <a:p>
            <a:r>
              <a:rPr lang="en-IN" sz="1800" b="1" dirty="0">
                <a:solidFill>
                  <a:schemeClr val="tx1"/>
                </a:solidFill>
              </a:rPr>
              <a:t>GUI:</a:t>
            </a:r>
          </a:p>
          <a:p>
            <a:pPr marL="285750" indent="-285750">
              <a:buFont typeface="Arial" panose="020B0604020202020204" pitchFamily="34" charset="0"/>
              <a:buChar char="•"/>
            </a:pPr>
            <a:r>
              <a:rPr lang="en-IN" sz="1800" dirty="0">
                <a:solidFill>
                  <a:schemeClr val="tx1"/>
                </a:solidFill>
              </a:rPr>
              <a:t>Using the </a:t>
            </a:r>
            <a:r>
              <a:rPr lang="en-IN" sz="1800" dirty="0" err="1">
                <a:solidFill>
                  <a:schemeClr val="tx1"/>
                </a:solidFill>
              </a:rPr>
              <a:t>Tkinter</a:t>
            </a:r>
            <a:r>
              <a:rPr lang="en-IN" sz="1800" dirty="0">
                <a:solidFill>
                  <a:schemeClr val="tx1"/>
                </a:solidFill>
              </a:rPr>
              <a:t> library.</a:t>
            </a:r>
          </a:p>
          <a:p>
            <a:pPr marL="285750" indent="-285750">
              <a:buFont typeface="Arial" panose="020B0604020202020204" pitchFamily="34" charset="0"/>
              <a:buChar char="•"/>
            </a:pPr>
            <a:r>
              <a:rPr lang="en-IN" sz="1800" dirty="0">
                <a:solidFill>
                  <a:schemeClr val="tx1"/>
                </a:solidFill>
              </a:rPr>
              <a:t>We have provide two buttons </a:t>
            </a:r>
            <a:r>
              <a:rPr lang="en-IN" sz="1800" dirty="0">
                <a:solidFill>
                  <a:schemeClr val="tx1"/>
                </a:solidFill>
                <a:sym typeface="Wingdings" panose="05000000000000000000" pitchFamily="2" charset="2"/>
              </a:rPr>
              <a:t> upload video button and process video button.</a:t>
            </a:r>
          </a:p>
          <a:p>
            <a:pPr marL="285750" indent="-285750">
              <a:buFont typeface="Arial" panose="020B0604020202020204" pitchFamily="34" charset="0"/>
              <a:buChar char="•"/>
            </a:pPr>
            <a:r>
              <a:rPr lang="en-IN" sz="1800" dirty="0">
                <a:solidFill>
                  <a:schemeClr val="tx1"/>
                </a:solidFill>
                <a:sym typeface="Wingdings" panose="05000000000000000000" pitchFamily="2" charset="2"/>
              </a:rPr>
              <a:t>Using upload video button we upload the selected video for processing</a:t>
            </a:r>
          </a:p>
          <a:p>
            <a:pPr marL="285750" indent="-285750">
              <a:buFont typeface="Arial" panose="020B0604020202020204" pitchFamily="34" charset="0"/>
              <a:buChar char="•"/>
            </a:pPr>
            <a:r>
              <a:rPr lang="en-IN" sz="1800" dirty="0">
                <a:solidFill>
                  <a:schemeClr val="tx1"/>
                </a:solidFill>
                <a:sym typeface="Wingdings" panose="05000000000000000000" pitchFamily="2" charset="2"/>
              </a:rPr>
              <a:t>Using the process video button we select the folder where the detected frames will be saved.</a:t>
            </a:r>
          </a:p>
          <a:p>
            <a:pPr marL="285750" indent="-285750">
              <a:buFont typeface="Arial" panose="020B0604020202020204" pitchFamily="34" charset="0"/>
              <a:buChar char="•"/>
            </a:pPr>
            <a:r>
              <a:rPr lang="en-IN" sz="1800" dirty="0">
                <a:solidFill>
                  <a:schemeClr val="tx1"/>
                </a:solidFill>
                <a:sym typeface="Wingdings" panose="05000000000000000000" pitchFamily="2" charset="2"/>
              </a:rPr>
              <a:t>Then the video start’s processing.</a:t>
            </a:r>
          </a:p>
          <a:p>
            <a:pPr marL="285750" indent="-285750">
              <a:buFont typeface="Arial" panose="020B0604020202020204" pitchFamily="34" charset="0"/>
              <a:buChar char="•"/>
            </a:pPr>
            <a:endParaRPr lang="en-IN" sz="1800" dirty="0">
              <a:solidFill>
                <a:schemeClr val="tx1"/>
              </a:solidFill>
            </a:endParaRP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endParaRPr lang="en-IN" dirty="0"/>
          </a:p>
        </p:txBody>
      </p:sp>
      <p:sp>
        <p:nvSpPr>
          <p:cNvPr id="6" name="Slide Number Placeholder 5">
            <a:extLst>
              <a:ext uri="{FF2B5EF4-FFF2-40B4-BE49-F238E27FC236}">
                <a16:creationId xmlns:a16="http://schemas.microsoft.com/office/drawing/2014/main" id="{3AC57A36-19EF-BE17-5785-6F221CC49ED7}"/>
              </a:ext>
            </a:extLst>
          </p:cNvPr>
          <p:cNvSpPr>
            <a:spLocks noGrp="1"/>
          </p:cNvSpPr>
          <p:nvPr>
            <p:ph type="sldNum" sz="quarter" idx="12"/>
          </p:nvPr>
        </p:nvSpPr>
        <p:spPr/>
        <p:txBody>
          <a:bodyPr/>
          <a:lstStyle/>
          <a:p>
            <a:fld id="{B5CEABB6-07DC-46E8-9B57-56EC44A396E5}" type="slidenum">
              <a:rPr lang="en-US" smtClean="0"/>
              <a:t>5</a:t>
            </a:fld>
            <a:endParaRPr lang="en-US" dirty="0"/>
          </a:p>
        </p:txBody>
      </p:sp>
    </p:spTree>
    <p:extLst>
      <p:ext uri="{BB962C8B-B14F-4D97-AF65-F5344CB8AC3E}">
        <p14:creationId xmlns:p14="http://schemas.microsoft.com/office/powerpoint/2010/main" val="2952545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0EEE9-B5F4-ACDC-2A16-E78635B1DB61}"/>
              </a:ext>
            </a:extLst>
          </p:cNvPr>
          <p:cNvSpPr>
            <a:spLocks noGrp="1"/>
          </p:cNvSpPr>
          <p:nvPr>
            <p:ph type="title"/>
          </p:nvPr>
        </p:nvSpPr>
        <p:spPr>
          <a:xfrm>
            <a:off x="651403" y="413971"/>
            <a:ext cx="5190358" cy="548471"/>
          </a:xfrm>
        </p:spPr>
        <p:txBody>
          <a:bodyPr>
            <a:normAutofit/>
          </a:bodyPr>
          <a:lstStyle/>
          <a:p>
            <a:r>
              <a:rPr lang="en-IN" b="1" dirty="0">
                <a:solidFill>
                  <a:schemeClr val="tx1"/>
                </a:solidFill>
                <a:latin typeface="Berlin Sans FB Demi" panose="020E0802020502020306" pitchFamily="34" charset="0"/>
              </a:rPr>
              <a:t>Features Offered</a:t>
            </a:r>
          </a:p>
        </p:txBody>
      </p:sp>
      <p:sp>
        <p:nvSpPr>
          <p:cNvPr id="3" name="Content Placeholder 2">
            <a:extLst>
              <a:ext uri="{FF2B5EF4-FFF2-40B4-BE49-F238E27FC236}">
                <a16:creationId xmlns:a16="http://schemas.microsoft.com/office/drawing/2014/main" id="{0F2207CB-9F48-07C7-AF79-A894F3C59A47}"/>
              </a:ext>
            </a:extLst>
          </p:cNvPr>
          <p:cNvSpPr>
            <a:spLocks noGrp="1"/>
          </p:cNvSpPr>
          <p:nvPr>
            <p:ph idx="1"/>
          </p:nvPr>
        </p:nvSpPr>
        <p:spPr>
          <a:xfrm>
            <a:off x="698569" y="1173805"/>
            <a:ext cx="10794861" cy="4891539"/>
          </a:xfrm>
        </p:spPr>
        <p:txBody>
          <a:bodyPr>
            <a:normAutofit/>
          </a:bodyPr>
          <a:lstStyle/>
          <a:p>
            <a:r>
              <a:rPr lang="en-IN" sz="1600" dirty="0">
                <a:solidFill>
                  <a:schemeClr val="tx1"/>
                </a:solidFill>
              </a:rPr>
              <a:t>We offer various features through our models which are mentioned below:</a:t>
            </a:r>
          </a:p>
          <a:p>
            <a:pPr marL="285750" indent="-285750">
              <a:buFont typeface="Arial" panose="020B0604020202020204" pitchFamily="34" charset="0"/>
              <a:buChar char="•"/>
            </a:pPr>
            <a:r>
              <a:rPr lang="en-IN" sz="1600" b="1" dirty="0">
                <a:solidFill>
                  <a:schemeClr val="tx1"/>
                </a:solidFill>
              </a:rPr>
              <a:t>Data Collection and Annotation </a:t>
            </a:r>
            <a:r>
              <a:rPr lang="en-IN" sz="1600" dirty="0">
                <a:solidFill>
                  <a:schemeClr val="tx1"/>
                </a:solidFill>
                <a:sym typeface="Wingdings" panose="05000000000000000000" pitchFamily="2" charset="2"/>
              </a:rPr>
              <a:t> for creating datasets</a:t>
            </a:r>
          </a:p>
          <a:p>
            <a:pPr marL="285750" indent="-285750">
              <a:buFont typeface="Arial" panose="020B0604020202020204" pitchFamily="34" charset="0"/>
              <a:buChar char="•"/>
            </a:pPr>
            <a:r>
              <a:rPr lang="en-IN" sz="1600" b="1" dirty="0">
                <a:solidFill>
                  <a:schemeClr val="tx1"/>
                </a:solidFill>
                <a:sym typeface="Wingdings" panose="05000000000000000000" pitchFamily="2" charset="2"/>
              </a:rPr>
              <a:t>Training Process  </a:t>
            </a:r>
            <a:r>
              <a:rPr lang="en-IN" sz="1600" dirty="0">
                <a:solidFill>
                  <a:schemeClr val="tx1"/>
                </a:solidFill>
                <a:sym typeface="Wingdings" panose="05000000000000000000" pitchFamily="2" charset="2"/>
              </a:rPr>
              <a:t> including Data processing, augmentation techniques, video and image processing, fine tuning.</a:t>
            </a:r>
          </a:p>
          <a:p>
            <a:pPr marL="285750" indent="-285750">
              <a:buFont typeface="Arial" panose="020B0604020202020204" pitchFamily="34" charset="0"/>
              <a:buChar char="•"/>
            </a:pPr>
            <a:r>
              <a:rPr lang="en-IN" sz="1600" b="1" dirty="0">
                <a:solidFill>
                  <a:schemeClr val="tx1"/>
                </a:solidFill>
                <a:sym typeface="Wingdings" panose="05000000000000000000" pitchFamily="2" charset="2"/>
              </a:rPr>
              <a:t>Integration </a:t>
            </a:r>
            <a:r>
              <a:rPr lang="en-IN" sz="1600" dirty="0">
                <a:solidFill>
                  <a:schemeClr val="tx1"/>
                </a:solidFill>
                <a:sym typeface="Wingdings" panose="05000000000000000000" pitchFamily="2" charset="2"/>
              </a:rPr>
              <a:t> integrated all three models(object detection , motion detection and </a:t>
            </a:r>
            <a:r>
              <a:rPr lang="en-IN" sz="1600" dirty="0" err="1">
                <a:solidFill>
                  <a:schemeClr val="tx1"/>
                </a:solidFill>
                <a:sym typeface="Wingdings" panose="05000000000000000000" pitchFamily="2" charset="2"/>
              </a:rPr>
              <a:t>keypoint</a:t>
            </a:r>
            <a:r>
              <a:rPr lang="en-IN" sz="1600" dirty="0">
                <a:solidFill>
                  <a:schemeClr val="tx1"/>
                </a:solidFill>
                <a:sym typeface="Wingdings" panose="05000000000000000000" pitchFamily="2" charset="2"/>
              </a:rPr>
              <a:t> detection) into one single python code.</a:t>
            </a:r>
          </a:p>
          <a:p>
            <a:pPr marL="285750" indent="-285750">
              <a:buFont typeface="Arial" panose="020B0604020202020204" pitchFamily="34" charset="0"/>
              <a:buChar char="•"/>
            </a:pPr>
            <a:r>
              <a:rPr lang="en-IN" sz="1600" b="1" dirty="0">
                <a:solidFill>
                  <a:schemeClr val="tx1"/>
                </a:solidFill>
                <a:sym typeface="Wingdings" panose="05000000000000000000" pitchFamily="2" charset="2"/>
              </a:rPr>
              <a:t>Realtime Processing  R</a:t>
            </a:r>
            <a:r>
              <a:rPr lang="en-IN" sz="1600" dirty="0">
                <a:solidFill>
                  <a:schemeClr val="tx1"/>
                </a:solidFill>
                <a:sym typeface="Wingdings" panose="05000000000000000000" pitchFamily="2" charset="2"/>
              </a:rPr>
              <a:t>ealtime object detection and patient’s motion tracking.</a:t>
            </a:r>
          </a:p>
          <a:p>
            <a:pPr marL="285750" indent="-285750">
              <a:buFont typeface="Arial" panose="020B0604020202020204" pitchFamily="34" charset="0"/>
              <a:buChar char="•"/>
            </a:pPr>
            <a:r>
              <a:rPr lang="en-IN" sz="1600" b="1" dirty="0">
                <a:solidFill>
                  <a:schemeClr val="tx1"/>
                </a:solidFill>
                <a:sym typeface="Wingdings" panose="05000000000000000000" pitchFamily="2" charset="2"/>
              </a:rPr>
              <a:t>Multi-object Tracking  </a:t>
            </a:r>
            <a:r>
              <a:rPr lang="en-IN" sz="1600" dirty="0">
                <a:solidFill>
                  <a:schemeClr val="tx1"/>
                </a:solidFill>
                <a:sym typeface="Wingdings" panose="05000000000000000000" pitchFamily="2" charset="2"/>
              </a:rPr>
              <a:t>used algorithms  for tracking multiple objects (Doctors, nurses and patients) for each frame in a video.</a:t>
            </a:r>
          </a:p>
          <a:p>
            <a:pPr marL="285750" indent="-285750">
              <a:buFont typeface="Arial" panose="020B0604020202020204" pitchFamily="34" charset="0"/>
              <a:buChar char="•"/>
            </a:pPr>
            <a:r>
              <a:rPr lang="en-IN" sz="1600" b="1" dirty="0">
                <a:solidFill>
                  <a:schemeClr val="tx1"/>
                </a:solidFill>
                <a:sym typeface="Wingdings" panose="05000000000000000000" pitchFamily="2" charset="2"/>
              </a:rPr>
              <a:t>Raising Sound Alerts  </a:t>
            </a:r>
            <a:r>
              <a:rPr lang="en-IN" sz="1600" dirty="0">
                <a:solidFill>
                  <a:schemeClr val="tx1"/>
                </a:solidFill>
                <a:sym typeface="Wingdings" panose="05000000000000000000" pitchFamily="2" charset="2"/>
              </a:rPr>
              <a:t>Specifically generate sound alerts for the motion of patient only.</a:t>
            </a:r>
          </a:p>
          <a:p>
            <a:pPr marL="285750" indent="-285750">
              <a:buFont typeface="Arial" panose="020B0604020202020204" pitchFamily="34" charset="0"/>
              <a:buChar char="•"/>
            </a:pPr>
            <a:r>
              <a:rPr lang="en-IN" sz="1600" b="1" dirty="0">
                <a:solidFill>
                  <a:schemeClr val="tx1"/>
                </a:solidFill>
                <a:sym typeface="Wingdings" panose="05000000000000000000" pitchFamily="2" charset="2"/>
              </a:rPr>
              <a:t>Raising Text Alerts  </a:t>
            </a:r>
            <a:r>
              <a:rPr lang="en-IN" sz="1600" dirty="0">
                <a:solidFill>
                  <a:schemeClr val="tx1"/>
                </a:solidFill>
                <a:sym typeface="Wingdings" panose="05000000000000000000" pitchFamily="2" charset="2"/>
              </a:rPr>
              <a:t>Specifically generate text alerts for the type of motion of patient only using ()</a:t>
            </a:r>
          </a:p>
          <a:p>
            <a:pPr marL="285750" indent="-285750">
              <a:buFont typeface="Arial" panose="020B0604020202020204" pitchFamily="34" charset="0"/>
              <a:buChar char="•"/>
            </a:pPr>
            <a:r>
              <a:rPr lang="en-IN" sz="1600" b="1" dirty="0">
                <a:solidFill>
                  <a:schemeClr val="tx1"/>
                </a:solidFill>
                <a:sym typeface="Wingdings" panose="05000000000000000000" pitchFamily="2" charset="2"/>
              </a:rPr>
              <a:t>GUI </a:t>
            </a:r>
            <a:r>
              <a:rPr lang="en-IN" sz="1600" dirty="0">
                <a:solidFill>
                  <a:schemeClr val="tx1"/>
                </a:solidFill>
                <a:sym typeface="Wingdings" panose="05000000000000000000" pitchFamily="2" charset="2"/>
              </a:rPr>
              <a:t> create a user interface with two buttons(upload video button and process video button).</a:t>
            </a:r>
          </a:p>
          <a:p>
            <a:pPr marL="285750" indent="-285750">
              <a:buFont typeface="Arial" panose="020B0604020202020204" pitchFamily="34" charset="0"/>
              <a:buChar char="•"/>
            </a:pPr>
            <a:r>
              <a:rPr lang="en-IN" sz="1600" b="1" dirty="0">
                <a:solidFill>
                  <a:schemeClr val="tx1"/>
                </a:solidFill>
                <a:sym typeface="Wingdings" panose="05000000000000000000" pitchFamily="2" charset="2"/>
              </a:rPr>
              <a:t>Real-world Application  </a:t>
            </a:r>
            <a:r>
              <a:rPr lang="en-IN" sz="1600" dirty="0">
                <a:solidFill>
                  <a:schemeClr val="tx1"/>
                </a:solidFill>
                <a:sym typeface="Wingdings" panose="05000000000000000000" pitchFamily="2" charset="2"/>
              </a:rPr>
              <a:t>using these three models we can even train the CCTVS footage </a:t>
            </a:r>
            <a:r>
              <a:rPr lang="en-IN" sz="1600" dirty="0">
                <a:sym typeface="Wingdings" panose="05000000000000000000" pitchFamily="2" charset="2"/>
              </a:rPr>
              <a:t>.</a:t>
            </a:r>
          </a:p>
          <a:p>
            <a:pPr marL="285750" indent="-285750">
              <a:buFont typeface="Arial" panose="020B0604020202020204" pitchFamily="34" charset="0"/>
              <a:buChar char="•"/>
            </a:pPr>
            <a:endParaRPr lang="en-IN" sz="1600" dirty="0">
              <a:sym typeface="Wingdings" panose="05000000000000000000" pitchFamily="2" charset="2"/>
            </a:endParaRPr>
          </a:p>
          <a:p>
            <a:pPr marL="285750" indent="-285750">
              <a:buFont typeface="Arial" panose="020B0604020202020204" pitchFamily="34" charset="0"/>
              <a:buChar char="•"/>
            </a:pPr>
            <a:endParaRPr lang="en-IN" sz="1600" dirty="0">
              <a:sym typeface="Wingdings" panose="05000000000000000000" pitchFamily="2" charset="2"/>
            </a:endParaRPr>
          </a:p>
          <a:p>
            <a:pPr marL="285750" indent="-285750">
              <a:buFont typeface="Arial" panose="020B0604020202020204" pitchFamily="34" charset="0"/>
              <a:buChar char="•"/>
            </a:pPr>
            <a:endParaRPr lang="en-IN" sz="1600" dirty="0">
              <a:sym typeface="Wingdings" panose="05000000000000000000" pitchFamily="2" charset="2"/>
            </a:endParaRPr>
          </a:p>
          <a:p>
            <a:endParaRPr lang="en-IN" sz="1600" dirty="0">
              <a:sym typeface="Wingdings" panose="05000000000000000000" pitchFamily="2" charset="2"/>
            </a:endParaRPr>
          </a:p>
          <a:p>
            <a:endParaRPr lang="en-IN" dirty="0"/>
          </a:p>
          <a:p>
            <a:endParaRPr lang="en-IN" dirty="0"/>
          </a:p>
        </p:txBody>
      </p:sp>
      <p:sp>
        <p:nvSpPr>
          <p:cNvPr id="6" name="Slide Number Placeholder 5">
            <a:extLst>
              <a:ext uri="{FF2B5EF4-FFF2-40B4-BE49-F238E27FC236}">
                <a16:creationId xmlns:a16="http://schemas.microsoft.com/office/drawing/2014/main" id="{FAE8BCE4-2207-4695-8642-9FCA162E7DB8}"/>
              </a:ext>
            </a:extLst>
          </p:cNvPr>
          <p:cNvSpPr>
            <a:spLocks noGrp="1"/>
          </p:cNvSpPr>
          <p:nvPr>
            <p:ph type="sldNum" sz="quarter" idx="12"/>
          </p:nvPr>
        </p:nvSpPr>
        <p:spPr/>
        <p:txBody>
          <a:bodyPr/>
          <a:lstStyle/>
          <a:p>
            <a:fld id="{B5CEABB6-07DC-46E8-9B57-56EC44A396E5}" type="slidenum">
              <a:rPr lang="en-US" smtClean="0"/>
              <a:t>6</a:t>
            </a:fld>
            <a:endParaRPr lang="en-US" dirty="0"/>
          </a:p>
        </p:txBody>
      </p:sp>
    </p:spTree>
    <p:extLst>
      <p:ext uri="{BB962C8B-B14F-4D97-AF65-F5344CB8AC3E}">
        <p14:creationId xmlns:p14="http://schemas.microsoft.com/office/powerpoint/2010/main" val="1875311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C89509-573A-5939-A63E-820E2EDBF5B9}"/>
              </a:ext>
            </a:extLst>
          </p:cNvPr>
          <p:cNvSpPr>
            <a:spLocks noGrp="1"/>
          </p:cNvSpPr>
          <p:nvPr>
            <p:ph idx="1"/>
          </p:nvPr>
        </p:nvSpPr>
        <p:spPr>
          <a:xfrm>
            <a:off x="732744" y="787150"/>
            <a:ext cx="9859912" cy="2519363"/>
          </a:xfrm>
        </p:spPr>
        <p:txBody>
          <a:bodyPr/>
          <a:lstStyle/>
          <a:p>
            <a:r>
              <a:rPr lang="en-IN" sz="1800" b="1" dirty="0">
                <a:solidFill>
                  <a:schemeClr val="tx1"/>
                </a:solidFill>
                <a:sym typeface="Wingdings" panose="05000000000000000000" pitchFamily="2" charset="2"/>
              </a:rPr>
              <a:t>Calculate performance metrices </a:t>
            </a:r>
            <a:r>
              <a:rPr lang="en-IN" sz="1800" dirty="0">
                <a:solidFill>
                  <a:schemeClr val="tx1"/>
                </a:solidFill>
                <a:sym typeface="Wingdings" panose="05000000000000000000" pitchFamily="2" charset="2"/>
              </a:rPr>
              <a:t>speed, preprocessing, inference , postprocessing.</a:t>
            </a:r>
          </a:p>
          <a:p>
            <a:endParaRPr lang="en-IN" sz="1800" dirty="0">
              <a:sym typeface="Wingdings" panose="05000000000000000000" pitchFamily="2" charset="2"/>
            </a:endParaRPr>
          </a:p>
          <a:p>
            <a:endParaRPr lang="en-IN" sz="1600" dirty="0"/>
          </a:p>
        </p:txBody>
      </p:sp>
      <p:sp>
        <p:nvSpPr>
          <p:cNvPr id="6" name="Slide Number Placeholder 5">
            <a:extLst>
              <a:ext uri="{FF2B5EF4-FFF2-40B4-BE49-F238E27FC236}">
                <a16:creationId xmlns:a16="http://schemas.microsoft.com/office/drawing/2014/main" id="{6474B2AD-DA45-DA0B-B0E7-1E347FA8ED82}"/>
              </a:ext>
            </a:extLst>
          </p:cNvPr>
          <p:cNvSpPr>
            <a:spLocks noGrp="1"/>
          </p:cNvSpPr>
          <p:nvPr>
            <p:ph type="sldNum" sz="quarter" idx="12"/>
          </p:nvPr>
        </p:nvSpPr>
        <p:spPr/>
        <p:txBody>
          <a:bodyPr/>
          <a:lstStyle/>
          <a:p>
            <a:fld id="{B5CEABB6-07DC-46E8-9B57-56EC44A396E5}" type="slidenum">
              <a:rPr lang="en-US" smtClean="0"/>
              <a:t>7</a:t>
            </a:fld>
            <a:endParaRPr lang="en-US" dirty="0"/>
          </a:p>
        </p:txBody>
      </p:sp>
    </p:spTree>
    <p:extLst>
      <p:ext uri="{BB962C8B-B14F-4D97-AF65-F5344CB8AC3E}">
        <p14:creationId xmlns:p14="http://schemas.microsoft.com/office/powerpoint/2010/main" val="349180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C65F2-0182-8C89-A157-247F32A0EAF4}"/>
              </a:ext>
            </a:extLst>
          </p:cNvPr>
          <p:cNvSpPr>
            <a:spLocks noGrp="1"/>
          </p:cNvSpPr>
          <p:nvPr>
            <p:ph type="title"/>
          </p:nvPr>
        </p:nvSpPr>
        <p:spPr>
          <a:xfrm>
            <a:off x="664213" y="388324"/>
            <a:ext cx="4872092" cy="541226"/>
          </a:xfrm>
        </p:spPr>
        <p:txBody>
          <a:bodyPr>
            <a:normAutofit fontScale="90000"/>
          </a:bodyPr>
          <a:lstStyle/>
          <a:p>
            <a:r>
              <a:rPr lang="en-IN" sz="3600" dirty="0">
                <a:solidFill>
                  <a:schemeClr val="tx1"/>
                </a:solidFill>
                <a:latin typeface="Berlin Sans FB Demi" panose="020E0802020502020306" pitchFamily="34" charset="0"/>
              </a:rPr>
              <a:t>Process</a:t>
            </a:r>
            <a:r>
              <a:rPr lang="en-IN" sz="3200" dirty="0">
                <a:solidFill>
                  <a:schemeClr val="tx1"/>
                </a:solidFill>
                <a:latin typeface="Berlin Sans FB Demi" panose="020E0802020502020306" pitchFamily="34" charset="0"/>
              </a:rPr>
              <a:t> flow</a:t>
            </a:r>
          </a:p>
        </p:txBody>
      </p:sp>
      <p:sp>
        <p:nvSpPr>
          <p:cNvPr id="6" name="Slide Number Placeholder 5">
            <a:extLst>
              <a:ext uri="{FF2B5EF4-FFF2-40B4-BE49-F238E27FC236}">
                <a16:creationId xmlns:a16="http://schemas.microsoft.com/office/drawing/2014/main" id="{1D30F018-E0A1-F3EC-6EE5-DFD8093BD98E}"/>
              </a:ext>
            </a:extLst>
          </p:cNvPr>
          <p:cNvSpPr>
            <a:spLocks noGrp="1"/>
          </p:cNvSpPr>
          <p:nvPr>
            <p:ph type="sldNum" sz="quarter" idx="12"/>
          </p:nvPr>
        </p:nvSpPr>
        <p:spPr/>
        <p:txBody>
          <a:bodyPr/>
          <a:lstStyle/>
          <a:p>
            <a:fld id="{B5CEABB6-07DC-46E8-9B57-56EC44A396E5}" type="slidenum">
              <a:rPr lang="en-US" smtClean="0"/>
              <a:t>8</a:t>
            </a:fld>
            <a:endParaRPr lang="en-US" dirty="0"/>
          </a:p>
        </p:txBody>
      </p:sp>
      <p:pic>
        <p:nvPicPr>
          <p:cNvPr id="18" name="Picture 17">
            <a:extLst>
              <a:ext uri="{FF2B5EF4-FFF2-40B4-BE49-F238E27FC236}">
                <a16:creationId xmlns:a16="http://schemas.microsoft.com/office/drawing/2014/main" id="{D83DDB5A-AF01-2366-C1D7-D13604532B07}"/>
              </a:ext>
            </a:extLst>
          </p:cNvPr>
          <p:cNvPicPr>
            <a:picLocks noChangeAspect="1"/>
          </p:cNvPicPr>
          <p:nvPr/>
        </p:nvPicPr>
        <p:blipFill>
          <a:blip r:embed="rId2"/>
          <a:stretch>
            <a:fillRect/>
          </a:stretch>
        </p:blipFill>
        <p:spPr>
          <a:xfrm>
            <a:off x="688370" y="1024062"/>
            <a:ext cx="7921374" cy="5332288"/>
          </a:xfrm>
          <a:prstGeom prst="rect">
            <a:avLst/>
          </a:prstGeom>
          <a:ln w="28575">
            <a:solidFill>
              <a:schemeClr val="tx1"/>
            </a:solidFill>
          </a:ln>
        </p:spPr>
      </p:pic>
    </p:spTree>
    <p:extLst>
      <p:ext uri="{BB962C8B-B14F-4D97-AF65-F5344CB8AC3E}">
        <p14:creationId xmlns:p14="http://schemas.microsoft.com/office/powerpoint/2010/main" val="3589708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B6E0-8DE2-3194-8F28-F6DD189D8BA1}"/>
              </a:ext>
            </a:extLst>
          </p:cNvPr>
          <p:cNvSpPr>
            <a:spLocks noGrp="1"/>
          </p:cNvSpPr>
          <p:nvPr>
            <p:ph type="title"/>
          </p:nvPr>
        </p:nvSpPr>
        <p:spPr>
          <a:xfrm>
            <a:off x="745355" y="496464"/>
            <a:ext cx="5511606" cy="561775"/>
          </a:xfrm>
        </p:spPr>
        <p:txBody>
          <a:bodyPr>
            <a:normAutofit/>
          </a:bodyPr>
          <a:lstStyle/>
          <a:p>
            <a:r>
              <a:rPr lang="en-IN" sz="3200" dirty="0">
                <a:solidFill>
                  <a:schemeClr val="tx1"/>
                </a:solidFill>
                <a:latin typeface="Berlin Sans FB Demi" panose="020E0802020502020306" pitchFamily="34" charset="0"/>
              </a:rPr>
              <a:t>Architectural Flow</a:t>
            </a:r>
          </a:p>
        </p:txBody>
      </p:sp>
      <p:sp>
        <p:nvSpPr>
          <p:cNvPr id="6" name="Slide Number Placeholder 5">
            <a:extLst>
              <a:ext uri="{FF2B5EF4-FFF2-40B4-BE49-F238E27FC236}">
                <a16:creationId xmlns:a16="http://schemas.microsoft.com/office/drawing/2014/main" id="{A5B1399B-B3DB-E4D7-814F-12645426E383}"/>
              </a:ext>
            </a:extLst>
          </p:cNvPr>
          <p:cNvSpPr>
            <a:spLocks noGrp="1"/>
          </p:cNvSpPr>
          <p:nvPr>
            <p:ph type="sldNum" sz="quarter" idx="12"/>
          </p:nvPr>
        </p:nvSpPr>
        <p:spPr/>
        <p:txBody>
          <a:bodyPr/>
          <a:lstStyle/>
          <a:p>
            <a:fld id="{B5CEABB6-07DC-46E8-9B57-56EC44A396E5}" type="slidenum">
              <a:rPr lang="en-US" smtClean="0"/>
              <a:t>9</a:t>
            </a:fld>
            <a:endParaRPr lang="en-US" dirty="0"/>
          </a:p>
        </p:txBody>
      </p:sp>
      <p:pic>
        <p:nvPicPr>
          <p:cNvPr id="8" name="Picture 7">
            <a:extLst>
              <a:ext uri="{FF2B5EF4-FFF2-40B4-BE49-F238E27FC236}">
                <a16:creationId xmlns:a16="http://schemas.microsoft.com/office/drawing/2014/main" id="{2A271BD1-8B09-AC73-D877-197260DF2ABC}"/>
              </a:ext>
            </a:extLst>
          </p:cNvPr>
          <p:cNvPicPr>
            <a:picLocks noChangeAspect="1"/>
          </p:cNvPicPr>
          <p:nvPr/>
        </p:nvPicPr>
        <p:blipFill>
          <a:blip r:embed="rId2"/>
          <a:stretch>
            <a:fillRect/>
          </a:stretch>
        </p:blipFill>
        <p:spPr>
          <a:xfrm>
            <a:off x="745355" y="1391909"/>
            <a:ext cx="10212710" cy="4263823"/>
          </a:xfrm>
          <a:prstGeom prst="rect">
            <a:avLst/>
          </a:prstGeom>
          <a:ln w="28575">
            <a:solidFill>
              <a:schemeClr val="tx1"/>
            </a:solidFill>
          </a:ln>
        </p:spPr>
      </p:pic>
    </p:spTree>
    <p:extLst>
      <p:ext uri="{BB962C8B-B14F-4D97-AF65-F5344CB8AC3E}">
        <p14:creationId xmlns:p14="http://schemas.microsoft.com/office/powerpoint/2010/main" val="1340971905"/>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858</TotalTime>
  <Words>1266</Words>
  <Application>Microsoft Office PowerPoint</Application>
  <PresentationFormat>Widescreen</PresentationFormat>
  <Paragraphs>100</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Berlin Sans FB Demi</vt:lpstr>
      <vt:lpstr>Bodoni MT</vt:lpstr>
      <vt:lpstr>Bookman Old Style</vt:lpstr>
      <vt:lpstr>Calibri</vt:lpstr>
      <vt:lpstr>Tenorite</vt:lpstr>
      <vt:lpstr>Wingdings</vt:lpstr>
      <vt:lpstr>Monoline</vt:lpstr>
      <vt:lpstr>Problem Statement</vt:lpstr>
      <vt:lpstr>Unique Idea Brief (Solution)</vt:lpstr>
      <vt:lpstr>PowerPoint Presentation</vt:lpstr>
      <vt:lpstr>PowerPoint Presentation</vt:lpstr>
      <vt:lpstr>PowerPoint Presentation</vt:lpstr>
      <vt:lpstr>Features Offered</vt:lpstr>
      <vt:lpstr>PowerPoint Presentation</vt:lpstr>
      <vt:lpstr>Process flow</vt:lpstr>
      <vt:lpstr>Architectural Flow</vt:lpstr>
      <vt:lpstr>Technologies used:</vt:lpstr>
      <vt:lpstr>Team members and contribution: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Sukanta Sarkar</dc:creator>
  <cp:lastModifiedBy>Shruti Thokale</cp:lastModifiedBy>
  <cp:revision>7</cp:revision>
  <dcterms:created xsi:type="dcterms:W3CDTF">2024-07-03T06:45:18Z</dcterms:created>
  <dcterms:modified xsi:type="dcterms:W3CDTF">2024-07-06T07:05:44Z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