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14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157032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solidFill>
                  <a:srgbClr val="000000"/>
                </a:solidFill>
                <a:latin typeface="+mn-lt"/>
                <a:ea typeface="+mn-ea"/>
                <a:cs typeface="+mn-cs"/>
                <a:sym typeface="Helvetica Neue Medium"/>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1pPr>
      <a:lvl2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2pPr>
      <a:lvl3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3pPr>
      <a:lvl4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4pPr>
      <a:lvl5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5pPr>
      <a:lvl6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6pPr>
      <a:lvl7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7pPr>
      <a:lvl8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8pPr>
      <a:lvl9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chemeClr val="accent1">
              <a:lumOff val="16847"/>
            </a:schemeClr>
          </a:solidFill>
          <a:uFillTx/>
          <a:latin typeface="+mj-lt"/>
          <a:ea typeface="+mj-ea"/>
          <a:cs typeface="+mj-cs"/>
          <a:sym typeface="Arial Black"/>
        </a:defRPr>
      </a:lvl9pPr>
    </p:titleStyle>
    <p:bodyStyle>
      <a:lvl1pPr marL="3055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1pPr>
      <a:lvl2pPr marL="7500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2pPr>
      <a:lvl3pPr marL="11945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3pPr>
      <a:lvl4pPr marL="16390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4pPr>
      <a:lvl5pPr marL="20835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5pPr>
      <a:lvl6pPr marL="25280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6pPr>
      <a:lvl7pPr marL="29725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7pPr>
      <a:lvl8pPr marL="34170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8pPr>
      <a:lvl9pPr marL="3861593" marR="0" indent="-305593" algn="l" defTabSz="584200" rtl="0" latinLnBrk="0">
        <a:lnSpc>
          <a:spcPct val="100000"/>
        </a:lnSpc>
        <a:spcBef>
          <a:spcPts val="4200"/>
        </a:spcBef>
        <a:spcAft>
          <a:spcPts val="0"/>
        </a:spcAft>
        <a:buClrTx/>
        <a:buSzPct val="145000"/>
        <a:buFontTx/>
        <a:buChar char="•"/>
        <a:tabLst/>
        <a:defRPr sz="2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2584434" y="548150"/>
            <a:ext cx="7496653" cy="4457470"/>
          </a:xfrm>
          <a:prstGeom prst="rect">
            <a:avLst/>
          </a:prstGeom>
          <a:ln w="12700">
            <a:miter lim="400000"/>
          </a:ln>
        </p:spPr>
      </p:pic>
      <p:sp>
        <p:nvSpPr>
          <p:cNvPr id="120" name="MINI-PROJECT…"/>
          <p:cNvSpPr txBox="1">
            <a:spLocks noGrp="1"/>
          </p:cNvSpPr>
          <p:nvPr>
            <p:ph type="subTitle" sz="half" idx="1"/>
          </p:nvPr>
        </p:nvSpPr>
        <p:spPr>
          <a:xfrm>
            <a:off x="622696" y="5197574"/>
            <a:ext cx="11721308" cy="4176961"/>
          </a:xfrm>
          <a:prstGeom prst="rect">
            <a:avLst/>
          </a:prstGeom>
        </p:spPr>
        <p:txBody>
          <a:bodyPr/>
          <a:lstStyle/>
          <a:p>
            <a:pPr>
              <a:defRPr>
                <a:solidFill>
                  <a:srgbClr val="47CBF9"/>
                </a:solidFill>
                <a:latin typeface="+mj-lt"/>
                <a:ea typeface="+mj-ea"/>
                <a:cs typeface="+mj-cs"/>
                <a:sym typeface="Arial Black"/>
              </a:defRPr>
            </a:pPr>
            <a:r>
              <a:rPr dirty="0">
                <a:solidFill>
                  <a:srgbClr val="0070C0"/>
                </a:solidFill>
              </a:rPr>
              <a:t>MINI-PROJECT</a:t>
            </a:r>
          </a:p>
          <a:p>
            <a:pPr>
              <a:defRPr>
                <a:solidFill>
                  <a:srgbClr val="47CBF9"/>
                </a:solidFill>
                <a:latin typeface="+mj-lt"/>
                <a:ea typeface="+mj-ea"/>
                <a:cs typeface="+mj-cs"/>
                <a:sym typeface="Arial Black"/>
              </a:defRPr>
            </a:pPr>
            <a:endParaRPr dirty="0">
              <a:solidFill>
                <a:srgbClr val="0070C0"/>
              </a:solidFill>
            </a:endParaRPr>
          </a:p>
          <a:p>
            <a:pPr algn="l">
              <a:defRPr sz="2700">
                <a:solidFill>
                  <a:srgbClr val="47CBF9"/>
                </a:solidFill>
                <a:latin typeface="+mj-lt"/>
                <a:ea typeface="+mj-ea"/>
                <a:cs typeface="+mj-cs"/>
                <a:sym typeface="Arial Black"/>
              </a:defRPr>
            </a:pPr>
            <a:r>
              <a:rPr dirty="0">
                <a:solidFill>
                  <a:srgbClr val="0070C0"/>
                </a:solidFill>
              </a:rPr>
              <a:t>Analysis on San Francisco City Facilities and Sub Facilities</a:t>
            </a:r>
          </a:p>
          <a:p>
            <a:pPr algn="l">
              <a:defRPr sz="2700">
                <a:solidFill>
                  <a:srgbClr val="47CBF9"/>
                </a:solidFill>
                <a:latin typeface="+mj-lt"/>
                <a:ea typeface="+mj-ea"/>
                <a:cs typeface="+mj-cs"/>
                <a:sym typeface="Arial Black"/>
              </a:defRPr>
            </a:pPr>
            <a:endParaRPr dirty="0">
              <a:solidFill>
                <a:srgbClr val="0070C0"/>
              </a:solidFill>
            </a:endParaRPr>
          </a:p>
          <a:p>
            <a:pPr algn="l">
              <a:defRPr sz="2200">
                <a:solidFill>
                  <a:srgbClr val="47CBF9"/>
                </a:solidFill>
                <a:latin typeface="American Typewriter"/>
                <a:ea typeface="American Typewriter"/>
                <a:cs typeface="American Typewriter"/>
                <a:sym typeface="American Typewriter"/>
              </a:defRPr>
            </a:pPr>
            <a:r>
              <a:rPr dirty="0" err="1">
                <a:solidFill>
                  <a:srgbClr val="0070C0"/>
                </a:solidFill>
              </a:rPr>
              <a:t>Shrutiya</a:t>
            </a:r>
            <a:r>
              <a:rPr dirty="0">
                <a:solidFill>
                  <a:srgbClr val="0070C0"/>
                </a:solidFill>
              </a:rPr>
              <a:t> M (PES1201700160)</a:t>
            </a:r>
          </a:p>
          <a:p>
            <a:pPr algn="l">
              <a:defRPr sz="2200">
                <a:solidFill>
                  <a:srgbClr val="47CBF9"/>
                </a:solidFill>
                <a:latin typeface="American Typewriter"/>
                <a:ea typeface="American Typewriter"/>
                <a:cs typeface="American Typewriter"/>
                <a:sym typeface="American Typewriter"/>
              </a:defRPr>
            </a:pPr>
            <a:r>
              <a:rPr dirty="0" err="1">
                <a:solidFill>
                  <a:srgbClr val="0070C0"/>
                </a:solidFill>
              </a:rPr>
              <a:t>Tejaswini</a:t>
            </a:r>
            <a:r>
              <a:rPr dirty="0">
                <a:solidFill>
                  <a:srgbClr val="0070C0"/>
                </a:solidFill>
              </a:rPr>
              <a:t> A (PES1201700740)</a:t>
            </a:r>
          </a:p>
          <a:p>
            <a:pPr algn="l">
              <a:defRPr sz="2200">
                <a:solidFill>
                  <a:srgbClr val="47CBF9"/>
                </a:solidFill>
                <a:latin typeface="American Typewriter"/>
                <a:ea typeface="American Typewriter"/>
                <a:cs typeface="American Typewriter"/>
                <a:sym typeface="American Typewriter"/>
              </a:defRPr>
            </a:pPr>
            <a:r>
              <a:rPr dirty="0" err="1">
                <a:solidFill>
                  <a:srgbClr val="0070C0"/>
                </a:solidFill>
              </a:rPr>
              <a:t>Shubha</a:t>
            </a:r>
            <a:r>
              <a:rPr dirty="0">
                <a:solidFill>
                  <a:srgbClr val="0070C0"/>
                </a:solidFill>
              </a:rPr>
              <a:t> M (PES1201701540)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RRELATION"/>
          <p:cNvSpPr txBox="1">
            <a:spLocks noGrp="1"/>
          </p:cNvSpPr>
          <p:nvPr>
            <p:ph type="title"/>
          </p:nvPr>
        </p:nvSpPr>
        <p:spPr>
          <a:xfrm>
            <a:off x="952499" y="116713"/>
            <a:ext cx="11099801" cy="925175"/>
          </a:xfrm>
          <a:prstGeom prst="rect">
            <a:avLst/>
          </a:prstGeom>
        </p:spPr>
        <p:txBody>
          <a:bodyPr/>
          <a:lstStyle/>
          <a:p>
            <a:r>
              <a:rPr dirty="0"/>
              <a:t>CORRELATION</a:t>
            </a:r>
          </a:p>
        </p:txBody>
      </p:sp>
      <p:sp>
        <p:nvSpPr>
          <p:cNvPr id="160" name="Correlation is a statistical measure that indicates the extent to which two or more variables fluctuate together.After obtaining the correlations between the various fields(using corr( ) function), it was observed that:…"/>
          <p:cNvSpPr txBox="1">
            <a:spLocks noGrp="1"/>
          </p:cNvSpPr>
          <p:nvPr>
            <p:ph type="body" idx="4294967295"/>
          </p:nvPr>
        </p:nvSpPr>
        <p:spPr>
          <a:xfrm>
            <a:off x="952499" y="543979"/>
            <a:ext cx="11099801" cy="6286501"/>
          </a:xfrm>
          <a:prstGeom prst="rect">
            <a:avLst/>
          </a:prstGeom>
        </p:spPr>
        <p:txBody>
          <a:bodyPr/>
          <a:lstStyle/>
          <a:p>
            <a:pPr>
              <a:buClr>
                <a:schemeClr val="accent1">
                  <a:lumOff val="16847"/>
                </a:schemeClr>
              </a:buClr>
            </a:pPr>
            <a:r>
              <a:rPr dirty="0"/>
              <a:t>Correlation is a statistical measure that indicates the extent to which two or more variables fluctuate </a:t>
            </a:r>
            <a:r>
              <a:rPr dirty="0" err="1"/>
              <a:t>together.After</a:t>
            </a:r>
            <a:r>
              <a:rPr dirty="0"/>
              <a:t> obtaining the correlations between the various fields(using </a:t>
            </a:r>
            <a:r>
              <a:rPr dirty="0" err="1"/>
              <a:t>corr</a:t>
            </a:r>
            <a:r>
              <a:rPr dirty="0"/>
              <a:t>( ) function), it was observed that:</a:t>
            </a:r>
          </a:p>
          <a:p>
            <a:pPr>
              <a:buClr>
                <a:schemeClr val="accent1">
                  <a:lumOff val="16847"/>
                </a:schemeClr>
              </a:buClr>
            </a:pPr>
            <a:r>
              <a:rPr dirty="0"/>
              <a:t>‘latitude’ and ‘</a:t>
            </a:r>
            <a:r>
              <a:rPr dirty="0" err="1"/>
              <a:t>supervisor_district</a:t>
            </a:r>
            <a:r>
              <a:rPr dirty="0"/>
              <a:t>’ have the highest correlation in our dataset with a coefficient of -0.616 (moderate-strong). This is clearly accurate as the </a:t>
            </a:r>
            <a:r>
              <a:rPr dirty="0" err="1"/>
              <a:t>the</a:t>
            </a:r>
            <a:r>
              <a:rPr dirty="0"/>
              <a:t> board of supervisor district is allotted based on the location of the facilities.</a:t>
            </a:r>
          </a:p>
          <a:p>
            <a:pPr>
              <a:buClr>
                <a:schemeClr val="accent1">
                  <a:lumOff val="16847"/>
                </a:schemeClr>
              </a:buClr>
            </a:pPr>
            <a:r>
              <a:rPr dirty="0"/>
              <a:t>‘</a:t>
            </a:r>
            <a:r>
              <a:rPr dirty="0" err="1"/>
              <a:t>supervisor_district</a:t>
            </a:r>
            <a:r>
              <a:rPr dirty="0"/>
              <a:t>’ and ‘</a:t>
            </a:r>
            <a:r>
              <a:rPr dirty="0" err="1"/>
              <a:t>gross_sq_ft</a:t>
            </a:r>
            <a:r>
              <a:rPr dirty="0"/>
              <a:t>’ have the least correlation in our dataset with a coefficient of -0.008 (non-linear/weak). This is clearly accurate as the supervisor district absolutely does not depend on the gross area of the facilities and rather depends on the location.  </a:t>
            </a:r>
          </a:p>
        </p:txBody>
      </p:sp>
      <p:pic>
        <p:nvPicPr>
          <p:cNvPr id="161" name="Screenshot 2018-11-12 at 1.44.09 PM.png" descr="Screenshot 2018-11-12 at 1.44.09 PM.png"/>
          <p:cNvPicPr>
            <a:picLocks noChangeAspect="1"/>
          </p:cNvPicPr>
          <p:nvPr/>
        </p:nvPicPr>
        <p:blipFill>
          <a:blip r:embed="rId2">
            <a:extLst/>
          </a:blip>
          <a:stretch>
            <a:fillRect/>
          </a:stretch>
        </p:blipFill>
        <p:spPr>
          <a:xfrm>
            <a:off x="1018740" y="6000750"/>
            <a:ext cx="4702051" cy="3725159"/>
          </a:xfrm>
          <a:prstGeom prst="rect">
            <a:avLst/>
          </a:prstGeom>
          <a:ln w="12700">
            <a:miter lim="400000"/>
          </a:ln>
        </p:spPr>
      </p:pic>
      <p:pic>
        <p:nvPicPr>
          <p:cNvPr id="162" name="Screenshot 2018-11-12 at 1.44.18 PM.png" descr="Screenshot 2018-11-12 at 1.44.18 PM.png"/>
          <p:cNvPicPr>
            <a:picLocks noChangeAspect="1"/>
          </p:cNvPicPr>
          <p:nvPr/>
        </p:nvPicPr>
        <p:blipFill>
          <a:blip r:embed="rId3">
            <a:extLst/>
          </a:blip>
          <a:stretch>
            <a:fillRect/>
          </a:stretch>
        </p:blipFill>
        <p:spPr>
          <a:xfrm>
            <a:off x="6790210" y="6000751"/>
            <a:ext cx="4870315" cy="368112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HYPOTHESIS TESTING"/>
          <p:cNvSpPr txBox="1">
            <a:spLocks noGrp="1"/>
          </p:cNvSpPr>
          <p:nvPr>
            <p:ph type="title"/>
          </p:nvPr>
        </p:nvSpPr>
        <p:spPr>
          <a:xfrm>
            <a:off x="952500" y="91752"/>
            <a:ext cx="11099800" cy="1187365"/>
          </a:xfrm>
          <a:prstGeom prst="rect">
            <a:avLst/>
          </a:prstGeom>
        </p:spPr>
        <p:txBody>
          <a:bodyPr/>
          <a:lstStyle/>
          <a:p>
            <a:r>
              <a:t>HYPOTHESIS TESTING</a:t>
            </a:r>
          </a:p>
        </p:txBody>
      </p:sp>
      <p:sp>
        <p:nvSpPr>
          <p:cNvPr id="165" name="Hypothesis tests are statistical procedures that evaluate two mutually exclusive statements about a population to draw conclusions.…"/>
          <p:cNvSpPr txBox="1">
            <a:spLocks noGrp="1"/>
          </p:cNvSpPr>
          <p:nvPr>
            <p:ph type="body" idx="4294967295"/>
          </p:nvPr>
        </p:nvSpPr>
        <p:spPr>
          <a:xfrm>
            <a:off x="536641" y="26143"/>
            <a:ext cx="11931518" cy="8327618"/>
          </a:xfrm>
          <a:prstGeom prst="rect">
            <a:avLst/>
          </a:prstGeom>
        </p:spPr>
        <p:txBody>
          <a:bodyPr/>
          <a:lstStyle/>
          <a:p>
            <a:pPr>
              <a:buClr>
                <a:schemeClr val="accent1">
                  <a:lumOff val="16847"/>
                </a:schemeClr>
              </a:buClr>
            </a:pPr>
            <a:r>
              <a:rPr dirty="0"/>
              <a:t>Hypothesis tests are statistical procedures that evaluate two mutually exclusive statements about a population to draw conclusions.</a:t>
            </a:r>
          </a:p>
          <a:p>
            <a:pPr>
              <a:buClr>
                <a:schemeClr val="accent1">
                  <a:lumOff val="16847"/>
                </a:schemeClr>
              </a:buClr>
            </a:pPr>
            <a:r>
              <a:rPr dirty="0"/>
              <a:t>In our dataset, we conducted a two tailed hypothesis test on ‘</a:t>
            </a:r>
            <a:r>
              <a:rPr dirty="0" err="1"/>
              <a:t>gross_sq_ft</a:t>
            </a:r>
            <a:r>
              <a:rPr dirty="0"/>
              <a:t>’ by taking a sample from the </a:t>
            </a:r>
            <a:r>
              <a:rPr dirty="0" err="1"/>
              <a:t>population.The</a:t>
            </a:r>
            <a:r>
              <a:rPr dirty="0"/>
              <a:t> population mean was found out to be 22634.78 </a:t>
            </a:r>
            <a:r>
              <a:rPr dirty="0" err="1"/>
              <a:t>sqft</a:t>
            </a:r>
            <a:r>
              <a:rPr dirty="0"/>
              <a:t>.</a:t>
            </a:r>
          </a:p>
          <a:p>
            <a:pPr>
              <a:buClr>
                <a:schemeClr val="accent1">
                  <a:lumOff val="16847"/>
                </a:schemeClr>
              </a:buClr>
            </a:pPr>
            <a:r>
              <a:rPr dirty="0"/>
              <a:t>Null hypothesis             H0: μ = 22634.78</a:t>
            </a:r>
            <a:br>
              <a:rPr dirty="0"/>
            </a:br>
            <a:r>
              <a:rPr dirty="0"/>
              <a:t>Alternate hypothesis.    H1: μ ≠ 22634.78</a:t>
            </a:r>
          </a:p>
          <a:p>
            <a:pPr>
              <a:buClr>
                <a:schemeClr val="accent1">
                  <a:lumOff val="16847"/>
                </a:schemeClr>
              </a:buClr>
            </a:pPr>
            <a:r>
              <a:rPr dirty="0"/>
              <a:t>The actual z-score (critical value) was calculated for a significant level of 5% (α=0.05). And since the z-score calculated for the hypothesis testing (from the sample) was </a:t>
            </a:r>
            <a:r>
              <a:rPr lang="en-IN" dirty="0"/>
              <a:t>not </a:t>
            </a:r>
            <a:r>
              <a:rPr dirty="0"/>
              <a:t>present in the rejection region, we</a:t>
            </a:r>
            <a:r>
              <a:rPr lang="en-IN" b="1" dirty="0"/>
              <a:t> fail to </a:t>
            </a:r>
            <a:r>
              <a:rPr b="1" dirty="0"/>
              <a:t> rejected</a:t>
            </a:r>
            <a:r>
              <a:rPr dirty="0"/>
              <a:t> </a:t>
            </a:r>
            <a:r>
              <a:rPr b="1" dirty="0"/>
              <a:t>the null hypothesis</a:t>
            </a:r>
            <a:r>
              <a:rPr dirty="0"/>
              <a:t>.</a:t>
            </a:r>
          </a:p>
        </p:txBody>
      </p:sp>
      <p:pic>
        <p:nvPicPr>
          <p:cNvPr id="166" name="Screenshot 2018-11-12 at 4.12.54 PM.png" descr="Screenshot 2018-11-12 at 4.12.54 PM.png"/>
          <p:cNvPicPr>
            <a:picLocks noChangeAspect="1"/>
          </p:cNvPicPr>
          <p:nvPr/>
        </p:nvPicPr>
        <p:blipFill>
          <a:blip r:embed="rId2">
            <a:extLst/>
          </a:blip>
          <a:stretch>
            <a:fillRect/>
          </a:stretch>
        </p:blipFill>
        <p:spPr>
          <a:xfrm>
            <a:off x="2552700" y="6743700"/>
            <a:ext cx="7696199" cy="262903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NCLUSION"/>
          <p:cNvSpPr txBox="1">
            <a:spLocks noGrp="1"/>
          </p:cNvSpPr>
          <p:nvPr>
            <p:ph type="title"/>
          </p:nvPr>
        </p:nvSpPr>
        <p:spPr>
          <a:xfrm>
            <a:off x="952500" y="-120419"/>
            <a:ext cx="11099801" cy="1259568"/>
          </a:xfrm>
          <a:prstGeom prst="rect">
            <a:avLst/>
          </a:prstGeom>
        </p:spPr>
        <p:txBody>
          <a:bodyPr/>
          <a:lstStyle/>
          <a:p>
            <a:r>
              <a:t>CONCLUSION</a:t>
            </a:r>
          </a:p>
        </p:txBody>
      </p:sp>
      <p:sp>
        <p:nvSpPr>
          <p:cNvPr id="169" name="We understood that data cleaning and preprocessing is absolutely necessary to come up with accurate inferences about the dataset.…"/>
          <p:cNvSpPr txBox="1">
            <a:spLocks noGrp="1"/>
          </p:cNvSpPr>
          <p:nvPr>
            <p:ph type="body" idx="4294967295"/>
          </p:nvPr>
        </p:nvSpPr>
        <p:spPr>
          <a:xfrm>
            <a:off x="952499" y="1080645"/>
            <a:ext cx="11099801" cy="8591905"/>
          </a:xfrm>
          <a:prstGeom prst="rect">
            <a:avLst/>
          </a:prstGeom>
        </p:spPr>
        <p:txBody>
          <a:bodyPr/>
          <a:lstStyle/>
          <a:p>
            <a:pPr>
              <a:buClr>
                <a:schemeClr val="accent1">
                  <a:lumOff val="16847"/>
                </a:schemeClr>
              </a:buClr>
            </a:pPr>
            <a:r>
              <a:t>We understood that data cleaning and preprocessing is absolutely necessary to come up with accurate inferences about the dataset.</a:t>
            </a:r>
          </a:p>
          <a:p>
            <a:pPr>
              <a:buClr>
                <a:schemeClr val="accent1">
                  <a:lumOff val="16847"/>
                </a:schemeClr>
              </a:buClr>
            </a:pPr>
            <a:r>
              <a:t>We also inferred from the various different types of data visualisation that SF city has a large number of public facilities for its inhabitants mostly owned by the city. And that these facilities are spread over a large area, and that they are efficiently governed by specific supervisor districts. We also saw their distribution across various departments and which department was given more importance. And hence we can fairly conclude that SF is a well facilitated city.</a:t>
            </a:r>
          </a:p>
          <a:p>
            <a:pPr>
              <a:buClr>
                <a:schemeClr val="accent1">
                  <a:lumOff val="16847"/>
                </a:schemeClr>
              </a:buClr>
            </a:pPr>
            <a:endParaRPr/>
          </a:p>
          <a:p>
            <a:pPr marL="0" indent="0">
              <a:buSzTx/>
              <a:buNone/>
            </a:pPr>
            <a:endParaRPr/>
          </a:p>
          <a:p>
            <a:pPr marL="0" indent="0" algn="ctr">
              <a:buSzTx/>
              <a:buNone/>
              <a:defRPr sz="3700">
                <a:solidFill>
                  <a:schemeClr val="accent1">
                    <a:lumOff val="16847"/>
                  </a:schemeClr>
                </a:solidFill>
                <a:latin typeface="+mj-lt"/>
                <a:ea typeface="+mj-ea"/>
                <a:cs typeface="+mj-cs"/>
                <a:sym typeface="Arial Black"/>
              </a:defRPr>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INTRODUCTION"/>
          <p:cNvSpPr txBox="1">
            <a:spLocks noGrp="1"/>
          </p:cNvSpPr>
          <p:nvPr>
            <p:ph type="title"/>
          </p:nvPr>
        </p:nvSpPr>
        <p:spPr>
          <a:xfrm>
            <a:off x="952500" y="444500"/>
            <a:ext cx="11099800" cy="1130102"/>
          </a:xfrm>
          <a:prstGeom prst="rect">
            <a:avLst/>
          </a:prstGeom>
        </p:spPr>
        <p:txBody>
          <a:bodyPr/>
          <a:lstStyle/>
          <a:p>
            <a:r>
              <a:t>INTRODUCTION</a:t>
            </a:r>
          </a:p>
        </p:txBody>
      </p:sp>
      <p:sp>
        <p:nvSpPr>
          <p:cNvPr id="123" name="The chosen dataset contains information about San Francisco’s city facilities.The analysis carried out gives insights into the various different public facilities available in SF city, their location, how well distributed they are, their ownership, their governance and their spread.…"/>
          <p:cNvSpPr txBox="1">
            <a:spLocks noGrp="1"/>
          </p:cNvSpPr>
          <p:nvPr>
            <p:ph type="body" idx="4294967295"/>
          </p:nvPr>
        </p:nvSpPr>
        <p:spPr>
          <a:xfrm>
            <a:off x="952500" y="1612961"/>
            <a:ext cx="11099801" cy="7464029"/>
          </a:xfrm>
          <a:prstGeom prst="rect">
            <a:avLst/>
          </a:prstGeom>
        </p:spPr>
        <p:txBody>
          <a:bodyPr/>
          <a:lstStyle/>
          <a:p>
            <a:pPr>
              <a:buClr>
                <a:schemeClr val="accent1">
                  <a:lumOff val="16847"/>
                </a:schemeClr>
              </a:buClr>
            </a:pPr>
            <a:r>
              <a:rPr dirty="0"/>
              <a:t>The chosen dataset contains information about San Francisco’s city </a:t>
            </a:r>
            <a:r>
              <a:rPr dirty="0" err="1"/>
              <a:t>facilities.The</a:t>
            </a:r>
            <a:r>
              <a:rPr dirty="0"/>
              <a:t> analysis carried out gives insights into the various different public facilities available in SF city, their location, how well distributed they are, their ownership, their governance and their spread.</a:t>
            </a:r>
          </a:p>
          <a:p>
            <a:pPr>
              <a:buClr>
                <a:schemeClr val="accent1">
                  <a:lumOff val="16847"/>
                </a:schemeClr>
              </a:buClr>
            </a:pPr>
            <a:r>
              <a:rPr b="1" dirty="0"/>
              <a:t>Dataset</a:t>
            </a:r>
            <a:r>
              <a:rPr dirty="0"/>
              <a:t>: It is a public dataset meant to be a living reference for SF city obtained from Kaggle. It contains </a:t>
            </a:r>
            <a:r>
              <a:rPr b="1" dirty="0"/>
              <a:t>1701</a:t>
            </a:r>
            <a:r>
              <a:rPr dirty="0"/>
              <a:t> rows and </a:t>
            </a:r>
            <a:r>
              <a:rPr b="1" dirty="0"/>
              <a:t>15 </a:t>
            </a:r>
            <a:r>
              <a:rPr dirty="0"/>
              <a:t>columns out of which 7 are numerical columns and 8 are categorical columns. Here, 4 columns have certain missing values/NAN.</a:t>
            </a:r>
          </a:p>
          <a:p>
            <a:pPr marL="0" indent="0">
              <a:buClr>
                <a:schemeClr val="accent1">
                  <a:lumOff val="16847"/>
                </a:schemeClr>
              </a:buClr>
              <a:buNone/>
            </a:pPr>
            <a:r>
              <a:rPr lang="en-IN" dirty="0"/>
              <a:t>    </a:t>
            </a:r>
            <a:r>
              <a:rPr dirty="0"/>
              <a:t>Hence, several data cleaning steps (data pre-processing) were performed to obtain a </a:t>
            </a:r>
            <a:r>
              <a:rPr lang="en-IN" dirty="0"/>
              <a:t>    </a:t>
            </a:r>
            <a:r>
              <a:rPr dirty="0"/>
              <a:t>reliable dataset.</a:t>
            </a:r>
            <a:endParaRPr lang="en-IN" dirty="0"/>
          </a:p>
          <a:p>
            <a:pPr marL="0" indent="0">
              <a:buClr>
                <a:schemeClr val="accent1">
                  <a:lumOff val="16847"/>
                </a:schemeClr>
              </a:buClr>
              <a:buNone/>
            </a:pPr>
            <a:r>
              <a:rPr lang="en-IN" dirty="0"/>
              <a:t>      </a:t>
            </a:r>
            <a:r>
              <a:rPr lang="en-IN" dirty="0" err="1"/>
              <a:t>DATASET:https</a:t>
            </a:r>
            <a:r>
              <a:rPr lang="en-IN" dirty="0"/>
              <a:t>://www.kaggle.com/san-francisco/sf-city-facilities-and-sub-facilities/version/50</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DATA CLEANING"/>
          <p:cNvSpPr txBox="1">
            <a:spLocks noGrp="1"/>
          </p:cNvSpPr>
          <p:nvPr>
            <p:ph type="title"/>
          </p:nvPr>
        </p:nvSpPr>
        <p:spPr>
          <a:xfrm>
            <a:off x="952500" y="57089"/>
            <a:ext cx="11099800" cy="1220176"/>
          </a:xfrm>
          <a:prstGeom prst="rect">
            <a:avLst/>
          </a:prstGeom>
        </p:spPr>
        <p:txBody>
          <a:bodyPr/>
          <a:lstStyle/>
          <a:p>
            <a:r>
              <a:rPr u="sng" dirty="0"/>
              <a:t>DATA</a:t>
            </a:r>
            <a:r>
              <a:rPr dirty="0"/>
              <a:t> </a:t>
            </a:r>
            <a:r>
              <a:rPr u="sng" dirty="0"/>
              <a:t>CLEANING</a:t>
            </a:r>
          </a:p>
        </p:txBody>
      </p:sp>
      <p:sp>
        <p:nvSpPr>
          <p:cNvPr id="126" name="Unnecessary column such as ‘geom’ is dropped as it contains repeated data (latitude and longitude are already present as separate columns) and is not useful in making useful conclusions.…"/>
          <p:cNvSpPr txBox="1">
            <a:spLocks noGrp="1"/>
          </p:cNvSpPr>
          <p:nvPr>
            <p:ph type="body" idx="4294967295"/>
          </p:nvPr>
        </p:nvSpPr>
        <p:spPr>
          <a:xfrm>
            <a:off x="952500" y="901261"/>
            <a:ext cx="11099801" cy="8421295"/>
          </a:xfrm>
          <a:prstGeom prst="rect">
            <a:avLst/>
          </a:prstGeom>
        </p:spPr>
        <p:txBody>
          <a:bodyPr/>
          <a:lstStyle/>
          <a:p>
            <a:pPr>
              <a:buClr>
                <a:schemeClr val="accent1">
                  <a:lumOff val="16847"/>
                </a:schemeClr>
              </a:buClr>
            </a:pPr>
            <a:r>
              <a:rPr dirty="0"/>
              <a:t>Unnecessary column such as ‘</a:t>
            </a:r>
            <a:r>
              <a:rPr dirty="0" err="1"/>
              <a:t>geom</a:t>
            </a:r>
            <a:r>
              <a:rPr dirty="0"/>
              <a:t>’ is dropped as it contains repeated data (latitude and longitude are already present as separate columns) and is not useful in making useful conclusions.</a:t>
            </a:r>
            <a:endParaRPr lang="en-IN" dirty="0"/>
          </a:p>
          <a:p>
            <a:pPr>
              <a:buClr>
                <a:schemeClr val="accent1">
                  <a:lumOff val="16847"/>
                </a:schemeClr>
              </a:buClr>
            </a:pPr>
            <a:r>
              <a:rPr dirty="0"/>
              <a:t>Column such as ‘</a:t>
            </a:r>
            <a:r>
              <a:rPr dirty="0" err="1"/>
              <a:t>city_tenants</a:t>
            </a:r>
            <a:r>
              <a:rPr dirty="0"/>
              <a:t>’ having more than 90% data as missing values is dropped as they don’t account for making correct conclusions.</a:t>
            </a:r>
          </a:p>
          <a:p>
            <a:pPr>
              <a:buClr>
                <a:schemeClr val="accent1">
                  <a:lumOff val="16847"/>
                </a:schemeClr>
              </a:buClr>
            </a:pPr>
            <a:r>
              <a:rPr dirty="0"/>
              <a:t>This dataset is used to draw conclusions on SF city and hence data about other cities become irrelevant and misleading.</a:t>
            </a:r>
            <a:r>
              <a:rPr lang="en-IN" dirty="0"/>
              <a:t> </a:t>
            </a:r>
            <a:r>
              <a:rPr dirty="0"/>
              <a:t>Hence they are treated as outliers and are removed.</a:t>
            </a:r>
            <a:r>
              <a:rPr lang="en-IN" dirty="0"/>
              <a:t> </a:t>
            </a:r>
            <a:r>
              <a:rPr dirty="0"/>
              <a:t>Only rows containing the ‘city’ San Francisco are extracted.</a:t>
            </a:r>
          </a:p>
          <a:p>
            <a:pPr marL="0" lvl="4" indent="0">
              <a:buSzTx/>
              <a:buNone/>
            </a:pPr>
            <a:r>
              <a:rPr dirty="0"/>
              <a:t>                                          </a:t>
            </a:r>
          </a:p>
          <a:p>
            <a:pPr marL="0" lvl="4" indent="0">
              <a:buSzTx/>
              <a:buNone/>
            </a:pPr>
            <a:endParaRPr dirty="0"/>
          </a:p>
          <a:p>
            <a:pPr marL="0" indent="0">
              <a:buSzTx/>
              <a:buNone/>
            </a:pPr>
            <a:endParaRPr dirty="0"/>
          </a:p>
        </p:txBody>
      </p:sp>
      <p:pic>
        <p:nvPicPr>
          <p:cNvPr id="127" name="Screenshot 2018-11-12 at 1.44.41 AM.png" descr="Screenshot 2018-11-12 at 1.44.41 AM.png"/>
          <p:cNvPicPr>
            <a:picLocks noChangeAspect="1"/>
          </p:cNvPicPr>
          <p:nvPr/>
        </p:nvPicPr>
        <p:blipFill>
          <a:blip r:embed="rId2">
            <a:extLst/>
          </a:blip>
          <a:stretch>
            <a:fillRect/>
          </a:stretch>
        </p:blipFill>
        <p:spPr>
          <a:xfrm>
            <a:off x="3522593" y="5793906"/>
            <a:ext cx="6210299" cy="390260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ATA CLEANING"/>
          <p:cNvSpPr txBox="1">
            <a:spLocks noGrp="1"/>
          </p:cNvSpPr>
          <p:nvPr>
            <p:ph type="title"/>
          </p:nvPr>
        </p:nvSpPr>
        <p:spPr>
          <a:xfrm>
            <a:off x="952500" y="79271"/>
            <a:ext cx="11099801" cy="1331039"/>
          </a:xfrm>
          <a:prstGeom prst="rect">
            <a:avLst/>
          </a:prstGeom>
        </p:spPr>
        <p:txBody>
          <a:bodyPr/>
          <a:lstStyle/>
          <a:p>
            <a:r>
              <a:t>DATA CLEANING</a:t>
            </a:r>
          </a:p>
        </p:txBody>
      </p:sp>
      <p:sp>
        <p:nvSpPr>
          <p:cNvPr id="130" name="The outliers can be clearly determined using latitude and longitude.…"/>
          <p:cNvSpPr txBox="1">
            <a:spLocks noGrp="1"/>
          </p:cNvSpPr>
          <p:nvPr>
            <p:ph type="body" idx="4294967295"/>
          </p:nvPr>
        </p:nvSpPr>
        <p:spPr>
          <a:xfrm>
            <a:off x="952500" y="1402655"/>
            <a:ext cx="11099800" cy="7932577"/>
          </a:xfrm>
          <a:prstGeom prst="rect">
            <a:avLst/>
          </a:prstGeom>
        </p:spPr>
        <p:txBody>
          <a:bodyPr>
            <a:normAutofit lnSpcReduction="10000"/>
          </a:bodyPr>
          <a:lstStyle/>
          <a:p>
            <a:pPr marL="0" indent="0" defTabSz="543305">
              <a:spcBef>
                <a:spcPts val="3900"/>
              </a:spcBef>
              <a:buSzTx/>
              <a:buNone/>
              <a:defRPr sz="2046"/>
            </a:pPr>
            <a:r>
              <a:rPr dirty="0"/>
              <a:t>The outliers can be clearly determined using latitude and longitude. </a:t>
            </a:r>
          </a:p>
          <a:p>
            <a:pPr marL="0" indent="0" defTabSz="543305">
              <a:spcBef>
                <a:spcPts val="3900"/>
              </a:spcBef>
              <a:buSzTx/>
              <a:buNone/>
              <a:defRPr sz="2046"/>
            </a:pPr>
            <a:endParaRPr dirty="0"/>
          </a:p>
          <a:p>
            <a:pPr marL="0" indent="0" defTabSz="543305">
              <a:spcBef>
                <a:spcPts val="3900"/>
              </a:spcBef>
              <a:buSzTx/>
              <a:buNone/>
              <a:defRPr sz="2046"/>
            </a:pPr>
            <a:endParaRPr dirty="0"/>
          </a:p>
          <a:p>
            <a:pPr marL="0" indent="0" defTabSz="543305">
              <a:spcBef>
                <a:spcPts val="3900"/>
              </a:spcBef>
              <a:buSzTx/>
              <a:buNone/>
              <a:defRPr sz="2046"/>
            </a:pPr>
            <a:endParaRPr dirty="0"/>
          </a:p>
          <a:p>
            <a:pPr marL="0" indent="0" defTabSz="543305">
              <a:spcBef>
                <a:spcPts val="3900"/>
              </a:spcBef>
              <a:buSzTx/>
              <a:buNone/>
              <a:defRPr sz="2046"/>
            </a:pPr>
            <a:endParaRPr dirty="0"/>
          </a:p>
          <a:p>
            <a:pPr marL="284202" indent="-284202" defTabSz="543305">
              <a:spcBef>
                <a:spcPts val="3900"/>
              </a:spcBef>
              <a:buClr>
                <a:schemeClr val="accent1">
                  <a:lumOff val="16847"/>
                </a:schemeClr>
              </a:buClr>
              <a:defRPr sz="2046"/>
            </a:pPr>
            <a:r>
              <a:rPr dirty="0"/>
              <a:t>It is very important to replace missing values with the appropriate </a:t>
            </a:r>
            <a:r>
              <a:rPr dirty="0" err="1"/>
              <a:t>values.Categorical</a:t>
            </a:r>
            <a:r>
              <a:rPr dirty="0"/>
              <a:t> NAN values are usually replaced with the previous values. However, the column ‘</a:t>
            </a:r>
            <a:r>
              <a:rPr dirty="0" err="1"/>
              <a:t>block_lot</a:t>
            </a:r>
            <a:r>
              <a:rPr dirty="0"/>
              <a:t>’ here is independent MAR(missing at random) and hence cannot be replaced by any value.</a:t>
            </a:r>
          </a:p>
          <a:p>
            <a:pPr marL="284202" indent="-284202" defTabSz="543305">
              <a:spcBef>
                <a:spcPts val="3900"/>
              </a:spcBef>
              <a:buClr>
                <a:schemeClr val="accent1">
                  <a:lumOff val="16847"/>
                </a:schemeClr>
              </a:buClr>
              <a:defRPr sz="2046"/>
            </a:pPr>
            <a:r>
              <a:rPr dirty="0"/>
              <a:t>The NAN values in the column ‘</a:t>
            </a:r>
            <a:r>
              <a:rPr dirty="0" err="1"/>
              <a:t>owned_leased</a:t>
            </a:r>
            <a:r>
              <a:rPr dirty="0"/>
              <a:t>’ (categorical) is replaced by the previous values.</a:t>
            </a:r>
          </a:p>
          <a:p>
            <a:pPr marL="284202" indent="-284202" defTabSz="543305">
              <a:spcBef>
                <a:spcPts val="3900"/>
              </a:spcBef>
              <a:buClr>
                <a:schemeClr val="accent1">
                  <a:lumOff val="16847"/>
                </a:schemeClr>
              </a:buClr>
              <a:defRPr sz="2046"/>
            </a:pPr>
            <a:r>
              <a:rPr dirty="0"/>
              <a:t>Numerical data is most often replaced with a measure of central tendency (mean, median, mode) appropriately. Here, the NAN values in ‘</a:t>
            </a:r>
            <a:r>
              <a:rPr dirty="0" err="1"/>
              <a:t>supervisor_district</a:t>
            </a:r>
            <a:r>
              <a:rPr dirty="0"/>
              <a:t>’ are replaced with the mode as this column is filled with unique, discrete identity numbers to denote the board of supervisor district where the facility is located.</a:t>
            </a:r>
          </a:p>
        </p:txBody>
      </p:sp>
      <p:pic>
        <p:nvPicPr>
          <p:cNvPr id="131" name="Screenshot 2018-11-12 at 1.54.23 AM.png" descr="Screenshot 2018-11-12 at 1.54.23 AM.png"/>
          <p:cNvPicPr>
            <a:picLocks noChangeAspect="1"/>
          </p:cNvPicPr>
          <p:nvPr/>
        </p:nvPicPr>
        <p:blipFill>
          <a:blip r:embed="rId2">
            <a:extLst/>
          </a:blip>
          <a:stretch>
            <a:fillRect/>
          </a:stretch>
        </p:blipFill>
        <p:spPr>
          <a:xfrm>
            <a:off x="1390650" y="2298846"/>
            <a:ext cx="5162549" cy="2881243"/>
          </a:xfrm>
          <a:prstGeom prst="rect">
            <a:avLst/>
          </a:prstGeom>
          <a:ln w="12700">
            <a:miter lim="400000"/>
          </a:ln>
        </p:spPr>
      </p:pic>
      <p:pic>
        <p:nvPicPr>
          <p:cNvPr id="132" name="Screenshot 2018-11-12 at 1.54.37 AM.png" descr="Screenshot 2018-11-12 at 1.54.37 AM.png"/>
          <p:cNvPicPr>
            <a:picLocks noChangeAspect="1"/>
          </p:cNvPicPr>
          <p:nvPr/>
        </p:nvPicPr>
        <p:blipFill>
          <a:blip r:embed="rId3">
            <a:extLst/>
          </a:blip>
          <a:stretch>
            <a:fillRect/>
          </a:stretch>
        </p:blipFill>
        <p:spPr>
          <a:xfrm>
            <a:off x="7029805" y="2311546"/>
            <a:ext cx="4781195" cy="288124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A CLEANING"/>
          <p:cNvSpPr txBox="1">
            <a:spLocks noGrp="1"/>
          </p:cNvSpPr>
          <p:nvPr>
            <p:ph type="title"/>
          </p:nvPr>
        </p:nvSpPr>
        <p:spPr>
          <a:xfrm>
            <a:off x="952500" y="254000"/>
            <a:ext cx="11099801" cy="1329283"/>
          </a:xfrm>
          <a:prstGeom prst="rect">
            <a:avLst/>
          </a:prstGeom>
        </p:spPr>
        <p:txBody>
          <a:bodyPr/>
          <a:lstStyle/>
          <a:p>
            <a:r>
              <a:t>DATA CLEANING</a:t>
            </a:r>
          </a:p>
        </p:txBody>
      </p:sp>
      <p:sp>
        <p:nvSpPr>
          <p:cNvPr id="135" name="Since there are many outliers in ‘gross_sq_ft’, mean cannot be used to replace the missing values.Therefore, NAN values in ‘gross_sq_ft’ are replaced with the median.…"/>
          <p:cNvSpPr txBox="1">
            <a:spLocks noGrp="1"/>
          </p:cNvSpPr>
          <p:nvPr>
            <p:ph type="body" idx="4294967295"/>
          </p:nvPr>
        </p:nvSpPr>
        <p:spPr>
          <a:xfrm>
            <a:off x="952499" y="1344224"/>
            <a:ext cx="11099801" cy="7828906"/>
          </a:xfrm>
          <a:prstGeom prst="rect">
            <a:avLst/>
          </a:prstGeom>
        </p:spPr>
        <p:txBody>
          <a:bodyPr>
            <a:normAutofit/>
          </a:bodyPr>
          <a:lstStyle/>
          <a:p>
            <a:pPr marL="293370" indent="-293370" defTabSz="560831">
              <a:spcBef>
                <a:spcPts val="4000"/>
              </a:spcBef>
              <a:buClr>
                <a:schemeClr val="accent1">
                  <a:lumOff val="16847"/>
                </a:schemeClr>
              </a:buClr>
              <a:defRPr sz="2112"/>
            </a:pPr>
            <a:r>
              <a:rPr dirty="0"/>
              <a:t>Since there are many outliers in ‘</a:t>
            </a:r>
            <a:r>
              <a:rPr dirty="0" err="1"/>
              <a:t>gross_sq_ft</a:t>
            </a:r>
            <a:r>
              <a:rPr dirty="0"/>
              <a:t>’, mean cannot be used to replace the missing </a:t>
            </a:r>
            <a:r>
              <a:rPr dirty="0" err="1"/>
              <a:t>values.Therefore</a:t>
            </a:r>
            <a:r>
              <a:rPr dirty="0"/>
              <a:t>, NAN values in ‘</a:t>
            </a:r>
            <a:r>
              <a:rPr dirty="0" err="1"/>
              <a:t>gross_sq_ft</a:t>
            </a:r>
            <a:r>
              <a:rPr dirty="0"/>
              <a:t>’ are replaced with the median.</a:t>
            </a:r>
          </a:p>
          <a:p>
            <a:pPr marL="293370" indent="-293370" defTabSz="560831">
              <a:spcBef>
                <a:spcPts val="4000"/>
              </a:spcBef>
              <a:buClr>
                <a:schemeClr val="accent1">
                  <a:lumOff val="16847"/>
                </a:schemeClr>
              </a:buClr>
              <a:defRPr sz="2112"/>
            </a:pPr>
            <a:endParaRPr dirty="0"/>
          </a:p>
          <a:p>
            <a:pPr marL="293370" indent="-293370" defTabSz="560831">
              <a:spcBef>
                <a:spcPts val="4000"/>
              </a:spcBef>
              <a:buClr>
                <a:schemeClr val="accent1">
                  <a:lumOff val="16847"/>
                </a:schemeClr>
              </a:buClr>
              <a:defRPr sz="2112"/>
            </a:pPr>
            <a:endParaRPr dirty="0"/>
          </a:p>
          <a:p>
            <a:pPr marL="293370" indent="-293370" defTabSz="560831">
              <a:spcBef>
                <a:spcPts val="4000"/>
              </a:spcBef>
              <a:buClr>
                <a:schemeClr val="accent1">
                  <a:lumOff val="16847"/>
                </a:schemeClr>
              </a:buClr>
              <a:defRPr sz="2112"/>
            </a:pPr>
            <a:endParaRPr dirty="0"/>
          </a:p>
          <a:p>
            <a:pPr marL="293370" indent="-293370" defTabSz="560831">
              <a:spcBef>
                <a:spcPts val="4000"/>
              </a:spcBef>
              <a:buClr>
                <a:schemeClr val="accent1">
                  <a:lumOff val="16847"/>
                </a:schemeClr>
              </a:buClr>
              <a:defRPr sz="2112"/>
            </a:pPr>
            <a:endParaRPr dirty="0"/>
          </a:p>
          <a:p>
            <a:pPr marL="293370" indent="-293370" defTabSz="560831">
              <a:spcBef>
                <a:spcPts val="4000"/>
              </a:spcBef>
              <a:buClr>
                <a:schemeClr val="accent1">
                  <a:lumOff val="16847"/>
                </a:schemeClr>
              </a:buClr>
              <a:defRPr sz="2112"/>
            </a:pPr>
            <a:r>
              <a:rPr dirty="0"/>
              <a:t>The ‘</a:t>
            </a:r>
            <a:r>
              <a:rPr dirty="0" err="1"/>
              <a:t>zip_code</a:t>
            </a:r>
            <a:r>
              <a:rPr dirty="0"/>
              <a:t>’ column must contain only 5 digit codes and hence rows that do not contain 5 digit codes are removed (here, 1 row) as it leads to wrong conclusions. </a:t>
            </a:r>
          </a:p>
          <a:p>
            <a:pPr marL="293370" indent="-293370" defTabSz="560831">
              <a:spcBef>
                <a:spcPts val="4000"/>
              </a:spcBef>
              <a:buClr>
                <a:schemeClr val="accent1">
                  <a:lumOff val="16847"/>
                </a:schemeClr>
              </a:buClr>
              <a:defRPr sz="2112"/>
            </a:pPr>
            <a:r>
              <a:rPr dirty="0" err="1"/>
              <a:t>Interpolation:It</a:t>
            </a:r>
            <a:r>
              <a:rPr dirty="0"/>
              <a:t> is the process of estimating values between two points. script.interpolate.interp1d is used to achieve this. Here, x is taken as the latitude and y is taken as the longitude and then interpolated. With this, y value can be estimated with any value of x in the range. </a:t>
            </a:r>
          </a:p>
        </p:txBody>
      </p:sp>
      <p:pic>
        <p:nvPicPr>
          <p:cNvPr id="136" name="Screenshot 2018-11-12 at 2.31.05 AM.png" descr="Screenshot 2018-11-12 at 2.31.05 AM.png"/>
          <p:cNvPicPr>
            <a:picLocks noChangeAspect="1"/>
          </p:cNvPicPr>
          <p:nvPr/>
        </p:nvPicPr>
        <p:blipFill>
          <a:blip r:embed="rId2">
            <a:extLst/>
          </a:blip>
          <a:stretch>
            <a:fillRect/>
          </a:stretch>
        </p:blipFill>
        <p:spPr>
          <a:xfrm>
            <a:off x="3276600" y="2673507"/>
            <a:ext cx="6038849" cy="357427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NORMALIZATION AND STANDARDIZATION"/>
          <p:cNvSpPr txBox="1">
            <a:spLocks noGrp="1"/>
          </p:cNvSpPr>
          <p:nvPr>
            <p:ph type="title"/>
          </p:nvPr>
        </p:nvSpPr>
        <p:spPr>
          <a:xfrm>
            <a:off x="952500" y="-8093"/>
            <a:ext cx="11099801" cy="1407044"/>
          </a:xfrm>
          <a:prstGeom prst="rect">
            <a:avLst/>
          </a:prstGeom>
        </p:spPr>
        <p:txBody>
          <a:bodyPr/>
          <a:lstStyle/>
          <a:p>
            <a:r>
              <a:rPr dirty="0"/>
              <a:t>NORMALIZATION AND STANDARDIZATION</a:t>
            </a:r>
          </a:p>
        </p:txBody>
      </p:sp>
      <p:sp>
        <p:nvSpPr>
          <p:cNvPr id="139" name="Normalization is a rescaling of the data from the original range so that all values are within the range of 0 and 1. Standardizing a dataset involves rescaling the distribution of values so that the mean of observed values is 0 and the standard deviation is 1.…"/>
          <p:cNvSpPr txBox="1">
            <a:spLocks noGrp="1"/>
          </p:cNvSpPr>
          <p:nvPr>
            <p:ph type="body" idx="4294967295"/>
          </p:nvPr>
        </p:nvSpPr>
        <p:spPr>
          <a:xfrm>
            <a:off x="965528" y="1952597"/>
            <a:ext cx="11099801" cy="7688376"/>
          </a:xfrm>
          <a:prstGeom prst="rect">
            <a:avLst/>
          </a:prstGeom>
        </p:spPr>
        <p:txBody>
          <a:bodyPr>
            <a:normAutofit/>
          </a:bodyPr>
          <a:lstStyle/>
          <a:p>
            <a:pPr marL="284202" indent="-284202" defTabSz="425195">
              <a:lnSpc>
                <a:spcPts val="4000"/>
              </a:lnSpc>
              <a:spcBef>
                <a:spcPts val="0"/>
              </a:spcBef>
              <a:buClr>
                <a:schemeClr val="accent1">
                  <a:lumOff val="16847"/>
                </a:schemeClr>
              </a:buClr>
              <a:defRPr sz="2046"/>
            </a:pPr>
            <a:r>
              <a:rPr dirty="0"/>
              <a:t>Normalization is a rescaling of the data from the original range so that all values are within the range of 0 and 1. Standardizing a dataset involves rescaling the distribution of values so that the mean of observed values is 0 and the standard deviation is 1.</a:t>
            </a:r>
            <a:endParaRPr lang="en-IN" dirty="0"/>
          </a:p>
          <a:p>
            <a:pPr marL="284202" indent="-284202" defTabSz="425195">
              <a:lnSpc>
                <a:spcPts val="4000"/>
              </a:lnSpc>
              <a:spcBef>
                <a:spcPts val="0"/>
              </a:spcBef>
              <a:buClr>
                <a:schemeClr val="accent1">
                  <a:lumOff val="16847"/>
                </a:schemeClr>
              </a:buClr>
              <a:defRPr sz="2046"/>
            </a:pPr>
            <a:r>
              <a:rPr dirty="0"/>
              <a:t>It makes the data consistent and stable. Data is transformed to comparable scales and becomes more </a:t>
            </a:r>
            <a:r>
              <a:rPr dirty="0" err="1"/>
              <a:t>precise.The</a:t>
            </a:r>
            <a:r>
              <a:rPr dirty="0"/>
              <a:t> contribution of all the variables to the variance becomes clearer.</a:t>
            </a:r>
          </a:p>
          <a:p>
            <a:pPr marL="193774" indent="-193774" defTabSz="425195">
              <a:lnSpc>
                <a:spcPts val="4000"/>
              </a:lnSpc>
              <a:spcBef>
                <a:spcPts val="0"/>
              </a:spcBef>
              <a:buClr>
                <a:schemeClr val="accent1">
                  <a:lumOff val="16847"/>
                </a:schemeClr>
              </a:buClr>
              <a:defRPr sz="2046"/>
            </a:pPr>
            <a:r>
              <a:rPr dirty="0"/>
              <a:t>Hence, it is a very important step as it converts data into a common format which makes analysis easier.</a:t>
            </a:r>
          </a:p>
          <a:p>
            <a:pPr marL="193774" indent="-193774" defTabSz="425195">
              <a:lnSpc>
                <a:spcPts val="4000"/>
              </a:lnSpc>
              <a:spcBef>
                <a:spcPts val="0"/>
              </a:spcBef>
              <a:buClr>
                <a:schemeClr val="accent1">
                  <a:lumOff val="16847"/>
                </a:schemeClr>
              </a:buClr>
              <a:defRPr sz="2046"/>
            </a:pPr>
            <a:r>
              <a:rPr dirty="0"/>
              <a:t>The column ‘</a:t>
            </a:r>
            <a:r>
              <a:rPr dirty="0" err="1"/>
              <a:t>zip_code</a:t>
            </a:r>
            <a:r>
              <a:rPr dirty="0"/>
              <a:t>’ is plotted as a histogram. The X-axes clearly indicate the range of original, normalized and </a:t>
            </a:r>
            <a:r>
              <a:rPr dirty="0" err="1"/>
              <a:t>standardised</a:t>
            </a:r>
            <a:r>
              <a:rPr dirty="0"/>
              <a:t> </a:t>
            </a:r>
            <a:r>
              <a:rPr dirty="0" err="1"/>
              <a:t>data.The</a:t>
            </a:r>
            <a:r>
              <a:rPr dirty="0"/>
              <a:t> data is not normal, though it can be perceived as very slightly resembling normal.</a:t>
            </a:r>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a:p>
            <a:pPr marL="193774" indent="-193774" defTabSz="425195">
              <a:lnSpc>
                <a:spcPts val="4000"/>
              </a:lnSpc>
              <a:spcBef>
                <a:spcPts val="0"/>
              </a:spcBef>
              <a:buClr>
                <a:schemeClr val="accent1">
                  <a:lumOff val="16847"/>
                </a:schemeClr>
              </a:buClr>
              <a:defRPr sz="2046"/>
            </a:pPr>
            <a:endParaRPr dirty="0"/>
          </a:p>
        </p:txBody>
      </p:sp>
      <p:pic>
        <p:nvPicPr>
          <p:cNvPr id="4" name="Screenshot 2018-11-12 at 3.02.23 AM.png" descr="Screenshot 2018-11-12 at 3.02.23 AM.png">
            <a:extLst>
              <a:ext uri="{FF2B5EF4-FFF2-40B4-BE49-F238E27FC236}">
                <a16:creationId xmlns:a16="http://schemas.microsoft.com/office/drawing/2014/main" id="{F2722FA4-38C5-476B-AA8D-D5A871807E6F}"/>
              </a:ext>
            </a:extLst>
          </p:cNvPr>
          <p:cNvPicPr>
            <a:picLocks noChangeAspect="1"/>
          </p:cNvPicPr>
          <p:nvPr/>
        </p:nvPicPr>
        <p:blipFill>
          <a:blip r:embed="rId2">
            <a:extLst/>
          </a:blip>
          <a:stretch>
            <a:fillRect/>
          </a:stretch>
        </p:blipFill>
        <p:spPr>
          <a:xfrm>
            <a:off x="214912" y="6418781"/>
            <a:ext cx="3641917" cy="3134424"/>
          </a:xfrm>
          <a:prstGeom prst="rect">
            <a:avLst/>
          </a:prstGeom>
          <a:ln w="12700">
            <a:miter lim="400000"/>
          </a:ln>
        </p:spPr>
      </p:pic>
      <p:pic>
        <p:nvPicPr>
          <p:cNvPr id="6" name="Screenshot 2018-11-12 at 3.02.45 AM.png" descr="Screenshot 2018-11-12 at 3.02.45 AM.png">
            <a:extLst>
              <a:ext uri="{FF2B5EF4-FFF2-40B4-BE49-F238E27FC236}">
                <a16:creationId xmlns:a16="http://schemas.microsoft.com/office/drawing/2014/main" id="{6535BF60-0831-4CB6-B9F7-73497AE690A1}"/>
              </a:ext>
            </a:extLst>
          </p:cNvPr>
          <p:cNvPicPr>
            <a:picLocks noChangeAspect="1"/>
          </p:cNvPicPr>
          <p:nvPr/>
        </p:nvPicPr>
        <p:blipFill>
          <a:blip r:embed="rId3">
            <a:extLst/>
          </a:blip>
          <a:stretch>
            <a:fillRect/>
          </a:stretch>
        </p:blipFill>
        <p:spPr>
          <a:xfrm>
            <a:off x="4091583" y="6418780"/>
            <a:ext cx="4148053" cy="3165456"/>
          </a:xfrm>
          <a:prstGeom prst="rect">
            <a:avLst/>
          </a:prstGeom>
          <a:ln w="12700">
            <a:miter lim="400000"/>
          </a:ln>
        </p:spPr>
      </p:pic>
      <p:pic>
        <p:nvPicPr>
          <p:cNvPr id="7" name="Screenshot 2018-11-12 at 3.02.35 AM.png" descr="Screenshot 2018-11-12 at 3.02.35 AM.png">
            <a:extLst>
              <a:ext uri="{FF2B5EF4-FFF2-40B4-BE49-F238E27FC236}">
                <a16:creationId xmlns:a16="http://schemas.microsoft.com/office/drawing/2014/main" id="{B18381E3-F2C4-4DBB-86A2-09D544D8672C}"/>
              </a:ext>
            </a:extLst>
          </p:cNvPr>
          <p:cNvPicPr>
            <a:picLocks noChangeAspect="1"/>
          </p:cNvPicPr>
          <p:nvPr/>
        </p:nvPicPr>
        <p:blipFill>
          <a:blip r:embed="rId4">
            <a:extLst/>
          </a:blip>
          <a:stretch>
            <a:fillRect/>
          </a:stretch>
        </p:blipFill>
        <p:spPr>
          <a:xfrm>
            <a:off x="8448333" y="6475516"/>
            <a:ext cx="4341555" cy="305198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DATA VISUALISATION"/>
          <p:cNvSpPr txBox="1">
            <a:spLocks noGrp="1"/>
          </p:cNvSpPr>
          <p:nvPr>
            <p:ph type="title"/>
          </p:nvPr>
        </p:nvSpPr>
        <p:spPr>
          <a:xfrm>
            <a:off x="952500" y="4387"/>
            <a:ext cx="11099800" cy="1370480"/>
          </a:xfrm>
          <a:prstGeom prst="rect">
            <a:avLst/>
          </a:prstGeom>
        </p:spPr>
        <p:txBody>
          <a:bodyPr/>
          <a:lstStyle/>
          <a:p>
            <a:r>
              <a:t>DATA VISUALISATION</a:t>
            </a:r>
          </a:p>
        </p:txBody>
      </p:sp>
      <p:sp>
        <p:nvSpPr>
          <p:cNvPr id="145" name="Data visualisation is an important process that visually represents data to help identify  patterns and trends.We plot several graphs and charts to identify important features about SF city facilities.…"/>
          <p:cNvSpPr txBox="1">
            <a:spLocks noGrp="1"/>
          </p:cNvSpPr>
          <p:nvPr>
            <p:ph type="body" idx="4294967295"/>
          </p:nvPr>
        </p:nvSpPr>
        <p:spPr>
          <a:xfrm>
            <a:off x="952499" y="1440633"/>
            <a:ext cx="11099801" cy="7748683"/>
          </a:xfrm>
          <a:prstGeom prst="rect">
            <a:avLst/>
          </a:prstGeom>
        </p:spPr>
        <p:txBody>
          <a:bodyPr/>
          <a:lstStyle/>
          <a:p>
            <a:pPr marL="293370" indent="-293370" defTabSz="560831">
              <a:spcBef>
                <a:spcPts val="4000"/>
              </a:spcBef>
              <a:buClr>
                <a:schemeClr val="accent1">
                  <a:lumOff val="16847"/>
                </a:schemeClr>
              </a:buClr>
              <a:defRPr sz="2112"/>
            </a:pPr>
            <a:r>
              <a:rPr dirty="0"/>
              <a:t>Data </a:t>
            </a:r>
            <a:r>
              <a:rPr dirty="0" err="1"/>
              <a:t>visualisation</a:t>
            </a:r>
            <a:r>
              <a:rPr dirty="0"/>
              <a:t> is an important process that visually represents data to help identify  patterns and </a:t>
            </a:r>
            <a:r>
              <a:rPr dirty="0" err="1"/>
              <a:t>trends.We</a:t>
            </a:r>
            <a:r>
              <a:rPr dirty="0"/>
              <a:t> plot several graphs and charts to identify important features about SF city facilities.</a:t>
            </a:r>
          </a:p>
          <a:p>
            <a:pPr marL="0" indent="0" defTabSz="560831">
              <a:spcBef>
                <a:spcPts val="4000"/>
              </a:spcBef>
              <a:buSzTx/>
              <a:buNone/>
              <a:defRPr sz="2112"/>
            </a:pPr>
            <a:endParaRPr dirty="0"/>
          </a:p>
          <a:p>
            <a:pPr marL="0" indent="0" defTabSz="560831">
              <a:spcBef>
                <a:spcPts val="4000"/>
              </a:spcBef>
              <a:buSzTx/>
              <a:buNone/>
              <a:defRPr sz="2112"/>
            </a:pPr>
            <a:r>
              <a:rPr dirty="0"/>
              <a:t>The pie chart of ‘</a:t>
            </a:r>
            <a:r>
              <a:rPr dirty="0" err="1"/>
              <a:t>owned_leased</a:t>
            </a:r>
            <a:r>
              <a:rPr dirty="0"/>
              <a:t>’ shows</a:t>
            </a:r>
            <a:br>
              <a:rPr dirty="0"/>
            </a:br>
            <a:r>
              <a:rPr dirty="0"/>
              <a:t>that 92.5% of the facilities are owned by the</a:t>
            </a:r>
            <a:br>
              <a:rPr dirty="0"/>
            </a:br>
            <a:r>
              <a:rPr dirty="0"/>
              <a:t>city and 7.5% is leased. This shows that </a:t>
            </a:r>
            <a:br>
              <a:rPr dirty="0"/>
            </a:br>
            <a:r>
              <a:rPr dirty="0"/>
              <a:t>majority of the facilities are owned by the </a:t>
            </a:r>
            <a:br>
              <a:rPr dirty="0"/>
            </a:br>
            <a:r>
              <a:rPr dirty="0"/>
              <a:t>city and the city is well facilitated.               </a:t>
            </a:r>
          </a:p>
          <a:p>
            <a:pPr marL="0" lvl="2" indent="0" algn="r" defTabSz="560831">
              <a:spcBef>
                <a:spcPts val="4000"/>
              </a:spcBef>
              <a:buSzTx/>
              <a:buNone/>
              <a:defRPr sz="2112"/>
            </a:pPr>
            <a:r>
              <a:rPr dirty="0"/>
              <a:t>                                                                     </a:t>
            </a:r>
          </a:p>
          <a:p>
            <a:pPr marL="0" lvl="2" indent="0" algn="r" defTabSz="560831">
              <a:spcBef>
                <a:spcPts val="4000"/>
              </a:spcBef>
              <a:buSzTx/>
              <a:buNone/>
              <a:defRPr sz="2112"/>
            </a:pPr>
            <a:r>
              <a:rPr dirty="0"/>
              <a:t>The scatter plot of gross area of each facility       </a:t>
            </a:r>
            <a:br>
              <a:rPr dirty="0"/>
            </a:br>
            <a:r>
              <a:rPr dirty="0"/>
              <a:t>  (in </a:t>
            </a:r>
            <a:r>
              <a:rPr dirty="0" err="1"/>
              <a:t>sqft</a:t>
            </a:r>
            <a:r>
              <a:rPr dirty="0"/>
              <a:t>) in the city clearly shows that most of</a:t>
            </a:r>
            <a:br>
              <a:rPr dirty="0"/>
            </a:br>
            <a:r>
              <a:rPr dirty="0"/>
              <a:t> them have an area less than 250,000 </a:t>
            </a:r>
            <a:r>
              <a:rPr dirty="0" err="1"/>
              <a:t>sqft</a:t>
            </a:r>
            <a:r>
              <a:rPr dirty="0"/>
              <a:t> </a:t>
            </a:r>
            <a:br>
              <a:rPr dirty="0"/>
            </a:br>
            <a:r>
              <a:rPr dirty="0"/>
              <a:t>with the presence of several outliers some </a:t>
            </a:r>
            <a:br>
              <a:rPr dirty="0"/>
            </a:br>
            <a:r>
              <a:rPr dirty="0"/>
              <a:t>even having an area close to 2,000,000 </a:t>
            </a:r>
            <a:r>
              <a:rPr dirty="0" err="1"/>
              <a:t>sqft</a:t>
            </a:r>
            <a:r>
              <a:rPr dirty="0"/>
              <a:t>.</a:t>
            </a:r>
            <a:br>
              <a:rPr dirty="0"/>
            </a:br>
            <a:r>
              <a:rPr dirty="0"/>
              <a:t>This shows that a significant part of SF city </a:t>
            </a:r>
            <a:br>
              <a:rPr dirty="0"/>
            </a:br>
            <a:r>
              <a:rPr dirty="0"/>
              <a:t>is dedicated to accommodate public facilities </a:t>
            </a:r>
          </a:p>
        </p:txBody>
      </p:sp>
      <p:pic>
        <p:nvPicPr>
          <p:cNvPr id="146" name="Screenshot 2018-11-12 at 3.17.17 AM.png" descr="Screenshot 2018-11-12 at 3.17.17 AM.png"/>
          <p:cNvPicPr>
            <a:picLocks noChangeAspect="1"/>
          </p:cNvPicPr>
          <p:nvPr/>
        </p:nvPicPr>
        <p:blipFill>
          <a:blip r:embed="rId2">
            <a:extLst/>
          </a:blip>
          <a:stretch>
            <a:fillRect/>
          </a:stretch>
        </p:blipFill>
        <p:spPr>
          <a:xfrm>
            <a:off x="6461653" y="2667000"/>
            <a:ext cx="5749397" cy="3771900"/>
          </a:xfrm>
          <a:prstGeom prst="rect">
            <a:avLst/>
          </a:prstGeom>
          <a:ln w="12700">
            <a:miter lim="400000"/>
          </a:ln>
        </p:spPr>
      </p:pic>
      <p:pic>
        <p:nvPicPr>
          <p:cNvPr id="147" name="Screenshot 2018-11-12 at 3.17.55 AM.png" descr="Screenshot 2018-11-12 at 3.17.55 AM.png"/>
          <p:cNvPicPr>
            <a:picLocks noChangeAspect="1"/>
          </p:cNvPicPr>
          <p:nvPr/>
        </p:nvPicPr>
        <p:blipFill>
          <a:blip r:embed="rId3">
            <a:extLst/>
          </a:blip>
          <a:stretch>
            <a:fillRect/>
          </a:stretch>
        </p:blipFill>
        <p:spPr>
          <a:xfrm>
            <a:off x="399282" y="5638800"/>
            <a:ext cx="5903621" cy="401813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ATA VISUALISATION"/>
          <p:cNvSpPr txBox="1">
            <a:spLocks noGrp="1"/>
          </p:cNvSpPr>
          <p:nvPr>
            <p:ph type="title"/>
          </p:nvPr>
        </p:nvSpPr>
        <p:spPr>
          <a:xfrm>
            <a:off x="952499" y="-58016"/>
            <a:ext cx="11099801" cy="1283847"/>
          </a:xfrm>
          <a:prstGeom prst="rect">
            <a:avLst/>
          </a:prstGeom>
        </p:spPr>
        <p:txBody>
          <a:bodyPr/>
          <a:lstStyle/>
          <a:p>
            <a:r>
              <a:t>DATA VISUALISATION</a:t>
            </a:r>
          </a:p>
        </p:txBody>
      </p:sp>
      <p:sp>
        <p:nvSpPr>
          <p:cNvPr id="150" name="This bar chart depicting the the number of            This bar chart shows the gross area  facilities each department has jurisdiction             occupied by the different departments. over clearly shows that the most number               Even though recreation and parks are of facilities available are for recreation and            highest in number, they don’t occupy the  parks, followed by ports and then schools            highest space. Maximum area is occupied .This shows that these facilities are the                  by port followed by transportation.This  ones used by most people and hence are              shows that there is low or no correlation  highly significant and more in number.                   between the number and area."/>
          <p:cNvSpPr txBox="1">
            <a:spLocks noGrp="1"/>
          </p:cNvSpPr>
          <p:nvPr>
            <p:ph type="body" idx="4294967295"/>
          </p:nvPr>
        </p:nvSpPr>
        <p:spPr>
          <a:xfrm>
            <a:off x="952500" y="1093565"/>
            <a:ext cx="11099800" cy="8496008"/>
          </a:xfrm>
          <a:prstGeom prst="rect">
            <a:avLst/>
          </a:prstGeom>
        </p:spPr>
        <p:txBody>
          <a:bodyPr/>
          <a:lstStyle/>
          <a:p>
            <a:pPr marL="0" indent="0" defTabSz="560831">
              <a:spcBef>
                <a:spcPts val="4000"/>
              </a:spcBef>
              <a:buSzTx/>
              <a:buNone/>
              <a:defRPr sz="2112"/>
            </a:pPr>
            <a:endParaRPr/>
          </a:p>
          <a:p>
            <a:pPr marL="0" indent="0" defTabSz="560831">
              <a:spcBef>
                <a:spcPts val="4000"/>
              </a:spcBef>
              <a:buSzTx/>
              <a:buNone/>
              <a:defRPr sz="2112"/>
            </a:pPr>
            <a:endParaRPr/>
          </a:p>
          <a:p>
            <a:pPr marL="0" indent="0" defTabSz="560831">
              <a:spcBef>
                <a:spcPts val="4000"/>
              </a:spcBef>
              <a:buSzTx/>
              <a:buNone/>
              <a:defRPr sz="2112"/>
            </a:pPr>
            <a:endParaRPr/>
          </a:p>
          <a:p>
            <a:pPr marL="0" indent="0" defTabSz="560831">
              <a:spcBef>
                <a:spcPts val="4000"/>
              </a:spcBef>
              <a:buSzTx/>
              <a:buNone/>
              <a:defRPr sz="2112"/>
            </a:pPr>
            <a:endParaRPr/>
          </a:p>
          <a:p>
            <a:pPr marL="0" indent="0" defTabSz="560831">
              <a:spcBef>
                <a:spcPts val="4000"/>
              </a:spcBef>
              <a:buSzTx/>
              <a:buNone/>
              <a:defRPr sz="2112"/>
            </a:pPr>
            <a:endParaRPr/>
          </a:p>
          <a:p>
            <a:pPr marL="0" indent="0" defTabSz="560831">
              <a:spcBef>
                <a:spcPts val="4000"/>
              </a:spcBef>
              <a:buSzTx/>
              <a:buNone/>
              <a:defRPr sz="2112"/>
            </a:pPr>
            <a:endParaRPr/>
          </a:p>
          <a:p>
            <a:pPr marL="0" indent="0" defTabSz="560831">
              <a:spcBef>
                <a:spcPts val="4000"/>
              </a:spcBef>
              <a:buSzTx/>
              <a:buNone/>
              <a:defRPr sz="2112"/>
            </a:pPr>
            <a:endParaRPr/>
          </a:p>
          <a:p>
            <a:pPr marL="0" lvl="6" indent="0" algn="just" defTabSz="560831">
              <a:spcBef>
                <a:spcPts val="4000"/>
              </a:spcBef>
              <a:buSzTx/>
              <a:buNone/>
              <a:defRPr sz="2112"/>
            </a:pPr>
            <a:r>
              <a:t>This bar chart depicting the the number of            This bar chart shows the gross area </a:t>
            </a:r>
            <a:br/>
            <a:r>
              <a:t>facilities each department has jurisdiction             occupied by the different departments.</a:t>
            </a:r>
            <a:br/>
            <a:r>
              <a:t>over clearly shows that the most number               Even though recreation and parks are</a:t>
            </a:r>
            <a:br/>
            <a:r>
              <a:t>of facilities available are for recreation and            highest in number, they don’t occupy the </a:t>
            </a:r>
            <a:br/>
            <a:r>
              <a:t>parks, followed by ports and then schools            highest space. Maximum area is occupied</a:t>
            </a:r>
            <a:br/>
            <a:r>
              <a:t>.This shows that these facilities are the                  by port followed by transportation.This </a:t>
            </a:r>
            <a:br/>
            <a:r>
              <a:t>ones used by most people and hence are              shows that there is low or no correlation </a:t>
            </a:r>
            <a:br/>
            <a:r>
              <a:t>highly significant and more in number.                   between the number and area.</a:t>
            </a:r>
          </a:p>
        </p:txBody>
      </p:sp>
      <p:pic>
        <p:nvPicPr>
          <p:cNvPr id="151" name="Screenshot 2018-11-12 at 3.17.32 AM.png" descr="Screenshot 2018-11-12 at 3.17.32 AM.png"/>
          <p:cNvPicPr>
            <a:picLocks noChangeAspect="1"/>
          </p:cNvPicPr>
          <p:nvPr/>
        </p:nvPicPr>
        <p:blipFill>
          <a:blip r:embed="rId2">
            <a:extLst/>
          </a:blip>
          <a:stretch>
            <a:fillRect/>
          </a:stretch>
        </p:blipFill>
        <p:spPr>
          <a:xfrm>
            <a:off x="801788" y="1366578"/>
            <a:ext cx="5179911" cy="5507023"/>
          </a:xfrm>
          <a:prstGeom prst="rect">
            <a:avLst/>
          </a:prstGeom>
          <a:ln w="12700">
            <a:miter lim="400000"/>
          </a:ln>
        </p:spPr>
      </p:pic>
      <p:pic>
        <p:nvPicPr>
          <p:cNvPr id="152" name="Screenshot 2018-11-12 at 3.59.35 AM.png" descr="Screenshot 2018-11-12 at 3.59.35 AM.png"/>
          <p:cNvPicPr>
            <a:picLocks noChangeAspect="1"/>
          </p:cNvPicPr>
          <p:nvPr/>
        </p:nvPicPr>
        <p:blipFill>
          <a:blip r:embed="rId3">
            <a:extLst/>
          </a:blip>
          <a:stretch>
            <a:fillRect/>
          </a:stretch>
        </p:blipFill>
        <p:spPr>
          <a:xfrm>
            <a:off x="6477000" y="1241772"/>
            <a:ext cx="5253817" cy="550702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A VISUALISATION"/>
          <p:cNvSpPr txBox="1">
            <a:spLocks noGrp="1"/>
          </p:cNvSpPr>
          <p:nvPr>
            <p:ph type="title"/>
          </p:nvPr>
        </p:nvSpPr>
        <p:spPr>
          <a:xfrm>
            <a:off x="952500" y="66790"/>
            <a:ext cx="11099800" cy="1112239"/>
          </a:xfrm>
          <a:prstGeom prst="rect">
            <a:avLst/>
          </a:prstGeom>
        </p:spPr>
        <p:txBody>
          <a:bodyPr/>
          <a:lstStyle/>
          <a:p>
            <a:r>
              <a:t>DATA VISUALISATION</a:t>
            </a:r>
          </a:p>
        </p:txBody>
      </p:sp>
      <p:sp>
        <p:nvSpPr>
          <p:cNvPr id="155" name="This is a histogram of ‘zip_codes’ which              This is a bar chart showing information  represents the number of facilities in the              about the supervisor district allotted for  areas represented by zip codes. This                    the different facilities.This graph  represents the spread of the the facilities              represents the governance of the  throughout the city. It clearly shows that               various facilities.This also gives us most of the facilities are present in                        insights about which board of  areas with zip codes between 94100 and             supervisors take care of maximum  94140 peaking especially in areas near                 facilities.Here supervisor district 10 94120.                                                                    Takes care of almost double the                                                                                 number of facilities than other districts."/>
          <p:cNvSpPr txBox="1">
            <a:spLocks noGrp="1"/>
          </p:cNvSpPr>
          <p:nvPr>
            <p:ph type="body" idx="4294967295"/>
          </p:nvPr>
        </p:nvSpPr>
        <p:spPr>
          <a:xfrm>
            <a:off x="952500" y="1376865"/>
            <a:ext cx="11099800" cy="8162688"/>
          </a:xfrm>
          <a:prstGeom prst="rect">
            <a:avLst/>
          </a:prstGeom>
        </p:spPr>
        <p:txBody>
          <a:bodyPr/>
          <a:lstStyle/>
          <a:p>
            <a:pPr marL="0" indent="0" algn="r">
              <a:buSzTx/>
              <a:buNone/>
            </a:pPr>
            <a:br/>
            <a:br/>
            <a:r>
              <a:t>                                                                         </a:t>
            </a:r>
          </a:p>
          <a:p>
            <a:pPr marL="0" indent="0">
              <a:buSzTx/>
              <a:buNone/>
            </a:pPr>
            <a:endParaRPr/>
          </a:p>
          <a:p>
            <a:pPr marL="0" indent="0">
              <a:buSzTx/>
              <a:buNone/>
            </a:pPr>
            <a:endParaRPr/>
          </a:p>
          <a:p>
            <a:pPr marL="0" indent="0">
              <a:buSzTx/>
              <a:buNone/>
            </a:pPr>
            <a:endParaRPr/>
          </a:p>
          <a:p>
            <a:pPr marL="0" lvl="4" indent="0">
              <a:buSzTx/>
              <a:buNone/>
            </a:pPr>
            <a:r>
              <a:t>This is a histogram of ‘zip_codes’ which              This is a bar chart showing information </a:t>
            </a:r>
            <a:br/>
            <a:r>
              <a:t>represents the number of facilities in the              about the supervisor district allotted for </a:t>
            </a:r>
            <a:br/>
            <a:r>
              <a:t>areas represented by zip codes. This                    the different facilities.This graph </a:t>
            </a:r>
            <a:br/>
            <a:r>
              <a:t>represents the spread of the the facilities              represents the governance of the </a:t>
            </a:r>
            <a:br/>
            <a:r>
              <a:t>throughout the city. It clearly shows that               various facilities.This also gives us</a:t>
            </a:r>
            <a:br/>
            <a:r>
              <a:t>most of the facilities are present in                        insights about which board of </a:t>
            </a:r>
            <a:br/>
            <a:r>
              <a:t>areas with zip codes between 94100 and             supervisors take care of maximum </a:t>
            </a:r>
            <a:br/>
            <a:r>
              <a:t>94140 peaking especially in areas near                 facilities.Here supervisor district 10</a:t>
            </a:r>
            <a:br/>
            <a:r>
              <a:t>94120.                                                                    Takes care of almost double the </a:t>
            </a:r>
            <a:br/>
            <a:r>
              <a:t>                                                                               number of facilities than other districts.                                 </a:t>
            </a:r>
          </a:p>
        </p:txBody>
      </p:sp>
      <p:pic>
        <p:nvPicPr>
          <p:cNvPr id="156" name="Screenshot 2018-11-12 at 3.18.03 AM.png" descr="Screenshot 2018-11-12 at 3.18.03 AM.png"/>
          <p:cNvPicPr>
            <a:picLocks noChangeAspect="1"/>
          </p:cNvPicPr>
          <p:nvPr/>
        </p:nvPicPr>
        <p:blipFill>
          <a:blip r:embed="rId2">
            <a:extLst/>
          </a:blip>
          <a:stretch>
            <a:fillRect/>
          </a:stretch>
        </p:blipFill>
        <p:spPr>
          <a:xfrm>
            <a:off x="704850" y="1549887"/>
            <a:ext cx="5313305" cy="3708401"/>
          </a:xfrm>
          <a:prstGeom prst="rect">
            <a:avLst/>
          </a:prstGeom>
          <a:ln w="12700">
            <a:miter lim="400000"/>
          </a:ln>
        </p:spPr>
      </p:pic>
      <p:pic>
        <p:nvPicPr>
          <p:cNvPr id="157" name="Screenshot 2018-11-12 at 3.18.13 AM.png" descr="Screenshot 2018-11-12 at 3.18.13 AM.png"/>
          <p:cNvPicPr>
            <a:picLocks noChangeAspect="1"/>
          </p:cNvPicPr>
          <p:nvPr/>
        </p:nvPicPr>
        <p:blipFill>
          <a:blip r:embed="rId3">
            <a:extLst/>
          </a:blip>
          <a:stretch>
            <a:fillRect/>
          </a:stretch>
        </p:blipFill>
        <p:spPr>
          <a:xfrm>
            <a:off x="6587046" y="1492737"/>
            <a:ext cx="5372101" cy="38227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Black"/>
        <a:ea typeface="Arial Black"/>
        <a:cs typeface="Arial Black"/>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Black"/>
        <a:ea typeface="Arial Black"/>
        <a:cs typeface="Arial Black"/>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609</TotalTime>
  <Words>1078</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American Typewriter</vt:lpstr>
      <vt:lpstr>Arial Black</vt:lpstr>
      <vt:lpstr>Helvetica Light</vt:lpstr>
      <vt:lpstr>Helvetica Neue</vt:lpstr>
      <vt:lpstr>Helvetica Neue Light</vt:lpstr>
      <vt:lpstr>Helvetica Neue Medium</vt:lpstr>
      <vt:lpstr>Helvetica Neue Thin</vt:lpstr>
      <vt:lpstr>White</vt:lpstr>
      <vt:lpstr>PowerPoint Presentation</vt:lpstr>
      <vt:lpstr>INTRODUCTION</vt:lpstr>
      <vt:lpstr>DATA CLEANING</vt:lpstr>
      <vt:lpstr>DATA CLEANING</vt:lpstr>
      <vt:lpstr>DATA CLEANING</vt:lpstr>
      <vt:lpstr>NORMALIZATION AND STANDARDIZATION</vt:lpstr>
      <vt:lpstr>DATA VISUALISATION</vt:lpstr>
      <vt:lpstr>DATA VISUALISATION</vt:lpstr>
      <vt:lpstr>DATA VISUALISATION</vt:lpstr>
      <vt:lpstr>CORRELATION</vt:lpstr>
      <vt:lpstr>HYPOTHESIS 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Shrutiya Mohan</cp:lastModifiedBy>
  <cp:revision>8</cp:revision>
  <dcterms:modified xsi:type="dcterms:W3CDTF">2018-11-20T10:23:15Z</dcterms:modified>
</cp:coreProperties>
</file>