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Proxima Nova Bold" charset="1" panose="02000506030000020004"/>
      <p:regular r:id="rId16"/>
    </p:embeddedFont>
    <p:embeddedFont>
      <p:font typeface="Proxima Nova" charset="1" panose="020005060300000200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773782">
            <a:off x="-2636533" y="-3185942"/>
            <a:ext cx="7273962" cy="6996229"/>
          </a:xfrm>
          <a:custGeom>
            <a:avLst/>
            <a:gdLst/>
            <a:ahLst/>
            <a:cxnLst/>
            <a:rect r="r" b="b" t="t" l="l"/>
            <a:pathLst>
              <a:path h="6996229" w="7273962">
                <a:moveTo>
                  <a:pt x="0" y="0"/>
                </a:moveTo>
                <a:lnTo>
                  <a:pt x="7273961" y="0"/>
                </a:lnTo>
                <a:lnTo>
                  <a:pt x="7273961" y="6996229"/>
                </a:lnTo>
                <a:lnTo>
                  <a:pt x="0" y="69962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23464" y="2680250"/>
            <a:ext cx="10867464" cy="8180236"/>
          </a:xfrm>
          <a:custGeom>
            <a:avLst/>
            <a:gdLst/>
            <a:ahLst/>
            <a:cxnLst/>
            <a:rect r="r" b="b" t="t" l="l"/>
            <a:pathLst>
              <a:path h="8180236" w="10867464">
                <a:moveTo>
                  <a:pt x="0" y="0"/>
                </a:moveTo>
                <a:lnTo>
                  <a:pt x="10867464" y="0"/>
                </a:lnTo>
                <a:lnTo>
                  <a:pt x="10867464" y="8180236"/>
                </a:lnTo>
                <a:lnTo>
                  <a:pt x="0" y="81802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500603">
            <a:off x="13763483" y="8403866"/>
            <a:ext cx="6462252" cy="6286009"/>
          </a:xfrm>
          <a:custGeom>
            <a:avLst/>
            <a:gdLst/>
            <a:ahLst/>
            <a:cxnLst/>
            <a:rect r="r" b="b" t="t" l="l"/>
            <a:pathLst>
              <a:path h="6286009" w="6462252">
                <a:moveTo>
                  <a:pt x="0" y="0"/>
                </a:moveTo>
                <a:lnTo>
                  <a:pt x="6462252" y="0"/>
                </a:lnTo>
                <a:lnTo>
                  <a:pt x="6462252" y="6286009"/>
                </a:lnTo>
                <a:lnTo>
                  <a:pt x="0" y="62860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213739" y="2651675"/>
            <a:ext cx="10266919" cy="2089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89"/>
              </a:lnSpc>
            </a:pPr>
            <a:r>
              <a:rPr lang="en-US" b="true" sz="6631" spc="66">
                <a:solidFill>
                  <a:srgbClr val="1C737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PATIENT COMPLAINT MANAGEMENT SYSTEM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445388" y="5124450"/>
            <a:ext cx="9113601" cy="2554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74"/>
              </a:lnSpc>
            </a:pPr>
            <a:r>
              <a:rPr lang="en-US" sz="4299" u="sng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Group 52:</a:t>
            </a:r>
          </a:p>
          <a:p>
            <a:pPr algn="ctr">
              <a:lnSpc>
                <a:spcPts val="4999"/>
              </a:lnSpc>
            </a:pPr>
            <a:r>
              <a:rPr lang="en-US" sz="39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Abhishek Patil                  002319098            </a:t>
            </a:r>
          </a:p>
          <a:p>
            <a:pPr algn="ctr">
              <a:lnSpc>
                <a:spcPts val="4999"/>
              </a:lnSpc>
            </a:pPr>
            <a:r>
              <a:rPr lang="en-US" sz="39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Riya Kapadnis                  002347871              </a:t>
            </a:r>
          </a:p>
          <a:p>
            <a:pPr algn="ctr">
              <a:lnSpc>
                <a:spcPts val="4999"/>
              </a:lnSpc>
            </a:pPr>
            <a:r>
              <a:rPr lang="en-US" sz="39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Shrutkeerti Sangolkar     002304742</a:t>
            </a:r>
            <a:r>
              <a:rPr lang="en-US" sz="3999" b="true">
                <a:solidFill>
                  <a:srgbClr val="1C737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                                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29963" y="559152"/>
            <a:ext cx="7328321" cy="13756234"/>
          </a:xfrm>
          <a:custGeom>
            <a:avLst/>
            <a:gdLst/>
            <a:ahLst/>
            <a:cxnLst/>
            <a:rect r="r" b="b" t="t" l="l"/>
            <a:pathLst>
              <a:path h="13756234" w="7328321">
                <a:moveTo>
                  <a:pt x="0" y="0"/>
                </a:moveTo>
                <a:lnTo>
                  <a:pt x="7328321" y="0"/>
                </a:lnTo>
                <a:lnTo>
                  <a:pt x="7328321" y="13756234"/>
                </a:lnTo>
                <a:lnTo>
                  <a:pt x="0" y="13756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49929" y="-194389"/>
            <a:ext cx="10079892" cy="10675779"/>
            <a:chOff x="0" y="0"/>
            <a:chExt cx="4369816" cy="462814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69816" cy="4628144"/>
            </a:xfrm>
            <a:custGeom>
              <a:avLst/>
              <a:gdLst/>
              <a:ahLst/>
              <a:cxnLst/>
              <a:rect r="r" b="b" t="t" l="l"/>
              <a:pathLst>
                <a:path h="4628144" w="4369816">
                  <a:moveTo>
                    <a:pt x="0" y="0"/>
                  </a:moveTo>
                  <a:lnTo>
                    <a:pt x="4369816" y="0"/>
                  </a:lnTo>
                  <a:lnTo>
                    <a:pt x="4369816" y="4628144"/>
                  </a:lnTo>
                  <a:lnTo>
                    <a:pt x="0" y="4628144"/>
                  </a:lnTo>
                  <a:close/>
                </a:path>
              </a:pathLst>
            </a:custGeom>
            <a:solidFill>
              <a:srgbClr val="CAE7E4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906361" y="4293152"/>
            <a:ext cx="8115300" cy="1061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99"/>
              </a:lnSpc>
            </a:pPr>
            <a:r>
              <a:rPr lang="en-US" b="true" sz="6799" spc="67">
                <a:solidFill>
                  <a:srgbClr val="1C737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THANK YOU !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8100000">
            <a:off x="16215002" y="-2267293"/>
            <a:ext cx="5565859" cy="5414063"/>
          </a:xfrm>
          <a:custGeom>
            <a:avLst/>
            <a:gdLst/>
            <a:ahLst/>
            <a:cxnLst/>
            <a:rect r="r" b="b" t="t" l="l"/>
            <a:pathLst>
              <a:path h="5414063" w="5565859">
                <a:moveTo>
                  <a:pt x="0" y="0"/>
                </a:moveTo>
                <a:lnTo>
                  <a:pt x="5565859" y="0"/>
                </a:lnTo>
                <a:lnTo>
                  <a:pt x="5565859" y="5414063"/>
                </a:lnTo>
                <a:lnTo>
                  <a:pt x="0" y="54140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5883">
            <a:off x="-891494" y="7961735"/>
            <a:ext cx="4645327" cy="5039309"/>
          </a:xfrm>
          <a:custGeom>
            <a:avLst/>
            <a:gdLst/>
            <a:ahLst/>
            <a:cxnLst/>
            <a:rect r="r" b="b" t="t" l="l"/>
            <a:pathLst>
              <a:path h="5039309" w="4645327">
                <a:moveTo>
                  <a:pt x="0" y="0"/>
                </a:moveTo>
                <a:lnTo>
                  <a:pt x="4645327" y="0"/>
                </a:lnTo>
                <a:lnTo>
                  <a:pt x="4645327" y="5039309"/>
                </a:lnTo>
                <a:lnTo>
                  <a:pt x="0" y="50393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224899" y="628415"/>
            <a:ext cx="6364003" cy="9186881"/>
          </a:xfrm>
          <a:custGeom>
            <a:avLst/>
            <a:gdLst/>
            <a:ahLst/>
            <a:cxnLst/>
            <a:rect r="r" b="b" t="t" l="l"/>
            <a:pathLst>
              <a:path h="9186881" w="6364003">
                <a:moveTo>
                  <a:pt x="6364003" y="0"/>
                </a:moveTo>
                <a:lnTo>
                  <a:pt x="0" y="0"/>
                </a:lnTo>
                <a:lnTo>
                  <a:pt x="0" y="9186881"/>
                </a:lnTo>
                <a:lnTo>
                  <a:pt x="6364003" y="9186881"/>
                </a:lnTo>
                <a:lnTo>
                  <a:pt x="636400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94389" y="-194389"/>
            <a:ext cx="9851465" cy="10648009"/>
            <a:chOff x="0" y="0"/>
            <a:chExt cx="4270789" cy="461610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0789" cy="4616105"/>
            </a:xfrm>
            <a:custGeom>
              <a:avLst/>
              <a:gdLst/>
              <a:ahLst/>
              <a:cxnLst/>
              <a:rect r="r" b="b" t="t" l="l"/>
              <a:pathLst>
                <a:path h="4616105" w="4270789">
                  <a:moveTo>
                    <a:pt x="0" y="0"/>
                  </a:moveTo>
                  <a:lnTo>
                    <a:pt x="4270789" y="0"/>
                  </a:lnTo>
                  <a:lnTo>
                    <a:pt x="4270789" y="4616105"/>
                  </a:lnTo>
                  <a:lnTo>
                    <a:pt x="0" y="4616105"/>
                  </a:lnTo>
                  <a:close/>
                </a:path>
              </a:pathLst>
            </a:custGeom>
            <a:solidFill>
              <a:srgbClr val="CAE7E4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660645" y="590315"/>
            <a:ext cx="8483355" cy="940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22"/>
              </a:lnSpc>
            </a:pPr>
            <a:r>
              <a:rPr lang="en-US" b="true" sz="5938" spc="59">
                <a:solidFill>
                  <a:srgbClr val="1C737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PROBLEM STATEMENT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60645" y="2009587"/>
            <a:ext cx="8510543" cy="6784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31"/>
              </a:lnSpc>
            </a:pPr>
            <a:r>
              <a:rPr lang="en-US" sz="387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Challenges in Healthcare Systems:</a:t>
            </a:r>
          </a:p>
          <a:p>
            <a:pPr algn="l" marL="837619" indent="-418809" lvl="1">
              <a:lnSpc>
                <a:spcPts val="5431"/>
              </a:lnSpc>
              <a:buFont typeface="Arial"/>
              <a:buChar char="•"/>
            </a:pPr>
            <a:r>
              <a:rPr lang="en-US" sz="387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Difficulty managing patient complaints and ensuring treatment accuracy.</a:t>
            </a:r>
          </a:p>
          <a:p>
            <a:pPr algn="l" marL="837619" indent="-418809" lvl="1">
              <a:lnSpc>
                <a:spcPts val="5431"/>
              </a:lnSpc>
              <a:buFont typeface="Arial"/>
              <a:buChar char="•"/>
            </a:pPr>
            <a:r>
              <a:rPr lang="en-US" sz="387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Lack of streamlined communication between patients, healthcare professionals, and administrators.</a:t>
            </a:r>
          </a:p>
          <a:p>
            <a:pPr algn="l" marL="837619" indent="-418809" lvl="1">
              <a:lnSpc>
                <a:spcPts val="5431"/>
              </a:lnSpc>
              <a:buFont typeface="Arial"/>
              <a:buChar char="•"/>
            </a:pPr>
            <a:r>
              <a:rPr lang="en-US" sz="387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Need for integration with drug catalogs and efficient medication management.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8245086">
            <a:off x="16504259" y="-2151092"/>
            <a:ext cx="4857299" cy="4724827"/>
          </a:xfrm>
          <a:custGeom>
            <a:avLst/>
            <a:gdLst/>
            <a:ahLst/>
            <a:cxnLst/>
            <a:rect r="r" b="b" t="t" l="l"/>
            <a:pathLst>
              <a:path h="4724827" w="4857299">
                <a:moveTo>
                  <a:pt x="0" y="0"/>
                </a:moveTo>
                <a:lnTo>
                  <a:pt x="4857299" y="0"/>
                </a:lnTo>
                <a:lnTo>
                  <a:pt x="4857299" y="4724827"/>
                </a:lnTo>
                <a:lnTo>
                  <a:pt x="0" y="47248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-1720299" y="8394107"/>
            <a:ext cx="4761888" cy="4580071"/>
          </a:xfrm>
          <a:custGeom>
            <a:avLst/>
            <a:gdLst/>
            <a:ahLst/>
            <a:cxnLst/>
            <a:rect r="r" b="b" t="t" l="l"/>
            <a:pathLst>
              <a:path h="4580071" w="4761888">
                <a:moveTo>
                  <a:pt x="0" y="0"/>
                </a:moveTo>
                <a:lnTo>
                  <a:pt x="4761888" y="0"/>
                </a:lnTo>
                <a:lnTo>
                  <a:pt x="4761888" y="4580070"/>
                </a:lnTo>
                <a:lnTo>
                  <a:pt x="0" y="45800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52776" y="1028700"/>
            <a:ext cx="7817064" cy="8348320"/>
          </a:xfrm>
          <a:custGeom>
            <a:avLst/>
            <a:gdLst/>
            <a:ahLst/>
            <a:cxnLst/>
            <a:rect r="r" b="b" t="t" l="l"/>
            <a:pathLst>
              <a:path h="8348320" w="7817064">
                <a:moveTo>
                  <a:pt x="0" y="0"/>
                </a:moveTo>
                <a:lnTo>
                  <a:pt x="7817064" y="0"/>
                </a:lnTo>
                <a:lnTo>
                  <a:pt x="7817064" y="8348320"/>
                </a:lnTo>
                <a:lnTo>
                  <a:pt x="0" y="83483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473440" y="-263814"/>
            <a:ext cx="9092259" cy="10814628"/>
            <a:chOff x="0" y="0"/>
            <a:chExt cx="3941659" cy="46883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41659" cy="4688337"/>
            </a:xfrm>
            <a:custGeom>
              <a:avLst/>
              <a:gdLst/>
              <a:ahLst/>
              <a:cxnLst/>
              <a:rect r="r" b="b" t="t" l="l"/>
              <a:pathLst>
                <a:path h="4688337" w="3941659">
                  <a:moveTo>
                    <a:pt x="0" y="0"/>
                  </a:moveTo>
                  <a:lnTo>
                    <a:pt x="3941659" y="0"/>
                  </a:lnTo>
                  <a:lnTo>
                    <a:pt x="3941659" y="4688337"/>
                  </a:lnTo>
                  <a:lnTo>
                    <a:pt x="0" y="4688337"/>
                  </a:lnTo>
                  <a:close/>
                </a:path>
              </a:pathLst>
            </a:custGeom>
            <a:solidFill>
              <a:srgbClr val="CAE7E4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9743592" y="519748"/>
            <a:ext cx="8385335" cy="943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25"/>
              </a:lnSpc>
            </a:pPr>
            <a:r>
              <a:rPr lang="en-US" b="true" sz="5940" spc="59">
                <a:solidFill>
                  <a:srgbClr val="1C737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SOLUTION OVERVIEW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743592" y="1639570"/>
            <a:ext cx="7515708" cy="8647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Proposed Solution:</a:t>
            </a:r>
          </a:p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A Java Swing-based Patient Complaint Management System.</a:t>
            </a:r>
          </a:p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Features include complaint submission, professional assessment, medication recommendations, and administrative oversight.</a:t>
            </a:r>
          </a:p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Integrates drug catalogs and medication management for accuracy and efficiency.</a:t>
            </a:r>
          </a:p>
          <a:p>
            <a:pPr algn="l">
              <a:lnSpc>
                <a:spcPts val="5319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7998369">
            <a:off x="-2068242" y="-2362414"/>
            <a:ext cx="4857299" cy="4724827"/>
          </a:xfrm>
          <a:custGeom>
            <a:avLst/>
            <a:gdLst/>
            <a:ahLst/>
            <a:cxnLst/>
            <a:rect r="r" b="b" t="t" l="l"/>
            <a:pathLst>
              <a:path h="4724827" w="4857299">
                <a:moveTo>
                  <a:pt x="0" y="0"/>
                </a:moveTo>
                <a:lnTo>
                  <a:pt x="4857299" y="0"/>
                </a:lnTo>
                <a:lnTo>
                  <a:pt x="4857299" y="4724828"/>
                </a:lnTo>
                <a:lnTo>
                  <a:pt x="0" y="47248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400000">
            <a:off x="15336184" y="7559290"/>
            <a:ext cx="5134853" cy="4938795"/>
          </a:xfrm>
          <a:custGeom>
            <a:avLst/>
            <a:gdLst/>
            <a:ahLst/>
            <a:cxnLst/>
            <a:rect r="r" b="b" t="t" l="l"/>
            <a:pathLst>
              <a:path h="4938795" w="5134853">
                <a:moveTo>
                  <a:pt x="0" y="0"/>
                </a:moveTo>
                <a:lnTo>
                  <a:pt x="5134854" y="0"/>
                </a:lnTo>
                <a:lnTo>
                  <a:pt x="5134854" y="4938795"/>
                </a:lnTo>
                <a:lnTo>
                  <a:pt x="0" y="49387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40803" y="540941"/>
            <a:ext cx="5656618" cy="9286985"/>
          </a:xfrm>
          <a:custGeom>
            <a:avLst/>
            <a:gdLst/>
            <a:ahLst/>
            <a:cxnLst/>
            <a:rect r="r" b="b" t="t" l="l"/>
            <a:pathLst>
              <a:path h="9286985" w="5656618">
                <a:moveTo>
                  <a:pt x="0" y="0"/>
                </a:moveTo>
                <a:lnTo>
                  <a:pt x="5656618" y="0"/>
                </a:lnTo>
                <a:lnTo>
                  <a:pt x="5656618" y="9286985"/>
                </a:lnTo>
                <a:lnTo>
                  <a:pt x="0" y="92869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94389" y="-222159"/>
            <a:ext cx="10041243" cy="10731318"/>
            <a:chOff x="0" y="0"/>
            <a:chExt cx="4353061" cy="465222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53061" cy="4652221"/>
            </a:xfrm>
            <a:custGeom>
              <a:avLst/>
              <a:gdLst/>
              <a:ahLst/>
              <a:cxnLst/>
              <a:rect r="r" b="b" t="t" l="l"/>
              <a:pathLst>
                <a:path h="4652221" w="4353061">
                  <a:moveTo>
                    <a:pt x="0" y="0"/>
                  </a:moveTo>
                  <a:lnTo>
                    <a:pt x="4353061" y="0"/>
                  </a:lnTo>
                  <a:lnTo>
                    <a:pt x="4353061" y="4652221"/>
                  </a:lnTo>
                  <a:lnTo>
                    <a:pt x="0" y="4652221"/>
                  </a:lnTo>
                  <a:close/>
                </a:path>
              </a:pathLst>
            </a:custGeom>
            <a:solidFill>
              <a:srgbClr val="CAE7E4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8100000">
            <a:off x="16215002" y="-2267293"/>
            <a:ext cx="5565859" cy="5414063"/>
          </a:xfrm>
          <a:custGeom>
            <a:avLst/>
            <a:gdLst/>
            <a:ahLst/>
            <a:cxnLst/>
            <a:rect r="r" b="b" t="t" l="l"/>
            <a:pathLst>
              <a:path h="5414063" w="5565859">
                <a:moveTo>
                  <a:pt x="0" y="0"/>
                </a:moveTo>
                <a:lnTo>
                  <a:pt x="5565859" y="0"/>
                </a:lnTo>
                <a:lnTo>
                  <a:pt x="5565859" y="5414063"/>
                </a:lnTo>
                <a:lnTo>
                  <a:pt x="0" y="54140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3550640">
            <a:off x="-1298471" y="8229600"/>
            <a:ext cx="3845468" cy="4114800"/>
          </a:xfrm>
          <a:custGeom>
            <a:avLst/>
            <a:gdLst/>
            <a:ahLst/>
            <a:cxnLst/>
            <a:rect r="r" b="b" t="t" l="l"/>
            <a:pathLst>
              <a:path h="4114800" w="3845468">
                <a:moveTo>
                  <a:pt x="0" y="0"/>
                </a:moveTo>
                <a:lnTo>
                  <a:pt x="3845467" y="0"/>
                </a:lnTo>
                <a:lnTo>
                  <a:pt x="38454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24262" y="537812"/>
            <a:ext cx="8403939" cy="943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50"/>
              </a:lnSpc>
            </a:pPr>
            <a:r>
              <a:rPr lang="en-US" b="true" sz="5960" spc="59">
                <a:solidFill>
                  <a:srgbClr val="1C737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ADVANCED FEATURE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40061" y="1944370"/>
            <a:ext cx="8403939" cy="731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Emergency Services Department:</a:t>
            </a:r>
          </a:p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Purpose: Handle critical patient complaints requiring immediate action.</a:t>
            </a:r>
          </a:p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Key Features:</a:t>
            </a:r>
          </a:p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Dashboard for prioritizing and viewing critical complaints.</a:t>
            </a:r>
          </a:p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Priority handling logic based on complaint severity.</a:t>
            </a:r>
          </a:p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Tools for generating activity and resolution reports.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717499"/>
            <a:ext cx="11353191" cy="9990808"/>
          </a:xfrm>
          <a:custGeom>
            <a:avLst/>
            <a:gdLst/>
            <a:ahLst/>
            <a:cxnLst/>
            <a:rect r="r" b="b" t="t" l="l"/>
            <a:pathLst>
              <a:path h="9990808" w="11353191">
                <a:moveTo>
                  <a:pt x="0" y="0"/>
                </a:moveTo>
                <a:lnTo>
                  <a:pt x="11353191" y="0"/>
                </a:lnTo>
                <a:lnTo>
                  <a:pt x="11353191" y="9990808"/>
                </a:lnTo>
                <a:lnTo>
                  <a:pt x="0" y="99908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925963" y="-166619"/>
            <a:ext cx="9584196" cy="10648009"/>
            <a:chOff x="0" y="0"/>
            <a:chExt cx="4154923" cy="461610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54923" cy="4616105"/>
            </a:xfrm>
            <a:custGeom>
              <a:avLst/>
              <a:gdLst/>
              <a:ahLst/>
              <a:cxnLst/>
              <a:rect r="r" b="b" t="t" l="l"/>
              <a:pathLst>
                <a:path h="4616105" w="4154923">
                  <a:moveTo>
                    <a:pt x="0" y="0"/>
                  </a:moveTo>
                  <a:lnTo>
                    <a:pt x="4154923" y="0"/>
                  </a:lnTo>
                  <a:lnTo>
                    <a:pt x="4154923" y="4616105"/>
                  </a:lnTo>
                  <a:lnTo>
                    <a:pt x="0" y="4616105"/>
                  </a:lnTo>
                  <a:close/>
                </a:path>
              </a:pathLst>
            </a:custGeom>
            <a:solidFill>
              <a:srgbClr val="CAE7E4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-5233657">
            <a:off x="-2636638" y="-2904084"/>
            <a:ext cx="4533662" cy="4997022"/>
          </a:xfrm>
          <a:custGeom>
            <a:avLst/>
            <a:gdLst/>
            <a:ahLst/>
            <a:cxnLst/>
            <a:rect r="r" b="b" t="t" l="l"/>
            <a:pathLst>
              <a:path h="4997022" w="4533662">
                <a:moveTo>
                  <a:pt x="0" y="0"/>
                </a:moveTo>
                <a:lnTo>
                  <a:pt x="4533662" y="0"/>
                </a:lnTo>
                <a:lnTo>
                  <a:pt x="4533662" y="4997022"/>
                </a:lnTo>
                <a:lnTo>
                  <a:pt x="0" y="49970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366321" y="579576"/>
            <a:ext cx="8703481" cy="869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29"/>
              </a:lnSpc>
            </a:pPr>
            <a:r>
              <a:rPr lang="en-US" b="true" sz="5543" spc="55">
                <a:solidFill>
                  <a:srgbClr val="1C737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ECOSYSTEM HIERARCHY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366321" y="1903254"/>
            <a:ext cx="7892979" cy="7349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Key Enterprises and Organizations:</a:t>
            </a:r>
          </a:p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 u="sng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Healthcare Enterprise</a:t>
            </a: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: Emergency and Patient Services Departments.</a:t>
            </a:r>
          </a:p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 u="sng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Pharmaceutical Enterprise:</a:t>
            </a: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 Pharmacy and R&amp;D Units.</a:t>
            </a:r>
          </a:p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 u="sng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Insurance Enterprise:</a:t>
            </a: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</a:p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      </a:t>
            </a: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Claims Processing Unit.</a:t>
            </a:r>
          </a:p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 u="sng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Regulatory Body Enterprise:</a:t>
            </a: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 Compliance Unit.</a:t>
            </a:r>
          </a:p>
          <a:p>
            <a:pPr algn="l">
              <a:lnSpc>
                <a:spcPts val="5319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-2932786">
            <a:off x="15427711" y="8069276"/>
            <a:ext cx="4559806" cy="4435448"/>
          </a:xfrm>
          <a:custGeom>
            <a:avLst/>
            <a:gdLst/>
            <a:ahLst/>
            <a:cxnLst/>
            <a:rect r="r" b="b" t="t" l="l"/>
            <a:pathLst>
              <a:path h="4435448" w="4559806">
                <a:moveTo>
                  <a:pt x="0" y="0"/>
                </a:moveTo>
                <a:lnTo>
                  <a:pt x="4559806" y="0"/>
                </a:lnTo>
                <a:lnTo>
                  <a:pt x="4559806" y="4435448"/>
                </a:lnTo>
                <a:lnTo>
                  <a:pt x="0" y="44354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09325" y="506446"/>
            <a:ext cx="6391190" cy="9324018"/>
          </a:xfrm>
          <a:custGeom>
            <a:avLst/>
            <a:gdLst/>
            <a:ahLst/>
            <a:cxnLst/>
            <a:rect r="r" b="b" t="t" l="l"/>
            <a:pathLst>
              <a:path h="9324018" w="6391190">
                <a:moveTo>
                  <a:pt x="0" y="0"/>
                </a:moveTo>
                <a:lnTo>
                  <a:pt x="6391190" y="0"/>
                </a:lnTo>
                <a:lnTo>
                  <a:pt x="6391190" y="9324018"/>
                </a:lnTo>
                <a:lnTo>
                  <a:pt x="0" y="93240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49929" y="-194389"/>
            <a:ext cx="10549440" cy="10675779"/>
            <a:chOff x="0" y="0"/>
            <a:chExt cx="4573374" cy="462814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73374" cy="4628144"/>
            </a:xfrm>
            <a:custGeom>
              <a:avLst/>
              <a:gdLst/>
              <a:ahLst/>
              <a:cxnLst/>
              <a:rect r="r" b="b" t="t" l="l"/>
              <a:pathLst>
                <a:path h="4628144" w="4573374">
                  <a:moveTo>
                    <a:pt x="0" y="0"/>
                  </a:moveTo>
                  <a:lnTo>
                    <a:pt x="4573374" y="0"/>
                  </a:lnTo>
                  <a:lnTo>
                    <a:pt x="4573374" y="4628144"/>
                  </a:lnTo>
                  <a:lnTo>
                    <a:pt x="0" y="4628144"/>
                  </a:lnTo>
                  <a:close/>
                </a:path>
              </a:pathLst>
            </a:custGeom>
            <a:solidFill>
              <a:srgbClr val="CAE7E4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814652" y="537972"/>
            <a:ext cx="8985258" cy="943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25"/>
              </a:lnSpc>
            </a:pPr>
            <a:r>
              <a:rPr lang="en-US" b="true" sz="5940" spc="59">
                <a:solidFill>
                  <a:srgbClr val="1C737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USE CASE OVERVIEW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14652" y="1639570"/>
            <a:ext cx="8699861" cy="8682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Examples:</a:t>
            </a:r>
          </a:p>
          <a:p>
            <a:pPr algn="l" marL="820419" indent="-410209" lvl="1">
              <a:lnSpc>
                <a:spcPts val="5319"/>
              </a:lnSpc>
              <a:buAutoNum type="arabicPeriod" startAt="1"/>
            </a:pP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Submit Complaint: Patients submit health complaints and receive updates.</a:t>
            </a:r>
          </a:p>
          <a:p>
            <a:pPr algn="l" marL="820419" indent="-410209" lvl="1">
              <a:lnSpc>
                <a:spcPts val="5319"/>
              </a:lnSpc>
              <a:buAutoNum type="arabicPeriod" startAt="1"/>
            </a:pP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Pull Complaint: Professionals handle cases based on priority.</a:t>
            </a:r>
          </a:p>
          <a:p>
            <a:pPr algn="l" marL="820419" indent="-410209" lvl="1">
              <a:lnSpc>
                <a:spcPts val="5319"/>
              </a:lnSpc>
              <a:buAutoNum type="arabicPeriod" startAt="1"/>
            </a:pP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Process Medication Orders: Pharmacists verify and fulfill requests.</a:t>
            </a:r>
          </a:p>
          <a:p>
            <a:pPr algn="l" marL="820419" indent="-410209" lvl="1">
              <a:lnSpc>
                <a:spcPts val="5319"/>
              </a:lnSpc>
              <a:buAutoNum type="arabicPeriod" startAt="1"/>
            </a:pP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Generate Compliance Reports: Admins ensure regulatory adherence.</a:t>
            </a:r>
          </a:p>
          <a:p>
            <a:pPr algn="l">
              <a:lnSpc>
                <a:spcPts val="5319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-5944739">
            <a:off x="16034484" y="-2277591"/>
            <a:ext cx="4460568" cy="4772981"/>
          </a:xfrm>
          <a:custGeom>
            <a:avLst/>
            <a:gdLst/>
            <a:ahLst/>
            <a:cxnLst/>
            <a:rect r="r" b="b" t="t" l="l"/>
            <a:pathLst>
              <a:path h="4772981" w="4460568">
                <a:moveTo>
                  <a:pt x="0" y="0"/>
                </a:moveTo>
                <a:lnTo>
                  <a:pt x="4460567" y="0"/>
                </a:lnTo>
                <a:lnTo>
                  <a:pt x="4460567" y="4772980"/>
                </a:lnTo>
                <a:lnTo>
                  <a:pt x="0" y="47729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3113278">
            <a:off x="6959364" y="8674805"/>
            <a:ext cx="4681903" cy="4554215"/>
          </a:xfrm>
          <a:custGeom>
            <a:avLst/>
            <a:gdLst/>
            <a:ahLst/>
            <a:cxnLst/>
            <a:rect r="r" b="b" t="t" l="l"/>
            <a:pathLst>
              <a:path h="4554215" w="4681903">
                <a:moveTo>
                  <a:pt x="0" y="0"/>
                </a:moveTo>
                <a:lnTo>
                  <a:pt x="4681903" y="0"/>
                </a:lnTo>
                <a:lnTo>
                  <a:pt x="4681903" y="4554215"/>
                </a:lnTo>
                <a:lnTo>
                  <a:pt x="0" y="45542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7919" y="848084"/>
            <a:ext cx="7942727" cy="8861054"/>
          </a:xfrm>
          <a:custGeom>
            <a:avLst/>
            <a:gdLst/>
            <a:ahLst/>
            <a:cxnLst/>
            <a:rect r="r" b="b" t="t" l="l"/>
            <a:pathLst>
              <a:path h="8861054" w="7942727">
                <a:moveTo>
                  <a:pt x="0" y="0"/>
                </a:moveTo>
                <a:lnTo>
                  <a:pt x="7942726" y="0"/>
                </a:lnTo>
                <a:lnTo>
                  <a:pt x="7942726" y="8861054"/>
                </a:lnTo>
                <a:lnTo>
                  <a:pt x="0" y="88610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589676" y="-117387"/>
            <a:ext cx="10698324" cy="10521774"/>
            <a:chOff x="0" y="0"/>
            <a:chExt cx="4637917" cy="4561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37917" cy="4561380"/>
            </a:xfrm>
            <a:custGeom>
              <a:avLst/>
              <a:gdLst/>
              <a:ahLst/>
              <a:cxnLst/>
              <a:rect r="r" b="b" t="t" l="l"/>
              <a:pathLst>
                <a:path h="4561380" w="4637917">
                  <a:moveTo>
                    <a:pt x="0" y="0"/>
                  </a:moveTo>
                  <a:lnTo>
                    <a:pt x="4637917" y="0"/>
                  </a:lnTo>
                  <a:lnTo>
                    <a:pt x="4637917" y="4561380"/>
                  </a:lnTo>
                  <a:lnTo>
                    <a:pt x="0" y="4561380"/>
                  </a:lnTo>
                  <a:close/>
                </a:path>
              </a:pathLst>
            </a:custGeom>
            <a:solidFill>
              <a:srgbClr val="CAE7E4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-8100000">
            <a:off x="15005292" y="7962755"/>
            <a:ext cx="4717900" cy="5118038"/>
          </a:xfrm>
          <a:custGeom>
            <a:avLst/>
            <a:gdLst/>
            <a:ahLst/>
            <a:cxnLst/>
            <a:rect r="r" b="b" t="t" l="l"/>
            <a:pathLst>
              <a:path h="5118038" w="4717900">
                <a:moveTo>
                  <a:pt x="0" y="0"/>
                </a:moveTo>
                <a:lnTo>
                  <a:pt x="4717900" y="0"/>
                </a:lnTo>
                <a:lnTo>
                  <a:pt x="4717900" y="5118038"/>
                </a:lnTo>
                <a:lnTo>
                  <a:pt x="0" y="51180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087865" y="359031"/>
            <a:ext cx="8025807" cy="940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20"/>
              </a:lnSpc>
            </a:pPr>
            <a:r>
              <a:rPr lang="en-US" b="true" sz="5936" spc="59">
                <a:solidFill>
                  <a:srgbClr val="1C737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UML CLASS DIAGRAM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087865" y="1641759"/>
            <a:ext cx="8456109" cy="8645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7"/>
              </a:lnSpc>
            </a:pPr>
            <a:r>
              <a:rPr lang="en-US" sz="3291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Entities:</a:t>
            </a:r>
          </a:p>
          <a:p>
            <a:pPr algn="l" marL="710571" indent="-355286" lvl="1">
              <a:lnSpc>
                <a:spcPts val="4607"/>
              </a:lnSpc>
              <a:buFont typeface="Arial"/>
              <a:buChar char="•"/>
            </a:pPr>
            <a:r>
              <a:rPr lang="en-US" sz="3291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Patient, Healthcare Professional, Admin, Pharmacist, Insurance Agent, Emergency Specialist, etc.</a:t>
            </a:r>
          </a:p>
          <a:p>
            <a:pPr algn="l">
              <a:lnSpc>
                <a:spcPts val="4607"/>
              </a:lnSpc>
            </a:pPr>
            <a:r>
              <a:rPr lang="en-US" sz="3291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Relationships:</a:t>
            </a:r>
          </a:p>
          <a:p>
            <a:pPr algn="l" marL="710571" indent="-355286" lvl="1">
              <a:lnSpc>
                <a:spcPts val="4607"/>
              </a:lnSpc>
              <a:buFont typeface="Arial"/>
              <a:buChar char="•"/>
            </a:pPr>
            <a:r>
              <a:rPr lang="en-US" sz="3291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Includes aggregation (e.g., Admin oversees complaints) and associations (e.g., Healthcare Professionals handle patient complaints).</a:t>
            </a:r>
          </a:p>
          <a:p>
            <a:pPr algn="l">
              <a:lnSpc>
                <a:spcPts val="4607"/>
              </a:lnSpc>
            </a:pPr>
            <a:r>
              <a:rPr lang="en-US" sz="3291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Attributes and Methods:</a:t>
            </a:r>
          </a:p>
          <a:p>
            <a:pPr algn="l" marL="710571" indent="-355286" lvl="1">
              <a:lnSpc>
                <a:spcPts val="4607"/>
              </a:lnSpc>
              <a:buFont typeface="Arial"/>
              <a:buChar char="•"/>
            </a:pPr>
            <a:r>
              <a:rPr lang="en-US" sz="3291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Attributes: complaintID, patientName, medicationID, etc.</a:t>
            </a:r>
          </a:p>
          <a:p>
            <a:pPr algn="l" marL="710571" indent="-355286" lvl="1">
              <a:lnSpc>
                <a:spcPts val="4607"/>
              </a:lnSpc>
              <a:buFont typeface="Arial"/>
              <a:buChar char="•"/>
            </a:pPr>
            <a:r>
              <a:rPr lang="en-US" sz="3291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Methods: submitComplaint(), resolveComplaint(), processClaim().</a:t>
            </a:r>
          </a:p>
          <a:p>
            <a:pPr algn="l">
              <a:lnSpc>
                <a:spcPts val="4607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2170947">
            <a:off x="-2909239" y="-2804021"/>
            <a:ext cx="5262639" cy="5119113"/>
          </a:xfrm>
          <a:custGeom>
            <a:avLst/>
            <a:gdLst/>
            <a:ahLst/>
            <a:cxnLst/>
            <a:rect r="r" b="b" t="t" l="l"/>
            <a:pathLst>
              <a:path h="5119113" w="5262639">
                <a:moveTo>
                  <a:pt x="0" y="0"/>
                </a:moveTo>
                <a:lnTo>
                  <a:pt x="5262639" y="0"/>
                </a:lnTo>
                <a:lnTo>
                  <a:pt x="5262639" y="5119113"/>
                </a:lnTo>
                <a:lnTo>
                  <a:pt x="0" y="51191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9929" y="-194389"/>
            <a:ext cx="18537929" cy="10675779"/>
            <a:chOff x="0" y="0"/>
            <a:chExt cx="8036529" cy="46281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36529" cy="4628144"/>
            </a:xfrm>
            <a:custGeom>
              <a:avLst/>
              <a:gdLst/>
              <a:ahLst/>
              <a:cxnLst/>
              <a:rect r="r" b="b" t="t" l="l"/>
              <a:pathLst>
                <a:path h="4628144" w="8036529">
                  <a:moveTo>
                    <a:pt x="0" y="0"/>
                  </a:moveTo>
                  <a:lnTo>
                    <a:pt x="8036529" y="0"/>
                  </a:lnTo>
                  <a:lnTo>
                    <a:pt x="8036529" y="4628144"/>
                  </a:lnTo>
                  <a:lnTo>
                    <a:pt x="0" y="4628144"/>
                  </a:lnTo>
                  <a:close/>
                </a:path>
              </a:pathLst>
            </a:custGeom>
            <a:solidFill>
              <a:srgbClr val="CAE7E4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8100000">
            <a:off x="16215002" y="-2267293"/>
            <a:ext cx="5565859" cy="5414063"/>
          </a:xfrm>
          <a:custGeom>
            <a:avLst/>
            <a:gdLst/>
            <a:ahLst/>
            <a:cxnLst/>
            <a:rect r="r" b="b" t="t" l="l"/>
            <a:pathLst>
              <a:path h="5414063" w="5565859">
                <a:moveTo>
                  <a:pt x="0" y="0"/>
                </a:moveTo>
                <a:lnTo>
                  <a:pt x="5565859" y="0"/>
                </a:lnTo>
                <a:lnTo>
                  <a:pt x="5565859" y="5414063"/>
                </a:lnTo>
                <a:lnTo>
                  <a:pt x="0" y="5414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5883">
            <a:off x="-891494" y="7961735"/>
            <a:ext cx="4645327" cy="5039309"/>
          </a:xfrm>
          <a:custGeom>
            <a:avLst/>
            <a:gdLst/>
            <a:ahLst/>
            <a:cxnLst/>
            <a:rect r="r" b="b" t="t" l="l"/>
            <a:pathLst>
              <a:path h="5039309" w="4645327">
                <a:moveTo>
                  <a:pt x="0" y="0"/>
                </a:moveTo>
                <a:lnTo>
                  <a:pt x="4645327" y="0"/>
                </a:lnTo>
                <a:lnTo>
                  <a:pt x="4645327" y="5039309"/>
                </a:lnTo>
                <a:lnTo>
                  <a:pt x="0" y="50393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502773" y="901192"/>
            <a:ext cx="11032524" cy="9241987"/>
          </a:xfrm>
          <a:custGeom>
            <a:avLst/>
            <a:gdLst/>
            <a:ahLst/>
            <a:cxnLst/>
            <a:rect r="r" b="b" t="t" l="l"/>
            <a:pathLst>
              <a:path h="9241987" w="11032524">
                <a:moveTo>
                  <a:pt x="0" y="0"/>
                </a:moveTo>
                <a:lnTo>
                  <a:pt x="11032525" y="0"/>
                </a:lnTo>
                <a:lnTo>
                  <a:pt x="11032525" y="9241987"/>
                </a:lnTo>
                <a:lnTo>
                  <a:pt x="0" y="92419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83622" y="-38100"/>
            <a:ext cx="7078819" cy="939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14"/>
              </a:lnSpc>
            </a:pPr>
            <a:r>
              <a:rPr lang="en-US" b="true" sz="5931" spc="59">
                <a:solidFill>
                  <a:srgbClr val="1C737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UML DIAGRAM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25904" y="1028700"/>
            <a:ext cx="7224198" cy="10797035"/>
          </a:xfrm>
          <a:custGeom>
            <a:avLst/>
            <a:gdLst/>
            <a:ahLst/>
            <a:cxnLst/>
            <a:rect r="r" b="b" t="t" l="l"/>
            <a:pathLst>
              <a:path h="10797035" w="7224198">
                <a:moveTo>
                  <a:pt x="0" y="0"/>
                </a:moveTo>
                <a:lnTo>
                  <a:pt x="7224197" y="0"/>
                </a:lnTo>
                <a:lnTo>
                  <a:pt x="7224197" y="10797035"/>
                </a:lnTo>
                <a:lnTo>
                  <a:pt x="0" y="10797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49929" y="-194389"/>
            <a:ext cx="10079892" cy="10675779"/>
            <a:chOff x="0" y="0"/>
            <a:chExt cx="4369816" cy="462814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69816" cy="4628144"/>
            </a:xfrm>
            <a:custGeom>
              <a:avLst/>
              <a:gdLst/>
              <a:ahLst/>
              <a:cxnLst/>
              <a:rect r="r" b="b" t="t" l="l"/>
              <a:pathLst>
                <a:path h="4628144" w="4369816">
                  <a:moveTo>
                    <a:pt x="0" y="0"/>
                  </a:moveTo>
                  <a:lnTo>
                    <a:pt x="4369816" y="0"/>
                  </a:lnTo>
                  <a:lnTo>
                    <a:pt x="4369816" y="4628144"/>
                  </a:lnTo>
                  <a:lnTo>
                    <a:pt x="0" y="4628144"/>
                  </a:lnTo>
                  <a:close/>
                </a:path>
              </a:pathLst>
            </a:custGeom>
            <a:solidFill>
              <a:srgbClr val="CAE7E4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491344" y="2291657"/>
            <a:ext cx="8115300" cy="5313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System Goals: Improve complaint management, ensure treatment accuracy, and integrate healthcare processes efficiently.</a:t>
            </a:r>
          </a:p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Next Steps: Implement the system and conduct testing to validate effectiveness.</a:t>
            </a:r>
          </a:p>
          <a:p>
            <a:pPr algn="l">
              <a:lnSpc>
                <a:spcPts val="531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770467" y="1000125"/>
            <a:ext cx="8115300" cy="1061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99"/>
              </a:lnSpc>
            </a:pPr>
            <a:r>
              <a:rPr lang="en-US" b="true" sz="6799" spc="67">
                <a:solidFill>
                  <a:srgbClr val="1C737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CONCLUSION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3708155">
            <a:off x="-1638993" y="7617485"/>
            <a:ext cx="4260674" cy="4559087"/>
          </a:xfrm>
          <a:custGeom>
            <a:avLst/>
            <a:gdLst/>
            <a:ahLst/>
            <a:cxnLst/>
            <a:rect r="r" b="b" t="t" l="l"/>
            <a:pathLst>
              <a:path h="4559087" w="4260674">
                <a:moveTo>
                  <a:pt x="0" y="0"/>
                </a:moveTo>
                <a:lnTo>
                  <a:pt x="4260674" y="0"/>
                </a:lnTo>
                <a:lnTo>
                  <a:pt x="4260674" y="4559087"/>
                </a:lnTo>
                <a:lnTo>
                  <a:pt x="0" y="45590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7624047">
            <a:off x="16119257" y="-2568520"/>
            <a:ext cx="4948140" cy="4813191"/>
          </a:xfrm>
          <a:custGeom>
            <a:avLst/>
            <a:gdLst/>
            <a:ahLst/>
            <a:cxnLst/>
            <a:rect r="r" b="b" t="t" l="l"/>
            <a:pathLst>
              <a:path h="4813191" w="4948140">
                <a:moveTo>
                  <a:pt x="0" y="0"/>
                </a:moveTo>
                <a:lnTo>
                  <a:pt x="4948140" y="0"/>
                </a:lnTo>
                <a:lnTo>
                  <a:pt x="4948140" y="4813190"/>
                </a:lnTo>
                <a:lnTo>
                  <a:pt x="0" y="4813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DAGYuVPE-hI</dc:identifier>
  <dcterms:modified xsi:type="dcterms:W3CDTF">2011-08-01T06:04:30Z</dcterms:modified>
  <cp:revision>1</cp:revision>
  <dc:title>Patient Complaint Management System</dc:title>
</cp:coreProperties>
</file>