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6" r:id="rId3"/>
    <p:sldId id="271" r:id="rId4"/>
    <p:sldId id="265" r:id="rId5"/>
    <p:sldId id="257" r:id="rId6"/>
    <p:sldId id="267" r:id="rId7"/>
    <p:sldId id="258" r:id="rId8"/>
    <p:sldId id="259" r:id="rId9"/>
    <p:sldId id="260" r:id="rId10"/>
    <p:sldId id="261" r:id="rId11"/>
    <p:sldId id="269" r:id="rId12"/>
    <p:sldId id="262" r:id="rId13"/>
    <p:sldId id="268" r:id="rId14"/>
    <p:sldId id="272" r:id="rId15"/>
    <p:sldId id="270" r:id="rId16"/>
    <p:sldId id="26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B3B747-8A5A-4F4B-847F-829492065709}" type="datetimeFigureOut">
              <a:rPr lang="en-IN" smtClean="0"/>
              <a:t>21-06-2024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31177353-D8B7-4DCF-B1AB-863A7E9FB17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315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3B747-8A5A-4F4B-847F-82949206570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77353-D8B7-4DCF-B1AB-863A7E9FB177}"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149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3B747-8A5A-4F4B-847F-82949206570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77353-D8B7-4DCF-B1AB-863A7E9FB177}"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20295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B0B3B747-8A5A-4F4B-847F-829492065709}" type="datetimeFigureOut">
              <a:rPr lang="en-IN" smtClean="0"/>
              <a:t>21-06-2024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31177353-D8B7-4DCF-B1AB-863A7E9FB177}"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7691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0B3B747-8A5A-4F4B-847F-82949206570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77353-D8B7-4DCF-B1AB-863A7E9FB17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61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3B747-8A5A-4F4B-847F-82949206570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77353-D8B7-4DCF-B1AB-863A7E9FB17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2537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3B747-8A5A-4F4B-847F-829492065709}"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77353-D8B7-4DCF-B1AB-863A7E9FB177}"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777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3B747-8A5A-4F4B-847F-829492065709}"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77353-D8B7-4DCF-B1AB-863A7E9FB177}"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6280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3B747-8A5A-4F4B-847F-829492065709}"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77353-D8B7-4DCF-B1AB-863A7E9FB177}" type="slidenum">
              <a:rPr lang="en-IN" smtClean="0"/>
              <a:t>‹#›</a:t>
            </a:fld>
            <a:endParaRPr lang="en-IN"/>
          </a:p>
        </p:txBody>
      </p:sp>
    </p:spTree>
    <p:extLst>
      <p:ext uri="{BB962C8B-B14F-4D97-AF65-F5344CB8AC3E}">
        <p14:creationId xmlns:p14="http://schemas.microsoft.com/office/powerpoint/2010/main" val="123744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3B747-8A5A-4F4B-847F-82949206570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77353-D8B7-4DCF-B1AB-863A7E9FB17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210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0B3B747-8A5A-4F4B-847F-829492065709}" type="datetimeFigureOut">
              <a:rPr lang="en-IN" smtClean="0"/>
              <a:t>21-06-2024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31177353-D8B7-4DCF-B1AB-863A7E9FB177}"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12992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B3B747-8A5A-4F4B-847F-829492065709}" type="datetimeFigureOut">
              <a:rPr lang="en-IN" smtClean="0"/>
              <a:t>21-06-2024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1177353-D8B7-4DCF-B1AB-863A7E9FB177}" type="slidenum">
              <a:rPr lang="en-IN" smtClean="0"/>
              <a:t>‹#›</a:t>
            </a:fld>
            <a:endParaRPr lang="en-IN"/>
          </a:p>
        </p:txBody>
      </p:sp>
    </p:spTree>
    <p:extLst>
      <p:ext uri="{BB962C8B-B14F-4D97-AF65-F5344CB8AC3E}">
        <p14:creationId xmlns:p14="http://schemas.microsoft.com/office/powerpoint/2010/main" val="2330713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 Business hand worker holding business analytics big data analysis  technology future concept, HD wallpaper | Peakpx">
            <a:extLst>
              <a:ext uri="{FF2B5EF4-FFF2-40B4-BE49-F238E27FC236}">
                <a16:creationId xmlns:a16="http://schemas.microsoft.com/office/drawing/2014/main" id="{156FE5E3-238F-64B5-C699-057764FC1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8" y="235974"/>
            <a:ext cx="12230898" cy="5565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76CA3D-64F5-1940-5145-55AB91316E77}"/>
              </a:ext>
            </a:extLst>
          </p:cNvPr>
          <p:cNvSpPr>
            <a:spLocks noGrp="1"/>
          </p:cNvSpPr>
          <p:nvPr>
            <p:ph type="ctrTitle"/>
          </p:nvPr>
        </p:nvSpPr>
        <p:spPr>
          <a:xfrm>
            <a:off x="127821" y="591421"/>
            <a:ext cx="5722374" cy="1207882"/>
          </a:xfrm>
        </p:spPr>
        <p:txBody>
          <a:bodyPr>
            <a:normAutofit fontScale="90000"/>
          </a:bodyPr>
          <a:lstStyle/>
          <a:p>
            <a:pPr algn="ctr"/>
            <a:r>
              <a:rPr lang="en-IN" sz="4400" u="sng" dirty="0">
                <a:solidFill>
                  <a:schemeClr val="bg1"/>
                </a:solidFill>
                <a:latin typeface="Yu Gothic Medium" panose="020B0500000000000000" pitchFamily="34" charset="-128"/>
                <a:ea typeface="Yu Gothic Medium" panose="020B0500000000000000" pitchFamily="34" charset="-128"/>
              </a:rPr>
              <a:t>ONLINE SALES DATA </a:t>
            </a:r>
            <a:br>
              <a:rPr lang="en-IN" sz="4400" u="sng" dirty="0">
                <a:solidFill>
                  <a:schemeClr val="bg1"/>
                </a:solidFill>
                <a:latin typeface="Yu Gothic Medium" panose="020B0500000000000000" pitchFamily="34" charset="-128"/>
                <a:ea typeface="Yu Gothic Medium" panose="020B0500000000000000" pitchFamily="34" charset="-128"/>
              </a:rPr>
            </a:br>
            <a:r>
              <a:rPr lang="en-IN" sz="4400" u="sng" dirty="0">
                <a:solidFill>
                  <a:schemeClr val="bg1"/>
                </a:solidFill>
                <a:latin typeface="Yu Gothic Medium" panose="020B0500000000000000" pitchFamily="34" charset="-128"/>
                <a:ea typeface="Yu Gothic Medium" panose="020B0500000000000000" pitchFamily="34" charset="-128"/>
              </a:rPr>
              <a:t>ANALYSIS</a:t>
            </a:r>
          </a:p>
        </p:txBody>
      </p:sp>
      <p:sp>
        <p:nvSpPr>
          <p:cNvPr id="3" name="Subtitle 2">
            <a:extLst>
              <a:ext uri="{FF2B5EF4-FFF2-40B4-BE49-F238E27FC236}">
                <a16:creationId xmlns:a16="http://schemas.microsoft.com/office/drawing/2014/main" id="{ADAF775F-736B-BAFB-048C-CD63A0E4F87B}"/>
              </a:ext>
            </a:extLst>
          </p:cNvPr>
          <p:cNvSpPr>
            <a:spLocks noGrp="1"/>
          </p:cNvSpPr>
          <p:nvPr>
            <p:ph type="subTitle" idx="1"/>
          </p:nvPr>
        </p:nvSpPr>
        <p:spPr>
          <a:xfrm>
            <a:off x="1874028" y="2512629"/>
            <a:ext cx="9846023" cy="2237714"/>
          </a:xfrm>
        </p:spPr>
        <p:txBody>
          <a:bodyPr>
            <a:normAutofit/>
          </a:bodyPr>
          <a:lstStyle/>
          <a:p>
            <a:pPr algn="r"/>
            <a:r>
              <a:rPr lang="en-IN" dirty="0">
                <a:latin typeface="Arial" panose="020B0604020202020204" pitchFamily="34" charset="0"/>
                <a:cs typeface="Arial" panose="020B0604020202020204" pitchFamily="34" charset="0"/>
              </a:rPr>
              <a:t>  </a:t>
            </a:r>
          </a:p>
          <a:p>
            <a:pPr algn="l"/>
            <a:r>
              <a:rPr lang="en-IN" dirty="0">
                <a:latin typeface="Arial" panose="020B0604020202020204" pitchFamily="34" charset="0"/>
                <a:cs typeface="Arial" panose="020B0604020202020204" pitchFamily="34" charset="0"/>
              </a:rPr>
              <a:t>                  </a:t>
            </a:r>
          </a:p>
          <a:p>
            <a:pPr algn="r"/>
            <a:r>
              <a:rPr lang="en-IN"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D480511A-7958-593D-9482-FB9E7FBA3C72}"/>
              </a:ext>
            </a:extLst>
          </p:cNvPr>
          <p:cNvSpPr txBox="1"/>
          <p:nvPr/>
        </p:nvSpPr>
        <p:spPr>
          <a:xfrm>
            <a:off x="393292" y="3650257"/>
            <a:ext cx="5191432" cy="1477328"/>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Shruti Mishra</a:t>
            </a:r>
          </a:p>
          <a:p>
            <a:endParaRPr lang="en-IN" dirty="0">
              <a:solidFill>
                <a:schemeClr val="bg1"/>
              </a:solidFill>
            </a:endParaRPr>
          </a:p>
          <a:p>
            <a:r>
              <a:rPr lang="en-IN" dirty="0">
                <a:solidFill>
                  <a:schemeClr val="bg1"/>
                </a:solidFill>
              </a:rPr>
              <a:t>Guided By:</a:t>
            </a:r>
          </a:p>
          <a:p>
            <a:r>
              <a:rPr lang="en-IN" dirty="0">
                <a:solidFill>
                  <a:schemeClr val="bg1"/>
                </a:solidFill>
              </a:rPr>
              <a:t>Mr. Randhir Gawai</a:t>
            </a:r>
          </a:p>
        </p:txBody>
      </p:sp>
    </p:spTree>
    <p:extLst>
      <p:ext uri="{BB962C8B-B14F-4D97-AF65-F5344CB8AC3E}">
        <p14:creationId xmlns:p14="http://schemas.microsoft.com/office/powerpoint/2010/main" val="308664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5A87-07C8-BB61-AFA8-22C655388E8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F278E0FB-0A59-35AF-0596-9A226DA0E87E}"/>
              </a:ext>
            </a:extLst>
          </p:cNvPr>
          <p:cNvSpPr>
            <a:spLocks noGrp="1"/>
          </p:cNvSpPr>
          <p:nvPr>
            <p:ph idx="1"/>
          </p:nvPr>
        </p:nvSpPr>
        <p:spPr/>
        <p:txBody>
          <a:bodyPr/>
          <a:lstStyle/>
          <a:p>
            <a:pPr marL="0" indent="0">
              <a:buNone/>
            </a:pPr>
            <a:r>
              <a:rPr lang="en-IN" dirty="0"/>
              <a:t>6. Maximum revenue received from which payment mode?</a:t>
            </a:r>
          </a:p>
          <a:p>
            <a:endParaRPr lang="en-IN" dirty="0"/>
          </a:p>
        </p:txBody>
      </p:sp>
      <p:pic>
        <p:nvPicPr>
          <p:cNvPr id="5" name="Picture 4">
            <a:extLst>
              <a:ext uri="{FF2B5EF4-FFF2-40B4-BE49-F238E27FC236}">
                <a16:creationId xmlns:a16="http://schemas.microsoft.com/office/drawing/2014/main" id="{73896EBA-E7DD-4236-358B-2BC12DE503A1}"/>
              </a:ext>
            </a:extLst>
          </p:cNvPr>
          <p:cNvPicPr>
            <a:picLocks noChangeAspect="1"/>
          </p:cNvPicPr>
          <p:nvPr/>
        </p:nvPicPr>
        <p:blipFill>
          <a:blip r:embed="rId2"/>
          <a:stretch>
            <a:fillRect/>
          </a:stretch>
        </p:blipFill>
        <p:spPr>
          <a:xfrm>
            <a:off x="1283752" y="2789950"/>
            <a:ext cx="6144386" cy="710334"/>
          </a:xfrm>
          <a:prstGeom prst="rect">
            <a:avLst/>
          </a:prstGeom>
        </p:spPr>
      </p:pic>
      <p:pic>
        <p:nvPicPr>
          <p:cNvPr id="7" name="Picture 6">
            <a:extLst>
              <a:ext uri="{FF2B5EF4-FFF2-40B4-BE49-F238E27FC236}">
                <a16:creationId xmlns:a16="http://schemas.microsoft.com/office/drawing/2014/main" id="{AD9603D2-0879-238C-9091-71B082F7F1A3}"/>
              </a:ext>
            </a:extLst>
          </p:cNvPr>
          <p:cNvPicPr>
            <a:picLocks noChangeAspect="1"/>
          </p:cNvPicPr>
          <p:nvPr/>
        </p:nvPicPr>
        <p:blipFill>
          <a:blip r:embed="rId3"/>
          <a:stretch>
            <a:fillRect/>
          </a:stretch>
        </p:blipFill>
        <p:spPr>
          <a:xfrm>
            <a:off x="4506950" y="3577876"/>
            <a:ext cx="5177824" cy="1715449"/>
          </a:xfrm>
          <a:prstGeom prst="rect">
            <a:avLst/>
          </a:prstGeom>
        </p:spPr>
      </p:pic>
    </p:spTree>
    <p:extLst>
      <p:ext uri="{BB962C8B-B14F-4D97-AF65-F5344CB8AC3E}">
        <p14:creationId xmlns:p14="http://schemas.microsoft.com/office/powerpoint/2010/main" val="85770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94E9-A264-B723-26DA-2CBFEC811434}"/>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880C6E68-59F8-3856-4A93-B27B5E70A1E2}"/>
              </a:ext>
            </a:extLst>
          </p:cNvPr>
          <p:cNvSpPr>
            <a:spLocks noGrp="1"/>
          </p:cNvSpPr>
          <p:nvPr>
            <p:ph idx="1"/>
          </p:nvPr>
        </p:nvSpPr>
        <p:spPr/>
        <p:txBody>
          <a:bodyPr/>
          <a:lstStyle/>
          <a:p>
            <a:pPr marL="0" indent="0">
              <a:buNone/>
            </a:pPr>
            <a:r>
              <a:rPr lang="en-US" dirty="0"/>
              <a:t>7. Top 5 units sold by product name</a:t>
            </a:r>
          </a:p>
          <a:p>
            <a:pPr marL="0" indent="0">
              <a:buNone/>
            </a:pPr>
            <a:endParaRPr lang="en-IN" dirty="0"/>
          </a:p>
        </p:txBody>
      </p:sp>
      <p:pic>
        <p:nvPicPr>
          <p:cNvPr id="5" name="Picture 4">
            <a:extLst>
              <a:ext uri="{FF2B5EF4-FFF2-40B4-BE49-F238E27FC236}">
                <a16:creationId xmlns:a16="http://schemas.microsoft.com/office/drawing/2014/main" id="{BA3515DB-1882-E3A4-14FC-8BE56919C28F}"/>
              </a:ext>
            </a:extLst>
          </p:cNvPr>
          <p:cNvPicPr>
            <a:picLocks noChangeAspect="1"/>
          </p:cNvPicPr>
          <p:nvPr/>
        </p:nvPicPr>
        <p:blipFill>
          <a:blip r:embed="rId2"/>
          <a:stretch>
            <a:fillRect/>
          </a:stretch>
        </p:blipFill>
        <p:spPr>
          <a:xfrm>
            <a:off x="1130270" y="2644475"/>
            <a:ext cx="5144218" cy="1352739"/>
          </a:xfrm>
          <a:prstGeom prst="rect">
            <a:avLst/>
          </a:prstGeom>
        </p:spPr>
      </p:pic>
      <p:pic>
        <p:nvPicPr>
          <p:cNvPr id="7" name="Picture 6">
            <a:extLst>
              <a:ext uri="{FF2B5EF4-FFF2-40B4-BE49-F238E27FC236}">
                <a16:creationId xmlns:a16="http://schemas.microsoft.com/office/drawing/2014/main" id="{92EA6531-6AE1-C553-3A34-7F8A310141EE}"/>
              </a:ext>
            </a:extLst>
          </p:cNvPr>
          <p:cNvPicPr>
            <a:picLocks noChangeAspect="1"/>
          </p:cNvPicPr>
          <p:nvPr/>
        </p:nvPicPr>
        <p:blipFill>
          <a:blip r:embed="rId3"/>
          <a:stretch>
            <a:fillRect/>
          </a:stretch>
        </p:blipFill>
        <p:spPr>
          <a:xfrm>
            <a:off x="5648793" y="3997214"/>
            <a:ext cx="4296375" cy="1467055"/>
          </a:xfrm>
          <a:prstGeom prst="rect">
            <a:avLst/>
          </a:prstGeom>
        </p:spPr>
      </p:pic>
    </p:spTree>
    <p:extLst>
      <p:ext uri="{BB962C8B-B14F-4D97-AF65-F5344CB8AC3E}">
        <p14:creationId xmlns:p14="http://schemas.microsoft.com/office/powerpoint/2010/main" val="90007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9790-A9B1-7C59-3DA6-ADE82BCE19CA}"/>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42834378-9497-9FA3-7BC5-CE8D37F97732}"/>
              </a:ext>
            </a:extLst>
          </p:cNvPr>
          <p:cNvSpPr>
            <a:spLocks noGrp="1"/>
          </p:cNvSpPr>
          <p:nvPr>
            <p:ph idx="1"/>
          </p:nvPr>
        </p:nvSpPr>
        <p:spPr/>
        <p:txBody>
          <a:bodyPr/>
          <a:lstStyle/>
          <a:p>
            <a:pPr marL="0" indent="0">
              <a:buNone/>
            </a:pPr>
            <a:r>
              <a:rPr lang="en-IN" dirty="0"/>
              <a:t>8. Top 3 most revenue generating products</a:t>
            </a:r>
          </a:p>
          <a:p>
            <a:pPr marL="0" indent="0">
              <a:buNone/>
            </a:pPr>
            <a:endParaRPr lang="en-IN" dirty="0"/>
          </a:p>
        </p:txBody>
      </p:sp>
      <p:pic>
        <p:nvPicPr>
          <p:cNvPr id="6" name="Picture 5">
            <a:extLst>
              <a:ext uri="{FF2B5EF4-FFF2-40B4-BE49-F238E27FC236}">
                <a16:creationId xmlns:a16="http://schemas.microsoft.com/office/drawing/2014/main" id="{4A026AAA-ECCA-26A5-9B93-454214BAA585}"/>
              </a:ext>
            </a:extLst>
          </p:cNvPr>
          <p:cNvPicPr>
            <a:picLocks noChangeAspect="1"/>
          </p:cNvPicPr>
          <p:nvPr/>
        </p:nvPicPr>
        <p:blipFill>
          <a:blip r:embed="rId2"/>
          <a:stretch>
            <a:fillRect/>
          </a:stretch>
        </p:blipFill>
        <p:spPr>
          <a:xfrm>
            <a:off x="1112474" y="2691332"/>
            <a:ext cx="5001323" cy="1362265"/>
          </a:xfrm>
          <a:prstGeom prst="rect">
            <a:avLst/>
          </a:prstGeom>
        </p:spPr>
      </p:pic>
      <p:pic>
        <p:nvPicPr>
          <p:cNvPr id="8" name="Picture 7">
            <a:extLst>
              <a:ext uri="{FF2B5EF4-FFF2-40B4-BE49-F238E27FC236}">
                <a16:creationId xmlns:a16="http://schemas.microsoft.com/office/drawing/2014/main" id="{E4E573C5-336D-8A06-3DC7-16CB4B7203F3}"/>
              </a:ext>
            </a:extLst>
          </p:cNvPr>
          <p:cNvPicPr>
            <a:picLocks noChangeAspect="1"/>
          </p:cNvPicPr>
          <p:nvPr/>
        </p:nvPicPr>
        <p:blipFill>
          <a:blip r:embed="rId3"/>
          <a:stretch>
            <a:fillRect/>
          </a:stretch>
        </p:blipFill>
        <p:spPr>
          <a:xfrm>
            <a:off x="6361472" y="2691332"/>
            <a:ext cx="4086791" cy="1362264"/>
          </a:xfrm>
          <a:prstGeom prst="rect">
            <a:avLst/>
          </a:prstGeom>
        </p:spPr>
      </p:pic>
    </p:spTree>
    <p:extLst>
      <p:ext uri="{BB962C8B-B14F-4D97-AF65-F5344CB8AC3E}">
        <p14:creationId xmlns:p14="http://schemas.microsoft.com/office/powerpoint/2010/main" val="28823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24A5-2F83-0DCC-5783-CC1EA95FFE00}"/>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6B7C1E30-BFA7-F3FC-1457-C55942539A20}"/>
              </a:ext>
            </a:extLst>
          </p:cNvPr>
          <p:cNvSpPr>
            <a:spLocks noGrp="1"/>
          </p:cNvSpPr>
          <p:nvPr>
            <p:ph idx="1"/>
          </p:nvPr>
        </p:nvSpPr>
        <p:spPr/>
        <p:txBody>
          <a:bodyPr/>
          <a:lstStyle/>
          <a:p>
            <a:pPr marL="0" indent="0">
              <a:buNone/>
            </a:pPr>
            <a:r>
              <a:rPr lang="en-US" dirty="0"/>
              <a:t>9. Top 3 least revenue generating products</a:t>
            </a:r>
            <a:endParaRPr lang="en-IN" dirty="0"/>
          </a:p>
        </p:txBody>
      </p:sp>
      <p:pic>
        <p:nvPicPr>
          <p:cNvPr id="7" name="Picture 6">
            <a:extLst>
              <a:ext uri="{FF2B5EF4-FFF2-40B4-BE49-F238E27FC236}">
                <a16:creationId xmlns:a16="http://schemas.microsoft.com/office/drawing/2014/main" id="{B1B6AB02-BE71-AB26-8DE2-B518D4C88130}"/>
              </a:ext>
            </a:extLst>
          </p:cNvPr>
          <p:cNvPicPr>
            <a:picLocks noChangeAspect="1"/>
          </p:cNvPicPr>
          <p:nvPr/>
        </p:nvPicPr>
        <p:blipFill>
          <a:blip r:embed="rId2"/>
          <a:stretch>
            <a:fillRect/>
          </a:stretch>
        </p:blipFill>
        <p:spPr>
          <a:xfrm>
            <a:off x="1244337" y="2691801"/>
            <a:ext cx="5239481" cy="1238423"/>
          </a:xfrm>
          <a:prstGeom prst="rect">
            <a:avLst/>
          </a:prstGeom>
        </p:spPr>
      </p:pic>
      <p:pic>
        <p:nvPicPr>
          <p:cNvPr id="9" name="Picture 8">
            <a:extLst>
              <a:ext uri="{FF2B5EF4-FFF2-40B4-BE49-F238E27FC236}">
                <a16:creationId xmlns:a16="http://schemas.microsoft.com/office/drawing/2014/main" id="{BF6018E1-B525-F16F-3E97-233884FFA24A}"/>
              </a:ext>
            </a:extLst>
          </p:cNvPr>
          <p:cNvPicPr>
            <a:picLocks noChangeAspect="1"/>
          </p:cNvPicPr>
          <p:nvPr/>
        </p:nvPicPr>
        <p:blipFill>
          <a:blip r:embed="rId3"/>
          <a:stretch>
            <a:fillRect/>
          </a:stretch>
        </p:blipFill>
        <p:spPr>
          <a:xfrm>
            <a:off x="5790596" y="3986759"/>
            <a:ext cx="4693484" cy="1126015"/>
          </a:xfrm>
          <a:prstGeom prst="rect">
            <a:avLst/>
          </a:prstGeom>
        </p:spPr>
      </p:pic>
    </p:spTree>
    <p:extLst>
      <p:ext uri="{BB962C8B-B14F-4D97-AF65-F5344CB8AC3E}">
        <p14:creationId xmlns:p14="http://schemas.microsoft.com/office/powerpoint/2010/main" val="394624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7F9-F326-A45F-424B-29F01DC72794}"/>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2C92C84E-CB11-BE72-2717-E0B5AE6F8592}"/>
              </a:ext>
            </a:extLst>
          </p:cNvPr>
          <p:cNvSpPr>
            <a:spLocks noGrp="1"/>
          </p:cNvSpPr>
          <p:nvPr>
            <p:ph idx="1"/>
          </p:nvPr>
        </p:nvSpPr>
        <p:spPr>
          <a:xfrm>
            <a:off x="1130270" y="2171768"/>
            <a:ext cx="9724543" cy="3732907"/>
          </a:xfrm>
        </p:spPr>
        <p:txBody>
          <a:bodyPr/>
          <a:lstStyle/>
          <a:p>
            <a:pPr marL="0" indent="0">
              <a:buNone/>
            </a:pPr>
            <a:r>
              <a:rPr lang="en-US" dirty="0"/>
              <a:t>10. Total units sold specifying the product category, region by payment method.</a:t>
            </a:r>
          </a:p>
        </p:txBody>
      </p:sp>
      <p:pic>
        <p:nvPicPr>
          <p:cNvPr id="5" name="Picture 4">
            <a:extLst>
              <a:ext uri="{FF2B5EF4-FFF2-40B4-BE49-F238E27FC236}">
                <a16:creationId xmlns:a16="http://schemas.microsoft.com/office/drawing/2014/main" id="{46EBDA80-83F0-1AA4-3F29-785B9A3A1DF7}"/>
              </a:ext>
            </a:extLst>
          </p:cNvPr>
          <p:cNvPicPr>
            <a:picLocks noChangeAspect="1"/>
          </p:cNvPicPr>
          <p:nvPr/>
        </p:nvPicPr>
        <p:blipFill>
          <a:blip r:embed="rId2"/>
          <a:stretch>
            <a:fillRect/>
          </a:stretch>
        </p:blipFill>
        <p:spPr>
          <a:xfrm>
            <a:off x="1337187" y="2911504"/>
            <a:ext cx="5220429" cy="1267002"/>
          </a:xfrm>
          <a:prstGeom prst="rect">
            <a:avLst/>
          </a:prstGeom>
        </p:spPr>
      </p:pic>
      <p:pic>
        <p:nvPicPr>
          <p:cNvPr id="7" name="Picture 6">
            <a:extLst>
              <a:ext uri="{FF2B5EF4-FFF2-40B4-BE49-F238E27FC236}">
                <a16:creationId xmlns:a16="http://schemas.microsoft.com/office/drawing/2014/main" id="{0F191A3D-B586-EA3B-A683-4C1D09A2F93E}"/>
              </a:ext>
            </a:extLst>
          </p:cNvPr>
          <p:cNvPicPr>
            <a:picLocks noChangeAspect="1"/>
          </p:cNvPicPr>
          <p:nvPr/>
        </p:nvPicPr>
        <p:blipFill>
          <a:blip r:embed="rId3"/>
          <a:stretch>
            <a:fillRect/>
          </a:stretch>
        </p:blipFill>
        <p:spPr>
          <a:xfrm>
            <a:off x="5272502" y="4076297"/>
            <a:ext cx="5048955" cy="1657581"/>
          </a:xfrm>
          <a:prstGeom prst="rect">
            <a:avLst/>
          </a:prstGeom>
        </p:spPr>
      </p:pic>
    </p:spTree>
    <p:extLst>
      <p:ext uri="{BB962C8B-B14F-4D97-AF65-F5344CB8AC3E}">
        <p14:creationId xmlns:p14="http://schemas.microsoft.com/office/powerpoint/2010/main" val="292315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5EDF-BDB5-B100-551B-F165306BA5CB}"/>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906152C1-3720-C470-A394-29E3A0358DF5}"/>
              </a:ext>
            </a:extLst>
          </p:cNvPr>
          <p:cNvSpPr>
            <a:spLocks noGrp="1"/>
          </p:cNvSpPr>
          <p:nvPr>
            <p:ph idx="1"/>
          </p:nvPr>
        </p:nvSpPr>
        <p:spPr>
          <a:xfrm>
            <a:off x="1130270" y="1592826"/>
            <a:ext cx="9603275" cy="4311850"/>
          </a:xfrm>
        </p:spPr>
        <p:txBody>
          <a:bodyPr>
            <a:normAutofit fontScale="70000" lnSpcReduction="20000"/>
          </a:bodyPr>
          <a:lstStyle/>
          <a:p>
            <a:r>
              <a:rPr lang="en-US" dirty="0"/>
              <a:t>Most profitable product name </a:t>
            </a:r>
          </a:p>
          <a:p>
            <a:pPr marL="0" indent="0">
              <a:buNone/>
            </a:pPr>
            <a:r>
              <a:rPr lang="en-US" dirty="0"/>
              <a:t>Canon EOS R5 Camera</a:t>
            </a:r>
          </a:p>
          <a:p>
            <a:r>
              <a:rPr lang="en-US" dirty="0"/>
              <a:t>Most revenue generating product category</a:t>
            </a:r>
          </a:p>
          <a:p>
            <a:pPr marL="0" indent="0">
              <a:buNone/>
            </a:pPr>
            <a:r>
              <a:rPr lang="en-US" dirty="0"/>
              <a:t>Clothing</a:t>
            </a:r>
          </a:p>
          <a:p>
            <a:r>
              <a:rPr lang="en-US" dirty="0"/>
              <a:t>Which payment mode is most famous </a:t>
            </a:r>
          </a:p>
          <a:p>
            <a:pPr marL="0" indent="0">
              <a:buNone/>
            </a:pPr>
            <a:r>
              <a:rPr lang="en-US" dirty="0"/>
              <a:t>Credit Card</a:t>
            </a:r>
          </a:p>
          <a:p>
            <a:r>
              <a:rPr lang="en-US" dirty="0"/>
              <a:t> Which region is generating the most revenue </a:t>
            </a:r>
          </a:p>
          <a:p>
            <a:pPr marL="0" indent="0">
              <a:buNone/>
            </a:pPr>
            <a:r>
              <a:rPr lang="en-US" dirty="0"/>
              <a:t>North America</a:t>
            </a:r>
          </a:p>
          <a:p>
            <a:r>
              <a:rPr lang="en-US" dirty="0"/>
              <a:t>Which products are generating the least revenue</a:t>
            </a:r>
          </a:p>
          <a:p>
            <a:pPr marL="0" indent="0">
              <a:buNone/>
            </a:pPr>
            <a:r>
              <a:rPr lang="en-US" dirty="0"/>
              <a:t>The Ordinary Niacinamide Serum</a:t>
            </a:r>
          </a:p>
          <a:p>
            <a:r>
              <a:rPr lang="en-US" dirty="0"/>
              <a:t>Max average unit price according to the product category</a:t>
            </a:r>
          </a:p>
          <a:p>
            <a:pPr marL="0" indent="0">
              <a:buNone/>
            </a:pPr>
            <a:r>
              <a:rPr lang="en-US"/>
              <a:t>Electronics</a:t>
            </a: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922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DB0481-7D35-BEF2-56AB-8030ABE5A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BFC45658-5A42-D2CF-B2E5-EDB3E5192E35}"/>
              </a:ext>
            </a:extLst>
          </p:cNvPr>
          <p:cNvSpPr>
            <a:spLocks noGrp="1"/>
          </p:cNvSpPr>
          <p:nvPr>
            <p:ph type="title"/>
          </p:nvPr>
        </p:nvSpPr>
        <p:spPr>
          <a:xfrm>
            <a:off x="98322" y="166504"/>
            <a:ext cx="6735536" cy="226547"/>
          </a:xfrm>
        </p:spPr>
        <p:txBody>
          <a:bodyPr>
            <a:noAutofit/>
          </a:bodyPr>
          <a:lstStyle/>
          <a:p>
            <a:r>
              <a:rPr lang="en-IN" sz="2400"/>
              <a:t>Visual Insights</a:t>
            </a:r>
            <a:endParaRPr lang="en-IN" sz="2400" dirty="0"/>
          </a:p>
        </p:txBody>
      </p:sp>
    </p:spTree>
    <p:extLst>
      <p:ext uri="{BB962C8B-B14F-4D97-AF65-F5344CB8AC3E}">
        <p14:creationId xmlns:p14="http://schemas.microsoft.com/office/powerpoint/2010/main" val="224139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2610D-7813-8F16-4D89-0DB8FD09EB9A}"/>
              </a:ext>
            </a:extLst>
          </p:cNvPr>
          <p:cNvSpPr>
            <a:spLocks noGrp="1"/>
          </p:cNvSpPr>
          <p:nvPr>
            <p:ph idx="1"/>
          </p:nvPr>
        </p:nvSpPr>
        <p:spPr>
          <a:xfrm>
            <a:off x="769374" y="940722"/>
            <a:ext cx="10515600" cy="4351338"/>
          </a:xfrm>
        </p:spPr>
        <p:txBody>
          <a:bodyPr>
            <a:normAutofit/>
          </a:bodyPr>
          <a:lstStyle/>
          <a:p>
            <a:pPr marL="0" indent="0" algn="ctr">
              <a:lnSpc>
                <a:spcPct val="200000"/>
              </a:lnSpc>
              <a:buNone/>
            </a:pPr>
            <a:endParaRPr lang="en-IN" sz="3600" dirty="0"/>
          </a:p>
          <a:p>
            <a:pPr marL="0" indent="0" algn="ctr">
              <a:lnSpc>
                <a:spcPct val="200000"/>
              </a:lnSpc>
              <a:buNone/>
            </a:pPr>
            <a:r>
              <a:rPr lang="en-IN" sz="3600" b="1" u="sng" dirty="0"/>
              <a:t>THANK YOU</a:t>
            </a:r>
          </a:p>
          <a:p>
            <a:pPr marL="0" indent="0">
              <a:lnSpc>
                <a:spcPct val="200000"/>
              </a:lnSpc>
              <a:buNone/>
            </a:pPr>
            <a:endParaRPr lang="en-IN" sz="2400" dirty="0"/>
          </a:p>
        </p:txBody>
      </p:sp>
    </p:spTree>
    <p:extLst>
      <p:ext uri="{BB962C8B-B14F-4D97-AF65-F5344CB8AC3E}">
        <p14:creationId xmlns:p14="http://schemas.microsoft.com/office/powerpoint/2010/main" val="64702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C47E-FCE8-A7A0-ACCF-ADAA42C19791}"/>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3DE337C-FB8E-73E5-0225-87F1FAAB18E7}"/>
              </a:ext>
            </a:extLst>
          </p:cNvPr>
          <p:cNvSpPr>
            <a:spLocks noGrp="1"/>
          </p:cNvSpPr>
          <p:nvPr>
            <p:ph idx="1"/>
          </p:nvPr>
        </p:nvSpPr>
        <p:spPr/>
        <p:txBody>
          <a:bodyPr/>
          <a:lstStyle/>
          <a:p>
            <a:pPr marL="0" indent="0">
              <a:buNone/>
            </a:pPr>
            <a:r>
              <a:rPr lang="en-US" dirty="0"/>
              <a:t>The primary objective of this project is to analyze the provided online sales data to derive actionable insights regarding sales trends, product performance, regional sales distribution, and payment method preferences. These insights will help in understanding customer behavior, optimizing inventory management, and informing strategic marketing decisions.</a:t>
            </a:r>
            <a:endParaRPr lang="en-IN" dirty="0"/>
          </a:p>
        </p:txBody>
      </p:sp>
    </p:spTree>
    <p:extLst>
      <p:ext uri="{BB962C8B-B14F-4D97-AF65-F5344CB8AC3E}">
        <p14:creationId xmlns:p14="http://schemas.microsoft.com/office/powerpoint/2010/main" val="372255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E196-714D-0D77-9720-D28A6DA41F0A}"/>
              </a:ext>
            </a:extLst>
          </p:cNvPr>
          <p:cNvSpPr>
            <a:spLocks noGrp="1"/>
          </p:cNvSpPr>
          <p:nvPr>
            <p:ph type="title"/>
          </p:nvPr>
        </p:nvSpPr>
        <p:spPr>
          <a:xfrm>
            <a:off x="1130270" y="953324"/>
            <a:ext cx="9603275" cy="619837"/>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8B83CBD2-ADF3-59DC-52F4-91F424CAE257}"/>
              </a:ext>
            </a:extLst>
          </p:cNvPr>
          <p:cNvSpPr>
            <a:spLocks noGrp="1"/>
          </p:cNvSpPr>
          <p:nvPr>
            <p:ph idx="1"/>
          </p:nvPr>
        </p:nvSpPr>
        <p:spPr>
          <a:xfrm>
            <a:off x="1042220" y="1573161"/>
            <a:ext cx="9691326" cy="3893184"/>
          </a:xfrm>
        </p:spPr>
        <p:txBody>
          <a:bodyPr>
            <a:normAutofit fontScale="32500" lnSpcReduction="20000"/>
          </a:bodyPr>
          <a:lstStyle/>
          <a:p>
            <a:pPr marL="0" indent="0">
              <a:buNone/>
            </a:pPr>
            <a:r>
              <a:rPr lang="en-US" sz="4900" dirty="0"/>
              <a:t>The dataset comprises online sales transactions with the following columns:</a:t>
            </a:r>
          </a:p>
          <a:p>
            <a:pPr>
              <a:buFont typeface="Arial" panose="020B0604020202020204" pitchFamily="34" charset="0"/>
              <a:buChar char="•"/>
            </a:pPr>
            <a:r>
              <a:rPr lang="en-US" sz="4900" b="1" dirty="0" err="1"/>
              <a:t>Transaction_ID</a:t>
            </a:r>
            <a:r>
              <a:rPr lang="en-US" sz="4900" dirty="0"/>
              <a:t>: Unique identifier for each transaction.</a:t>
            </a:r>
          </a:p>
          <a:p>
            <a:pPr>
              <a:buFont typeface="Arial" panose="020B0604020202020204" pitchFamily="34" charset="0"/>
              <a:buChar char="•"/>
            </a:pPr>
            <a:r>
              <a:rPr lang="en-US" sz="4900" b="1" dirty="0"/>
              <a:t>Date</a:t>
            </a:r>
            <a:r>
              <a:rPr lang="en-US" sz="4900" dirty="0"/>
              <a:t>: Date of the transaction.</a:t>
            </a:r>
          </a:p>
          <a:p>
            <a:pPr>
              <a:buFont typeface="Arial" panose="020B0604020202020204" pitchFamily="34" charset="0"/>
              <a:buChar char="•"/>
            </a:pPr>
            <a:r>
              <a:rPr lang="en-US" sz="4900" b="1" dirty="0" err="1"/>
              <a:t>Product_Category</a:t>
            </a:r>
            <a:r>
              <a:rPr lang="en-US" sz="4900" dirty="0"/>
              <a:t>: Category of the product sold.</a:t>
            </a:r>
          </a:p>
          <a:p>
            <a:pPr>
              <a:buFont typeface="Arial" panose="020B0604020202020204" pitchFamily="34" charset="0"/>
              <a:buChar char="•"/>
            </a:pPr>
            <a:r>
              <a:rPr lang="en-US" sz="4900" b="1" dirty="0" err="1"/>
              <a:t>Product_Name</a:t>
            </a:r>
            <a:r>
              <a:rPr lang="en-US" sz="4900" dirty="0"/>
              <a:t>: Name of the product sold.</a:t>
            </a:r>
          </a:p>
          <a:p>
            <a:pPr>
              <a:buFont typeface="Arial" panose="020B0604020202020204" pitchFamily="34" charset="0"/>
              <a:buChar char="•"/>
            </a:pPr>
            <a:r>
              <a:rPr lang="en-US" sz="4900" b="1" dirty="0" err="1"/>
              <a:t>Units_Sold</a:t>
            </a:r>
            <a:r>
              <a:rPr lang="en-US" sz="4900" dirty="0"/>
              <a:t>: Number of units sold in the transaction.</a:t>
            </a:r>
          </a:p>
          <a:p>
            <a:pPr>
              <a:buFont typeface="Arial" panose="020B0604020202020204" pitchFamily="34" charset="0"/>
              <a:buChar char="•"/>
            </a:pPr>
            <a:r>
              <a:rPr lang="en-US" sz="4900" b="1" dirty="0" err="1"/>
              <a:t>Unit_Price</a:t>
            </a:r>
            <a:r>
              <a:rPr lang="en-US" sz="4900" dirty="0"/>
              <a:t>: Price per unit of the product.</a:t>
            </a:r>
          </a:p>
          <a:p>
            <a:pPr>
              <a:buFont typeface="Arial" panose="020B0604020202020204" pitchFamily="34" charset="0"/>
              <a:buChar char="•"/>
            </a:pPr>
            <a:r>
              <a:rPr lang="en-US" sz="4900" b="1" dirty="0" err="1"/>
              <a:t>Total_Revenue</a:t>
            </a:r>
            <a:r>
              <a:rPr lang="en-US" sz="4900" dirty="0"/>
              <a:t>: Total revenue generated from the transaction.</a:t>
            </a:r>
          </a:p>
          <a:p>
            <a:pPr>
              <a:buFont typeface="Arial" panose="020B0604020202020204" pitchFamily="34" charset="0"/>
              <a:buChar char="•"/>
            </a:pPr>
            <a:r>
              <a:rPr lang="en-US" sz="4900" b="1" dirty="0"/>
              <a:t>Region</a:t>
            </a:r>
            <a:r>
              <a:rPr lang="en-US" sz="4900" dirty="0"/>
              <a:t>: Geographical region of the transaction.</a:t>
            </a:r>
          </a:p>
          <a:p>
            <a:pPr>
              <a:buFont typeface="Arial" panose="020B0604020202020204" pitchFamily="34" charset="0"/>
              <a:buChar char="•"/>
            </a:pPr>
            <a:r>
              <a:rPr lang="en-US" sz="4900" b="1" dirty="0" err="1"/>
              <a:t>Payment_Method</a:t>
            </a:r>
            <a:r>
              <a:rPr lang="en-US" sz="4900" dirty="0"/>
              <a:t>: Method of payment used.</a:t>
            </a:r>
          </a:p>
          <a:p>
            <a:endParaRPr lang="en-IN" dirty="0"/>
          </a:p>
        </p:txBody>
      </p:sp>
    </p:spTree>
    <p:extLst>
      <p:ext uri="{BB962C8B-B14F-4D97-AF65-F5344CB8AC3E}">
        <p14:creationId xmlns:p14="http://schemas.microsoft.com/office/powerpoint/2010/main" val="66820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08A0-6F3F-B78D-32D5-D00C467D1A1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194DFD6D-D73B-DC07-B19D-C169776E3D77}"/>
              </a:ext>
            </a:extLst>
          </p:cNvPr>
          <p:cNvSpPr>
            <a:spLocks noGrp="1"/>
          </p:cNvSpPr>
          <p:nvPr>
            <p:ph idx="1"/>
          </p:nvPr>
        </p:nvSpPr>
        <p:spPr/>
        <p:txBody>
          <a:bodyPr/>
          <a:lstStyle/>
          <a:p>
            <a:pPr marL="0" indent="0">
              <a:buNone/>
            </a:pPr>
            <a:r>
              <a:rPr lang="en-US" dirty="0"/>
              <a:t>The main goal of this project is to analyze the provided online sales data to gain insights into sales trends, product performance, regional distribution of sales, and payment methods used. This analysis will help in understanding customer behavior, optimizing inventory, and strategizing marketing efforts.</a:t>
            </a:r>
            <a:endParaRPr lang="en-IN" dirty="0"/>
          </a:p>
        </p:txBody>
      </p:sp>
    </p:spTree>
    <p:extLst>
      <p:ext uri="{BB962C8B-B14F-4D97-AF65-F5344CB8AC3E}">
        <p14:creationId xmlns:p14="http://schemas.microsoft.com/office/powerpoint/2010/main" val="380375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11BA-0AE5-952F-9C9B-B08D00479F42}"/>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6FFE8154-EF57-7E43-ED49-E58A5214809C}"/>
              </a:ext>
            </a:extLst>
          </p:cNvPr>
          <p:cNvSpPr>
            <a:spLocks noGrp="1"/>
          </p:cNvSpPr>
          <p:nvPr>
            <p:ph idx="1"/>
          </p:nvPr>
        </p:nvSpPr>
        <p:spPr/>
        <p:txBody>
          <a:bodyPr/>
          <a:lstStyle/>
          <a:p>
            <a:pPr marL="0" indent="0">
              <a:buNone/>
            </a:pPr>
            <a:r>
              <a:rPr lang="en-IN" dirty="0"/>
              <a:t>1.What is the sum of total revenue generated from each region?</a:t>
            </a:r>
          </a:p>
          <a:p>
            <a:endParaRPr lang="en-IN" dirty="0"/>
          </a:p>
        </p:txBody>
      </p:sp>
      <p:pic>
        <p:nvPicPr>
          <p:cNvPr id="5" name="Picture 4">
            <a:extLst>
              <a:ext uri="{FF2B5EF4-FFF2-40B4-BE49-F238E27FC236}">
                <a16:creationId xmlns:a16="http://schemas.microsoft.com/office/drawing/2014/main" id="{F467E537-D867-32C4-D42C-1FA10A5BDC8A}"/>
              </a:ext>
            </a:extLst>
          </p:cNvPr>
          <p:cNvPicPr>
            <a:picLocks noChangeAspect="1"/>
          </p:cNvPicPr>
          <p:nvPr/>
        </p:nvPicPr>
        <p:blipFill>
          <a:blip r:embed="rId2"/>
          <a:stretch>
            <a:fillRect/>
          </a:stretch>
        </p:blipFill>
        <p:spPr>
          <a:xfrm>
            <a:off x="6336688" y="3542026"/>
            <a:ext cx="4411453" cy="2029511"/>
          </a:xfrm>
          <a:prstGeom prst="rect">
            <a:avLst/>
          </a:prstGeom>
        </p:spPr>
      </p:pic>
      <p:pic>
        <p:nvPicPr>
          <p:cNvPr id="8" name="Picture 7">
            <a:extLst>
              <a:ext uri="{FF2B5EF4-FFF2-40B4-BE49-F238E27FC236}">
                <a16:creationId xmlns:a16="http://schemas.microsoft.com/office/drawing/2014/main" id="{9F0D6B10-2FD6-C6E4-092D-6CEC2C1626B1}"/>
              </a:ext>
            </a:extLst>
          </p:cNvPr>
          <p:cNvPicPr>
            <a:picLocks noChangeAspect="1"/>
          </p:cNvPicPr>
          <p:nvPr/>
        </p:nvPicPr>
        <p:blipFill>
          <a:blip r:embed="rId3"/>
          <a:stretch>
            <a:fillRect/>
          </a:stretch>
        </p:blipFill>
        <p:spPr>
          <a:xfrm>
            <a:off x="1297560" y="2779920"/>
            <a:ext cx="4267796" cy="762106"/>
          </a:xfrm>
          <a:prstGeom prst="rect">
            <a:avLst/>
          </a:prstGeom>
        </p:spPr>
      </p:pic>
    </p:spTree>
    <p:extLst>
      <p:ext uri="{BB962C8B-B14F-4D97-AF65-F5344CB8AC3E}">
        <p14:creationId xmlns:p14="http://schemas.microsoft.com/office/powerpoint/2010/main" val="62352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28D1-4E80-0043-CB18-421D921EBD5A}"/>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CF5A8D9E-17C7-B711-BF5D-E918780703B2}"/>
              </a:ext>
            </a:extLst>
          </p:cNvPr>
          <p:cNvSpPr>
            <a:spLocks noGrp="1"/>
          </p:cNvSpPr>
          <p:nvPr>
            <p:ph idx="1"/>
          </p:nvPr>
        </p:nvSpPr>
        <p:spPr/>
        <p:txBody>
          <a:bodyPr/>
          <a:lstStyle/>
          <a:p>
            <a:pPr marL="0" indent="0">
              <a:buNone/>
            </a:pPr>
            <a:r>
              <a:rPr lang="en-US" dirty="0"/>
              <a:t>2. What is the total units sales?</a:t>
            </a:r>
          </a:p>
          <a:p>
            <a:pPr marL="0" indent="0">
              <a:buNone/>
            </a:pPr>
            <a:endParaRPr lang="en-IN" dirty="0"/>
          </a:p>
        </p:txBody>
      </p:sp>
      <p:pic>
        <p:nvPicPr>
          <p:cNvPr id="5" name="Picture 4">
            <a:extLst>
              <a:ext uri="{FF2B5EF4-FFF2-40B4-BE49-F238E27FC236}">
                <a16:creationId xmlns:a16="http://schemas.microsoft.com/office/drawing/2014/main" id="{10B456E1-E14B-2F42-D1AF-40D2A269115F}"/>
              </a:ext>
            </a:extLst>
          </p:cNvPr>
          <p:cNvPicPr>
            <a:picLocks noChangeAspect="1"/>
          </p:cNvPicPr>
          <p:nvPr/>
        </p:nvPicPr>
        <p:blipFill>
          <a:blip r:embed="rId2"/>
          <a:stretch>
            <a:fillRect/>
          </a:stretch>
        </p:blipFill>
        <p:spPr>
          <a:xfrm>
            <a:off x="1130270" y="2773255"/>
            <a:ext cx="3915321" cy="800212"/>
          </a:xfrm>
          <a:prstGeom prst="rect">
            <a:avLst/>
          </a:prstGeom>
        </p:spPr>
      </p:pic>
      <p:pic>
        <p:nvPicPr>
          <p:cNvPr id="7" name="Picture 6">
            <a:extLst>
              <a:ext uri="{FF2B5EF4-FFF2-40B4-BE49-F238E27FC236}">
                <a16:creationId xmlns:a16="http://schemas.microsoft.com/office/drawing/2014/main" id="{29171BEF-3737-91D9-9572-705DF82C526B}"/>
              </a:ext>
            </a:extLst>
          </p:cNvPr>
          <p:cNvPicPr>
            <a:picLocks noChangeAspect="1"/>
          </p:cNvPicPr>
          <p:nvPr/>
        </p:nvPicPr>
        <p:blipFill>
          <a:blip r:embed="rId3"/>
          <a:stretch>
            <a:fillRect/>
          </a:stretch>
        </p:blipFill>
        <p:spPr>
          <a:xfrm>
            <a:off x="5369070" y="3328332"/>
            <a:ext cx="2392021" cy="1087283"/>
          </a:xfrm>
          <a:prstGeom prst="rect">
            <a:avLst/>
          </a:prstGeom>
        </p:spPr>
      </p:pic>
    </p:spTree>
    <p:extLst>
      <p:ext uri="{BB962C8B-B14F-4D97-AF65-F5344CB8AC3E}">
        <p14:creationId xmlns:p14="http://schemas.microsoft.com/office/powerpoint/2010/main" val="363866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6AC9-83E7-3524-C1A0-DB966421A73B}"/>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A363A6B5-B106-F3B1-20E9-DD2A76841029}"/>
              </a:ext>
            </a:extLst>
          </p:cNvPr>
          <p:cNvSpPr>
            <a:spLocks noGrp="1"/>
          </p:cNvSpPr>
          <p:nvPr>
            <p:ph idx="1"/>
          </p:nvPr>
        </p:nvSpPr>
        <p:spPr/>
        <p:txBody>
          <a:bodyPr/>
          <a:lstStyle/>
          <a:p>
            <a:pPr marL="0" indent="0">
              <a:buNone/>
            </a:pPr>
            <a:r>
              <a:rPr lang="en-IN" dirty="0"/>
              <a:t>3. What is the total units sold according to each product category?</a:t>
            </a:r>
          </a:p>
          <a:p>
            <a:pPr marL="0" indent="0">
              <a:buNone/>
            </a:pPr>
            <a:endParaRPr lang="en-IN" dirty="0"/>
          </a:p>
        </p:txBody>
      </p:sp>
      <p:pic>
        <p:nvPicPr>
          <p:cNvPr id="5" name="Picture 4">
            <a:extLst>
              <a:ext uri="{FF2B5EF4-FFF2-40B4-BE49-F238E27FC236}">
                <a16:creationId xmlns:a16="http://schemas.microsoft.com/office/drawing/2014/main" id="{784218AF-2CF9-1290-DD2C-D4278EEBC729}"/>
              </a:ext>
            </a:extLst>
          </p:cNvPr>
          <p:cNvPicPr>
            <a:picLocks noChangeAspect="1"/>
          </p:cNvPicPr>
          <p:nvPr/>
        </p:nvPicPr>
        <p:blipFill>
          <a:blip r:embed="rId2"/>
          <a:stretch>
            <a:fillRect/>
          </a:stretch>
        </p:blipFill>
        <p:spPr>
          <a:xfrm>
            <a:off x="1130270" y="2662174"/>
            <a:ext cx="5182323" cy="924054"/>
          </a:xfrm>
          <a:prstGeom prst="rect">
            <a:avLst/>
          </a:prstGeom>
        </p:spPr>
      </p:pic>
      <p:pic>
        <p:nvPicPr>
          <p:cNvPr id="7" name="Picture 6">
            <a:extLst>
              <a:ext uri="{FF2B5EF4-FFF2-40B4-BE49-F238E27FC236}">
                <a16:creationId xmlns:a16="http://schemas.microsoft.com/office/drawing/2014/main" id="{530CF4F0-F1EF-CC79-EF2E-4CD7A0488C1F}"/>
              </a:ext>
            </a:extLst>
          </p:cNvPr>
          <p:cNvPicPr>
            <a:picLocks noChangeAspect="1"/>
          </p:cNvPicPr>
          <p:nvPr/>
        </p:nvPicPr>
        <p:blipFill>
          <a:blip r:embed="rId3"/>
          <a:stretch>
            <a:fillRect/>
          </a:stretch>
        </p:blipFill>
        <p:spPr>
          <a:xfrm>
            <a:off x="4179148" y="3661200"/>
            <a:ext cx="4210298" cy="2381582"/>
          </a:xfrm>
          <a:prstGeom prst="rect">
            <a:avLst/>
          </a:prstGeom>
        </p:spPr>
      </p:pic>
    </p:spTree>
    <p:extLst>
      <p:ext uri="{BB962C8B-B14F-4D97-AF65-F5344CB8AC3E}">
        <p14:creationId xmlns:p14="http://schemas.microsoft.com/office/powerpoint/2010/main" val="316810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8BA9-F34F-F0A4-424B-95D52A33FE44}"/>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85CAFCA5-4AD2-5AF5-1F85-4925B21C3C43}"/>
              </a:ext>
            </a:extLst>
          </p:cNvPr>
          <p:cNvSpPr>
            <a:spLocks noGrp="1"/>
          </p:cNvSpPr>
          <p:nvPr>
            <p:ph idx="1"/>
          </p:nvPr>
        </p:nvSpPr>
        <p:spPr/>
        <p:txBody>
          <a:bodyPr/>
          <a:lstStyle/>
          <a:p>
            <a:pPr marL="0" indent="0">
              <a:buNone/>
            </a:pPr>
            <a:r>
              <a:rPr lang="en-IN" dirty="0"/>
              <a:t>4. What is the average unit price according to product category?</a:t>
            </a:r>
          </a:p>
          <a:p>
            <a:endParaRPr lang="en-IN" dirty="0"/>
          </a:p>
        </p:txBody>
      </p:sp>
      <p:pic>
        <p:nvPicPr>
          <p:cNvPr id="5" name="Picture 4">
            <a:extLst>
              <a:ext uri="{FF2B5EF4-FFF2-40B4-BE49-F238E27FC236}">
                <a16:creationId xmlns:a16="http://schemas.microsoft.com/office/drawing/2014/main" id="{822E6DCB-569C-CE3D-6CFD-78EE5C938D96}"/>
              </a:ext>
            </a:extLst>
          </p:cNvPr>
          <p:cNvPicPr>
            <a:picLocks noChangeAspect="1"/>
          </p:cNvPicPr>
          <p:nvPr/>
        </p:nvPicPr>
        <p:blipFill>
          <a:blip r:embed="rId2"/>
          <a:stretch>
            <a:fillRect/>
          </a:stretch>
        </p:blipFill>
        <p:spPr>
          <a:xfrm>
            <a:off x="1267931" y="2616070"/>
            <a:ext cx="3953427" cy="1114581"/>
          </a:xfrm>
          <a:prstGeom prst="rect">
            <a:avLst/>
          </a:prstGeom>
        </p:spPr>
      </p:pic>
      <p:pic>
        <p:nvPicPr>
          <p:cNvPr id="7" name="Picture 6">
            <a:extLst>
              <a:ext uri="{FF2B5EF4-FFF2-40B4-BE49-F238E27FC236}">
                <a16:creationId xmlns:a16="http://schemas.microsoft.com/office/drawing/2014/main" id="{30B420E9-D113-1A2A-9D30-1F5E43E68AC3}"/>
              </a:ext>
            </a:extLst>
          </p:cNvPr>
          <p:cNvPicPr>
            <a:picLocks noChangeAspect="1"/>
          </p:cNvPicPr>
          <p:nvPr/>
        </p:nvPicPr>
        <p:blipFill>
          <a:blip r:embed="rId3"/>
          <a:stretch>
            <a:fillRect/>
          </a:stretch>
        </p:blipFill>
        <p:spPr>
          <a:xfrm>
            <a:off x="5697027" y="3269415"/>
            <a:ext cx="3467584" cy="1695687"/>
          </a:xfrm>
          <a:prstGeom prst="rect">
            <a:avLst/>
          </a:prstGeom>
        </p:spPr>
      </p:pic>
    </p:spTree>
    <p:extLst>
      <p:ext uri="{BB962C8B-B14F-4D97-AF65-F5344CB8AC3E}">
        <p14:creationId xmlns:p14="http://schemas.microsoft.com/office/powerpoint/2010/main" val="287398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8E84-993C-0E9A-D008-24888A724E27}"/>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8F6322CE-14F6-8591-F6B6-7A4A478FF43F}"/>
              </a:ext>
            </a:extLst>
          </p:cNvPr>
          <p:cNvSpPr>
            <a:spLocks noGrp="1"/>
          </p:cNvSpPr>
          <p:nvPr>
            <p:ph idx="1"/>
          </p:nvPr>
        </p:nvSpPr>
        <p:spPr/>
        <p:txBody>
          <a:bodyPr/>
          <a:lstStyle/>
          <a:p>
            <a:pPr marL="0" indent="0">
              <a:buNone/>
            </a:pPr>
            <a:r>
              <a:rPr lang="en-IN" dirty="0"/>
              <a:t>5. Most used Payment method</a:t>
            </a:r>
          </a:p>
          <a:p>
            <a:pPr marL="0" indent="0">
              <a:buNone/>
            </a:pPr>
            <a:endParaRPr lang="en-IN" dirty="0"/>
          </a:p>
        </p:txBody>
      </p:sp>
      <p:pic>
        <p:nvPicPr>
          <p:cNvPr id="7" name="Picture 6">
            <a:extLst>
              <a:ext uri="{FF2B5EF4-FFF2-40B4-BE49-F238E27FC236}">
                <a16:creationId xmlns:a16="http://schemas.microsoft.com/office/drawing/2014/main" id="{FFDCB95C-39E3-86ED-817D-A2302EC54E9C}"/>
              </a:ext>
            </a:extLst>
          </p:cNvPr>
          <p:cNvPicPr>
            <a:picLocks noChangeAspect="1"/>
          </p:cNvPicPr>
          <p:nvPr/>
        </p:nvPicPr>
        <p:blipFill>
          <a:blip r:embed="rId2"/>
          <a:stretch>
            <a:fillRect/>
          </a:stretch>
        </p:blipFill>
        <p:spPr>
          <a:xfrm>
            <a:off x="1130270" y="2697608"/>
            <a:ext cx="4244733" cy="950159"/>
          </a:xfrm>
          <a:prstGeom prst="rect">
            <a:avLst/>
          </a:prstGeom>
        </p:spPr>
      </p:pic>
      <p:pic>
        <p:nvPicPr>
          <p:cNvPr id="9" name="Picture 8">
            <a:extLst>
              <a:ext uri="{FF2B5EF4-FFF2-40B4-BE49-F238E27FC236}">
                <a16:creationId xmlns:a16="http://schemas.microsoft.com/office/drawing/2014/main" id="{F6071036-BC23-D828-2F58-960EDB2C050D}"/>
              </a:ext>
            </a:extLst>
          </p:cNvPr>
          <p:cNvPicPr>
            <a:picLocks noChangeAspect="1"/>
          </p:cNvPicPr>
          <p:nvPr/>
        </p:nvPicPr>
        <p:blipFill>
          <a:blip r:embed="rId3"/>
          <a:stretch>
            <a:fillRect/>
          </a:stretch>
        </p:blipFill>
        <p:spPr>
          <a:xfrm>
            <a:off x="5366496" y="3429000"/>
            <a:ext cx="4244645" cy="1555955"/>
          </a:xfrm>
          <a:prstGeom prst="rect">
            <a:avLst/>
          </a:prstGeom>
        </p:spPr>
      </p:pic>
    </p:spTree>
    <p:extLst>
      <p:ext uri="{BB962C8B-B14F-4D97-AF65-F5344CB8AC3E}">
        <p14:creationId xmlns:p14="http://schemas.microsoft.com/office/powerpoint/2010/main" val="37504870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440</TotalTime>
  <Words>403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Yu Gothic Medium</vt:lpstr>
      <vt:lpstr>Arial</vt:lpstr>
      <vt:lpstr>Century Gothic</vt:lpstr>
      <vt:lpstr>Gallery</vt:lpstr>
      <vt:lpstr>ONLINE SALES DATA  ANALYSIS</vt:lpstr>
      <vt:lpstr>Project Overview</vt:lpstr>
      <vt:lpstr>Dataset Description</vt:lpstr>
      <vt:lpstr>Objective</vt:lpstr>
      <vt:lpstr>Analysis</vt:lpstr>
      <vt:lpstr>Analysis</vt:lpstr>
      <vt:lpstr>Analysis</vt:lpstr>
      <vt:lpstr>Analysis</vt:lpstr>
      <vt:lpstr>Analysis</vt:lpstr>
      <vt:lpstr>Analysis</vt:lpstr>
      <vt:lpstr>Analysis</vt:lpstr>
      <vt:lpstr>Analysis</vt:lpstr>
      <vt:lpstr>Analysis</vt:lpstr>
      <vt:lpstr>Analysis</vt:lpstr>
      <vt:lpstr>Key Insights</vt:lpstr>
      <vt:lpstr>Visual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MISHRA</dc:creator>
  <cp:lastModifiedBy>SHRUTI MISHRA</cp:lastModifiedBy>
  <cp:revision>7</cp:revision>
  <dcterms:created xsi:type="dcterms:W3CDTF">2024-06-19T19:46:37Z</dcterms:created>
  <dcterms:modified xsi:type="dcterms:W3CDTF">2024-06-21T05:30:30Z</dcterms:modified>
</cp:coreProperties>
</file>