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3" r:id="rId1"/>
    <p:sldMasterId id="2147483770" r:id="rId2"/>
  </p:sldMasterIdLst>
  <p:sldIdLst>
    <p:sldId id="256" r:id="rId3"/>
    <p:sldId id="257" r:id="rId4"/>
    <p:sldId id="259" r:id="rId5"/>
    <p:sldId id="260" r:id="rId6"/>
    <p:sldId id="258"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7"/>
    <p:restoredTop sz="96245"/>
  </p:normalViewPr>
  <p:slideViewPr>
    <p:cSldViewPr snapToGrid="0">
      <p:cViewPr>
        <p:scale>
          <a:sx n="97" d="100"/>
          <a:sy n="97" d="100"/>
        </p:scale>
        <p:origin x="200" y="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2709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351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62481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6180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00923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0812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311982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4549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702AE-5E35-0D3C-0DFC-E1E8891CCC8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58132F0-06BA-1DC3-BD19-DD21A05212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FE4BB5D-F30B-50BF-B1F5-FC8E00B929A6}"/>
              </a:ext>
            </a:extLst>
          </p:cNvPr>
          <p:cNvSpPr>
            <a:spLocks noGrp="1"/>
          </p:cNvSpPr>
          <p:nvPr>
            <p:ph type="dt" sz="half" idx="10"/>
          </p:nvPr>
        </p:nvSpPr>
        <p:spPr/>
        <p:txBody>
          <a:bodyPr/>
          <a:lstStyle/>
          <a:p>
            <a:fld id="{B61BEF0D-F0BB-DE4B-95CE-6DB70DBA9567}" type="datetimeFigureOut">
              <a:rPr lang="en-US" smtClean="0"/>
              <a:pPr/>
              <a:t>9/5/23</a:t>
            </a:fld>
            <a:endParaRPr lang="en-US" dirty="0"/>
          </a:p>
        </p:txBody>
      </p:sp>
      <p:sp>
        <p:nvSpPr>
          <p:cNvPr id="5" name="Footer Placeholder 4">
            <a:extLst>
              <a:ext uri="{FF2B5EF4-FFF2-40B4-BE49-F238E27FC236}">
                <a16:creationId xmlns:a16="http://schemas.microsoft.com/office/drawing/2014/main" id="{9DFEC11E-C0B8-0E6F-BD2F-82BF813F6F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1F19DE1-3A57-A3D6-44A0-B2B74E1E7D9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7627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C982-F9EC-7776-B44B-B05047D0B2C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ABF5D70-AAF5-3609-9C14-F858C113D35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9F66164-D0E2-6949-916D-45622853F865}"/>
              </a:ext>
            </a:extLst>
          </p:cNvPr>
          <p:cNvSpPr>
            <a:spLocks noGrp="1"/>
          </p:cNvSpPr>
          <p:nvPr>
            <p:ph type="dt" sz="half" idx="10"/>
          </p:nvPr>
        </p:nvSpPr>
        <p:spPr/>
        <p:txBody>
          <a:bodyPr/>
          <a:lstStyle/>
          <a:p>
            <a:fld id="{B61BEF0D-F0BB-DE4B-95CE-6DB70DBA9567}" type="datetimeFigureOut">
              <a:rPr lang="en-US" smtClean="0"/>
              <a:pPr/>
              <a:t>9/5/23</a:t>
            </a:fld>
            <a:endParaRPr lang="en-US" dirty="0"/>
          </a:p>
        </p:txBody>
      </p:sp>
      <p:sp>
        <p:nvSpPr>
          <p:cNvPr id="5" name="Footer Placeholder 4">
            <a:extLst>
              <a:ext uri="{FF2B5EF4-FFF2-40B4-BE49-F238E27FC236}">
                <a16:creationId xmlns:a16="http://schemas.microsoft.com/office/drawing/2014/main" id="{512D83A2-16A3-BE2D-9139-AC3EC70693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B48780-90A7-AA9C-ACCD-3B378C177A9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7230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682CC-549E-AE47-AB73-09493131FCC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2C7BED7-48FE-C3C7-AAE0-8AC4E2D070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3BCFC61-35D2-D391-0D4E-3ED6D4C60C43}"/>
              </a:ext>
            </a:extLst>
          </p:cNvPr>
          <p:cNvSpPr>
            <a:spLocks noGrp="1"/>
          </p:cNvSpPr>
          <p:nvPr>
            <p:ph type="dt" sz="half" idx="10"/>
          </p:nvPr>
        </p:nvSpPr>
        <p:spPr/>
        <p:txBody>
          <a:bodyPr/>
          <a:lstStyle/>
          <a:p>
            <a:fld id="{B61BEF0D-F0BB-DE4B-95CE-6DB70DBA9567}" type="datetimeFigureOut">
              <a:rPr lang="en-US" smtClean="0"/>
              <a:pPr/>
              <a:t>9/5/23</a:t>
            </a:fld>
            <a:endParaRPr lang="en-US" dirty="0"/>
          </a:p>
        </p:txBody>
      </p:sp>
      <p:sp>
        <p:nvSpPr>
          <p:cNvPr id="5" name="Footer Placeholder 4">
            <a:extLst>
              <a:ext uri="{FF2B5EF4-FFF2-40B4-BE49-F238E27FC236}">
                <a16:creationId xmlns:a16="http://schemas.microsoft.com/office/drawing/2014/main" id="{C8357AB4-58B8-2FB7-47A3-683F461BA1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4A9361-68F4-6B70-D5EF-5958DB90E61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381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97045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A88CE-DB77-A870-5969-880D4296CFA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DDAB826-F86B-C146-44BD-3C46B3170D8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AD98864-6871-C1D6-7AFD-2E1170A56FC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A6926AA-59FD-C19B-7F8A-C0A2669FB92C}"/>
              </a:ext>
            </a:extLst>
          </p:cNvPr>
          <p:cNvSpPr>
            <a:spLocks noGrp="1"/>
          </p:cNvSpPr>
          <p:nvPr>
            <p:ph type="dt" sz="half" idx="10"/>
          </p:nvPr>
        </p:nvSpPr>
        <p:spPr/>
        <p:txBody>
          <a:bodyPr/>
          <a:lstStyle/>
          <a:p>
            <a:fld id="{EB712588-04B1-427B-82EE-E8DB90309F08}" type="datetimeFigureOut">
              <a:rPr lang="en-US" smtClean="0"/>
              <a:t>9/5/23</a:t>
            </a:fld>
            <a:endParaRPr lang="en-US" dirty="0"/>
          </a:p>
        </p:txBody>
      </p:sp>
      <p:sp>
        <p:nvSpPr>
          <p:cNvPr id="6" name="Footer Placeholder 5">
            <a:extLst>
              <a:ext uri="{FF2B5EF4-FFF2-40B4-BE49-F238E27FC236}">
                <a16:creationId xmlns:a16="http://schemas.microsoft.com/office/drawing/2014/main" id="{897F57E4-7190-39CB-1320-DD04FC9FF12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46E3B-71F6-9DD3-B12B-A63935AFAAE7}"/>
              </a:ext>
            </a:extLst>
          </p:cNvPr>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053928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C96D-1EA4-F068-2920-904D93D04C6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A33F9E0-295E-1A01-6E7A-369D5E6FD7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79183AA-33DE-BC30-6F06-0613D80F79A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2D7A9EA-A2A6-950C-4252-64946BEA4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B98275A-DF00-DF7D-0E6F-4331B98893E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D8235AA-BAC6-3C7C-11E8-71F8A5B3C9E3}"/>
              </a:ext>
            </a:extLst>
          </p:cNvPr>
          <p:cNvSpPr>
            <a:spLocks noGrp="1"/>
          </p:cNvSpPr>
          <p:nvPr>
            <p:ph type="dt" sz="half" idx="10"/>
          </p:nvPr>
        </p:nvSpPr>
        <p:spPr/>
        <p:txBody>
          <a:bodyPr/>
          <a:lstStyle/>
          <a:p>
            <a:fld id="{B61BEF0D-F0BB-DE4B-95CE-6DB70DBA9567}" type="datetimeFigureOut">
              <a:rPr lang="en-US" smtClean="0"/>
              <a:pPr/>
              <a:t>9/5/23</a:t>
            </a:fld>
            <a:endParaRPr lang="en-US" dirty="0"/>
          </a:p>
        </p:txBody>
      </p:sp>
      <p:sp>
        <p:nvSpPr>
          <p:cNvPr id="8" name="Footer Placeholder 7">
            <a:extLst>
              <a:ext uri="{FF2B5EF4-FFF2-40B4-BE49-F238E27FC236}">
                <a16:creationId xmlns:a16="http://schemas.microsoft.com/office/drawing/2014/main" id="{9FE3D8DC-BBFE-6112-0A10-C99275F38F2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69EAFC7-245D-355E-F994-936F85A5A32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5145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0275-4192-A1FA-C5AE-1A580166ECA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195C8DB-8174-287D-AEC1-90BE99A6737F}"/>
              </a:ext>
            </a:extLst>
          </p:cNvPr>
          <p:cNvSpPr>
            <a:spLocks noGrp="1"/>
          </p:cNvSpPr>
          <p:nvPr>
            <p:ph type="dt" sz="half" idx="10"/>
          </p:nvPr>
        </p:nvSpPr>
        <p:spPr/>
        <p:txBody>
          <a:bodyPr/>
          <a:lstStyle/>
          <a:p>
            <a:fld id="{B61BEF0D-F0BB-DE4B-95CE-6DB70DBA9567}" type="datetimeFigureOut">
              <a:rPr lang="en-US" smtClean="0"/>
              <a:pPr/>
              <a:t>9/5/23</a:t>
            </a:fld>
            <a:endParaRPr lang="en-US" dirty="0"/>
          </a:p>
        </p:txBody>
      </p:sp>
      <p:sp>
        <p:nvSpPr>
          <p:cNvPr id="4" name="Footer Placeholder 3">
            <a:extLst>
              <a:ext uri="{FF2B5EF4-FFF2-40B4-BE49-F238E27FC236}">
                <a16:creationId xmlns:a16="http://schemas.microsoft.com/office/drawing/2014/main" id="{C8A657F8-E630-0B09-1B47-D30B3707DD6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E00FE6D-0551-5EB6-9086-A92F2069FE5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87921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BB8ED4-4564-F73F-F615-AB9B2BC8A152}"/>
              </a:ext>
            </a:extLst>
          </p:cNvPr>
          <p:cNvSpPr>
            <a:spLocks noGrp="1"/>
          </p:cNvSpPr>
          <p:nvPr>
            <p:ph type="dt" sz="half" idx="10"/>
          </p:nvPr>
        </p:nvSpPr>
        <p:spPr/>
        <p:txBody>
          <a:bodyPr/>
          <a:lstStyle/>
          <a:p>
            <a:fld id="{B61BEF0D-F0BB-DE4B-95CE-6DB70DBA9567}" type="datetimeFigureOut">
              <a:rPr lang="en-US" smtClean="0"/>
              <a:pPr/>
              <a:t>9/5/23</a:t>
            </a:fld>
            <a:endParaRPr lang="en-US" dirty="0"/>
          </a:p>
        </p:txBody>
      </p:sp>
      <p:sp>
        <p:nvSpPr>
          <p:cNvPr id="3" name="Footer Placeholder 2">
            <a:extLst>
              <a:ext uri="{FF2B5EF4-FFF2-40B4-BE49-F238E27FC236}">
                <a16:creationId xmlns:a16="http://schemas.microsoft.com/office/drawing/2014/main" id="{762706E7-D24D-24D5-715D-FA472BD72D7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16C5D12-2CD4-D2BE-5BFF-934B8E29425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59518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215CF-3E33-BAFC-0945-701F1051633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62A2814-CFA8-35E4-2DCB-02C71CB7A5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BCD904E-92F6-D756-00EA-13C21D8B31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045EB10-B2EB-B37D-DF59-06AE88A21313}"/>
              </a:ext>
            </a:extLst>
          </p:cNvPr>
          <p:cNvSpPr>
            <a:spLocks noGrp="1"/>
          </p:cNvSpPr>
          <p:nvPr>
            <p:ph type="dt" sz="half" idx="10"/>
          </p:nvPr>
        </p:nvSpPr>
        <p:spPr/>
        <p:txBody>
          <a:bodyPr/>
          <a:lstStyle/>
          <a:p>
            <a:fld id="{42A54C80-263E-416B-A8E0-580EDEADCBDC}" type="datetimeFigureOut">
              <a:rPr lang="en-US" smtClean="0"/>
              <a:t>9/5/23</a:t>
            </a:fld>
            <a:endParaRPr lang="en-US" dirty="0"/>
          </a:p>
        </p:txBody>
      </p:sp>
      <p:sp>
        <p:nvSpPr>
          <p:cNvPr id="6" name="Footer Placeholder 5">
            <a:extLst>
              <a:ext uri="{FF2B5EF4-FFF2-40B4-BE49-F238E27FC236}">
                <a16:creationId xmlns:a16="http://schemas.microsoft.com/office/drawing/2014/main" id="{648AEAA2-2AFA-636D-8CA1-2EBBB5F0225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546D0BC-7C7E-3E35-C7C2-5DC45FB0A4D9}"/>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0688822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FF92E-98DA-6B2B-EC28-D4A133DF903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9517349-BB68-26D2-45A9-4FE13CAA26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CDCC88-2938-8B26-1DD3-F861EF23A2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D40B9D3-3656-50B3-F15D-A46FB0CE0F13}"/>
              </a:ext>
            </a:extLst>
          </p:cNvPr>
          <p:cNvSpPr>
            <a:spLocks noGrp="1"/>
          </p:cNvSpPr>
          <p:nvPr>
            <p:ph type="dt" sz="half" idx="10"/>
          </p:nvPr>
        </p:nvSpPr>
        <p:spPr/>
        <p:txBody>
          <a:bodyPr/>
          <a:lstStyle/>
          <a:p>
            <a:fld id="{B61BEF0D-F0BB-DE4B-95CE-6DB70DBA9567}" type="datetimeFigureOut">
              <a:rPr lang="en-US" smtClean="0"/>
              <a:pPr/>
              <a:t>9/5/23</a:t>
            </a:fld>
            <a:endParaRPr lang="en-US" dirty="0"/>
          </a:p>
        </p:txBody>
      </p:sp>
      <p:sp>
        <p:nvSpPr>
          <p:cNvPr id="6" name="Footer Placeholder 5">
            <a:extLst>
              <a:ext uri="{FF2B5EF4-FFF2-40B4-BE49-F238E27FC236}">
                <a16:creationId xmlns:a16="http://schemas.microsoft.com/office/drawing/2014/main" id="{90C64E9C-DCD2-3386-A75F-EB7FE004E2C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7879C3-90F1-8437-9BB3-DFFA72BA439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22441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71C1C-9662-0428-0EEA-279216CD80B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4288C1C-6CA9-40CD-2A3A-DB72926903D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EE017F8-8079-FC85-6F4A-C4AC2DFACF2D}"/>
              </a:ext>
            </a:extLst>
          </p:cNvPr>
          <p:cNvSpPr>
            <a:spLocks noGrp="1"/>
          </p:cNvSpPr>
          <p:nvPr>
            <p:ph type="dt" sz="half" idx="10"/>
          </p:nvPr>
        </p:nvSpPr>
        <p:spPr/>
        <p:txBody>
          <a:bodyPr/>
          <a:lstStyle/>
          <a:p>
            <a:fld id="{55C6B4A9-1611-4792-9094-5F34BCA07E0B}" type="datetimeFigureOut">
              <a:rPr lang="en-US" smtClean="0"/>
              <a:t>9/5/23</a:t>
            </a:fld>
            <a:endParaRPr lang="en-US" dirty="0"/>
          </a:p>
        </p:txBody>
      </p:sp>
      <p:sp>
        <p:nvSpPr>
          <p:cNvPr id="5" name="Footer Placeholder 4">
            <a:extLst>
              <a:ext uri="{FF2B5EF4-FFF2-40B4-BE49-F238E27FC236}">
                <a16:creationId xmlns:a16="http://schemas.microsoft.com/office/drawing/2014/main" id="{63BE89D4-270E-5C8E-7333-13E83AF7FA1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D399146-BD27-7902-B362-6121164B622D}"/>
              </a:ext>
            </a:extLst>
          </p:cNvPr>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4692786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906D5C-356D-1242-E03D-D05252F93A9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A2D931E-92CC-6525-2EC7-AACCD954752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0026798-B0F9-CCD2-159F-0015EF43E079}"/>
              </a:ext>
            </a:extLst>
          </p:cNvPr>
          <p:cNvSpPr>
            <a:spLocks noGrp="1"/>
          </p:cNvSpPr>
          <p:nvPr>
            <p:ph type="dt" sz="half" idx="10"/>
          </p:nvPr>
        </p:nvSpPr>
        <p:spPr/>
        <p:txBody>
          <a:bodyPr/>
          <a:lstStyle/>
          <a:p>
            <a:fld id="{B61BEF0D-F0BB-DE4B-95CE-6DB70DBA9567}" type="datetimeFigureOut">
              <a:rPr lang="en-US" smtClean="0"/>
              <a:pPr/>
              <a:t>9/5/23</a:t>
            </a:fld>
            <a:endParaRPr lang="en-US" dirty="0"/>
          </a:p>
        </p:txBody>
      </p:sp>
      <p:sp>
        <p:nvSpPr>
          <p:cNvPr id="5" name="Footer Placeholder 4">
            <a:extLst>
              <a:ext uri="{FF2B5EF4-FFF2-40B4-BE49-F238E27FC236}">
                <a16:creationId xmlns:a16="http://schemas.microsoft.com/office/drawing/2014/main" id="{D8157DF4-75D6-5C1A-84ED-3D4F32009E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B64434-2060-D2E5-1C79-2CE609C3155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5805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542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72957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8964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9184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2381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8183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1146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9/5/23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7834962"/>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1590C3-A4DA-74D7-BD84-E7E35793D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3ED1C19-374B-D555-2B75-BFCA18C9A2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F83E1D3-B898-51F1-353B-372257836F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9/5/23</a:t>
            </a:fld>
            <a:endParaRPr lang="en-US" dirty="0"/>
          </a:p>
        </p:txBody>
      </p:sp>
      <p:sp>
        <p:nvSpPr>
          <p:cNvPr id="5" name="Footer Placeholder 4">
            <a:extLst>
              <a:ext uri="{FF2B5EF4-FFF2-40B4-BE49-F238E27FC236}">
                <a16:creationId xmlns:a16="http://schemas.microsoft.com/office/drawing/2014/main" id="{705C75C1-359D-A988-21F8-59BAEA3E59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6C530AC-C5E9-EA71-2538-39F13F7332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299652"/>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1016/j.jaci.2017.11.003" TargetMode="External"/><Relationship Id="rId2" Type="http://schemas.openxmlformats.org/officeDocument/2006/relationships/hyperlink" Target="https://doi.org/10.1007/s11882-010-0149-4" TargetMode="External"/><Relationship Id="rId1" Type="http://schemas.openxmlformats.org/officeDocument/2006/relationships/slideLayout" Target="../slideLayouts/slideLayout2.xml"/><Relationship Id="rId4" Type="http://schemas.openxmlformats.org/officeDocument/2006/relationships/hyperlink" Target="https://doi.org/10.1016/j.jaci.2012.07.016"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499A3-9158-EAF7-83C8-B2695E2A97A3}"/>
              </a:ext>
            </a:extLst>
          </p:cNvPr>
          <p:cNvSpPr>
            <a:spLocks noGrp="1"/>
          </p:cNvSpPr>
          <p:nvPr>
            <p:ph type="ctrTitle"/>
          </p:nvPr>
        </p:nvSpPr>
        <p:spPr>
          <a:xfrm>
            <a:off x="4962718" y="949636"/>
            <a:ext cx="4970128" cy="3249131"/>
          </a:xfrm>
        </p:spPr>
        <p:txBody>
          <a:bodyPr>
            <a:normAutofit/>
          </a:bodyPr>
          <a:lstStyle/>
          <a:p>
            <a:pPr algn="l">
              <a:lnSpc>
                <a:spcPct val="90000"/>
              </a:lnSpc>
            </a:pPr>
            <a:br>
              <a:rPr lang="en-IN" sz="3800" b="0" i="0" dirty="0">
                <a:effectLst/>
                <a:latin typeface="Söhne"/>
              </a:rPr>
            </a:br>
            <a:r>
              <a:rPr lang="en-IN" sz="3800" b="0" i="0" dirty="0">
                <a:effectLst/>
                <a:latin typeface="Söhne"/>
              </a:rPr>
              <a:t>Empowering Informed Consumer Choices Through Ingredient Label Scanning.</a:t>
            </a:r>
            <a:endParaRPr lang="en-US" sz="3800" dirty="0"/>
          </a:p>
        </p:txBody>
      </p:sp>
      <p:sp>
        <p:nvSpPr>
          <p:cNvPr id="3" name="Subtitle 2">
            <a:extLst>
              <a:ext uri="{FF2B5EF4-FFF2-40B4-BE49-F238E27FC236}">
                <a16:creationId xmlns:a16="http://schemas.microsoft.com/office/drawing/2014/main" id="{EB37B26D-1A07-3559-F8EB-F6D4402705DE}"/>
              </a:ext>
            </a:extLst>
          </p:cNvPr>
          <p:cNvSpPr>
            <a:spLocks noGrp="1"/>
          </p:cNvSpPr>
          <p:nvPr>
            <p:ph type="subTitle" idx="1"/>
          </p:nvPr>
        </p:nvSpPr>
        <p:spPr>
          <a:xfrm>
            <a:off x="2751045" y="4882934"/>
            <a:ext cx="4423346" cy="1591840"/>
          </a:xfrm>
        </p:spPr>
        <p:txBody>
          <a:bodyPr>
            <a:noAutofit/>
          </a:bodyPr>
          <a:lstStyle/>
          <a:p>
            <a:pPr algn="l"/>
            <a:r>
              <a:rPr lang="en-US" dirty="0">
                <a:solidFill>
                  <a:schemeClr val="tx1">
                    <a:lumMod val="65000"/>
                    <a:lumOff val="35000"/>
                  </a:schemeClr>
                </a:solidFill>
                <a:latin typeface="+mj-lt"/>
              </a:rPr>
              <a:t>Name: Shashank </a:t>
            </a:r>
            <a:r>
              <a:rPr lang="en-US" dirty="0" err="1">
                <a:solidFill>
                  <a:schemeClr val="tx1">
                    <a:lumMod val="65000"/>
                    <a:lumOff val="35000"/>
                  </a:schemeClr>
                </a:solidFill>
                <a:latin typeface="+mj-lt"/>
              </a:rPr>
              <a:t>Sreenivasa</a:t>
            </a:r>
            <a:r>
              <a:rPr lang="en-US" dirty="0">
                <a:solidFill>
                  <a:schemeClr val="tx1">
                    <a:lumMod val="65000"/>
                    <a:lumOff val="35000"/>
                  </a:schemeClr>
                </a:solidFill>
                <a:latin typeface="+mj-lt"/>
              </a:rPr>
              <a:t> Reddy</a:t>
            </a:r>
          </a:p>
          <a:p>
            <a:pPr algn="l"/>
            <a:r>
              <a:rPr lang="en-US" dirty="0">
                <a:solidFill>
                  <a:schemeClr val="tx1">
                    <a:lumMod val="65000"/>
                    <a:lumOff val="35000"/>
                  </a:schemeClr>
                </a:solidFill>
                <a:latin typeface="+mj-lt"/>
              </a:rPr>
              <a:t>Student ID: 2488129</a:t>
            </a:r>
          </a:p>
          <a:p>
            <a:pPr algn="l"/>
            <a:r>
              <a:rPr lang="en-US" dirty="0">
                <a:solidFill>
                  <a:schemeClr val="tx1">
                    <a:lumMod val="65000"/>
                    <a:lumOff val="35000"/>
                  </a:schemeClr>
                </a:solidFill>
                <a:latin typeface="+mj-lt"/>
              </a:rPr>
              <a:t>Project Supervisor: Jacqueline Chetty</a:t>
            </a:r>
          </a:p>
          <a:p>
            <a:pPr algn="l"/>
            <a:r>
              <a:rPr lang="en-US" dirty="0">
                <a:solidFill>
                  <a:schemeClr val="tx1">
                    <a:lumMod val="65000"/>
                    <a:lumOff val="35000"/>
                  </a:schemeClr>
                </a:solidFill>
                <a:latin typeface="+mj-lt"/>
              </a:rPr>
              <a:t>Course: MSc Computer Science</a:t>
            </a:r>
          </a:p>
          <a:p>
            <a:pPr algn="l"/>
            <a:br>
              <a:rPr lang="en-US" dirty="0">
                <a:solidFill>
                  <a:schemeClr val="tx1">
                    <a:lumMod val="65000"/>
                    <a:lumOff val="35000"/>
                  </a:schemeClr>
                </a:solidFill>
                <a:latin typeface="+mj-lt"/>
              </a:rPr>
            </a:br>
            <a:br>
              <a:rPr lang="en-US" dirty="0">
                <a:solidFill>
                  <a:schemeClr val="tx1">
                    <a:lumMod val="65000"/>
                    <a:lumOff val="35000"/>
                  </a:schemeClr>
                </a:solidFill>
                <a:latin typeface="+mj-lt"/>
              </a:rPr>
            </a:br>
            <a:endParaRPr lang="en-US" dirty="0">
              <a:solidFill>
                <a:schemeClr val="tx1">
                  <a:lumMod val="65000"/>
                  <a:lumOff val="35000"/>
                </a:schemeClr>
              </a:solidFill>
              <a:latin typeface="+mj-lt"/>
            </a:endParaRPr>
          </a:p>
        </p:txBody>
      </p:sp>
      <p:pic>
        <p:nvPicPr>
          <p:cNvPr id="7" name="Picture 6" descr="A logo of a university of birmingham&#10;&#10;Description automatically generated">
            <a:extLst>
              <a:ext uri="{FF2B5EF4-FFF2-40B4-BE49-F238E27FC236}">
                <a16:creationId xmlns:a16="http://schemas.microsoft.com/office/drawing/2014/main" id="{D1BC031D-8A48-D163-8637-6BBE272C938C}"/>
              </a:ext>
            </a:extLst>
          </p:cNvPr>
          <p:cNvPicPr>
            <a:picLocks noChangeAspect="1"/>
          </p:cNvPicPr>
          <p:nvPr/>
        </p:nvPicPr>
        <p:blipFill>
          <a:blip r:embed="rId2"/>
          <a:stretch>
            <a:fillRect/>
          </a:stretch>
        </p:blipFill>
        <p:spPr>
          <a:xfrm>
            <a:off x="4090608" y="284480"/>
            <a:ext cx="1744220" cy="1545053"/>
          </a:xfrm>
          <a:prstGeom prst="rect">
            <a:avLst/>
          </a:prstGeom>
        </p:spPr>
      </p:pic>
      <p:pic>
        <p:nvPicPr>
          <p:cNvPr id="9" name="Picture 8" descr="A black and grey logo&#10;&#10;Description automatically generated">
            <a:extLst>
              <a:ext uri="{FF2B5EF4-FFF2-40B4-BE49-F238E27FC236}">
                <a16:creationId xmlns:a16="http://schemas.microsoft.com/office/drawing/2014/main" id="{3D6CF994-7AAB-0670-B798-EA2A1CC2CBDB}"/>
              </a:ext>
            </a:extLst>
          </p:cNvPr>
          <p:cNvPicPr>
            <a:picLocks noChangeAspect="1"/>
          </p:cNvPicPr>
          <p:nvPr/>
        </p:nvPicPr>
        <p:blipFill>
          <a:blip r:embed="rId3"/>
          <a:stretch>
            <a:fillRect/>
          </a:stretch>
        </p:blipFill>
        <p:spPr>
          <a:xfrm>
            <a:off x="434994" y="1469721"/>
            <a:ext cx="4994933" cy="3249131"/>
          </a:xfrm>
          <a:prstGeom prst="rect">
            <a:avLst/>
          </a:prstGeom>
        </p:spPr>
      </p:pic>
    </p:spTree>
    <p:extLst>
      <p:ext uri="{BB962C8B-B14F-4D97-AF65-F5344CB8AC3E}">
        <p14:creationId xmlns:p14="http://schemas.microsoft.com/office/powerpoint/2010/main" val="1134478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EA3518-D6E9-2CFD-4656-14694BC7E928}"/>
              </a:ext>
            </a:extLst>
          </p:cNvPr>
          <p:cNvSpPr>
            <a:spLocks noGrp="1"/>
          </p:cNvSpPr>
          <p:nvPr>
            <p:ph type="title"/>
          </p:nvPr>
        </p:nvSpPr>
        <p:spPr>
          <a:xfrm>
            <a:off x="371625" y="444139"/>
            <a:ext cx="8596668" cy="1320800"/>
          </a:xfrm>
        </p:spPr>
        <p:txBody>
          <a:bodyPr/>
          <a:lstStyle/>
          <a:p>
            <a:r>
              <a:rPr lang="en-US" dirty="0">
                <a:latin typeface="Trebuchet MS" panose="020B0703020202090204" pitchFamily="34" charset="0"/>
                <a:ea typeface="Verdana" panose="020B0604030504040204" pitchFamily="34" charset="0"/>
                <a:cs typeface="Verdana" panose="020B0604030504040204" pitchFamily="34" charset="0"/>
              </a:rPr>
              <a:t>User testing and evaluation</a:t>
            </a:r>
          </a:p>
        </p:txBody>
      </p:sp>
      <p:pic>
        <p:nvPicPr>
          <p:cNvPr id="2" name="Picture 1">
            <a:extLst>
              <a:ext uri="{FF2B5EF4-FFF2-40B4-BE49-F238E27FC236}">
                <a16:creationId xmlns:a16="http://schemas.microsoft.com/office/drawing/2014/main" id="{43708096-F2B0-0CB3-8882-A0A292F7CB8A}"/>
              </a:ext>
            </a:extLst>
          </p:cNvPr>
          <p:cNvPicPr>
            <a:picLocks noChangeAspect="1"/>
          </p:cNvPicPr>
          <p:nvPr/>
        </p:nvPicPr>
        <p:blipFill>
          <a:blip r:embed="rId2"/>
          <a:stretch>
            <a:fillRect/>
          </a:stretch>
        </p:blipFill>
        <p:spPr>
          <a:xfrm>
            <a:off x="40321" y="1990226"/>
            <a:ext cx="6404113" cy="3328122"/>
          </a:xfrm>
          <a:prstGeom prst="rect">
            <a:avLst/>
          </a:prstGeom>
        </p:spPr>
      </p:pic>
      <p:pic>
        <p:nvPicPr>
          <p:cNvPr id="3" name="Picture 2">
            <a:extLst>
              <a:ext uri="{FF2B5EF4-FFF2-40B4-BE49-F238E27FC236}">
                <a16:creationId xmlns:a16="http://schemas.microsoft.com/office/drawing/2014/main" id="{158B20D0-00C6-7644-0C5C-A61E517B969B}"/>
              </a:ext>
            </a:extLst>
          </p:cNvPr>
          <p:cNvPicPr>
            <a:picLocks noChangeAspect="1"/>
          </p:cNvPicPr>
          <p:nvPr/>
        </p:nvPicPr>
        <p:blipFill>
          <a:blip r:embed="rId3"/>
          <a:stretch>
            <a:fillRect/>
          </a:stretch>
        </p:blipFill>
        <p:spPr>
          <a:xfrm>
            <a:off x="6404113" y="2208164"/>
            <a:ext cx="5747566" cy="2961097"/>
          </a:xfrm>
          <a:prstGeom prst="rect">
            <a:avLst/>
          </a:prstGeom>
        </p:spPr>
      </p:pic>
    </p:spTree>
    <p:extLst>
      <p:ext uri="{BB962C8B-B14F-4D97-AF65-F5344CB8AC3E}">
        <p14:creationId xmlns:p14="http://schemas.microsoft.com/office/powerpoint/2010/main" val="3300967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7F2F9-F6D2-7BF7-8FF4-BFD6579F05D7}"/>
              </a:ext>
            </a:extLst>
          </p:cNvPr>
          <p:cNvSpPr>
            <a:spLocks noGrp="1"/>
          </p:cNvSpPr>
          <p:nvPr>
            <p:ph type="title"/>
          </p:nvPr>
        </p:nvSpPr>
        <p:spPr/>
        <p:txBody>
          <a:bodyPr/>
          <a:lstStyle/>
          <a:p>
            <a:r>
              <a:rPr lang="en-US" dirty="0"/>
              <a:t>Concerns, Ethics and Future plans</a:t>
            </a:r>
          </a:p>
        </p:txBody>
      </p:sp>
      <p:sp>
        <p:nvSpPr>
          <p:cNvPr id="3" name="Content Placeholder 2">
            <a:extLst>
              <a:ext uri="{FF2B5EF4-FFF2-40B4-BE49-F238E27FC236}">
                <a16:creationId xmlns:a16="http://schemas.microsoft.com/office/drawing/2014/main" id="{1FF8C271-7F84-85CE-E703-808C01D17D43}"/>
              </a:ext>
            </a:extLst>
          </p:cNvPr>
          <p:cNvSpPr>
            <a:spLocks noGrp="1"/>
          </p:cNvSpPr>
          <p:nvPr>
            <p:ph idx="1"/>
          </p:nvPr>
        </p:nvSpPr>
        <p:spPr>
          <a:xfrm>
            <a:off x="677334" y="1488613"/>
            <a:ext cx="8596668" cy="3880773"/>
          </a:xfrm>
        </p:spPr>
        <p:txBody>
          <a:bodyPr>
            <a:noAutofit/>
          </a:bodyPr>
          <a:lstStyle/>
          <a:p>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The app strives for high accuracy in its results, although it cannot guarantee a 100% accuracy due to potential factors such as varying scanning conditions, including camera quality, low-light situations, and rare OCR </a:t>
            </a:r>
            <a:r>
              <a:rPr lang="en-US" dirty="0" err="1">
                <a:solidFill>
                  <a:schemeClr val="tx1"/>
                </a:solidFill>
                <a:latin typeface="Verdana" panose="020B0604030504040204" pitchFamily="34" charset="0"/>
                <a:ea typeface="Verdana" panose="020B0604030504040204" pitchFamily="34" charset="0"/>
                <a:cs typeface="Verdana" panose="020B0604030504040204" pitchFamily="34" charset="0"/>
              </a:rPr>
              <a:t>misreadings</a:t>
            </a:r>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a:t>
            </a:r>
          </a:p>
          <a:p>
            <a:endParaRPr lang="en-US"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Every time a user scans a label, the app includes disclaimers, emphasizing the importance of seeking personalized advice from healthcare professionals or allergists when needed, particularly in cases involving severe allergies or specific medical conditions.</a:t>
            </a:r>
          </a:p>
          <a:p>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All possible allergens and ingredients were obtained from the NHS </a:t>
            </a:r>
            <a:r>
              <a:rPr lang="en-US" u="sng" dirty="0">
                <a:solidFill>
                  <a:schemeClr val="tx1"/>
                </a:solidFill>
                <a:latin typeface="Verdana" panose="020B0604030504040204" pitchFamily="34" charset="0"/>
                <a:ea typeface="Verdana" panose="020B0604030504040204" pitchFamily="34" charset="0"/>
                <a:cs typeface="Verdana" panose="020B0604030504040204" pitchFamily="34" charset="0"/>
              </a:rPr>
              <a:t>https://</a:t>
            </a:r>
            <a:r>
              <a:rPr lang="en-US" u="sng" dirty="0" err="1">
                <a:solidFill>
                  <a:schemeClr val="tx1"/>
                </a:solidFill>
                <a:latin typeface="Verdana" panose="020B0604030504040204" pitchFamily="34" charset="0"/>
                <a:ea typeface="Verdana" panose="020B0604030504040204" pitchFamily="34" charset="0"/>
                <a:cs typeface="Verdana" panose="020B0604030504040204" pitchFamily="34" charset="0"/>
              </a:rPr>
              <a:t>www.nhs.uk</a:t>
            </a:r>
            <a:r>
              <a:rPr lang="en-US" u="sng" dirty="0">
                <a:solidFill>
                  <a:schemeClr val="tx1"/>
                </a:solidFill>
                <a:latin typeface="Verdana" panose="020B0604030504040204" pitchFamily="34" charset="0"/>
                <a:ea typeface="Verdana" panose="020B0604030504040204" pitchFamily="34" charset="0"/>
                <a:cs typeface="Verdana" panose="020B0604030504040204" pitchFamily="34" charset="0"/>
              </a:rPr>
              <a:t>/conditions/food-allergy/</a:t>
            </a:r>
          </a:p>
          <a:p>
            <a:endParaRPr lang="en-US"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Ensuring accuracy in recommendations is paramount for the </a:t>
            </a:r>
            <a:r>
              <a:rPr lang="en-US" dirty="0" err="1">
                <a:solidFill>
                  <a:schemeClr val="tx1"/>
                </a:solidFill>
                <a:latin typeface="Verdana" panose="020B0604030504040204" pitchFamily="34" charset="0"/>
                <a:ea typeface="Verdana" panose="020B0604030504040204" pitchFamily="34" charset="0"/>
                <a:cs typeface="Verdana" panose="020B0604030504040204" pitchFamily="34" charset="0"/>
              </a:rPr>
              <a:t>IngreSafe</a:t>
            </a:r>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 app. This will be accomplished through rigorous testing, regular updates to ingredient and allergen databases, and ongoing enhancements based on user feedback.</a:t>
            </a:r>
          </a:p>
        </p:txBody>
      </p:sp>
    </p:spTree>
    <p:extLst>
      <p:ext uri="{BB962C8B-B14F-4D97-AF65-F5344CB8AC3E}">
        <p14:creationId xmlns:p14="http://schemas.microsoft.com/office/powerpoint/2010/main" val="3859249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FE04-D7B5-6086-FB77-0ADCA51E2B58}"/>
              </a:ext>
            </a:extLst>
          </p:cNvPr>
          <p:cNvSpPr>
            <a:spLocks noGrp="1"/>
          </p:cNvSpPr>
          <p:nvPr>
            <p:ph type="title"/>
          </p:nvPr>
        </p:nvSpPr>
        <p:spPr>
          <a:xfrm>
            <a:off x="3977125" y="2980636"/>
            <a:ext cx="8596668" cy="1320800"/>
          </a:xfrm>
        </p:spPr>
        <p:txBody>
          <a:bodyPr/>
          <a:lstStyle/>
          <a:p>
            <a:r>
              <a:rPr lang="en-US" dirty="0"/>
              <a:t>Thank you!</a:t>
            </a:r>
          </a:p>
        </p:txBody>
      </p:sp>
    </p:spTree>
    <p:extLst>
      <p:ext uri="{BB962C8B-B14F-4D97-AF65-F5344CB8AC3E}">
        <p14:creationId xmlns:p14="http://schemas.microsoft.com/office/powerpoint/2010/main" val="3799002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BC9FE-8103-8ED5-38EF-46F72D6099C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FFEC06D-92E0-4F3E-A36F-2F26C5910B0D}"/>
              </a:ext>
            </a:extLst>
          </p:cNvPr>
          <p:cNvSpPr>
            <a:spLocks noGrp="1"/>
          </p:cNvSpPr>
          <p:nvPr>
            <p:ph idx="1"/>
          </p:nvPr>
        </p:nvSpPr>
        <p:spPr>
          <a:xfrm>
            <a:off x="677334" y="1622109"/>
            <a:ext cx="9076266" cy="4626291"/>
          </a:xfrm>
        </p:spPr>
        <p:txBody>
          <a:bodyPr>
            <a:normAutofit fontScale="92500"/>
          </a:bodyPr>
          <a:lstStyle/>
          <a:p>
            <a:pPr algn="l"/>
            <a:r>
              <a:rPr lang="en-IN"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The Lack of accessible and user-friendly information about food ingredients and their potential health effects. </a:t>
            </a:r>
          </a:p>
          <a:p>
            <a:pPr algn="l"/>
            <a:r>
              <a:rPr lang="en-IN"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People often struggle to decipher complex ingredient labels, identify allergens, and determine the unhealthy ingredients of the products they consume. </a:t>
            </a:r>
          </a:p>
          <a:p>
            <a:pPr algn="l"/>
            <a:r>
              <a:rPr lang="en-IN"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Additionally, the process of manually searching for ingredient information online is time-consuming and inconvenient.</a:t>
            </a:r>
          </a:p>
          <a:p>
            <a:pPr algn="l"/>
            <a:r>
              <a:rPr lang="en-IN"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This problem poses a significant challenge for individuals with dietary restrictions, allergies, or those who aim to make informed and healthy food choices.</a:t>
            </a:r>
          </a:p>
          <a:p>
            <a:pPr algn="l"/>
            <a:r>
              <a:rPr lang="en-IN"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It can lead to the consumption of ingredients that may trigger allergic reactions, compromise personal health goals, or unknowingly introduce harmful substances into their diets.</a:t>
            </a:r>
          </a:p>
          <a:p>
            <a:r>
              <a:rPr lang="en-IN"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There is a pressing need for a user-friendly, digital solution that simplifies the interpretation of food labels, enhances allergen awareness, promotes healthier choices, and fosters environmentally conscious consumer </a:t>
            </a:r>
            <a:r>
              <a:rPr lang="en-IN" b="0" i="0" dirty="0" err="1">
                <a:solidFill>
                  <a:schemeClr val="tx1"/>
                </a:solidFill>
                <a:effectLst/>
                <a:latin typeface="Verdana" panose="020B0604030504040204" pitchFamily="34" charset="0"/>
                <a:ea typeface="Verdana" panose="020B0604030504040204" pitchFamily="34" charset="0"/>
                <a:cs typeface="Verdana" panose="020B0604030504040204" pitchFamily="34" charset="0"/>
              </a:rPr>
              <a:t>behavior</a:t>
            </a:r>
            <a:r>
              <a:rPr lang="en-IN"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468201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94755-816C-1D0A-FE2C-D33A8CFAFA68}"/>
              </a:ext>
            </a:extLst>
          </p:cNvPr>
          <p:cNvSpPr>
            <a:spLocks noGrp="1"/>
          </p:cNvSpPr>
          <p:nvPr>
            <p:ph type="title"/>
          </p:nvPr>
        </p:nvSpPr>
        <p:spPr/>
        <p:txBody>
          <a:bodyPr/>
          <a:lstStyle/>
          <a:p>
            <a:r>
              <a:rPr lang="en-US" dirty="0"/>
              <a:t>Research and Requirement Analysis</a:t>
            </a:r>
          </a:p>
        </p:txBody>
      </p:sp>
      <p:sp>
        <p:nvSpPr>
          <p:cNvPr id="3" name="Content Placeholder 2">
            <a:extLst>
              <a:ext uri="{FF2B5EF4-FFF2-40B4-BE49-F238E27FC236}">
                <a16:creationId xmlns:a16="http://schemas.microsoft.com/office/drawing/2014/main" id="{C186DA17-B85C-CF9D-68D3-74587026A99F}"/>
              </a:ext>
            </a:extLst>
          </p:cNvPr>
          <p:cNvSpPr>
            <a:spLocks noGrp="1"/>
          </p:cNvSpPr>
          <p:nvPr>
            <p:ph idx="1"/>
          </p:nvPr>
        </p:nvSpPr>
        <p:spPr>
          <a:xfrm>
            <a:off x="677334" y="1622109"/>
            <a:ext cx="8883226" cy="4626291"/>
          </a:xfrm>
        </p:spPr>
        <p:txBody>
          <a:bodyPr>
            <a:normAutofit fontScale="92500" lnSpcReduction="10000"/>
          </a:bodyPr>
          <a:lstStyle/>
          <a:p>
            <a:pPr algn="l"/>
            <a:r>
              <a:rPr lang="en-IN" b="0" i="1" dirty="0">
                <a:solidFill>
                  <a:schemeClr val="tx1"/>
                </a:solidFill>
                <a:effectLst/>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Lieberman, J.A., Sicherer, S.H. Diagnosis of Food Allergy: Epicutaneous Skin Tests, In Vitro Tests, and Oral Food Challenge</a:t>
            </a:r>
            <a:endParaRPr lang="en-IN" i="1"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marL="0" indent="0" algn="l">
              <a:buNone/>
            </a:pPr>
            <a:r>
              <a:rPr lang="en-IN"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This article discusses the importance of accurate allergen identification and 	the role of technology, including apps, in diagnosing and managing food 	allergies.</a:t>
            </a:r>
          </a:p>
          <a:p>
            <a:r>
              <a:rPr lang="en-IN" b="0" i="1"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hlinkClick r:id="rId3" tooltip="Persistent link using digital object identifier">
                  <a:extLst>
                    <a:ext uri="{A12FA001-AC4F-418D-AE19-62706E023703}">
                      <ahyp:hlinkClr xmlns:ahyp="http://schemas.microsoft.com/office/drawing/2018/hyperlinkcolor" val="tx"/>
                    </a:ext>
                  </a:extLst>
                </a:hlinkClick>
              </a:rPr>
              <a:t>Sicherer, S. H. (2018). Epidemiology of Food Allergy. Journal of Allergy and Clinical Immunology</a:t>
            </a:r>
            <a:endParaRPr lang="en-IN" b="0" i="1"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IN"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This review paper provides insights into the prevalence of food allergies 		and the need for tools like apps to help individuals avoid allergenic 	ingredients.</a:t>
            </a:r>
          </a:p>
          <a:p>
            <a:r>
              <a:rPr lang="en-IN" b="0" i="1"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hlinkClick r:id="rId4" tooltip="Persistent link using digital object identifier">
                  <a:extLst>
                    <a:ext uri="{A12FA001-AC4F-418D-AE19-62706E023703}">
                      <ahyp:hlinkClr xmlns:ahyp="http://schemas.microsoft.com/office/drawing/2018/hyperlinkcolor" val="tx"/>
                    </a:ext>
                  </a:extLst>
                </a:hlinkClick>
              </a:rPr>
              <a:t>Gupta, R. S., Kim, J. S., Springston, E. E., Pongracic, J. A., Wang, X., Holl, J. L., ... &amp; Smith, B. (2013). Food allergy knowledge, attitudes, and beliefs in the United States. Annals of Allergy, Asthma &amp; Immunology</a:t>
            </a:r>
            <a:endParaRPr lang="en-IN" b="0" i="1"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This study examines the knowledge and attitudes of individuals with food 	allergies and highlights the potential role of technology in improving 	allergen avoidance.</a:t>
            </a:r>
            <a:endParaRPr lang="en-IN"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80100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94755-816C-1D0A-FE2C-D33A8CFAFA68}"/>
              </a:ext>
            </a:extLst>
          </p:cNvPr>
          <p:cNvSpPr>
            <a:spLocks noGrp="1"/>
          </p:cNvSpPr>
          <p:nvPr>
            <p:ph type="title"/>
          </p:nvPr>
        </p:nvSpPr>
        <p:spPr/>
        <p:txBody>
          <a:bodyPr/>
          <a:lstStyle/>
          <a:p>
            <a:r>
              <a:rPr lang="en-US" dirty="0"/>
              <a:t>Research and Requirement Analysis</a:t>
            </a:r>
          </a:p>
        </p:txBody>
      </p:sp>
      <p:pic>
        <p:nvPicPr>
          <p:cNvPr id="7" name="Picture 6" descr="A screenshot of a chat&#10;&#10;Description automatically generated">
            <a:extLst>
              <a:ext uri="{FF2B5EF4-FFF2-40B4-BE49-F238E27FC236}">
                <a16:creationId xmlns:a16="http://schemas.microsoft.com/office/drawing/2014/main" id="{A6A71CC7-C7E4-9DDC-9A19-CC2E9CB14869}"/>
              </a:ext>
            </a:extLst>
          </p:cNvPr>
          <p:cNvPicPr>
            <a:picLocks noChangeAspect="1"/>
          </p:cNvPicPr>
          <p:nvPr/>
        </p:nvPicPr>
        <p:blipFill>
          <a:blip r:embed="rId2"/>
          <a:stretch>
            <a:fillRect/>
          </a:stretch>
        </p:blipFill>
        <p:spPr>
          <a:xfrm>
            <a:off x="677333" y="1644098"/>
            <a:ext cx="8335061" cy="4067589"/>
          </a:xfrm>
          <a:prstGeom prst="rect">
            <a:avLst/>
          </a:prstGeom>
        </p:spPr>
      </p:pic>
    </p:spTree>
    <p:extLst>
      <p:ext uri="{BB962C8B-B14F-4D97-AF65-F5344CB8AC3E}">
        <p14:creationId xmlns:p14="http://schemas.microsoft.com/office/powerpoint/2010/main" val="3467309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E52B5-217C-8025-F3D2-649755CDE250}"/>
              </a:ext>
            </a:extLst>
          </p:cNvPr>
          <p:cNvSpPr>
            <a:spLocks noGrp="1"/>
          </p:cNvSpPr>
          <p:nvPr>
            <p:ph type="title"/>
          </p:nvPr>
        </p:nvSpPr>
        <p:spPr>
          <a:xfrm>
            <a:off x="657014" y="638314"/>
            <a:ext cx="8596668" cy="1320800"/>
          </a:xfrm>
        </p:spPr>
        <p:txBody>
          <a:bodyPr/>
          <a:lstStyle/>
          <a:p>
            <a:r>
              <a:rPr lang="en-US" dirty="0"/>
              <a:t>Software Review</a:t>
            </a:r>
          </a:p>
        </p:txBody>
      </p:sp>
      <p:sp>
        <p:nvSpPr>
          <p:cNvPr id="3" name="Content Placeholder 2">
            <a:extLst>
              <a:ext uri="{FF2B5EF4-FFF2-40B4-BE49-F238E27FC236}">
                <a16:creationId xmlns:a16="http://schemas.microsoft.com/office/drawing/2014/main" id="{96FE461A-458B-779D-C45C-542C9600F43C}"/>
              </a:ext>
            </a:extLst>
          </p:cNvPr>
          <p:cNvSpPr>
            <a:spLocks noGrp="1"/>
          </p:cNvSpPr>
          <p:nvPr>
            <p:ph idx="1"/>
          </p:nvPr>
        </p:nvSpPr>
        <p:spPr>
          <a:xfrm>
            <a:off x="657014" y="1574800"/>
            <a:ext cx="8596668" cy="3880773"/>
          </a:xfrm>
        </p:spPr>
        <p:txBody>
          <a:bodyPr>
            <a:noAutofit/>
          </a:bodyPr>
          <a:lstStyle/>
          <a:p>
            <a:pPr marL="0" marR="466725" lvl="1">
              <a:spcBef>
                <a:spcPts val="1000"/>
              </a:spcBef>
              <a:spcAft>
                <a:spcPts val="0"/>
              </a:spcAft>
              <a:buSzPct val="80000"/>
              <a:tabLst>
                <a:tab pos="1195070" algn="l"/>
              </a:tabLst>
            </a:pPr>
            <a:r>
              <a:rPr lang="en-IN" sz="1700" b="1" kern="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Soosee</a:t>
            </a:r>
            <a:r>
              <a:rPr lang="en-IN" sz="1700" i="1" kern="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IN" sz="1700" kern="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is an ingredient parsing application which scans the ingredient labels and alerts potential allergens according to the dietary preferences set by the user. However it does not provide detailed descriptions of Ingredients as it does not scan the entire ingredient list but selectively scans only those inputs that are set by the user. </a:t>
            </a:r>
          </a:p>
          <a:p>
            <a:pPr marL="0" marR="466725" lvl="1" indent="0">
              <a:spcBef>
                <a:spcPts val="1000"/>
              </a:spcBef>
              <a:spcAft>
                <a:spcPts val="0"/>
              </a:spcAft>
              <a:buSzPct val="80000"/>
              <a:buNone/>
              <a:tabLst>
                <a:tab pos="1195070" algn="l"/>
              </a:tabLst>
            </a:pPr>
            <a:br>
              <a:rPr lang="en-US" sz="1700" b="1" dirty="0">
                <a:latin typeface="Verdana" panose="020B0604030504040204" pitchFamily="34" charset="0"/>
                <a:ea typeface="Verdana" panose="020B0604030504040204" pitchFamily="34" charset="0"/>
                <a:cs typeface="Verdana" panose="020B0604030504040204" pitchFamily="34" charset="0"/>
              </a:rPr>
            </a:br>
            <a:endParaRPr lang="en-US" sz="1700" b="1" dirty="0">
              <a:latin typeface="Verdana" panose="020B0604030504040204" pitchFamily="34" charset="0"/>
              <a:ea typeface="Verdana" panose="020B0604030504040204" pitchFamily="34" charset="0"/>
              <a:cs typeface="Verdana" panose="020B0604030504040204" pitchFamily="34" charset="0"/>
            </a:endParaRPr>
          </a:p>
          <a:p>
            <a:pPr marL="0" marR="466725" lvl="1">
              <a:spcBef>
                <a:spcPts val="1000"/>
              </a:spcBef>
              <a:spcAft>
                <a:spcPts val="0"/>
              </a:spcAft>
              <a:buSzPct val="80000"/>
              <a:tabLst>
                <a:tab pos="1195070" algn="l"/>
              </a:tabLst>
            </a:pPr>
            <a:r>
              <a:rPr lang="en-IN" sz="1700" b="1" kern="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Fooducate</a:t>
            </a:r>
            <a:r>
              <a:rPr lang="en-IN" sz="1700" b="1" i="1" kern="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IN" sz="1700" kern="0" dirty="0">
                <a:solidFill>
                  <a:srgbClr val="000000"/>
                </a:solidFill>
                <a:latin typeface="Verdana" panose="020B0604030504040204" pitchFamily="34" charset="0"/>
                <a:ea typeface="Verdana" panose="020B0604030504040204" pitchFamily="34" charset="0"/>
                <a:cs typeface="Verdana" panose="020B0604030504040204" pitchFamily="34" charset="0"/>
              </a:rPr>
              <a:t>is an</a:t>
            </a:r>
            <a:r>
              <a:rPr lang="en-IN" sz="1700" kern="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this app allows users to scan food product barcodes and provides information about ingredients, nutrition facts, and health ratings. However since it relies on scanning only the barcodes and checking the serial id with the database to find the product associated with it, this is a major flaw as there are so many products that aren’t listed and the database is not up to date. Users have experienced problems when they tried to scan the barcodes of products that don’t exist in the database. </a:t>
            </a:r>
            <a:br>
              <a:rPr lang="en-IN" sz="1700" kern="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br>
            <a:endParaRPr lang="en-IN" sz="1700" kern="0"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17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50595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7CF1E-B32C-E701-4FAE-9331C1DA65D8}"/>
              </a:ext>
            </a:extLst>
          </p:cNvPr>
          <p:cNvSpPr>
            <a:spLocks noGrp="1"/>
          </p:cNvSpPr>
          <p:nvPr>
            <p:ph type="title"/>
          </p:nvPr>
        </p:nvSpPr>
        <p:spPr/>
        <p:txBody>
          <a:bodyPr/>
          <a:lstStyle/>
          <a:p>
            <a:r>
              <a:rPr lang="en-US" dirty="0"/>
              <a:t>Project Aim</a:t>
            </a:r>
          </a:p>
        </p:txBody>
      </p:sp>
      <p:sp>
        <p:nvSpPr>
          <p:cNvPr id="3" name="Content Placeholder 2">
            <a:extLst>
              <a:ext uri="{FF2B5EF4-FFF2-40B4-BE49-F238E27FC236}">
                <a16:creationId xmlns:a16="http://schemas.microsoft.com/office/drawing/2014/main" id="{5FD2482C-F455-FFCD-5F83-068323A425D4}"/>
              </a:ext>
            </a:extLst>
          </p:cNvPr>
          <p:cNvSpPr>
            <a:spLocks noGrp="1"/>
          </p:cNvSpPr>
          <p:nvPr>
            <p:ph idx="1"/>
          </p:nvPr>
        </p:nvSpPr>
        <p:spPr>
          <a:xfrm>
            <a:off x="677334" y="1444972"/>
            <a:ext cx="8596668" cy="5094976"/>
          </a:xfrm>
        </p:spPr>
        <p:txBody>
          <a:bodyPr>
            <a:normAutofit fontScale="92500" lnSpcReduction="10000"/>
          </a:bodyPr>
          <a:lstStyle/>
          <a:p>
            <a:pPr marL="0" indent="0">
              <a:buNone/>
            </a:pPr>
            <a:r>
              <a:rPr lang="en-IN"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The goal is to develop an ingredient parser app that scans food product labels, extracts ingredient information, and presents it in a user-friendly format. The app should provide descriptions of ingredients, highlight potential allergens, and warn the user about ingredients that are deemed to be unhealthy. By doing so, users can make informed decisions about the foods they consume, easily identify potential allergens, and have a clear understanding of the ingredients being used.</a:t>
            </a:r>
          </a:p>
          <a:p>
            <a:pPr marL="0" indent="0">
              <a:buNone/>
            </a:pPr>
            <a:endParaRPr lang="en-IN" b="0" i="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b="1" spc="-10" dirty="0">
                <a:solidFill>
                  <a:schemeClr val="tx1"/>
                </a:solidFill>
                <a:latin typeface="Verdana" panose="020B0604030504040204" pitchFamily="34" charset="0"/>
                <a:ea typeface="Verdana" panose="020B0604030504040204" pitchFamily="34" charset="0"/>
                <a:cs typeface="Verdana" panose="020B0604030504040204" pitchFamily="34" charset="0"/>
              </a:rPr>
              <a:t>Features :</a:t>
            </a:r>
          </a:p>
          <a:p>
            <a:r>
              <a:rPr lang="en-IN" spc="-1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Ingredient Categories, Personalization.</a:t>
            </a:r>
          </a:p>
          <a:p>
            <a:r>
              <a:rPr lang="en-IN" spc="-10" dirty="0">
                <a:solidFill>
                  <a:schemeClr val="tx1"/>
                </a:solidFill>
                <a:latin typeface="Verdana" panose="020B0604030504040204" pitchFamily="34" charset="0"/>
                <a:ea typeface="Verdana" panose="020B0604030504040204" pitchFamily="34" charset="0"/>
                <a:cs typeface="Verdana" panose="020B0604030504040204" pitchFamily="34" charset="0"/>
              </a:rPr>
              <a:t>Provide clear and informative description of the ingredients detected.</a:t>
            </a:r>
          </a:p>
          <a:p>
            <a:r>
              <a:rPr lang="en-IN" spc="-1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Warn users about potential allergens present.</a:t>
            </a:r>
          </a:p>
          <a:p>
            <a:r>
              <a:rPr lang="en-IN" spc="-10" dirty="0">
                <a:solidFill>
                  <a:schemeClr val="tx1"/>
                </a:solidFill>
                <a:latin typeface="Verdana" panose="020B0604030504040204" pitchFamily="34" charset="0"/>
                <a:ea typeface="Verdana" panose="020B0604030504040204" pitchFamily="34" charset="0"/>
                <a:cs typeface="Verdana" panose="020B0604030504040204" pitchFamily="34" charset="0"/>
              </a:rPr>
              <a:t>Warn users about potential ingredients that belong to a certain category. (Allergens, Non-Vegan, Environment)</a:t>
            </a:r>
          </a:p>
          <a:p>
            <a:r>
              <a:rPr lang="en-IN" spc="-1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Highlight unhealthy ingredients.</a:t>
            </a:r>
          </a:p>
          <a:p>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Gamification for promoting user engagement and rewarding healthy choices</a:t>
            </a:r>
            <a:endParaRPr lang="en-IN" spc="-1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pc="-1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endParaRPr lang="en-US"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82465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9" name="Group 74">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6" name="Straight Connector 75">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8"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Isosceles Triangle 84">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1" name="Rectangle 8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8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0" name="Straight Connector 8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Isosceles Triangle 9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Isosceles Triangle 9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0" name="Rectangle 9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Content Placeholder 63" descr="A diagram of a software&#10;&#10;Description automatically generated">
            <a:extLst>
              <a:ext uri="{FF2B5EF4-FFF2-40B4-BE49-F238E27FC236}">
                <a16:creationId xmlns:a16="http://schemas.microsoft.com/office/drawing/2014/main" id="{38342AF4-7F5E-D1A6-1DA7-8AB3969D51DA}"/>
              </a:ext>
            </a:extLst>
          </p:cNvPr>
          <p:cNvPicPr>
            <a:picLocks noGrp="1" noChangeAspect="1"/>
          </p:cNvPicPr>
          <p:nvPr>
            <p:ph idx="1"/>
          </p:nvPr>
        </p:nvPicPr>
        <p:blipFill>
          <a:blip r:embed="rId2"/>
          <a:stretch>
            <a:fillRect/>
          </a:stretch>
        </p:blipFill>
        <p:spPr>
          <a:xfrm>
            <a:off x="485245" y="692480"/>
            <a:ext cx="8457228" cy="5473040"/>
          </a:xfrm>
          <a:prstGeom prst="rect">
            <a:avLst/>
          </a:prstGeom>
        </p:spPr>
      </p:pic>
      <p:sp>
        <p:nvSpPr>
          <p:cNvPr id="71" name="TextBox 70">
            <a:extLst>
              <a:ext uri="{FF2B5EF4-FFF2-40B4-BE49-F238E27FC236}">
                <a16:creationId xmlns:a16="http://schemas.microsoft.com/office/drawing/2014/main" id="{E37601D5-3DAF-431D-894C-D995EA621B32}"/>
              </a:ext>
            </a:extLst>
          </p:cNvPr>
          <p:cNvSpPr txBox="1"/>
          <p:nvPr/>
        </p:nvSpPr>
        <p:spPr>
          <a:xfrm>
            <a:off x="6839748" y="2908965"/>
            <a:ext cx="5258446" cy="584775"/>
          </a:xfrm>
          <a:prstGeom prst="rect">
            <a:avLst/>
          </a:prstGeom>
          <a:noFill/>
        </p:spPr>
        <p:txBody>
          <a:bodyPr wrap="square">
            <a:spAutoFit/>
          </a:bodyPr>
          <a:lstStyle/>
          <a:p>
            <a:r>
              <a:rPr lang="en-US" sz="3200" dirty="0">
                <a:solidFill>
                  <a:schemeClr val="accent1"/>
                </a:solidFill>
              </a:rPr>
              <a:t>UML use case diagram</a:t>
            </a:r>
          </a:p>
        </p:txBody>
      </p:sp>
    </p:spTree>
    <p:extLst>
      <p:ext uri="{BB962C8B-B14F-4D97-AF65-F5344CB8AC3E}">
        <p14:creationId xmlns:p14="http://schemas.microsoft.com/office/powerpoint/2010/main" val="2888835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ontent Placeholder 28">
            <a:extLst>
              <a:ext uri="{FF2B5EF4-FFF2-40B4-BE49-F238E27FC236}">
                <a16:creationId xmlns:a16="http://schemas.microsoft.com/office/drawing/2014/main" id="{8BD878B5-E57A-5A71-790D-7DF49CDCF249}"/>
              </a:ext>
            </a:extLst>
          </p:cNvPr>
          <p:cNvSpPr>
            <a:spLocks noGrp="1"/>
          </p:cNvSpPr>
          <p:nvPr>
            <p:ph idx="1"/>
          </p:nvPr>
        </p:nvSpPr>
        <p:spPr>
          <a:xfrm>
            <a:off x="544812" y="2160589"/>
            <a:ext cx="8596668" cy="4346228"/>
          </a:xfrm>
        </p:spPr>
        <p:txBody>
          <a:bodyPr>
            <a:normAutofit lnSpcReduction="10000"/>
          </a:bodyPr>
          <a:lstStyle/>
          <a:p>
            <a:pPr algn="l">
              <a:buFont typeface="Arial" panose="020B0604020202020204" pitchFamily="34" charset="0"/>
              <a:buChar char="•"/>
            </a:pPr>
            <a:r>
              <a:rPr lang="en-IN" b="1"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User Badges:</a:t>
            </a:r>
            <a:r>
              <a:rPr lang="en-IN"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Users earn badges by scanning healthy and eco-friendly ingredients. Progress is made through different tiers and users gain exclusive badges.</a:t>
            </a:r>
          </a:p>
          <a:p>
            <a:pPr algn="l">
              <a:buFont typeface="Arial" panose="020B0604020202020204" pitchFamily="34" charset="0"/>
              <a:buChar char="•"/>
            </a:pPr>
            <a:r>
              <a:rPr lang="en-IN" b="1" i="0" dirty="0" err="1">
                <a:solidFill>
                  <a:schemeClr val="tx1"/>
                </a:solidFill>
                <a:effectLst/>
                <a:latin typeface="Verdana" panose="020B0604030504040204" pitchFamily="34" charset="0"/>
                <a:ea typeface="Verdana" panose="020B0604030504040204" pitchFamily="34" charset="0"/>
                <a:cs typeface="Verdana" panose="020B0604030504040204" pitchFamily="34" charset="0"/>
              </a:rPr>
              <a:t>Leaderboards</a:t>
            </a:r>
            <a:r>
              <a:rPr lang="en-IN" b="1"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t>
            </a:r>
            <a:r>
              <a:rPr lang="en-IN" dirty="0">
                <a:solidFill>
                  <a:schemeClr val="tx1"/>
                </a:solidFill>
                <a:latin typeface="Verdana" panose="020B0604030504040204" pitchFamily="34" charset="0"/>
                <a:ea typeface="Verdana" panose="020B0604030504040204" pitchFamily="34" charset="0"/>
                <a:cs typeface="Verdana" panose="020B0604030504040204" pitchFamily="34" charset="0"/>
              </a:rPr>
              <a:t> Promotes healthy competition and user engagement by competing with other users globally.</a:t>
            </a:r>
          </a:p>
          <a:p>
            <a:pPr algn="l">
              <a:buFont typeface="Arial" panose="020B0604020202020204" pitchFamily="34" charset="0"/>
              <a:buChar char="•"/>
            </a:pPr>
            <a:endParaRPr lang="en-IN" b="0" i="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algn="l"/>
            <a:r>
              <a:rPr lang="en-IN" b="1"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Impact:</a:t>
            </a:r>
            <a:endParaRPr lang="en-IN" b="0" i="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algn="l">
              <a:buFont typeface="Arial" panose="020B0604020202020204" pitchFamily="34" charset="0"/>
              <a:buChar char="•"/>
            </a:pPr>
            <a:r>
              <a:rPr lang="en-IN"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Motivates users to make healthier choices.</a:t>
            </a:r>
          </a:p>
          <a:p>
            <a:pPr algn="l">
              <a:buFont typeface="Arial" panose="020B0604020202020204" pitchFamily="34" charset="0"/>
              <a:buChar char="•"/>
            </a:pPr>
            <a:r>
              <a:rPr lang="en-IN"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Educates users on nutrition and sustainability.</a:t>
            </a:r>
          </a:p>
          <a:p>
            <a:pPr algn="l">
              <a:buFont typeface="Arial" panose="020B0604020202020204" pitchFamily="34" charset="0"/>
              <a:buChar char="•"/>
            </a:pPr>
            <a:r>
              <a:rPr lang="en-IN"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Encourages users to establish lasting habits of selecting products that align with their health and environmental values.</a:t>
            </a:r>
          </a:p>
          <a:p>
            <a:pPr algn="l">
              <a:buFont typeface="Arial" panose="020B0604020202020204" pitchFamily="34" charset="0"/>
              <a:buChar char="•"/>
            </a:pPr>
            <a:r>
              <a:rPr lang="en-IN" b="0" i="1" u="sng" dirty="0">
                <a:solidFill>
                  <a:schemeClr val="tx1"/>
                </a:solidFill>
                <a:effectLst/>
                <a:latin typeface="Verdana" panose="020B0604030504040204" pitchFamily="34" charset="0"/>
                <a:ea typeface="Verdana" panose="020B0604030504040204" pitchFamily="34" charset="0"/>
                <a:cs typeface="Verdana" panose="020B0604030504040204" pitchFamily="34" charset="0"/>
              </a:rPr>
              <a:t>Kim, Y. S., &amp; Lee, H. G. (2015). Gamification in Mobile Apps for Health and Wellness. Journal of Computer-Mediated Communication</a:t>
            </a:r>
            <a:endParaRPr lang="en-US" i="1" u="sng"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itle 32">
            <a:extLst>
              <a:ext uri="{FF2B5EF4-FFF2-40B4-BE49-F238E27FC236}">
                <a16:creationId xmlns:a16="http://schemas.microsoft.com/office/drawing/2014/main" id="{E997247A-5963-CDA3-8130-1DB18D0F1F7E}"/>
              </a:ext>
            </a:extLst>
          </p:cNvPr>
          <p:cNvSpPr>
            <a:spLocks noGrp="1"/>
          </p:cNvSpPr>
          <p:nvPr>
            <p:ph type="title"/>
          </p:nvPr>
        </p:nvSpPr>
        <p:spPr/>
        <p:txBody>
          <a:bodyPr>
            <a:normAutofit fontScale="90000"/>
          </a:bodyPr>
          <a:lstStyle/>
          <a:p>
            <a:r>
              <a:rPr lang="en-US" dirty="0"/>
              <a:t>Gamification for promoting user engagement and rewarding healthy choices</a:t>
            </a:r>
          </a:p>
        </p:txBody>
      </p:sp>
    </p:spTree>
    <p:extLst>
      <p:ext uri="{BB962C8B-B14F-4D97-AF65-F5344CB8AC3E}">
        <p14:creationId xmlns:p14="http://schemas.microsoft.com/office/powerpoint/2010/main" val="4085162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EA3518-D6E9-2CFD-4656-14694BC7E928}"/>
              </a:ext>
            </a:extLst>
          </p:cNvPr>
          <p:cNvSpPr>
            <a:spLocks noGrp="1"/>
          </p:cNvSpPr>
          <p:nvPr>
            <p:ph type="title"/>
          </p:nvPr>
        </p:nvSpPr>
        <p:spPr>
          <a:xfrm>
            <a:off x="359477" y="407798"/>
            <a:ext cx="10515600" cy="1325563"/>
          </a:xfrm>
        </p:spPr>
        <p:txBody>
          <a:bodyPr/>
          <a:lstStyle/>
          <a:p>
            <a:r>
              <a:rPr lang="en-US" dirty="0">
                <a:latin typeface="Trebuchet MS" panose="020B0703020202090204" pitchFamily="34" charset="0"/>
                <a:ea typeface="Verdana" panose="020B0604030504040204" pitchFamily="34" charset="0"/>
                <a:cs typeface="Verdana" panose="020B0604030504040204" pitchFamily="34" charset="0"/>
              </a:rPr>
              <a:t>User testing and evaluation</a:t>
            </a:r>
          </a:p>
        </p:txBody>
      </p:sp>
      <p:pic>
        <p:nvPicPr>
          <p:cNvPr id="1028" name="Picture 4" descr="Forms response chart. Question title: Please rate IngreSafe on a Scale of 1 to 5. Number of responses: 11 responses.">
            <a:extLst>
              <a:ext uri="{FF2B5EF4-FFF2-40B4-BE49-F238E27FC236}">
                <a16:creationId xmlns:a16="http://schemas.microsoft.com/office/drawing/2014/main" id="{1ECF5310-6BD1-4EE0-2AC2-22F03CF4D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46" y="1441174"/>
            <a:ext cx="6094331" cy="28971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orms response chart. Question title: On a scale of 1 to 5, how easy is it for you to navigate our app?&#10;. Number of responses: 11 responses.">
            <a:extLst>
              <a:ext uri="{FF2B5EF4-FFF2-40B4-BE49-F238E27FC236}">
                <a16:creationId xmlns:a16="http://schemas.microsoft.com/office/drawing/2014/main" id="{1640AD8A-A476-8CD4-88C2-82E5AF9C42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46" y="3878819"/>
            <a:ext cx="6266805" cy="297918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orms response chart. Question title: How likely are you to recommend our app to others?&#10;. Number of responses: 11 responses.">
            <a:extLst>
              <a:ext uri="{FF2B5EF4-FFF2-40B4-BE49-F238E27FC236}">
                <a16:creationId xmlns:a16="http://schemas.microsoft.com/office/drawing/2014/main" id="{88F054E2-146A-7671-71AD-1EBFB2AE96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3928" b="7246"/>
          <a:stretch/>
        </p:blipFill>
        <p:spPr bwMode="auto">
          <a:xfrm>
            <a:off x="6745551" y="2519192"/>
            <a:ext cx="5259987" cy="2719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7619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917</TotalTime>
  <Words>944</Words>
  <Application>Microsoft Macintosh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Calibri Light</vt:lpstr>
      <vt:lpstr>Söhne</vt:lpstr>
      <vt:lpstr>Trebuchet MS</vt:lpstr>
      <vt:lpstr>Verdana</vt:lpstr>
      <vt:lpstr>Wingdings 3</vt:lpstr>
      <vt:lpstr>Facet</vt:lpstr>
      <vt:lpstr>Office Theme</vt:lpstr>
      <vt:lpstr> Empowering Informed Consumer Choices Through Ingredient Label Scanning.</vt:lpstr>
      <vt:lpstr>Problem Statement</vt:lpstr>
      <vt:lpstr>Research and Requirement Analysis</vt:lpstr>
      <vt:lpstr>Research and Requirement Analysis</vt:lpstr>
      <vt:lpstr>Software Review</vt:lpstr>
      <vt:lpstr>Project Aim</vt:lpstr>
      <vt:lpstr>PowerPoint Presentation</vt:lpstr>
      <vt:lpstr>Gamification for promoting user engagement and rewarding healthy choices</vt:lpstr>
      <vt:lpstr>User testing and evaluation</vt:lpstr>
      <vt:lpstr>User testing and evaluation</vt:lpstr>
      <vt:lpstr>Concerns, Ethics and Future plans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Empowering Informed Consumer Choices Through Ingredient Label Scanning</dc:title>
  <dc:creator>Shashank Sreenivasa Reddy (MSc Computer Science FT)</dc:creator>
  <cp:lastModifiedBy>Shashank Sreenivasa Reddy (MSc Computer Science FT)</cp:lastModifiedBy>
  <cp:revision>3</cp:revision>
  <dcterms:created xsi:type="dcterms:W3CDTF">2023-09-05T11:10:35Z</dcterms:created>
  <dcterms:modified xsi:type="dcterms:W3CDTF">2023-09-06T02:28:27Z</dcterms:modified>
</cp:coreProperties>
</file>