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9" r:id="rId3"/>
    <p:sldId id="257" r:id="rId4"/>
    <p:sldId id="260" r:id="rId5"/>
    <p:sldId id="261" r:id="rId6"/>
    <p:sldId id="262" r:id="rId7"/>
    <p:sldId id="265" r:id="rId8"/>
    <p:sldId id="270" r:id="rId9"/>
    <p:sldId id="266" r:id="rId10"/>
    <p:sldId id="267" r:id="rId11"/>
    <p:sldId id="268" r:id="rId12"/>
    <p:sldId id="264" r:id="rId13"/>
  </p:sldIdLst>
  <p:sldSz cx="9144000" cy="5143500" type="screen16x9"/>
  <p:notesSz cx="7315200" cy="96012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Copperplate Gothic Bold" panose="020E0705020206020404" pitchFamily="34" charset="0"/>
      <p:regular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88973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586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07196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31204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62487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2799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58135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04708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68526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14071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0603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29968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44779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24894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33933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21825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758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18256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269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6/25/2022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723156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opperplate Gothic Bold" panose="020E0705020206020404" pitchFamily="34" charset="0"/>
              </a:rPr>
              <a:t>Movies Analysis for Microsoft</a:t>
            </a:r>
            <a:endParaRPr dirty="0">
              <a:latin typeface="Copperplate Gothic Bold" panose="020E0705020206020404" pitchFamily="34" charset="0"/>
            </a:endParaRPr>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a:t>
            </a:r>
            <a:r>
              <a:rPr lang="en" dirty="0"/>
              <a:t>nalysis by shradha waddepalli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01D1-158D-6080-16D8-6E8485B748F0}"/>
              </a:ext>
            </a:extLst>
          </p:cNvPr>
          <p:cNvSpPr>
            <a:spLocks noGrp="1"/>
          </p:cNvSpPr>
          <p:nvPr>
            <p:ph type="title"/>
          </p:nvPr>
        </p:nvSpPr>
        <p:spPr/>
        <p:txBody>
          <a:bodyPr/>
          <a:lstStyle/>
          <a:p>
            <a:pPr algn="ctr"/>
            <a:r>
              <a:rPr lang="en" b="1" dirty="0"/>
              <a:t>Recommendation -3. Writer</a:t>
            </a:r>
            <a:endParaRPr lang="en-AU" b="1" dirty="0"/>
          </a:p>
        </p:txBody>
      </p:sp>
      <p:sp>
        <p:nvSpPr>
          <p:cNvPr id="3" name="Text Placeholder 2">
            <a:extLst>
              <a:ext uri="{FF2B5EF4-FFF2-40B4-BE49-F238E27FC236}">
                <a16:creationId xmlns:a16="http://schemas.microsoft.com/office/drawing/2014/main" id="{5D364AEF-BCCE-FF36-9444-CD70F5F0018C}"/>
              </a:ext>
            </a:extLst>
          </p:cNvPr>
          <p:cNvSpPr>
            <a:spLocks noGrp="1"/>
          </p:cNvSpPr>
          <p:nvPr>
            <p:ph type="body" idx="1"/>
          </p:nvPr>
        </p:nvSpPr>
        <p:spPr/>
        <p:txBody>
          <a:bodyPr/>
          <a:lstStyle/>
          <a:p>
            <a:r>
              <a:rPr lang="en" dirty="0"/>
              <a:t>Microsoft should get the stories written by either of following Writers or combination of writers</a:t>
            </a:r>
          </a:p>
          <a:p>
            <a:endParaRPr lang="en-AU" dirty="0"/>
          </a:p>
          <a:p>
            <a:endParaRPr lang="en-AU" dirty="0"/>
          </a:p>
        </p:txBody>
      </p:sp>
      <p:graphicFrame>
        <p:nvGraphicFramePr>
          <p:cNvPr id="6" name="Table 5">
            <a:extLst>
              <a:ext uri="{FF2B5EF4-FFF2-40B4-BE49-F238E27FC236}">
                <a16:creationId xmlns:a16="http://schemas.microsoft.com/office/drawing/2014/main" id="{36F67BBD-EB7C-54F7-B6E3-AED2F02691D6}"/>
              </a:ext>
            </a:extLst>
          </p:cNvPr>
          <p:cNvGraphicFramePr>
            <a:graphicFrameLocks noGrp="1"/>
          </p:cNvGraphicFramePr>
          <p:nvPr>
            <p:extLst>
              <p:ext uri="{D42A27DB-BD31-4B8C-83A1-F6EECF244321}">
                <p14:modId xmlns:p14="http://schemas.microsoft.com/office/powerpoint/2010/main" val="3882341131"/>
              </p:ext>
            </p:extLst>
          </p:nvPr>
        </p:nvGraphicFramePr>
        <p:xfrm>
          <a:off x="2404268" y="1741487"/>
          <a:ext cx="4274116" cy="3197910"/>
        </p:xfrm>
        <a:graphic>
          <a:graphicData uri="http://schemas.openxmlformats.org/drawingml/2006/table">
            <a:tbl>
              <a:tblPr>
                <a:tableStyleId>{5C22544A-7EE6-4342-B048-85BDC9FD1C3A}</a:tableStyleId>
              </a:tblPr>
              <a:tblGrid>
                <a:gridCol w="244235">
                  <a:extLst>
                    <a:ext uri="{9D8B030D-6E8A-4147-A177-3AD203B41FA5}">
                      <a16:colId xmlns:a16="http://schemas.microsoft.com/office/drawing/2014/main" val="422656682"/>
                    </a:ext>
                  </a:extLst>
                </a:gridCol>
                <a:gridCol w="1984411">
                  <a:extLst>
                    <a:ext uri="{9D8B030D-6E8A-4147-A177-3AD203B41FA5}">
                      <a16:colId xmlns:a16="http://schemas.microsoft.com/office/drawing/2014/main" val="889842036"/>
                    </a:ext>
                  </a:extLst>
                </a:gridCol>
                <a:gridCol w="259500">
                  <a:extLst>
                    <a:ext uri="{9D8B030D-6E8A-4147-A177-3AD203B41FA5}">
                      <a16:colId xmlns:a16="http://schemas.microsoft.com/office/drawing/2014/main" val="3334748283"/>
                    </a:ext>
                  </a:extLst>
                </a:gridCol>
                <a:gridCol w="1785970">
                  <a:extLst>
                    <a:ext uri="{9D8B030D-6E8A-4147-A177-3AD203B41FA5}">
                      <a16:colId xmlns:a16="http://schemas.microsoft.com/office/drawing/2014/main" val="1623242882"/>
                    </a:ext>
                  </a:extLst>
                </a:gridCol>
              </a:tblGrid>
              <a:tr h="213194">
                <a:tc>
                  <a:txBody>
                    <a:bodyPr/>
                    <a:lstStyle/>
                    <a:p>
                      <a:pPr algn="r" fontAlgn="b"/>
                      <a:r>
                        <a:rPr lang="en-AU" sz="1100" u="none" strike="noStrike">
                          <a:effectLst/>
                        </a:rPr>
                        <a:t>1</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Joe Robert Cole</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John Knoll</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37191657"/>
                  </a:ext>
                </a:extLst>
              </a:tr>
              <a:tr h="213194">
                <a:tc>
                  <a:txBody>
                    <a:bodyPr/>
                    <a:lstStyle/>
                    <a:p>
                      <a:pPr algn="r" fontAlgn="b"/>
                      <a:r>
                        <a:rPr lang="en-AU" sz="1100" u="none" strike="noStrike">
                          <a:effectLst/>
                        </a:rPr>
                        <a:t>2</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Stan Lee</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Gary Whitta</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421171948"/>
                  </a:ext>
                </a:extLst>
              </a:tr>
              <a:tr h="213194">
                <a:tc>
                  <a:txBody>
                    <a:bodyPr/>
                    <a:lstStyle/>
                    <a:p>
                      <a:pPr algn="r" fontAlgn="b"/>
                      <a:r>
                        <a:rPr lang="en-AU" sz="1100" u="none" strike="noStrike">
                          <a:effectLst/>
                        </a:rPr>
                        <a:t>3</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Jack Kirby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Victoria Strouse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831484969"/>
                  </a:ext>
                </a:extLst>
              </a:tr>
              <a:tr h="213194">
                <a:tc>
                  <a:txBody>
                    <a:bodyPr/>
                    <a:lstStyle/>
                    <a:p>
                      <a:pPr algn="r" fontAlgn="b"/>
                      <a:r>
                        <a:rPr lang="en-AU" sz="1100" u="none" strike="noStrike">
                          <a:effectLst/>
                        </a:rPr>
                        <a:t>4</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Jack Kirby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19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Bob Peterson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319987449"/>
                  </a:ext>
                </a:extLst>
              </a:tr>
              <a:tr h="213194">
                <a:tc>
                  <a:txBody>
                    <a:bodyPr/>
                    <a:lstStyle/>
                    <a:p>
                      <a:pPr algn="r" fontAlgn="b"/>
                      <a:r>
                        <a:rPr lang="en-AU" sz="1100" u="none" strike="noStrike">
                          <a:effectLst/>
                        </a:rPr>
                        <a:t>5</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Christopher Markus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Stan Lee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699897149"/>
                  </a:ext>
                </a:extLst>
              </a:tr>
              <a:tr h="213194">
                <a:tc>
                  <a:txBody>
                    <a:bodyPr/>
                    <a:lstStyle/>
                    <a:p>
                      <a:pPr algn="r" fontAlgn="b"/>
                      <a:r>
                        <a:rPr lang="en-AU" sz="1100" u="none" strike="noStrike">
                          <a:effectLst/>
                        </a:rPr>
                        <a:t>6</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Stephen McFeely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Jack Kirby</a:t>
                      </a:r>
                      <a:endParaRPr lang="en-AU" sz="1100" b="0" i="0" u="none" strike="noStrike" dirty="0">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881147121"/>
                  </a:ext>
                </a:extLst>
              </a:tr>
              <a:tr h="213194">
                <a:tc>
                  <a:txBody>
                    <a:bodyPr/>
                    <a:lstStyle/>
                    <a:p>
                      <a:pPr algn="r" fontAlgn="b"/>
                      <a:r>
                        <a:rPr lang="en-AU" sz="1100" u="none" strike="noStrike">
                          <a:effectLst/>
                        </a:rPr>
                        <a:t>7</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dirty="0">
                          <a:effectLst/>
                        </a:rPr>
                        <a:t>Stan Lee</a:t>
                      </a:r>
                      <a:endParaRPr lang="en-AU" sz="1100" b="0" i="0" u="none" strike="noStrike" dirty="0">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Joe Simon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718718988"/>
                  </a:ext>
                </a:extLst>
              </a:tr>
              <a:tr h="213194">
                <a:tc>
                  <a:txBody>
                    <a:bodyPr/>
                    <a:lstStyle/>
                    <a:p>
                      <a:pPr algn="r" fontAlgn="b"/>
                      <a:r>
                        <a:rPr lang="en-AU" sz="1100" u="none" strike="noStrike">
                          <a:effectLst/>
                        </a:rPr>
                        <a:t>8</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Rick Jaffa</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Jim Starlin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523063196"/>
                  </a:ext>
                </a:extLst>
              </a:tr>
              <a:tr h="213194">
                <a:tc>
                  <a:txBody>
                    <a:bodyPr/>
                    <a:lstStyle/>
                    <a:p>
                      <a:pPr algn="r" fontAlgn="b"/>
                      <a:r>
                        <a:rPr lang="en-AU" sz="1100" u="none" strike="noStrike">
                          <a:effectLst/>
                        </a:rPr>
                        <a:t>9</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Amanda Silver</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Derek Connolly</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402437449"/>
                  </a:ext>
                </a:extLst>
              </a:tr>
              <a:tr h="213194">
                <a:tc>
                  <a:txBody>
                    <a:bodyPr/>
                    <a:lstStyle/>
                    <a:p>
                      <a:pPr algn="r" fontAlgn="b"/>
                      <a:r>
                        <a:rPr lang="en-AU" sz="1100" u="none" strike="noStrike">
                          <a:effectLst/>
                        </a:rPr>
                        <a:t>10</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Derek Connolly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Colin Trevorrow</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085247079"/>
                  </a:ext>
                </a:extLst>
              </a:tr>
              <a:tr h="213194">
                <a:tc>
                  <a:txBody>
                    <a:bodyPr/>
                    <a:lstStyle/>
                    <a:p>
                      <a:pPr algn="r" fontAlgn="b"/>
                      <a:r>
                        <a:rPr lang="en-AU" sz="1100" u="none" strike="noStrike">
                          <a:effectLst/>
                        </a:rPr>
                        <a:t>11</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Michael Crichton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Michael Crichton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843886729"/>
                  </a:ext>
                </a:extLst>
              </a:tr>
              <a:tr h="213194">
                <a:tc>
                  <a:txBody>
                    <a:bodyPr/>
                    <a:lstStyle/>
                    <a:p>
                      <a:pPr algn="r" fontAlgn="b"/>
                      <a:r>
                        <a:rPr lang="en-AU" sz="1100" u="none" strike="noStrike">
                          <a:effectLst/>
                        </a:rPr>
                        <a:t>12</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George Lucas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Harry G. Peter</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070369410"/>
                  </a:ext>
                </a:extLst>
              </a:tr>
              <a:tr h="213194">
                <a:tc>
                  <a:txBody>
                    <a:bodyPr/>
                    <a:lstStyle/>
                    <a:p>
                      <a:pPr algn="r" fontAlgn="b"/>
                      <a:r>
                        <a:rPr lang="en-AU" sz="1100" u="none" strike="noStrike">
                          <a:effectLst/>
                        </a:rPr>
                        <a:t>13</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George Lucas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Allan Heinberg</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092155202"/>
                  </a:ext>
                </a:extLst>
              </a:tr>
              <a:tr h="213194">
                <a:tc>
                  <a:txBody>
                    <a:bodyPr/>
                    <a:lstStyle/>
                    <a:p>
                      <a:pPr algn="r" fontAlgn="b"/>
                      <a:r>
                        <a:rPr lang="en-AU" sz="1100" u="none" strike="noStrike">
                          <a:effectLst/>
                        </a:rPr>
                        <a:t>14</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Chris Weitz</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29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Zack Snyder</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901147184"/>
                  </a:ext>
                </a:extLst>
              </a:tr>
              <a:tr h="213194">
                <a:tc>
                  <a:txBody>
                    <a:bodyPr/>
                    <a:lstStyle/>
                    <a:p>
                      <a:pPr algn="r" fontAlgn="b"/>
                      <a:r>
                        <a:rPr lang="en-AU" sz="1100" u="none" strike="noStrike">
                          <a:effectLst/>
                        </a:rPr>
                        <a:t>15</a:t>
                      </a:r>
                      <a:endParaRPr lang="en-AU"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AU" sz="1100" u="none" strike="noStrike">
                          <a:effectLst/>
                        </a:rPr>
                        <a:t>Tony Gilroy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30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Jason Fuchs</a:t>
                      </a:r>
                      <a:endParaRPr lang="en-AU" sz="1100" b="0" i="0" u="none" strike="noStrike" dirty="0">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741262125"/>
                  </a:ext>
                </a:extLst>
              </a:tr>
            </a:tbl>
          </a:graphicData>
        </a:graphic>
      </p:graphicFrame>
    </p:spTree>
    <p:extLst>
      <p:ext uri="{BB962C8B-B14F-4D97-AF65-F5344CB8AC3E}">
        <p14:creationId xmlns:p14="http://schemas.microsoft.com/office/powerpoint/2010/main" val="308936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3FE3-1CE1-392F-C048-C854E4264826}"/>
              </a:ext>
            </a:extLst>
          </p:cNvPr>
          <p:cNvSpPr>
            <a:spLocks noGrp="1"/>
          </p:cNvSpPr>
          <p:nvPr>
            <p:ph type="title"/>
          </p:nvPr>
        </p:nvSpPr>
        <p:spPr/>
        <p:txBody>
          <a:bodyPr/>
          <a:lstStyle/>
          <a:p>
            <a:r>
              <a:rPr lang="en" dirty="0"/>
              <a:t>Results Recommendation -3. Writer</a:t>
            </a:r>
            <a:endParaRPr lang="en-AU" dirty="0"/>
          </a:p>
        </p:txBody>
      </p:sp>
      <p:sp>
        <p:nvSpPr>
          <p:cNvPr id="3" name="Text Placeholder 2">
            <a:extLst>
              <a:ext uri="{FF2B5EF4-FFF2-40B4-BE49-F238E27FC236}">
                <a16:creationId xmlns:a16="http://schemas.microsoft.com/office/drawing/2014/main" id="{064B3BFB-3B20-24F4-49EC-74BF802045C4}"/>
              </a:ext>
            </a:extLst>
          </p:cNvPr>
          <p:cNvSpPr>
            <a:spLocks noGrp="1"/>
          </p:cNvSpPr>
          <p:nvPr>
            <p:ph type="body" idx="1"/>
          </p:nvPr>
        </p:nvSpPr>
        <p:spPr>
          <a:xfrm>
            <a:off x="311700" y="1229380"/>
            <a:ext cx="8520600" cy="3416400"/>
          </a:xfrm>
        </p:spPr>
        <p:txBody>
          <a:bodyPr/>
          <a:lstStyle/>
          <a:p>
            <a:pPr marL="114300" indent="0">
              <a:buNone/>
            </a:pPr>
            <a:endParaRPr lang="en-AU" dirty="0"/>
          </a:p>
        </p:txBody>
      </p:sp>
      <p:graphicFrame>
        <p:nvGraphicFramePr>
          <p:cNvPr id="4" name="Table 3">
            <a:extLst>
              <a:ext uri="{FF2B5EF4-FFF2-40B4-BE49-F238E27FC236}">
                <a16:creationId xmlns:a16="http://schemas.microsoft.com/office/drawing/2014/main" id="{F6FB5215-3F50-30F1-69B0-CFD0B9F4ECC6}"/>
              </a:ext>
            </a:extLst>
          </p:cNvPr>
          <p:cNvGraphicFramePr>
            <a:graphicFrameLocks noGrp="1"/>
          </p:cNvGraphicFramePr>
          <p:nvPr>
            <p:extLst>
              <p:ext uri="{D42A27DB-BD31-4B8C-83A1-F6EECF244321}">
                <p14:modId xmlns:p14="http://schemas.microsoft.com/office/powerpoint/2010/main" val="2346348854"/>
              </p:ext>
            </p:extLst>
          </p:nvPr>
        </p:nvGraphicFramePr>
        <p:xfrm>
          <a:off x="1983921" y="1306285"/>
          <a:ext cx="4923065" cy="3262590"/>
        </p:xfrm>
        <a:graphic>
          <a:graphicData uri="http://schemas.openxmlformats.org/drawingml/2006/table">
            <a:tbl>
              <a:tblPr>
                <a:tableStyleId>{5C22544A-7EE6-4342-B048-85BDC9FD1C3A}</a:tableStyleId>
              </a:tblPr>
              <a:tblGrid>
                <a:gridCol w="285639">
                  <a:extLst>
                    <a:ext uri="{9D8B030D-6E8A-4147-A177-3AD203B41FA5}">
                      <a16:colId xmlns:a16="http://schemas.microsoft.com/office/drawing/2014/main" val="1306543393"/>
                    </a:ext>
                  </a:extLst>
                </a:gridCol>
                <a:gridCol w="2385922">
                  <a:extLst>
                    <a:ext uri="{9D8B030D-6E8A-4147-A177-3AD203B41FA5}">
                      <a16:colId xmlns:a16="http://schemas.microsoft.com/office/drawing/2014/main" val="2595130704"/>
                    </a:ext>
                  </a:extLst>
                </a:gridCol>
                <a:gridCol w="285639">
                  <a:extLst>
                    <a:ext uri="{9D8B030D-6E8A-4147-A177-3AD203B41FA5}">
                      <a16:colId xmlns:a16="http://schemas.microsoft.com/office/drawing/2014/main" val="1437602127"/>
                    </a:ext>
                  </a:extLst>
                </a:gridCol>
                <a:gridCol w="1965865">
                  <a:extLst>
                    <a:ext uri="{9D8B030D-6E8A-4147-A177-3AD203B41FA5}">
                      <a16:colId xmlns:a16="http://schemas.microsoft.com/office/drawing/2014/main" val="2648679686"/>
                    </a:ext>
                  </a:extLst>
                </a:gridCol>
              </a:tblGrid>
              <a:tr h="217506">
                <a:tc>
                  <a:txBody>
                    <a:bodyPr/>
                    <a:lstStyle/>
                    <a:p>
                      <a:pPr algn="ctr" fontAlgn="ctr"/>
                      <a:r>
                        <a:rPr lang="en-AU" sz="1100" u="none" strike="noStrike">
                          <a:effectLst/>
                        </a:rPr>
                        <a:t>31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William Moulton Marston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Cinco Paul</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410769719"/>
                  </a:ext>
                </a:extLst>
              </a:tr>
              <a:tr h="217506">
                <a:tc>
                  <a:txBody>
                    <a:bodyPr/>
                    <a:lstStyle/>
                    <a:p>
                      <a:pPr algn="ctr" fontAlgn="ctr"/>
                      <a:r>
                        <a:rPr lang="en-AU" sz="1100" u="none" strike="noStrike">
                          <a:effectLst/>
                        </a:rPr>
                        <a:t>32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Jack Kirby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Ken Daurio</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9957011"/>
                  </a:ext>
                </a:extLst>
              </a:tr>
              <a:tr h="217506">
                <a:tc>
                  <a:txBody>
                    <a:bodyPr/>
                    <a:lstStyle/>
                    <a:p>
                      <a:pPr algn="ctr" fontAlgn="ctr"/>
                      <a:r>
                        <a:rPr lang="en-AU" sz="1100" u="none" strike="noStrike">
                          <a:effectLst/>
                        </a:rPr>
                        <a:t>33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Christopher Markus</a:t>
                      </a:r>
                      <a:endParaRPr lang="en-AU" sz="1100" b="0" i="0" u="none" strike="noStrike" dirty="0">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Brian Lynch</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660107373"/>
                  </a:ext>
                </a:extLst>
              </a:tr>
              <a:tr h="217506">
                <a:tc>
                  <a:txBody>
                    <a:bodyPr/>
                    <a:lstStyle/>
                    <a:p>
                      <a:pPr algn="ctr" fontAlgn="ctr"/>
                      <a:r>
                        <a:rPr lang="en-AU" sz="1100" u="none" strike="noStrike">
                          <a:effectLst/>
                        </a:rPr>
                        <a:t>34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Stephen McFeely</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49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Rhett Reese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695417046"/>
                  </a:ext>
                </a:extLst>
              </a:tr>
              <a:tr h="217506">
                <a:tc>
                  <a:txBody>
                    <a:bodyPr/>
                    <a:lstStyle/>
                    <a:p>
                      <a:pPr algn="ctr" fontAlgn="ctr"/>
                      <a:r>
                        <a:rPr lang="en-AU" sz="1100" u="none" strike="noStrike">
                          <a:effectLst/>
                        </a:rPr>
                        <a:t>35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Joe Simon</a:t>
                      </a:r>
                      <a:endParaRPr lang="en-AU" sz="1100" b="0" i="0" u="none" strike="noStrike" dirty="0">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Paul Wernick</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306335242"/>
                  </a:ext>
                </a:extLst>
              </a:tr>
              <a:tr h="217506">
                <a:tc>
                  <a:txBody>
                    <a:bodyPr/>
                    <a:lstStyle/>
                    <a:p>
                      <a:pPr algn="ctr" fontAlgn="ctr"/>
                      <a:r>
                        <a:rPr lang="en-AU" sz="1100" u="none" strike="noStrike">
                          <a:effectLst/>
                        </a:rPr>
                        <a:t>36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Van Allsburg</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Dylan Schaffer</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89351442"/>
                  </a:ext>
                </a:extLst>
              </a:tr>
              <a:tr h="217506">
                <a:tc>
                  <a:txBody>
                    <a:bodyPr/>
                    <a:lstStyle/>
                    <a:p>
                      <a:pPr algn="ctr" fontAlgn="ctr"/>
                      <a:r>
                        <a:rPr lang="en-AU" sz="1100" u="none" strike="noStrike">
                          <a:effectLst/>
                        </a:rPr>
                        <a:t>37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McKenna</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Morgan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525082879"/>
                  </a:ext>
                </a:extLst>
              </a:tr>
              <a:tr h="217506">
                <a:tc>
                  <a:txBody>
                    <a:bodyPr/>
                    <a:lstStyle/>
                    <a:p>
                      <a:pPr algn="ctr" fontAlgn="ctr"/>
                      <a:r>
                        <a:rPr lang="en-AU" sz="1100" u="none" strike="noStrike">
                          <a:effectLst/>
                        </a:rPr>
                        <a:t>38</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Erik Sommers</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Gary Scott Thompson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100872320"/>
                  </a:ext>
                </a:extLst>
              </a:tr>
              <a:tr h="217506">
                <a:tc>
                  <a:txBody>
                    <a:bodyPr/>
                    <a:lstStyle/>
                    <a:p>
                      <a:pPr algn="ctr" fontAlgn="ctr"/>
                      <a:r>
                        <a:rPr lang="en-AU" sz="1100" u="none" strike="noStrike">
                          <a:effectLst/>
                        </a:rPr>
                        <a:t>39</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Scott Rosenberg</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Jason Hall</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418696344"/>
                  </a:ext>
                </a:extLst>
              </a:tr>
              <a:tr h="217506">
                <a:tc>
                  <a:txBody>
                    <a:bodyPr/>
                    <a:lstStyle/>
                    <a:p>
                      <a:pPr algn="ctr" fontAlgn="ctr"/>
                      <a:r>
                        <a:rPr lang="en-AU" sz="1100" u="none" strike="noStrike">
                          <a:effectLst/>
                        </a:rPr>
                        <a:t>40</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Jeff Pinkner</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Chris Kyle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971493667"/>
                  </a:ext>
                </a:extLst>
              </a:tr>
              <a:tr h="217506">
                <a:tc>
                  <a:txBody>
                    <a:bodyPr/>
                    <a:lstStyle/>
                    <a:p>
                      <a:pPr algn="ctr" fontAlgn="ctr"/>
                      <a:r>
                        <a:rPr lang="en-AU" sz="1100" u="none" strike="noStrike">
                          <a:effectLst/>
                        </a:rPr>
                        <a:t>41</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Jim Starlin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56</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Scott McEwen</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58906755"/>
                  </a:ext>
                </a:extLst>
              </a:tr>
              <a:tr h="217506">
                <a:tc>
                  <a:txBody>
                    <a:bodyPr/>
                    <a:lstStyle/>
                    <a:p>
                      <a:pPr algn="ctr" fontAlgn="ctr"/>
                      <a:r>
                        <a:rPr lang="en-AU" sz="1100" u="none" strike="noStrike">
                          <a:effectLst/>
                        </a:rPr>
                        <a:t>42</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Dan Abnett</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57</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Jim DeFelice</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088784809"/>
                  </a:ext>
                </a:extLst>
              </a:tr>
              <a:tr h="217506">
                <a:tc>
                  <a:txBody>
                    <a:bodyPr/>
                    <a:lstStyle/>
                    <a:p>
                      <a:pPr algn="ctr" fontAlgn="ctr"/>
                      <a:r>
                        <a:rPr lang="en-AU" sz="1100" u="none" strike="noStrike">
                          <a:effectLst/>
                        </a:rPr>
                        <a:t>43</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Andy Lanning</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2278334987"/>
                  </a:ext>
                </a:extLst>
              </a:tr>
              <a:tr h="217506">
                <a:tc>
                  <a:txBody>
                    <a:bodyPr/>
                    <a:lstStyle/>
                    <a:p>
                      <a:pPr algn="ctr" fontAlgn="ctr"/>
                      <a:r>
                        <a:rPr lang="en-AU" sz="1100" u="none" strike="noStrike">
                          <a:effectLst/>
                        </a:rPr>
                        <a:t>44</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Steve Englehart</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1184896686"/>
                  </a:ext>
                </a:extLst>
              </a:tr>
              <a:tr h="217506">
                <a:tc>
                  <a:txBody>
                    <a:bodyPr/>
                    <a:lstStyle/>
                    <a:p>
                      <a:pPr algn="ctr" fontAlgn="ctr"/>
                      <a:r>
                        <a:rPr lang="en-AU" sz="1100" u="none" strike="noStrike">
                          <a:effectLst/>
                        </a:rPr>
                        <a:t>45</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Steve Gan</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a:effectLst/>
                        </a:rPr>
                        <a:t> </a:t>
                      </a:r>
                      <a:endParaRPr lang="en-AU" sz="1100" b="0" i="0" u="none" strike="noStrike">
                        <a:solidFill>
                          <a:srgbClr val="000000"/>
                        </a:solidFill>
                        <a:effectLst/>
                        <a:latin typeface="Century Gothic" panose="020B0502020202020204" pitchFamily="34" charset="0"/>
                      </a:endParaRPr>
                    </a:p>
                  </a:txBody>
                  <a:tcPr marL="7620" marR="7620" marT="7620" marB="0" anchor="ctr"/>
                </a:tc>
                <a:tc>
                  <a:txBody>
                    <a:bodyPr/>
                    <a:lstStyle/>
                    <a:p>
                      <a:pPr algn="ctr" fontAlgn="ctr"/>
                      <a:r>
                        <a:rPr lang="en-AU" sz="1100" u="none" strike="noStrike" dirty="0">
                          <a:effectLst/>
                        </a:rPr>
                        <a:t> </a:t>
                      </a:r>
                      <a:endParaRPr lang="en-AU" sz="1100" b="0" i="0" u="none" strike="noStrike" dirty="0">
                        <a:solidFill>
                          <a:srgbClr val="000000"/>
                        </a:solidFill>
                        <a:effectLst/>
                        <a:latin typeface="Century Gothic" panose="020B0502020202020204" pitchFamily="34" charset="0"/>
                      </a:endParaRPr>
                    </a:p>
                  </a:txBody>
                  <a:tcPr marL="7620" marR="7620" marT="7620" marB="0" anchor="ctr"/>
                </a:tc>
                <a:extLst>
                  <a:ext uri="{0D108BD9-81ED-4DB2-BD59-A6C34878D82A}">
                    <a16:rowId xmlns:a16="http://schemas.microsoft.com/office/drawing/2014/main" val="668108121"/>
                  </a:ext>
                </a:extLst>
              </a:tr>
            </a:tbl>
          </a:graphicData>
        </a:graphic>
      </p:graphicFrame>
    </p:spTree>
    <p:extLst>
      <p:ext uri="{BB962C8B-B14F-4D97-AF65-F5344CB8AC3E}">
        <p14:creationId xmlns:p14="http://schemas.microsoft.com/office/powerpoint/2010/main" val="216807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solidFill>
                  <a:schemeClr val="bg1"/>
                </a:solidFill>
              </a:rPr>
              <a:t>Email:</a:t>
            </a:r>
            <a:r>
              <a:rPr lang="en" sz="2000" dirty="0">
                <a:solidFill>
                  <a:schemeClr val="bg1"/>
                </a:solidFill>
              </a:rPr>
              <a:t> </a:t>
            </a:r>
            <a:r>
              <a:rPr lang="en" sz="2000" u="sng" dirty="0">
                <a:solidFill>
                  <a:schemeClr val="bg1"/>
                </a:solidFill>
              </a:rPr>
              <a:t>shradha.waddepalli@gmail.com</a:t>
            </a:r>
            <a:endParaRPr sz="2000" dirty="0">
              <a:solidFill>
                <a:schemeClr val="bg1"/>
              </a:solidFill>
            </a:endParaRPr>
          </a:p>
          <a:p>
            <a:pPr marL="0" lvl="0" indent="0" algn="l" rtl="0">
              <a:spcBef>
                <a:spcPts val="0"/>
              </a:spcBef>
              <a:spcAft>
                <a:spcPts val="0"/>
              </a:spcAft>
              <a:buNone/>
            </a:pPr>
            <a:r>
              <a:rPr lang="en" sz="2000" b="1" dirty="0">
                <a:solidFill>
                  <a:schemeClr val="bg1"/>
                </a:solidFill>
              </a:rPr>
              <a:t>GitHub:</a:t>
            </a:r>
            <a:r>
              <a:rPr lang="en" sz="2000" dirty="0">
                <a:solidFill>
                  <a:schemeClr val="bg1"/>
                </a:solidFill>
              </a:rPr>
              <a:t> @shrwad</a:t>
            </a:r>
            <a:endParaRPr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1600"/>
              </a:spcAft>
              <a:buNone/>
            </a:pPr>
            <a:r>
              <a:rPr lang="en" dirty="0"/>
              <a:t>Microsoft is aiming to create new movie studio. They require recommendations on the type of movies doing well at Box office. Recommendations include actionable insights to help Microsoft with new movie studio.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600"/>
              </a:spcAft>
              <a:buNone/>
            </a:pPr>
            <a:r>
              <a:rPr lang="en" dirty="0"/>
              <a:t>From ten datasets, I sifted through tables to examine the information provided. I used five tables for my project. After inspecting, the quality of data, I realised the need to clean data to plan my future moves towards analysis.</a:t>
            </a:r>
          </a:p>
          <a:p>
            <a:pPr marL="0" lvl="0" indent="0" algn="l" rtl="0">
              <a:spcBef>
                <a:spcPts val="0"/>
              </a:spcBef>
              <a:spcAft>
                <a:spcPts val="1600"/>
              </a:spcAft>
              <a:buNone/>
            </a:pPr>
            <a:r>
              <a:rPr lang="en-AU" dirty="0"/>
              <a:t>T</a:t>
            </a:r>
            <a:r>
              <a:rPr lang="en" dirty="0"/>
              <a:t>aking advantage of the data present in each table </a:t>
            </a:r>
            <a:r>
              <a:rPr lang="en-AU" dirty="0"/>
              <a:t>I</a:t>
            </a:r>
            <a:r>
              <a:rPr lang="en" dirty="0"/>
              <a:t> cleaned and joined them. </a:t>
            </a:r>
            <a:r>
              <a:rPr lang="en-AU" dirty="0"/>
              <a:t>U</a:t>
            </a:r>
            <a:r>
              <a:rPr lang="en" dirty="0"/>
              <a:t>sing some statistical methods and graphs to show top performing movies. These movies represent top performing genre’s. </a:t>
            </a:r>
          </a:p>
          <a:p>
            <a:pPr marL="0" lvl="0" indent="0" algn="l" rtl="0">
              <a:spcBef>
                <a:spcPts val="0"/>
              </a:spcBef>
              <a:spcAft>
                <a:spcPts val="1600"/>
              </a:spcAft>
              <a:buNone/>
            </a:pPr>
            <a:r>
              <a:rPr lang="en" dirty="0"/>
              <a:t>My second and third recommendations were extracted in few steps. I am required to </a:t>
            </a:r>
            <a:r>
              <a:rPr lang="en-AU" dirty="0"/>
              <a:t>J</a:t>
            </a:r>
            <a:r>
              <a:rPr lang="en" dirty="0"/>
              <a:t>oin &amp; merge using some panda conditional data extraction methods to be able to finalise list of writers and directors.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Autofit/>
          </a:bodyPr>
          <a:lstStyle/>
          <a:p>
            <a:pPr marL="520700" lvl="1" indent="0">
              <a:buSzPts val="2600"/>
              <a:buNone/>
            </a:pPr>
            <a:r>
              <a:rPr lang="en-US" sz="1600" dirty="0"/>
              <a:t>Upon sifted through the datasets, I noticed that, out of ten different tables in CSV and JSON format, I can use five tables to extract desired data. </a:t>
            </a:r>
          </a:p>
          <a:p>
            <a:pPr marL="520700" lvl="1" indent="0">
              <a:buSzPts val="2600"/>
              <a:buNone/>
            </a:pPr>
            <a:r>
              <a:rPr lang="en-US" sz="1600" dirty="0"/>
              <a:t>bom.movie_gross.csv.</a:t>
            </a:r>
          </a:p>
          <a:p>
            <a:pPr marL="520700" lvl="1" indent="0">
              <a:buSzPts val="2600"/>
              <a:buNone/>
            </a:pPr>
            <a:r>
              <a:rPr lang="en-US" sz="1600" dirty="0"/>
              <a:t>imdb.title.crew.csv.</a:t>
            </a:r>
          </a:p>
          <a:p>
            <a:pPr marL="520700" lvl="1" indent="0">
              <a:buSzPts val="2600"/>
              <a:buNone/>
            </a:pPr>
            <a:r>
              <a:rPr lang="en-US" sz="1600" dirty="0"/>
              <a:t>imdb.title.principals.csv.</a:t>
            </a:r>
          </a:p>
          <a:p>
            <a:pPr marL="520700" lvl="1" indent="0">
              <a:buSzPts val="2600"/>
              <a:buNone/>
            </a:pPr>
            <a:r>
              <a:rPr lang="en-US" sz="1600" dirty="0"/>
              <a:t>imdb.title.basics.csv.</a:t>
            </a:r>
          </a:p>
          <a:p>
            <a:pPr marL="520700" lvl="1" indent="0">
              <a:buSzPts val="2600"/>
              <a:buNone/>
            </a:pPr>
            <a:r>
              <a:rPr lang="en-US" sz="1600" dirty="0"/>
              <a:t>imdb.name.basics.csv.gz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spcAft>
                <a:spcPts val="1600"/>
              </a:spcAft>
              <a:buNone/>
            </a:pPr>
            <a:r>
              <a:rPr lang="en-US" sz="1600" dirty="0"/>
              <a:t>I used “</a:t>
            </a:r>
            <a:r>
              <a:rPr lang="en-US" sz="1600" dirty="0" err="1"/>
              <a:t>bom.movie_gross</a:t>
            </a:r>
            <a:r>
              <a:rPr lang="en-US" sz="1600" dirty="0"/>
              <a:t>” dataset to extract highest domestic gross within 2014 to 2018 by using .sort and .loc method. I narrowed down the list to top 20. Plotted scatter plot by importing Matplotlib showing highest grossed movies in each year. </a:t>
            </a:r>
          </a:p>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ED27F769-6196-29B3-4805-F4187E61107E}"/>
              </a:ext>
            </a:extLst>
          </p:cNvPr>
          <p:cNvPicPr>
            <a:picLocks noChangeAspect="1"/>
          </p:cNvPicPr>
          <p:nvPr/>
        </p:nvPicPr>
        <p:blipFill>
          <a:blip r:embed="rId3"/>
          <a:stretch>
            <a:fillRect/>
          </a:stretch>
        </p:blipFill>
        <p:spPr>
          <a:xfrm>
            <a:off x="3266768" y="2285610"/>
            <a:ext cx="3347661" cy="21868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Recommendation -1. Genre</a:t>
            </a:r>
            <a:endParaRPr b="1" dirty="0"/>
          </a:p>
        </p:txBody>
      </p:sp>
      <p:sp>
        <p:nvSpPr>
          <p:cNvPr id="96" name="Google Shape;96;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Microsoft should aim to produce a movie within following genres. </a:t>
            </a:r>
            <a:r>
              <a:rPr lang="en-AU" dirty="0"/>
              <a:t>T</a:t>
            </a:r>
            <a:r>
              <a:rPr lang="en" dirty="0"/>
              <a:t>hese movies have been performing very well at the box office. </a:t>
            </a:r>
          </a:p>
          <a:p>
            <a:pPr marL="0" lvl="0" indent="0" algn="l" rtl="0">
              <a:spcBef>
                <a:spcPts val="0"/>
              </a:spcBef>
              <a:spcAft>
                <a:spcPts val="1600"/>
              </a:spcAft>
              <a:buNone/>
            </a:pPr>
            <a:endParaRPr lang="en-AU" dirty="0"/>
          </a:p>
          <a:p>
            <a:pPr marL="0" lvl="0" indent="0" algn="l" rtl="0">
              <a:spcBef>
                <a:spcPts val="0"/>
              </a:spcBef>
              <a:spcAft>
                <a:spcPts val="1600"/>
              </a:spcAft>
              <a:buNone/>
            </a:pPr>
            <a:endParaRPr dirty="0"/>
          </a:p>
        </p:txBody>
      </p:sp>
      <p:graphicFrame>
        <p:nvGraphicFramePr>
          <p:cNvPr id="6" name="Table 6">
            <a:extLst>
              <a:ext uri="{FF2B5EF4-FFF2-40B4-BE49-F238E27FC236}">
                <a16:creationId xmlns:a16="http://schemas.microsoft.com/office/drawing/2014/main" id="{603EF941-3C1E-F2B2-DCF7-39A4208FE1AD}"/>
              </a:ext>
            </a:extLst>
          </p:cNvPr>
          <p:cNvGraphicFramePr>
            <a:graphicFrameLocks noGrp="1"/>
          </p:cNvGraphicFramePr>
          <p:nvPr>
            <p:extLst>
              <p:ext uri="{D42A27DB-BD31-4B8C-83A1-F6EECF244321}">
                <p14:modId xmlns:p14="http://schemas.microsoft.com/office/powerpoint/2010/main" val="4055427469"/>
              </p:ext>
            </p:extLst>
          </p:nvPr>
        </p:nvGraphicFramePr>
        <p:xfrm>
          <a:off x="1420761" y="2058834"/>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41520043"/>
                    </a:ext>
                  </a:extLst>
                </a:gridCol>
                <a:gridCol w="3048000">
                  <a:extLst>
                    <a:ext uri="{9D8B030D-6E8A-4147-A177-3AD203B41FA5}">
                      <a16:colId xmlns:a16="http://schemas.microsoft.com/office/drawing/2014/main" val="1891870046"/>
                    </a:ext>
                  </a:extLst>
                </a:gridCol>
              </a:tblGrid>
              <a:tr h="370840">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795528028"/>
                  </a:ext>
                </a:extLst>
              </a:tr>
              <a:tr h="370840">
                <a:tc>
                  <a:txBody>
                    <a:bodyPr/>
                    <a:lstStyle/>
                    <a:p>
                      <a:pPr algn="ctr"/>
                      <a:r>
                        <a:rPr lang="en-AU" dirty="0"/>
                        <a:t>Crime</a:t>
                      </a:r>
                    </a:p>
                  </a:txBody>
                  <a:tcPr/>
                </a:tc>
                <a:tc>
                  <a:txBody>
                    <a:bodyPr/>
                    <a:lstStyle/>
                    <a:p>
                      <a:pPr algn="ctr"/>
                      <a:r>
                        <a:rPr lang="en-AU" dirty="0"/>
                        <a:t>Drama</a:t>
                      </a:r>
                    </a:p>
                  </a:txBody>
                  <a:tcPr/>
                </a:tc>
                <a:extLst>
                  <a:ext uri="{0D108BD9-81ED-4DB2-BD59-A6C34878D82A}">
                    <a16:rowId xmlns:a16="http://schemas.microsoft.com/office/drawing/2014/main" val="1500183965"/>
                  </a:ext>
                </a:extLst>
              </a:tr>
              <a:tr h="370840">
                <a:tc>
                  <a:txBody>
                    <a:bodyPr/>
                    <a:lstStyle/>
                    <a:p>
                      <a:pPr algn="ctr"/>
                      <a:r>
                        <a:rPr lang="en-AU" dirty="0"/>
                        <a:t>Animation</a:t>
                      </a:r>
                    </a:p>
                  </a:txBody>
                  <a:tcPr/>
                </a:tc>
                <a:tc>
                  <a:txBody>
                    <a:bodyPr/>
                    <a:lstStyle/>
                    <a:p>
                      <a:pPr algn="ctr"/>
                      <a:r>
                        <a:rPr lang="en-AU" dirty="0"/>
                        <a:t>Adventure</a:t>
                      </a:r>
                    </a:p>
                  </a:txBody>
                  <a:tcPr/>
                </a:tc>
                <a:extLst>
                  <a:ext uri="{0D108BD9-81ED-4DB2-BD59-A6C34878D82A}">
                    <a16:rowId xmlns:a16="http://schemas.microsoft.com/office/drawing/2014/main" val="3081200339"/>
                  </a:ext>
                </a:extLst>
              </a:tr>
              <a:tr h="370840">
                <a:tc>
                  <a:txBody>
                    <a:bodyPr/>
                    <a:lstStyle/>
                    <a:p>
                      <a:pPr algn="ctr"/>
                      <a:r>
                        <a:rPr lang="en-AU" dirty="0"/>
                        <a:t>Action</a:t>
                      </a:r>
                    </a:p>
                  </a:txBody>
                  <a:tcPr/>
                </a:tc>
                <a:tc>
                  <a:txBody>
                    <a:bodyPr/>
                    <a:lstStyle/>
                    <a:p>
                      <a:pPr algn="ctr"/>
                      <a:r>
                        <a:rPr lang="en-AU" dirty="0"/>
                        <a:t>Sci-Fi</a:t>
                      </a:r>
                    </a:p>
                  </a:txBody>
                  <a:tcPr/>
                </a:tc>
                <a:extLst>
                  <a:ext uri="{0D108BD9-81ED-4DB2-BD59-A6C34878D82A}">
                    <a16:rowId xmlns:a16="http://schemas.microsoft.com/office/drawing/2014/main" val="3746035583"/>
                  </a:ext>
                </a:extLst>
              </a:tr>
              <a:tr h="370840">
                <a:tc>
                  <a:txBody>
                    <a:bodyPr/>
                    <a:lstStyle/>
                    <a:p>
                      <a:pPr algn="ctr"/>
                      <a:r>
                        <a:rPr lang="en-AU" dirty="0"/>
                        <a:t>Fantasy</a:t>
                      </a:r>
                    </a:p>
                  </a:txBody>
                  <a:tcPr/>
                </a:tc>
                <a:tc>
                  <a:txBody>
                    <a:bodyPr/>
                    <a:lstStyle/>
                    <a:p>
                      <a:pPr algn="ctr"/>
                      <a:r>
                        <a:rPr lang="en-AU" dirty="0"/>
                        <a:t>Thriller</a:t>
                      </a:r>
                    </a:p>
                  </a:txBody>
                  <a:tcPr/>
                </a:tc>
                <a:extLst>
                  <a:ext uri="{0D108BD9-81ED-4DB2-BD59-A6C34878D82A}">
                    <a16:rowId xmlns:a16="http://schemas.microsoft.com/office/drawing/2014/main" val="185520151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7B0-338D-6241-E3A3-5DD365D7F43E}"/>
              </a:ext>
            </a:extLst>
          </p:cNvPr>
          <p:cNvSpPr>
            <a:spLocks noGrp="1"/>
          </p:cNvSpPr>
          <p:nvPr>
            <p:ph type="title"/>
          </p:nvPr>
        </p:nvSpPr>
        <p:spPr/>
        <p:txBody>
          <a:bodyPr/>
          <a:lstStyle/>
          <a:p>
            <a:r>
              <a:rPr lang="en-AU" dirty="0"/>
              <a:t>Popular Genres</a:t>
            </a:r>
          </a:p>
        </p:txBody>
      </p:sp>
      <p:sp>
        <p:nvSpPr>
          <p:cNvPr id="3" name="Text Placeholder 2">
            <a:extLst>
              <a:ext uri="{FF2B5EF4-FFF2-40B4-BE49-F238E27FC236}">
                <a16:creationId xmlns:a16="http://schemas.microsoft.com/office/drawing/2014/main" id="{15E6F110-C5A2-8B38-CD77-1314C924BBA6}"/>
              </a:ext>
            </a:extLst>
          </p:cNvPr>
          <p:cNvSpPr>
            <a:spLocks noGrp="1"/>
          </p:cNvSpPr>
          <p:nvPr>
            <p:ph type="body" idx="1"/>
          </p:nvPr>
        </p:nvSpPr>
        <p:spPr/>
        <p:txBody>
          <a:bodyPr/>
          <a:lstStyle/>
          <a:p>
            <a:endParaRPr lang="en-AU" dirty="0"/>
          </a:p>
        </p:txBody>
      </p:sp>
      <p:pic>
        <p:nvPicPr>
          <p:cNvPr id="4" name="Picture 3">
            <a:extLst>
              <a:ext uri="{FF2B5EF4-FFF2-40B4-BE49-F238E27FC236}">
                <a16:creationId xmlns:a16="http://schemas.microsoft.com/office/drawing/2014/main" id="{4861BA41-9101-F03F-97E1-657BD9752ED4}"/>
              </a:ext>
            </a:extLst>
          </p:cNvPr>
          <p:cNvPicPr>
            <a:picLocks noChangeAspect="1"/>
          </p:cNvPicPr>
          <p:nvPr/>
        </p:nvPicPr>
        <p:blipFill>
          <a:blip r:embed="rId2"/>
          <a:stretch>
            <a:fillRect/>
          </a:stretch>
        </p:blipFill>
        <p:spPr>
          <a:xfrm>
            <a:off x="2322234" y="1260748"/>
            <a:ext cx="4189180" cy="3199853"/>
          </a:xfrm>
          <a:prstGeom prst="rect">
            <a:avLst/>
          </a:prstGeom>
        </p:spPr>
      </p:pic>
    </p:spTree>
    <p:extLst>
      <p:ext uri="{BB962C8B-B14F-4D97-AF65-F5344CB8AC3E}">
        <p14:creationId xmlns:p14="http://schemas.microsoft.com/office/powerpoint/2010/main" val="372717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CF9A-DB32-9410-88AF-978B0C462629}"/>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67C31B6-2B50-8EDF-B3BA-89AA3D52F4F9}"/>
              </a:ext>
            </a:extLst>
          </p:cNvPr>
          <p:cNvSpPr>
            <a:spLocks noGrp="1"/>
          </p:cNvSpPr>
          <p:nvPr>
            <p:ph type="body" idx="1"/>
          </p:nvPr>
        </p:nvSpPr>
        <p:spPr/>
        <p:txBody>
          <a:bodyPr/>
          <a:lstStyle/>
          <a:p>
            <a:pPr marL="457200" lvl="0" indent="-393700" algn="l" rtl="0">
              <a:spcBef>
                <a:spcPts val="0"/>
              </a:spcBef>
              <a:spcAft>
                <a:spcPts val="0"/>
              </a:spcAft>
              <a:buSzPts val="2600"/>
              <a:buChar char="●"/>
            </a:pPr>
            <a:r>
              <a:rPr lang="en-US" sz="1600" dirty="0"/>
              <a:t>Joining “</a:t>
            </a:r>
            <a:r>
              <a:rPr lang="en-US" sz="1600" dirty="0" err="1"/>
              <a:t>imdb.title.basics</a:t>
            </a:r>
            <a:r>
              <a:rPr lang="en-US" sz="1600" dirty="0"/>
              <a:t>” with my top 20 movies dataset, I was able to extract Genre’s data. Which formed my </a:t>
            </a:r>
            <a:r>
              <a:rPr lang="en-US" sz="1600" b="1" dirty="0"/>
              <a:t>recommendation 1-Top Genre</a:t>
            </a:r>
            <a:r>
              <a:rPr lang="en-US" sz="1600" dirty="0"/>
              <a:t>. </a:t>
            </a:r>
          </a:p>
          <a:p>
            <a:pPr marL="457200" lvl="0" indent="-393700" algn="l" rtl="0">
              <a:spcBef>
                <a:spcPts val="0"/>
              </a:spcBef>
              <a:spcAft>
                <a:spcPts val="0"/>
              </a:spcAft>
              <a:buSzPts val="2600"/>
              <a:buChar char="●"/>
            </a:pPr>
            <a:r>
              <a:rPr lang="en-US" sz="1600" dirty="0"/>
              <a:t>Employing .</a:t>
            </a:r>
            <a:r>
              <a:rPr lang="en-US" sz="1600" dirty="0" err="1"/>
              <a:t>isin</a:t>
            </a:r>
            <a:r>
              <a:rPr lang="en-US" sz="1600" dirty="0"/>
              <a:t> function to extract data relating to the top 20 movies, which include “</a:t>
            </a:r>
            <a:r>
              <a:rPr lang="en-US" sz="1600" dirty="0" err="1"/>
              <a:t>tconst</a:t>
            </a:r>
            <a:r>
              <a:rPr lang="en-US" sz="1600" dirty="0"/>
              <a:t>” and “Primary Title”</a:t>
            </a:r>
          </a:p>
          <a:p>
            <a:pPr marL="457200" lvl="0" indent="-393700" algn="l" rtl="0">
              <a:spcBef>
                <a:spcPts val="0"/>
              </a:spcBef>
              <a:spcAft>
                <a:spcPts val="0"/>
              </a:spcAft>
              <a:buSzPts val="2600"/>
              <a:buChar char="●"/>
            </a:pPr>
            <a:r>
              <a:rPr lang="en-US" sz="1600" dirty="0"/>
              <a:t>Merging 'imdb.title.crew.csv’ to newly extracted data table provided with Directors and Writers coded names.</a:t>
            </a:r>
          </a:p>
          <a:p>
            <a:pPr marL="457200" lvl="0" indent="-393700" algn="l" rtl="0">
              <a:spcBef>
                <a:spcPts val="0"/>
              </a:spcBef>
              <a:spcAft>
                <a:spcPts val="0"/>
              </a:spcAft>
              <a:buSzPts val="2600"/>
              <a:buChar char="●"/>
            </a:pPr>
            <a:r>
              <a:rPr lang="en-US" sz="1600" dirty="0"/>
              <a:t>Again, left merging 'imdb.name.basics.csv’. On “directors” and “</a:t>
            </a:r>
            <a:r>
              <a:rPr lang="en-US" sz="1600" dirty="0" err="1"/>
              <a:t>nconst</a:t>
            </a:r>
            <a:r>
              <a:rPr lang="en-US" sz="1600" dirty="0"/>
              <a:t>” as respective indexes. I obtained the corresponding names of the coded directors, by using .</a:t>
            </a:r>
            <a:r>
              <a:rPr lang="en-US" sz="1600" dirty="0" err="1"/>
              <a:t>dropna</a:t>
            </a:r>
            <a:r>
              <a:rPr lang="en-US" sz="1600" dirty="0"/>
              <a:t>(subset) method. Hence forming my </a:t>
            </a:r>
            <a:r>
              <a:rPr lang="en-US" sz="1600" b="1" dirty="0"/>
              <a:t>recommendation 2 – Top Directors list. </a:t>
            </a:r>
          </a:p>
          <a:p>
            <a:pPr marL="457200" lvl="0" indent="-393700" algn="l" rtl="0">
              <a:spcBef>
                <a:spcPts val="0"/>
              </a:spcBef>
              <a:spcAft>
                <a:spcPts val="0"/>
              </a:spcAft>
              <a:buSzPts val="2600"/>
              <a:buChar char="●"/>
            </a:pPr>
            <a:r>
              <a:rPr lang="en-US" sz="1600" dirty="0"/>
              <a:t>getting to my third recommendation was a bit of work. I extracted data from my top 20 movie list &amp; “imdb.title.principals.csv” by left merging on “</a:t>
            </a:r>
            <a:r>
              <a:rPr lang="en-US" sz="1600" dirty="0" err="1"/>
              <a:t>ncont</a:t>
            </a:r>
            <a:r>
              <a:rPr lang="en-US" sz="1600" dirty="0"/>
              <a:t>” to get an individual list of writers forming my </a:t>
            </a:r>
            <a:r>
              <a:rPr lang="en-US" sz="1600" b="1" dirty="0"/>
              <a:t>recommendation 3- Top writers</a:t>
            </a:r>
          </a:p>
          <a:p>
            <a:pPr marL="457200" lvl="0" indent="-393700" algn="l" rtl="0">
              <a:spcBef>
                <a:spcPts val="0"/>
              </a:spcBef>
              <a:spcAft>
                <a:spcPts val="0"/>
              </a:spcAft>
              <a:buSzPts val="2600"/>
              <a:buChar char="●"/>
            </a:pPr>
            <a:endParaRPr lang="en-US" sz="1600" b="1" dirty="0"/>
          </a:p>
          <a:p>
            <a:pPr marL="457200" lvl="0" indent="-393700" algn="l" rtl="0">
              <a:spcBef>
                <a:spcPts val="0"/>
              </a:spcBef>
              <a:spcAft>
                <a:spcPts val="0"/>
              </a:spcAft>
              <a:buSzPts val="2600"/>
              <a:buChar char="●"/>
            </a:pPr>
            <a:endParaRPr lang="en-US" sz="1600" b="1" dirty="0"/>
          </a:p>
          <a:p>
            <a:pPr marL="457200" lvl="0" indent="-393700" algn="l" rtl="0">
              <a:spcBef>
                <a:spcPts val="0"/>
              </a:spcBef>
              <a:spcAft>
                <a:spcPts val="0"/>
              </a:spcAft>
              <a:buSzPts val="2600"/>
              <a:buChar char="●"/>
            </a:pPr>
            <a:endParaRPr lang="en-US" sz="1600" b="1" dirty="0"/>
          </a:p>
          <a:p>
            <a:pPr marL="457200" lvl="0" indent="-393700" algn="l" rtl="0">
              <a:spcBef>
                <a:spcPts val="0"/>
              </a:spcBef>
              <a:spcAft>
                <a:spcPts val="0"/>
              </a:spcAft>
              <a:buSzPts val="2600"/>
              <a:buChar char="●"/>
            </a:pPr>
            <a:endParaRPr lang="en-US" sz="1600" b="1" dirty="0"/>
          </a:p>
          <a:p>
            <a:endParaRPr lang="en-AU" dirty="0"/>
          </a:p>
        </p:txBody>
      </p:sp>
    </p:spTree>
    <p:extLst>
      <p:ext uri="{BB962C8B-B14F-4D97-AF65-F5344CB8AC3E}">
        <p14:creationId xmlns:p14="http://schemas.microsoft.com/office/powerpoint/2010/main" val="266022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65F2-E261-EB05-7E65-BF31DF65ED34}"/>
              </a:ext>
            </a:extLst>
          </p:cNvPr>
          <p:cNvSpPr>
            <a:spLocks noGrp="1"/>
          </p:cNvSpPr>
          <p:nvPr>
            <p:ph type="title"/>
          </p:nvPr>
        </p:nvSpPr>
        <p:spPr/>
        <p:txBody>
          <a:bodyPr/>
          <a:lstStyle/>
          <a:p>
            <a:pPr algn="ctr"/>
            <a:r>
              <a:rPr lang="en" b="1" dirty="0"/>
              <a:t>Recommendation -2. Director</a:t>
            </a:r>
            <a:endParaRPr lang="en-AU" b="1" dirty="0"/>
          </a:p>
        </p:txBody>
      </p:sp>
      <p:sp>
        <p:nvSpPr>
          <p:cNvPr id="3" name="Text Placeholder 2">
            <a:extLst>
              <a:ext uri="{FF2B5EF4-FFF2-40B4-BE49-F238E27FC236}">
                <a16:creationId xmlns:a16="http://schemas.microsoft.com/office/drawing/2014/main" id="{D7817665-68B7-43B3-5F33-79C1FF7A155D}"/>
              </a:ext>
            </a:extLst>
          </p:cNvPr>
          <p:cNvSpPr>
            <a:spLocks noGrp="1"/>
          </p:cNvSpPr>
          <p:nvPr>
            <p:ph type="body" idx="1"/>
          </p:nvPr>
        </p:nvSpPr>
        <p:spPr/>
        <p:txBody>
          <a:bodyPr/>
          <a:lstStyle/>
          <a:p>
            <a:r>
              <a:rPr lang="en" dirty="0"/>
              <a:t>Microsoft should produce movies with either of following Directors.</a:t>
            </a:r>
            <a:endParaRPr lang="en-AU" dirty="0"/>
          </a:p>
        </p:txBody>
      </p:sp>
      <p:graphicFrame>
        <p:nvGraphicFramePr>
          <p:cNvPr id="4" name="Table 4">
            <a:extLst>
              <a:ext uri="{FF2B5EF4-FFF2-40B4-BE49-F238E27FC236}">
                <a16:creationId xmlns:a16="http://schemas.microsoft.com/office/drawing/2014/main" id="{79749C19-DB4E-D261-9708-EA0F020FB635}"/>
              </a:ext>
            </a:extLst>
          </p:cNvPr>
          <p:cNvGraphicFramePr>
            <a:graphicFrameLocks noGrp="1"/>
          </p:cNvGraphicFramePr>
          <p:nvPr>
            <p:extLst>
              <p:ext uri="{D42A27DB-BD31-4B8C-83A1-F6EECF244321}">
                <p14:modId xmlns:p14="http://schemas.microsoft.com/office/powerpoint/2010/main" val="3535347541"/>
              </p:ext>
            </p:extLst>
          </p:nvPr>
        </p:nvGraphicFramePr>
        <p:xfrm>
          <a:off x="1303564" y="1910988"/>
          <a:ext cx="6096000" cy="1615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078724154"/>
                    </a:ext>
                  </a:extLst>
                </a:gridCol>
                <a:gridCol w="1524000">
                  <a:extLst>
                    <a:ext uri="{9D8B030D-6E8A-4147-A177-3AD203B41FA5}">
                      <a16:colId xmlns:a16="http://schemas.microsoft.com/office/drawing/2014/main" val="3020844883"/>
                    </a:ext>
                  </a:extLst>
                </a:gridCol>
                <a:gridCol w="1524000">
                  <a:extLst>
                    <a:ext uri="{9D8B030D-6E8A-4147-A177-3AD203B41FA5}">
                      <a16:colId xmlns:a16="http://schemas.microsoft.com/office/drawing/2014/main" val="2748876991"/>
                    </a:ext>
                  </a:extLst>
                </a:gridCol>
                <a:gridCol w="1524000">
                  <a:extLst>
                    <a:ext uri="{9D8B030D-6E8A-4147-A177-3AD203B41FA5}">
                      <a16:colId xmlns:a16="http://schemas.microsoft.com/office/drawing/2014/main" val="3448623876"/>
                    </a:ext>
                  </a:extLst>
                </a:gridCol>
              </a:tblGrid>
              <a:tr h="370840">
                <a:tc>
                  <a:txBody>
                    <a:bodyPr/>
                    <a:lstStyle/>
                    <a:p>
                      <a:r>
                        <a:rPr lang="en-AU" dirty="0"/>
                        <a:t>Colin Trevorrow</a:t>
                      </a:r>
                    </a:p>
                  </a:txBody>
                  <a:tcPr/>
                </a:tc>
                <a:tc>
                  <a:txBody>
                    <a:bodyPr/>
                    <a:lstStyle/>
                    <a:p>
                      <a:r>
                        <a:rPr lang="en-AU" dirty="0"/>
                        <a:t>Clint Eastwood</a:t>
                      </a:r>
                    </a:p>
                  </a:txBody>
                  <a:tcPr/>
                </a:tc>
                <a:tc>
                  <a:txBody>
                    <a:bodyPr/>
                    <a:lstStyle/>
                    <a:p>
                      <a:r>
                        <a:rPr lang="en-AU" dirty="0"/>
                        <a:t>James Wan</a:t>
                      </a:r>
                    </a:p>
                  </a:txBody>
                  <a:tcPr/>
                </a:tc>
                <a:tc>
                  <a:txBody>
                    <a:bodyPr/>
                    <a:lstStyle/>
                    <a:p>
                      <a:r>
                        <a:rPr lang="en-AU" dirty="0"/>
                        <a:t>J.A. </a:t>
                      </a:r>
                      <a:r>
                        <a:rPr lang="en-AU" dirty="0" err="1"/>
                        <a:t>Bayona</a:t>
                      </a:r>
                      <a:endParaRPr lang="en-AU" dirty="0"/>
                    </a:p>
                  </a:txBody>
                  <a:tcPr/>
                </a:tc>
                <a:extLst>
                  <a:ext uri="{0D108BD9-81ED-4DB2-BD59-A6C34878D82A}">
                    <a16:rowId xmlns:a16="http://schemas.microsoft.com/office/drawing/2014/main" val="779116835"/>
                  </a:ext>
                </a:extLst>
              </a:tr>
              <a:tr h="370840">
                <a:tc>
                  <a:txBody>
                    <a:bodyPr/>
                    <a:lstStyle/>
                    <a:p>
                      <a:r>
                        <a:rPr lang="en-AU" dirty="0"/>
                        <a:t>Patty Jenkins</a:t>
                      </a:r>
                    </a:p>
                  </a:txBody>
                  <a:tcPr/>
                </a:tc>
                <a:tc>
                  <a:txBody>
                    <a:bodyPr/>
                    <a:lstStyle/>
                    <a:p>
                      <a:r>
                        <a:rPr lang="en-AU" dirty="0"/>
                        <a:t>Jake Kasdan</a:t>
                      </a:r>
                    </a:p>
                  </a:txBody>
                  <a:tcPr/>
                </a:tc>
                <a:tc>
                  <a:txBody>
                    <a:bodyPr/>
                    <a:lstStyle/>
                    <a:p>
                      <a:r>
                        <a:rPr lang="en-AU" dirty="0"/>
                        <a:t>Brad Bird</a:t>
                      </a:r>
                    </a:p>
                  </a:txBody>
                  <a:tcPr/>
                </a:tc>
                <a:tc>
                  <a:txBody>
                    <a:bodyPr/>
                    <a:lstStyle/>
                    <a:p>
                      <a:endParaRPr lang="en-AU"/>
                    </a:p>
                  </a:txBody>
                  <a:tcPr/>
                </a:tc>
                <a:extLst>
                  <a:ext uri="{0D108BD9-81ED-4DB2-BD59-A6C34878D82A}">
                    <a16:rowId xmlns:a16="http://schemas.microsoft.com/office/drawing/2014/main" val="963963158"/>
                  </a:ext>
                </a:extLst>
              </a:tr>
              <a:tr h="370840">
                <a:tc>
                  <a:txBody>
                    <a:bodyPr/>
                    <a:lstStyle/>
                    <a:p>
                      <a:r>
                        <a:rPr lang="en-AU" dirty="0"/>
                        <a:t>Tim Miller</a:t>
                      </a:r>
                    </a:p>
                  </a:txBody>
                  <a:tcPr/>
                </a:tc>
                <a:tc>
                  <a:txBody>
                    <a:bodyPr/>
                    <a:lstStyle/>
                    <a:p>
                      <a:r>
                        <a:rPr lang="en-AU" dirty="0"/>
                        <a:t>Joss </a:t>
                      </a:r>
                      <a:r>
                        <a:rPr lang="en-AU" dirty="0" err="1"/>
                        <a:t>Whedon</a:t>
                      </a:r>
                      <a:endParaRPr lang="en-AU" dirty="0"/>
                    </a:p>
                  </a:txBody>
                  <a:tcPr/>
                </a:tc>
                <a:tc>
                  <a:txBody>
                    <a:bodyPr/>
                    <a:lstStyle/>
                    <a:p>
                      <a:r>
                        <a:rPr lang="en-AU" dirty="0"/>
                        <a:t>Gareth Edwards</a:t>
                      </a:r>
                    </a:p>
                  </a:txBody>
                  <a:tcPr/>
                </a:tc>
                <a:tc>
                  <a:txBody>
                    <a:bodyPr/>
                    <a:lstStyle/>
                    <a:p>
                      <a:endParaRPr lang="en-AU"/>
                    </a:p>
                  </a:txBody>
                  <a:tcPr/>
                </a:tc>
                <a:extLst>
                  <a:ext uri="{0D108BD9-81ED-4DB2-BD59-A6C34878D82A}">
                    <a16:rowId xmlns:a16="http://schemas.microsoft.com/office/drawing/2014/main" val="3336492102"/>
                  </a:ext>
                </a:extLst>
              </a:tr>
              <a:tr h="370840">
                <a:tc>
                  <a:txBody>
                    <a:bodyPr/>
                    <a:lstStyle/>
                    <a:p>
                      <a:r>
                        <a:rPr lang="en-AU" dirty="0"/>
                        <a:t>Ryan </a:t>
                      </a:r>
                      <a:r>
                        <a:rPr lang="en-AU" dirty="0" err="1"/>
                        <a:t>Coogler</a:t>
                      </a:r>
                      <a:endParaRPr lang="en-AU" dirty="0"/>
                    </a:p>
                  </a:txBody>
                  <a:tcPr/>
                </a:tc>
                <a:tc>
                  <a:txBody>
                    <a:bodyPr/>
                    <a:lstStyle/>
                    <a:p>
                      <a:r>
                        <a:rPr lang="en-AU" dirty="0"/>
                        <a:t>Rian Johnson</a:t>
                      </a:r>
                    </a:p>
                  </a:txBody>
                  <a:tcPr/>
                </a:tc>
                <a:tc>
                  <a:txBody>
                    <a:bodyPr/>
                    <a:lstStyle/>
                    <a:p>
                      <a:r>
                        <a:rPr lang="en-AU" dirty="0"/>
                        <a:t>James Gunn</a:t>
                      </a:r>
                    </a:p>
                  </a:txBody>
                  <a:tcPr/>
                </a:tc>
                <a:tc>
                  <a:txBody>
                    <a:bodyPr/>
                    <a:lstStyle/>
                    <a:p>
                      <a:endParaRPr lang="en-AU" dirty="0"/>
                    </a:p>
                  </a:txBody>
                  <a:tcPr/>
                </a:tc>
                <a:extLst>
                  <a:ext uri="{0D108BD9-81ED-4DB2-BD59-A6C34878D82A}">
                    <a16:rowId xmlns:a16="http://schemas.microsoft.com/office/drawing/2014/main" val="2958072672"/>
                  </a:ext>
                </a:extLst>
              </a:tr>
            </a:tbl>
          </a:graphicData>
        </a:graphic>
      </p:graphicFrame>
    </p:spTree>
    <p:extLst>
      <p:ext uri="{BB962C8B-B14F-4D97-AF65-F5344CB8AC3E}">
        <p14:creationId xmlns:p14="http://schemas.microsoft.com/office/powerpoint/2010/main" val="76492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1128</TotalTime>
  <Words>777</Words>
  <Application>Microsoft Office PowerPoint</Application>
  <PresentationFormat>On-screen Show (16:9)</PresentationFormat>
  <Paragraphs>180</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 3</vt:lpstr>
      <vt:lpstr>Copperplate Gothic Bold</vt:lpstr>
      <vt:lpstr>Century Gothic</vt:lpstr>
      <vt:lpstr>Arial</vt:lpstr>
      <vt:lpstr>Calibri</vt:lpstr>
      <vt:lpstr>Ion</vt:lpstr>
      <vt:lpstr>Movies Analysis for Microsoft</vt:lpstr>
      <vt:lpstr>Business Problem</vt:lpstr>
      <vt:lpstr>Summary</vt:lpstr>
      <vt:lpstr>Data</vt:lpstr>
      <vt:lpstr>Methods</vt:lpstr>
      <vt:lpstr>Recommendation -1. Genre</vt:lpstr>
      <vt:lpstr>Popular Genres</vt:lpstr>
      <vt:lpstr>PowerPoint Presentation</vt:lpstr>
      <vt:lpstr>Recommendation -2. Director</vt:lpstr>
      <vt:lpstr>Recommendation -3. Writer</vt:lpstr>
      <vt:lpstr>Results Recommendation -3. Writer</vt:lpstr>
      <vt:lpstr>Thank You!  Email: shradha.waddepalli@gmail.com GitHub: @shrwad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Shachee boddu</dc:creator>
  <cp:lastModifiedBy>Shachee boddu</cp:lastModifiedBy>
  <cp:revision>16</cp:revision>
  <dcterms:modified xsi:type="dcterms:W3CDTF">2022-06-25T06:18:48Z</dcterms:modified>
</cp:coreProperties>
</file>