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8" r:id="rId6"/>
    <p:sldId id="260" r:id="rId7"/>
    <p:sldId id="261" r:id="rId8"/>
    <p:sldId id="262" r:id="rId9"/>
    <p:sldId id="263" r:id="rId10"/>
    <p:sldId id="264" r:id="rId11"/>
    <p:sldId id="265" r:id="rId12"/>
    <p:sldId id="269" r:id="rId13"/>
    <p:sldId id="270" r:id="rId14"/>
    <p:sldId id="266" r:id="rId15"/>
    <p:sldId id="26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F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86"/>
  </p:normalViewPr>
  <p:slideViewPr>
    <p:cSldViewPr>
      <p:cViewPr varScale="1">
        <p:scale>
          <a:sx n="51" d="100"/>
          <a:sy n="51" d="100"/>
        </p:scale>
        <p:origin x="216" y="7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FEB26109-0D16-2249-A33F-DCFB1261F275}" type="datetimeFigureOut">
              <a:rPr lang="en-US" smtClean="0"/>
              <a:t>2/20/24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8D6C1597-EF8A-A94D-B030-F4FF4322510C}" type="slidenum">
              <a:rPr lang="en-US" smtClean="0"/>
              <a:t>‹#›</a:t>
            </a:fld>
            <a:endParaRPr lang="en-US"/>
          </a:p>
        </p:txBody>
      </p:sp>
    </p:spTree>
    <p:extLst>
      <p:ext uri="{BB962C8B-B14F-4D97-AF65-F5344CB8AC3E}">
        <p14:creationId xmlns:p14="http://schemas.microsoft.com/office/powerpoint/2010/main" val="2485439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C1597-EF8A-A94D-B030-F4FF4322510C}" type="slidenum">
              <a:rPr lang="en-US" smtClean="0"/>
              <a:t>1</a:t>
            </a:fld>
            <a:endParaRPr lang="en-US"/>
          </a:p>
        </p:txBody>
      </p:sp>
    </p:spTree>
    <p:extLst>
      <p:ext uri="{BB962C8B-B14F-4D97-AF65-F5344CB8AC3E}">
        <p14:creationId xmlns:p14="http://schemas.microsoft.com/office/powerpoint/2010/main" val="75891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09362" y="1494193"/>
            <a:ext cx="13681975" cy="939800"/>
          </a:xfrm>
          <a:prstGeom prst="rect">
            <a:avLst/>
          </a:prstGeom>
        </p:spPr>
        <p:txBody>
          <a:bodyPr wrap="square" lIns="0" tIns="0" rIns="0" bIns="0">
            <a:spAutoFit/>
          </a:bodyPr>
          <a:lstStyle>
            <a:lvl1pPr>
              <a:defRPr sz="6000" b="1" i="0">
                <a:solidFill>
                  <a:schemeClr val="tx1"/>
                </a:solidFill>
                <a:latin typeface="Cambria"/>
                <a:cs typeface="Cambri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B1BF33-CE52-254A-8B3C-9EDE13E84528}"/>
              </a:ext>
            </a:extLst>
          </p:cNvPr>
          <p:cNvPicPr>
            <a:picLocks noChangeAspect="1"/>
          </p:cNvPicPr>
          <p:nvPr/>
        </p:nvPicPr>
        <p:blipFill rotWithShape="1">
          <a:blip r:embed="rId3">
            <a:extLst>
              <a:ext uri="{28A0092B-C50C-407E-A947-70E740481C1C}">
                <a14:useLocalDpi xmlns:a14="http://schemas.microsoft.com/office/drawing/2010/main" val="0"/>
              </a:ext>
            </a:extLst>
          </a:blip>
          <a:srcRect l="35468" t="39582" r="17657" b="16250"/>
          <a:stretch/>
        </p:blipFill>
        <p:spPr>
          <a:xfrm>
            <a:off x="0" y="6350"/>
            <a:ext cx="18300700" cy="10443210"/>
          </a:xfrm>
          <a:prstGeom prst="rect">
            <a:avLst/>
          </a:prstGeom>
          <a:scene3d>
            <a:camera prst="obliqueBottomLeft"/>
            <a:lightRig rig="threePt" dir="t"/>
          </a:scene3d>
        </p:spPr>
      </p:pic>
      <p:sp>
        <p:nvSpPr>
          <p:cNvPr id="13" name="TextBox 12">
            <a:extLst>
              <a:ext uri="{FF2B5EF4-FFF2-40B4-BE49-F238E27FC236}">
                <a16:creationId xmlns:a16="http://schemas.microsoft.com/office/drawing/2014/main" id="{9BCA7B12-15EA-E546-BB27-1DC8F0708AB4}"/>
              </a:ext>
            </a:extLst>
          </p:cNvPr>
          <p:cNvSpPr txBox="1"/>
          <p:nvPr/>
        </p:nvSpPr>
        <p:spPr>
          <a:xfrm>
            <a:off x="1073150" y="3321051"/>
            <a:ext cx="11811000" cy="2123658"/>
          </a:xfrm>
          <a:prstGeom prst="rect">
            <a:avLst/>
          </a:prstGeom>
          <a:noFill/>
          <a:effectLst>
            <a:glow rad="63500">
              <a:schemeClr val="accent3">
                <a:satMod val="175000"/>
                <a:alpha val="40000"/>
              </a:schemeClr>
            </a:glow>
          </a:effectLst>
          <a:scene3d>
            <a:camera prst="obliqueTopRight"/>
            <a:lightRig rig="threePt" dir="t"/>
          </a:scene3d>
        </p:spPr>
        <p:txBody>
          <a:bodyPr wrap="square">
            <a:spAutoFit/>
            <a:scene3d>
              <a:camera prst="orthographicFront"/>
              <a:lightRig rig="threePt" dir="t"/>
            </a:scene3d>
            <a:sp3d prstMaterial="softEdge">
              <a:bevelB w="38100" h="38100" prst="angle"/>
            </a:sp3d>
          </a:bodyPr>
          <a:lstStyle/>
          <a:p>
            <a:pPr algn="ctr"/>
            <a:r>
              <a:rPr lang="en-US" sz="6600" b="1" dirty="0">
                <a:solidFill>
                  <a:schemeClr val="bg1">
                    <a:alpha val="77000"/>
                  </a:schemeClr>
                </a:solidFill>
                <a:effectLst>
                  <a:glow rad="228600">
                    <a:schemeClr val="tx1">
                      <a:lumMod val="75000"/>
                      <a:lumOff val="25000"/>
                      <a:alpha val="40000"/>
                    </a:schemeClr>
                  </a:glow>
                </a:effectLst>
                <a:latin typeface="Cambria" panose="02040503050406030204" pitchFamily="18" charset="0"/>
                <a:ea typeface="Apple Color Emoji" pitchFamily="2" charset="0"/>
                <a:cs typeface="AL BAYAN PLAIN" pitchFamily="2" charset="-78"/>
              </a:rPr>
              <a:t>Do Healthcare Cost affect  per capita income</a:t>
            </a:r>
          </a:p>
        </p:txBody>
      </p:sp>
      <p:sp>
        <p:nvSpPr>
          <p:cNvPr id="15" name="TextBox 14">
            <a:extLst>
              <a:ext uri="{FF2B5EF4-FFF2-40B4-BE49-F238E27FC236}">
                <a16:creationId xmlns:a16="http://schemas.microsoft.com/office/drawing/2014/main" id="{7D404197-866E-544B-ADFF-7049005D281B}"/>
              </a:ext>
            </a:extLst>
          </p:cNvPr>
          <p:cNvSpPr txBox="1"/>
          <p:nvPr/>
        </p:nvSpPr>
        <p:spPr>
          <a:xfrm>
            <a:off x="387350" y="8502650"/>
            <a:ext cx="9725024" cy="1200329"/>
          </a:xfrm>
          <a:prstGeom prst="rect">
            <a:avLst/>
          </a:prstGeom>
          <a:noFill/>
        </p:spPr>
        <p:txBody>
          <a:bodyPr wrap="square">
            <a:spAutoFit/>
          </a:bodyPr>
          <a:lstStyle/>
          <a:p>
            <a:r>
              <a:rPr lang="en-US" dirty="0">
                <a:solidFill>
                  <a:schemeClr val="bg1"/>
                </a:solidFill>
              </a:rPr>
              <a:t>Shreya Bhattacharjee</a:t>
            </a:r>
          </a:p>
          <a:p>
            <a:r>
              <a:rPr lang="en-US" dirty="0">
                <a:solidFill>
                  <a:schemeClr val="bg1"/>
                </a:solidFill>
              </a:rPr>
              <a:t>3108</a:t>
            </a:r>
          </a:p>
          <a:p>
            <a:r>
              <a:rPr lang="en-IN" b="0" i="0" dirty="0">
                <a:solidFill>
                  <a:srgbClr val="FFFFFF"/>
                </a:solidFill>
                <a:effectLst/>
                <a:latin typeface="Google Sans"/>
              </a:rPr>
              <a:t>Advanced Statistic</a:t>
            </a:r>
          </a:p>
          <a:p>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48 -0.29864" pathEditMode="relative" ptsTypes="AA">
                                      <p:cBhvr>
                                        <p:cTn id="6" dur="30000" fill="hold"/>
                                        <p:tgtEl>
                                          <p:spTgt spid="8"/>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8"/>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48 -0.29864 L 0 0" pathEditMode="relative" ptsTypes="AA">
                                      <p:cBhvr>
                                        <p:cTn id="11" dur="30000" fill="hold"/>
                                        <p:tgtEl>
                                          <p:spTgt spid="8"/>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8"/>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8"/>
                                        </p:tgtEl>
                                        <p:attrNameLst>
                                          <p:attrName>ppt_x</p:attrName>
                                          <p:attrName>ppt_y</p:attrName>
                                        </p:attrNameLst>
                                      </p:cBhvr>
                                    </p:animMotion>
                                  </p:childTnLst>
                                </p:cTn>
                              </p:par>
                            </p:childTnLst>
                          </p:cTn>
                        </p:par>
                      </p:childTnLst>
                    </p:cTn>
                  </p:par>
                </p:childTnLst>
              </p:cTn>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2479" y="806450"/>
            <a:ext cx="5605145" cy="578485"/>
          </a:xfrm>
          <a:prstGeom prst="rect">
            <a:avLst/>
          </a:prstGeom>
        </p:spPr>
        <p:txBody>
          <a:bodyPr vert="horz" wrap="square" lIns="0" tIns="15875" rIns="0" bIns="0" rtlCol="0">
            <a:spAutoFit/>
          </a:bodyPr>
          <a:lstStyle/>
          <a:p>
            <a:pPr marL="12700" algn="ctr">
              <a:lnSpc>
                <a:spcPct val="100000"/>
              </a:lnSpc>
              <a:spcBef>
                <a:spcPts val="125"/>
              </a:spcBef>
            </a:pPr>
            <a:r>
              <a:rPr lang="en-US" sz="3600" dirty="0">
                <a:solidFill>
                  <a:schemeClr val="bg1"/>
                </a:solidFill>
              </a:rPr>
              <a:t>Two Way Anova</a:t>
            </a:r>
            <a:endParaRPr sz="3600" dirty="0">
              <a:solidFill>
                <a:schemeClr val="bg1"/>
              </a:solidFill>
            </a:endParaRPr>
          </a:p>
        </p:txBody>
      </p:sp>
      <p:pic>
        <p:nvPicPr>
          <p:cNvPr id="8" name="object 8"/>
          <p:cNvPicPr/>
          <p:nvPr/>
        </p:nvPicPr>
        <p:blipFill>
          <a:blip r:embed="rId2" cstate="print"/>
          <a:stretch>
            <a:fillRect/>
          </a:stretch>
        </p:blipFill>
        <p:spPr>
          <a:xfrm>
            <a:off x="0" y="0"/>
            <a:ext cx="9143999" cy="10286998"/>
          </a:xfrm>
          <a:prstGeom prst="rect">
            <a:avLst/>
          </a:prstGeom>
        </p:spPr>
      </p:pic>
      <p:sp>
        <p:nvSpPr>
          <p:cNvPr id="10" name="TextBox 9">
            <a:extLst>
              <a:ext uri="{FF2B5EF4-FFF2-40B4-BE49-F238E27FC236}">
                <a16:creationId xmlns:a16="http://schemas.microsoft.com/office/drawing/2014/main" id="{79512D78-E453-6048-9E9A-C12CC9AD88C2}"/>
              </a:ext>
            </a:extLst>
          </p:cNvPr>
          <p:cNvSpPr txBox="1"/>
          <p:nvPr/>
        </p:nvSpPr>
        <p:spPr>
          <a:xfrm>
            <a:off x="9140826" y="1492250"/>
            <a:ext cx="9153524" cy="4708981"/>
          </a:xfrm>
          <a:prstGeom prst="rect">
            <a:avLst/>
          </a:prstGeom>
          <a:noFill/>
        </p:spPr>
        <p:txBody>
          <a:bodyPr wrap="square">
            <a:spAutoFit/>
          </a:bodyPr>
          <a:lstStyle/>
          <a:p>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Two-way ANOVA, also known as two-factor ANOVA, is an extension of the one-way ANOVA that allows you to analyze the effect of two categorical independent variables (factors) on a continuous dependent variable. </a:t>
            </a:r>
          </a:p>
          <a:p>
            <a:endParaRPr lang="en-IN"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1"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Null Hypothesis (H0)</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The mean response variable ("l") does not significantly differ across levels of "Healthcareprofessional" and "DelayedTreatment" factors.</a:t>
            </a:r>
          </a:p>
          <a:p>
            <a:pPr algn="l">
              <a:buFont typeface="Arial" panose="020B0604020202020204" pitchFamily="34" charset="0"/>
              <a:buChar char="•"/>
            </a:pPr>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1"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Alternative Hypothesis (H1)</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least one of the factors ("Healthcareprofessional" or "DelayedTreatment") has a significant effect on the mean response variable ("l").</a:t>
            </a:r>
          </a:p>
          <a:p>
            <a:pPr algn="l">
              <a:buFont typeface="Arial" panose="020B0604020202020204" pitchFamily="34" charset="0"/>
              <a:buChar char="•"/>
            </a:pPr>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br>
              <a:rPr lang="en-IN" sz="2000" dirty="0">
                <a:solidFill>
                  <a:schemeClr val="bg1"/>
                </a:solidFill>
                <a:latin typeface="Verdana" panose="020B0604030504040204" pitchFamily="34" charset="0"/>
                <a:ea typeface="Verdana" panose="020B0604030504040204" pitchFamily="34" charset="0"/>
                <a:cs typeface="Verdana" panose="020B0604030504040204" pitchFamily="34" charset="0"/>
              </a:rPr>
            </a:br>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a:extLst>
              <a:ext uri="{FF2B5EF4-FFF2-40B4-BE49-F238E27FC236}">
                <a16:creationId xmlns:a16="http://schemas.microsoft.com/office/drawing/2014/main" id="{FB8A5B7F-155D-9D44-A15B-CFE4BE150B27}"/>
              </a:ext>
            </a:extLst>
          </p:cNvPr>
          <p:cNvPicPr>
            <a:picLocks noChangeAspect="1"/>
          </p:cNvPicPr>
          <p:nvPr/>
        </p:nvPicPr>
        <p:blipFill>
          <a:blip r:embed="rId3"/>
          <a:stretch>
            <a:fillRect/>
          </a:stretch>
        </p:blipFill>
        <p:spPr>
          <a:xfrm>
            <a:off x="9832974" y="5683250"/>
            <a:ext cx="7772400" cy="2298700"/>
          </a:xfrm>
          <a:prstGeom prst="rect">
            <a:avLst/>
          </a:prstGeom>
        </p:spPr>
      </p:pic>
      <p:sp>
        <p:nvSpPr>
          <p:cNvPr id="13" name="TextBox 12">
            <a:extLst>
              <a:ext uri="{FF2B5EF4-FFF2-40B4-BE49-F238E27FC236}">
                <a16:creationId xmlns:a16="http://schemas.microsoft.com/office/drawing/2014/main" id="{B2489041-D0D7-C348-9C89-9631A43140D0}"/>
              </a:ext>
            </a:extLst>
          </p:cNvPr>
          <p:cNvSpPr txBox="1"/>
          <p:nvPr/>
        </p:nvSpPr>
        <p:spPr>
          <a:xfrm>
            <a:off x="9226550" y="8770719"/>
            <a:ext cx="8915400" cy="923330"/>
          </a:xfrm>
          <a:prstGeom prst="rect">
            <a:avLst/>
          </a:prstGeom>
          <a:noFill/>
        </p:spPr>
        <p:txBody>
          <a:bodyPr wrap="square">
            <a:spAutoFit/>
          </a:bodyPr>
          <a:lstStyle/>
          <a:p>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Conclusion:</a:t>
            </a:r>
            <a:r>
              <a:rPr lang="en-IN" dirty="0">
                <a:solidFill>
                  <a:schemeClr val="bg1"/>
                </a:solidFill>
                <a:latin typeface="Verdana" panose="020B0604030504040204" pitchFamily="34" charset="0"/>
                <a:ea typeface="Verdana" panose="020B0604030504040204" pitchFamily="34" charset="0"/>
                <a:cs typeface="Verdana" panose="020B0604030504040204" pitchFamily="34" charset="0"/>
              </a:rPr>
              <a:t>B</a:t>
            </a:r>
            <a:r>
              <a:rPr lang="en-IN"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oth Healthcare Professional and Delayed Treatment seem to have a significant effect on the response variable, based on the ANOVA results    </a:t>
            </a:r>
            <a:endPar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5" name="object 5"/>
          <p:cNvSpPr txBox="1">
            <a:spLocks noGrp="1"/>
          </p:cNvSpPr>
          <p:nvPr>
            <p:ph type="title"/>
          </p:nvPr>
        </p:nvSpPr>
        <p:spPr>
          <a:xfrm>
            <a:off x="2783575" y="806450"/>
            <a:ext cx="14672575" cy="1490152"/>
          </a:xfrm>
          <a:prstGeom prst="rect">
            <a:avLst/>
          </a:prstGeom>
        </p:spPr>
        <p:txBody>
          <a:bodyPr vert="horz" wrap="square" lIns="0" tIns="12700" rIns="0" bIns="0" rtlCol="0">
            <a:spAutoFit/>
          </a:bodyPr>
          <a:lstStyle/>
          <a:p>
            <a:pPr marL="8256270" algn="ctr">
              <a:lnSpc>
                <a:spcPct val="100000"/>
              </a:lnSpc>
              <a:spcBef>
                <a:spcPts val="100"/>
              </a:spcBef>
            </a:pPr>
            <a:r>
              <a:rPr lang="en-IN" sz="4800" i="0" dirty="0">
                <a:solidFill>
                  <a:srgbClr val="0D0D0D"/>
                </a:solidFill>
                <a:effectLst/>
                <a:latin typeface="Cambria" panose="02040503050406030204" pitchFamily="18" charset="0"/>
              </a:rPr>
              <a:t>Wilcoxon signed-rank test </a:t>
            </a:r>
            <a:endParaRPr lang="en-IN" sz="4800" spc="50" dirty="0">
              <a:latin typeface="Cambria" panose="02040503050406030204" pitchFamily="18" charset="0"/>
            </a:endParaRPr>
          </a:p>
        </p:txBody>
      </p:sp>
      <p:sp>
        <p:nvSpPr>
          <p:cNvPr id="10" name="TextBox 9">
            <a:extLst>
              <a:ext uri="{FF2B5EF4-FFF2-40B4-BE49-F238E27FC236}">
                <a16:creationId xmlns:a16="http://schemas.microsoft.com/office/drawing/2014/main" id="{ED79D85A-E5EF-D34B-875A-61B35F71A068}"/>
              </a:ext>
            </a:extLst>
          </p:cNvPr>
          <p:cNvSpPr txBox="1"/>
          <p:nvPr/>
        </p:nvSpPr>
        <p:spPr>
          <a:xfrm>
            <a:off x="9217026" y="3167866"/>
            <a:ext cx="9153524" cy="3477875"/>
          </a:xfrm>
          <a:prstGeom prst="rect">
            <a:avLst/>
          </a:prstGeom>
          <a:noFill/>
        </p:spPr>
        <p:txBody>
          <a:bodyPr wrap="square">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The Wilcoxon signed-rank test is commonly used in various fields, especially when dealing with non-normally distributed data or small sample sizes.</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Null Hypothesis (H0): </a:t>
            </a:r>
            <a:r>
              <a:rPr lang="en-US" sz="2000" dirty="0">
                <a:latin typeface="Verdana" panose="020B0604030504040204" pitchFamily="34" charset="0"/>
                <a:ea typeface="Verdana" panose="020B0604030504040204" pitchFamily="34" charset="0"/>
                <a:cs typeface="Verdana" panose="020B0604030504040204" pitchFamily="34" charset="0"/>
              </a:rPr>
              <a:t>The median annual household income for males is equal to the median annual household income for females.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Alternative Hypothesis (H1): </a:t>
            </a:r>
            <a:r>
              <a:rPr lang="en-US" sz="2000" dirty="0">
                <a:latin typeface="Verdana" panose="020B0604030504040204" pitchFamily="34" charset="0"/>
                <a:ea typeface="Verdana" panose="020B0604030504040204" pitchFamily="34" charset="0"/>
                <a:cs typeface="Verdana" panose="020B0604030504040204" pitchFamily="34" charset="0"/>
              </a:rPr>
              <a:t>The median annual household income for males is not equal to the median annual household income for females.</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a:extLst>
              <a:ext uri="{FF2B5EF4-FFF2-40B4-BE49-F238E27FC236}">
                <a16:creationId xmlns:a16="http://schemas.microsoft.com/office/drawing/2014/main" id="{3AF3ECC6-86D7-7D4A-9D9F-7B6161F7FC19}"/>
              </a:ext>
            </a:extLst>
          </p:cNvPr>
          <p:cNvPicPr>
            <a:picLocks noChangeAspect="1"/>
          </p:cNvPicPr>
          <p:nvPr/>
        </p:nvPicPr>
        <p:blipFill>
          <a:blip r:embed="rId3"/>
          <a:stretch>
            <a:fillRect/>
          </a:stretch>
        </p:blipFill>
        <p:spPr>
          <a:xfrm>
            <a:off x="9271000" y="6369050"/>
            <a:ext cx="8656548" cy="2063661"/>
          </a:xfrm>
          <a:prstGeom prst="rect">
            <a:avLst/>
          </a:prstGeom>
        </p:spPr>
      </p:pic>
      <p:sp>
        <p:nvSpPr>
          <p:cNvPr id="13" name="TextBox 12">
            <a:extLst>
              <a:ext uri="{FF2B5EF4-FFF2-40B4-BE49-F238E27FC236}">
                <a16:creationId xmlns:a16="http://schemas.microsoft.com/office/drawing/2014/main" id="{17F62F7A-992A-0248-BB9F-66CBCDC697BB}"/>
              </a:ext>
            </a:extLst>
          </p:cNvPr>
          <p:cNvSpPr txBox="1"/>
          <p:nvPr/>
        </p:nvSpPr>
        <p:spPr>
          <a:xfrm>
            <a:off x="9264650" y="8709164"/>
            <a:ext cx="8877300" cy="707886"/>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Conclusion</a:t>
            </a:r>
            <a:r>
              <a:rPr lang="en-US" sz="2000" dirty="0">
                <a:latin typeface="Verdana" panose="020B0604030504040204" pitchFamily="34" charset="0"/>
                <a:ea typeface="Verdana" panose="020B0604030504040204" pitchFamily="34" charset="0"/>
                <a:cs typeface="Verdana" panose="020B0604030504040204" pitchFamily="34" charset="0"/>
              </a:rPr>
              <a:t>: The p-value of 0.6011 and assuming a significance level of 0.05, we fail to reject the null hypothesis. </a:t>
            </a: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MacroScan (Printable Version) - Why are Women's Health Outcomes in India so  Poor?">
            <a:extLst>
              <a:ext uri="{FF2B5EF4-FFF2-40B4-BE49-F238E27FC236}">
                <a16:creationId xmlns:a16="http://schemas.microsoft.com/office/drawing/2014/main" id="{EB8A9E0E-266B-6245-893B-BBA3AD39E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577850"/>
            <a:ext cx="7848600" cy="9372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74E23FD-7C30-8E4E-A02B-20EF74177690}"/>
              </a:ext>
            </a:extLst>
          </p:cNvPr>
          <p:cNvSpPr txBox="1"/>
          <p:nvPr/>
        </p:nvSpPr>
        <p:spPr>
          <a:xfrm>
            <a:off x="8912226" y="806450"/>
            <a:ext cx="9153524" cy="923330"/>
          </a:xfrm>
          <a:prstGeom prst="rect">
            <a:avLst/>
          </a:prstGeom>
          <a:noFill/>
        </p:spPr>
        <p:txBody>
          <a:bodyPr wrap="square">
            <a:spAutoFit/>
          </a:bodyPr>
          <a:lstStyle/>
          <a:p>
            <a:pPr algn="ctr"/>
            <a:r>
              <a:rPr lang="en-IN" sz="5400" b="1" i="0" dirty="0">
                <a:solidFill>
                  <a:schemeClr val="bg1"/>
                </a:solidFill>
                <a:effectLst/>
                <a:latin typeface="Cambria" panose="02040503050406030204" pitchFamily="18" charset="0"/>
              </a:rPr>
              <a:t>Kruskal-Wallis test</a:t>
            </a:r>
            <a:endParaRPr lang="en-US" sz="5400" b="1" dirty="0">
              <a:solidFill>
                <a:schemeClr val="bg1"/>
              </a:solidFill>
              <a:latin typeface="Cambria" panose="02040503050406030204" pitchFamily="18" charset="0"/>
            </a:endParaRPr>
          </a:p>
        </p:txBody>
      </p:sp>
      <p:sp>
        <p:nvSpPr>
          <p:cNvPr id="10" name="TextBox 9">
            <a:extLst>
              <a:ext uri="{FF2B5EF4-FFF2-40B4-BE49-F238E27FC236}">
                <a16:creationId xmlns:a16="http://schemas.microsoft.com/office/drawing/2014/main" id="{73EAE5AC-CB8F-BE4B-AAFD-E2C852A6D424}"/>
              </a:ext>
            </a:extLst>
          </p:cNvPr>
          <p:cNvSpPr txBox="1"/>
          <p:nvPr/>
        </p:nvSpPr>
        <p:spPr>
          <a:xfrm>
            <a:off x="8759826" y="2178050"/>
            <a:ext cx="9153524" cy="4401205"/>
          </a:xfrm>
          <a:prstGeom prst="rect">
            <a:avLst/>
          </a:prstGeom>
          <a:noFill/>
        </p:spPr>
        <p:txBody>
          <a:bodyPr wrap="square">
            <a:spAutoFit/>
          </a:bodyPr>
          <a:lstStyle/>
          <a:p>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The Kruskal-Wallis test is a non-parametric method used to determine whether there are statistically significant differences between two or more independent groups. It's an extension of the Wilcoxon rank-sum test (Mann-Whitney U test) to more than two groups.</a:t>
            </a:r>
          </a:p>
          <a:p>
            <a:endParaRPr lang="en-IN"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1"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Null Hypothesis (H0)</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The distributions of annual household income across the different levels of financial strain experienced are equal.</a:t>
            </a:r>
          </a:p>
          <a:p>
            <a:pPr algn="l">
              <a:buFont typeface="Arial" panose="020B0604020202020204" pitchFamily="34" charset="0"/>
              <a:buChar char="•"/>
            </a:pPr>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1"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Alternative Hypothesis (H1)</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At least one group of financial strain experienced differs from the others in terms of their distributions of annual household income</a:t>
            </a:r>
          </a:p>
          <a:p>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E1322CB8-9645-9945-84DF-63F3AD2AD70D}"/>
              </a:ext>
            </a:extLst>
          </p:cNvPr>
          <p:cNvPicPr>
            <a:picLocks noChangeAspect="1"/>
          </p:cNvPicPr>
          <p:nvPr/>
        </p:nvPicPr>
        <p:blipFill>
          <a:blip r:embed="rId3"/>
          <a:stretch>
            <a:fillRect/>
          </a:stretch>
        </p:blipFill>
        <p:spPr>
          <a:xfrm>
            <a:off x="8912226" y="6386174"/>
            <a:ext cx="8391524" cy="1887875"/>
          </a:xfrm>
          <a:prstGeom prst="rect">
            <a:avLst/>
          </a:prstGeom>
        </p:spPr>
      </p:pic>
      <p:sp>
        <p:nvSpPr>
          <p:cNvPr id="13" name="TextBox 12">
            <a:extLst>
              <a:ext uri="{FF2B5EF4-FFF2-40B4-BE49-F238E27FC236}">
                <a16:creationId xmlns:a16="http://schemas.microsoft.com/office/drawing/2014/main" id="{ED74BB33-C01A-2549-9027-60459DB9FAFD}"/>
              </a:ext>
            </a:extLst>
          </p:cNvPr>
          <p:cNvSpPr txBox="1"/>
          <p:nvPr/>
        </p:nvSpPr>
        <p:spPr>
          <a:xfrm>
            <a:off x="8607426" y="8694519"/>
            <a:ext cx="9153524" cy="646331"/>
          </a:xfrm>
          <a:prstGeom prst="rect">
            <a:avLst/>
          </a:prstGeom>
          <a:noFill/>
        </p:spPr>
        <p:txBody>
          <a:bodyPr wrap="square">
            <a:spAutoFit/>
          </a:bodyPr>
          <a:lstStyle/>
          <a:p>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Conclusion</a:t>
            </a: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  The </a:t>
            </a:r>
            <a:r>
              <a:rPr lang="en-IN"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p-value of 0.5794 and assuming a significance level of 0.05, we fail to reject the null hypothesis. </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68293018"/>
      </p:ext>
    </p:extLst>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FFBE-42CE-3144-BAD5-8AE9507DDB55}"/>
              </a:ext>
            </a:extLst>
          </p:cNvPr>
          <p:cNvSpPr>
            <a:spLocks noGrp="1"/>
          </p:cNvSpPr>
          <p:nvPr>
            <p:ph type="title"/>
          </p:nvPr>
        </p:nvSpPr>
        <p:spPr>
          <a:xfrm>
            <a:off x="1073150" y="806450"/>
            <a:ext cx="13681975" cy="939800"/>
          </a:xfrm>
        </p:spPr>
        <p:txBody>
          <a:bodyPr/>
          <a:lstStyle/>
          <a:p>
            <a:pPr algn="ctr"/>
            <a:r>
              <a:rPr lang="en-IN" i="0" dirty="0">
                <a:solidFill>
                  <a:schemeClr val="bg1"/>
                </a:solidFill>
                <a:effectLst/>
                <a:latin typeface="Cambria" panose="02040503050406030204" pitchFamily="18" charset="0"/>
              </a:rPr>
              <a:t>Visualization</a:t>
            </a:r>
            <a:endParaRPr lang="en-US" dirty="0">
              <a:solidFill>
                <a:schemeClr val="bg1"/>
              </a:solidFill>
              <a:latin typeface="Cambria" panose="02040503050406030204" pitchFamily="18" charset="0"/>
            </a:endParaRPr>
          </a:p>
        </p:txBody>
      </p:sp>
      <p:pic>
        <p:nvPicPr>
          <p:cNvPr id="4" name="Picture 3">
            <a:extLst>
              <a:ext uri="{FF2B5EF4-FFF2-40B4-BE49-F238E27FC236}">
                <a16:creationId xmlns:a16="http://schemas.microsoft.com/office/drawing/2014/main" id="{39C3A515-4306-234B-83F3-2ACD5CE6BC27}"/>
              </a:ext>
            </a:extLst>
          </p:cNvPr>
          <p:cNvPicPr>
            <a:picLocks noChangeAspect="1"/>
          </p:cNvPicPr>
          <p:nvPr/>
        </p:nvPicPr>
        <p:blipFill>
          <a:blip r:embed="rId2"/>
          <a:stretch>
            <a:fillRect/>
          </a:stretch>
        </p:blipFill>
        <p:spPr>
          <a:xfrm>
            <a:off x="844550" y="2711450"/>
            <a:ext cx="7924800" cy="3429000"/>
          </a:xfrm>
          <a:prstGeom prst="rect">
            <a:avLst/>
          </a:prstGeom>
        </p:spPr>
      </p:pic>
      <p:pic>
        <p:nvPicPr>
          <p:cNvPr id="5" name="Picture 4">
            <a:extLst>
              <a:ext uri="{FF2B5EF4-FFF2-40B4-BE49-F238E27FC236}">
                <a16:creationId xmlns:a16="http://schemas.microsoft.com/office/drawing/2014/main" id="{AFA6919D-9ECE-B047-9DE9-A2B096AB61DD}"/>
              </a:ext>
            </a:extLst>
          </p:cNvPr>
          <p:cNvPicPr>
            <a:picLocks noChangeAspect="1"/>
          </p:cNvPicPr>
          <p:nvPr/>
        </p:nvPicPr>
        <p:blipFill>
          <a:blip r:embed="rId3"/>
          <a:stretch>
            <a:fillRect/>
          </a:stretch>
        </p:blipFill>
        <p:spPr>
          <a:xfrm>
            <a:off x="9683750" y="2711450"/>
            <a:ext cx="8001000" cy="3429000"/>
          </a:xfrm>
          <a:prstGeom prst="rect">
            <a:avLst/>
          </a:prstGeom>
        </p:spPr>
      </p:pic>
      <p:sp>
        <p:nvSpPr>
          <p:cNvPr id="7" name="TextBox 6">
            <a:extLst>
              <a:ext uri="{FF2B5EF4-FFF2-40B4-BE49-F238E27FC236}">
                <a16:creationId xmlns:a16="http://schemas.microsoft.com/office/drawing/2014/main" id="{FB2A7987-2E36-CC45-A260-16FA9A6524A2}"/>
              </a:ext>
            </a:extLst>
          </p:cNvPr>
          <p:cNvSpPr txBox="1"/>
          <p:nvPr/>
        </p:nvSpPr>
        <p:spPr>
          <a:xfrm>
            <a:off x="387350" y="6789519"/>
            <a:ext cx="8382000" cy="1015663"/>
          </a:xfrm>
          <a:prstGeom prst="rect">
            <a:avLst/>
          </a:prstGeom>
          <a:noFill/>
        </p:spPr>
        <p:txBody>
          <a:bodyPr wrap="square">
            <a:spAutoFit/>
          </a:bodyPr>
          <a:lstStyle/>
          <a:p>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Conclusion</a:t>
            </a: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Bar Plot suggests that a significant portion of observations did not experience delayed treatment, while fewer observations experienced it either "Yes" or "Sometimes."</a:t>
            </a:r>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D202E6AF-5F2F-3E4A-8508-08807507B20F}"/>
              </a:ext>
            </a:extLst>
          </p:cNvPr>
          <p:cNvSpPr txBox="1"/>
          <p:nvPr/>
        </p:nvSpPr>
        <p:spPr>
          <a:xfrm>
            <a:off x="9455150" y="6826250"/>
            <a:ext cx="8763000" cy="1938992"/>
          </a:xfrm>
          <a:prstGeom prst="rect">
            <a:avLst/>
          </a:prstGeom>
          <a:noFill/>
        </p:spPr>
        <p:txBody>
          <a:bodyPr wrap="square">
            <a:spAutoFit/>
          </a:bodyPr>
          <a:lstStyle/>
          <a:p>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Conclusion</a:t>
            </a: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Both genders (presumably "Male" and "Female") exhibit similar median ages, as indicated by the position of the horizontal line within each box.</a:t>
            </a:r>
          </a:p>
          <a:p>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There are no outliers visible beyond the whiskers in either group, suggesting that the age distribution is relatively consistent within each gender category.</a:t>
            </a:r>
            <a:endPar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61510007"/>
      </p:ext>
    </p:extLst>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5778003" y="2406612"/>
            <a:ext cx="6722745" cy="1555750"/>
          </a:xfrm>
          <a:prstGeom prst="rect">
            <a:avLst/>
          </a:prstGeom>
        </p:spPr>
        <p:txBody>
          <a:bodyPr vert="horz" wrap="square" lIns="0" tIns="17145" rIns="0" bIns="0" rtlCol="0">
            <a:spAutoFit/>
          </a:bodyPr>
          <a:lstStyle/>
          <a:p>
            <a:pPr marL="12700">
              <a:lnSpc>
                <a:spcPct val="100000"/>
              </a:lnSpc>
              <a:spcBef>
                <a:spcPts val="135"/>
              </a:spcBef>
            </a:pPr>
            <a:r>
              <a:rPr sz="10000" spc="200" dirty="0"/>
              <a:t>Conclusion</a:t>
            </a:r>
            <a:endParaRPr sz="10000" dirty="0"/>
          </a:p>
        </p:txBody>
      </p:sp>
      <p:sp>
        <p:nvSpPr>
          <p:cNvPr id="4" name="object 4"/>
          <p:cNvSpPr txBox="1"/>
          <p:nvPr/>
        </p:nvSpPr>
        <p:spPr>
          <a:xfrm>
            <a:off x="4276026" y="4235450"/>
            <a:ext cx="9726295" cy="3078150"/>
          </a:xfrm>
          <a:prstGeom prst="rect">
            <a:avLst/>
          </a:prstGeom>
        </p:spPr>
        <p:txBody>
          <a:bodyPr vert="horz" wrap="square" lIns="0" tIns="8255" rIns="0" bIns="0" rtlCol="0">
            <a:spAutoFit/>
          </a:bodyPr>
          <a:lstStyle/>
          <a:p>
            <a:pPr marL="12065" marR="5080" algn="ctr">
              <a:lnSpc>
                <a:spcPct val="102000"/>
              </a:lnSpc>
              <a:spcBef>
                <a:spcPts val="65"/>
              </a:spcBef>
            </a:pPr>
            <a:r>
              <a:rPr lang="en-IN" sz="2800" b="0" i="0" dirty="0">
                <a:solidFill>
                  <a:srgbClr val="0D0D0D"/>
                </a:solidFill>
                <a:effectLst/>
                <a:latin typeface="Söhne"/>
              </a:rPr>
              <a:t>The data shows that people have different views and experiences with healthcare and how it affects their finances. Some have health insurance and feel satisfied with their healthcare, while others struggle with financial strain and find healthcare less accessible. People also have varying levels of awareness about healthcare policies and their impact on the economy.</a:t>
            </a:r>
          </a:p>
          <a:p>
            <a:pPr marL="12065" marR="5080" algn="ctr">
              <a:lnSpc>
                <a:spcPct val="102000"/>
              </a:lnSpc>
              <a:spcBef>
                <a:spcPts val="65"/>
              </a:spcBef>
            </a:pPr>
            <a:r>
              <a:rPr lang="en-IN" sz="2800" b="0" i="0" dirty="0">
                <a:solidFill>
                  <a:srgbClr val="0D0D0D"/>
                </a:solidFill>
                <a:effectLst/>
                <a:latin typeface="Söhne"/>
              </a:rPr>
              <a:t> </a:t>
            </a:r>
            <a:endParaRPr sz="2450" dirty="0">
              <a:latin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4FFF9"/>
        </a:solidFill>
        <a:effectLst/>
      </p:bgPr>
    </p:bg>
    <p:spTree>
      <p:nvGrpSpPr>
        <p:cNvPr id="1" name=""/>
        <p:cNvGrpSpPr/>
        <p:nvPr/>
      </p:nvGrpSpPr>
      <p:grpSpPr>
        <a:xfrm>
          <a:off x="0" y="0"/>
          <a:ext cx="0" cy="0"/>
          <a:chOff x="0" y="0"/>
          <a:chExt cx="0" cy="0"/>
        </a:xfrm>
      </p:grpSpPr>
      <p:sp>
        <p:nvSpPr>
          <p:cNvPr id="8" name="object 8"/>
          <p:cNvSpPr txBox="1">
            <a:spLocks noGrp="1"/>
          </p:cNvSpPr>
          <p:nvPr>
            <p:ph type="title"/>
          </p:nvPr>
        </p:nvSpPr>
        <p:spPr>
          <a:xfrm>
            <a:off x="311150" y="2530868"/>
            <a:ext cx="8319979" cy="2305685"/>
          </a:xfrm>
          <a:prstGeom prst="rect">
            <a:avLst/>
          </a:prstGeom>
        </p:spPr>
        <p:txBody>
          <a:bodyPr vert="horz" wrap="square" lIns="0" tIns="13970" rIns="0" bIns="0" rtlCol="0">
            <a:spAutoFit/>
          </a:bodyPr>
          <a:lstStyle/>
          <a:p>
            <a:pPr marL="12700">
              <a:lnSpc>
                <a:spcPct val="100000"/>
              </a:lnSpc>
              <a:spcBef>
                <a:spcPts val="110"/>
              </a:spcBef>
            </a:pPr>
            <a:r>
              <a:rPr sz="14950" spc="-50" dirty="0">
                <a:solidFill>
                  <a:srgbClr val="FFFFFF"/>
                </a:solidFill>
              </a:rPr>
              <a:t>Thanks!</a:t>
            </a:r>
            <a:endParaRPr sz="14950" dirty="0"/>
          </a:p>
        </p:txBody>
      </p:sp>
      <p:pic>
        <p:nvPicPr>
          <p:cNvPr id="4098" name="Picture 2" descr="Why WELL Health (TSX:WELL) Stock Surged 22% Yesterday">
            <a:extLst>
              <a:ext uri="{FF2B5EF4-FFF2-40B4-BE49-F238E27FC236}">
                <a16:creationId xmlns:a16="http://schemas.microsoft.com/office/drawing/2014/main" id="{72798243-21FF-6447-9913-C86DA0AC1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572" y="0"/>
            <a:ext cx="8631127" cy="102997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2" y="1142997"/>
              <a:ext cx="6496049" cy="7962900"/>
            </a:xfrm>
            <a:prstGeom prst="rect">
              <a:avLst/>
            </a:prstGeom>
          </p:spPr>
        </p:pic>
      </p:grpSp>
      <p:sp>
        <p:nvSpPr>
          <p:cNvPr id="5" name="object 5"/>
          <p:cNvSpPr txBox="1">
            <a:spLocks noGrp="1"/>
          </p:cNvSpPr>
          <p:nvPr>
            <p:ph type="title"/>
          </p:nvPr>
        </p:nvSpPr>
        <p:spPr>
          <a:xfrm>
            <a:off x="1438097" y="1938642"/>
            <a:ext cx="4694555" cy="974090"/>
          </a:xfrm>
          <a:prstGeom prst="rect">
            <a:avLst/>
          </a:prstGeom>
        </p:spPr>
        <p:txBody>
          <a:bodyPr vert="horz" wrap="square" lIns="0" tIns="15875" rIns="0" bIns="0" rtlCol="0">
            <a:spAutoFit/>
          </a:bodyPr>
          <a:lstStyle/>
          <a:p>
            <a:pPr marL="12700" algn="ctr">
              <a:lnSpc>
                <a:spcPct val="100000"/>
              </a:lnSpc>
              <a:spcBef>
                <a:spcPts val="125"/>
              </a:spcBef>
            </a:pPr>
            <a:r>
              <a:rPr sz="6200" spc="30" dirty="0"/>
              <a:t>Introduction</a:t>
            </a:r>
            <a:endParaRPr sz="6200" dirty="0"/>
          </a:p>
        </p:txBody>
      </p:sp>
      <p:sp>
        <p:nvSpPr>
          <p:cNvPr id="7" name="object 7"/>
          <p:cNvSpPr txBox="1"/>
          <p:nvPr/>
        </p:nvSpPr>
        <p:spPr>
          <a:xfrm>
            <a:off x="1433296" y="3186522"/>
            <a:ext cx="6349365" cy="5983113"/>
          </a:xfrm>
          <a:prstGeom prst="rect">
            <a:avLst/>
          </a:prstGeom>
        </p:spPr>
        <p:txBody>
          <a:bodyPr vert="horz" wrap="square" lIns="0" tIns="5715" rIns="0" bIns="0" rtlCol="0">
            <a:spAutoFit/>
          </a:bodyPr>
          <a:lstStyle/>
          <a:p>
            <a:pPr marL="12700" marR="5080">
              <a:lnSpc>
                <a:spcPct val="115999"/>
              </a:lnSpc>
              <a:spcBef>
                <a:spcPts val="45"/>
              </a:spcBef>
            </a:pPr>
            <a:r>
              <a:rPr lang="en-IN" sz="2800" dirty="0">
                <a:effectLst/>
              </a:rPr>
              <a:t>The relationship between healthcare costs and per capita income is a crucial topic in understanding the economic impact of healthcare systems on individuals and societies</a:t>
            </a:r>
          </a:p>
          <a:p>
            <a:pPr marL="12700" marR="5080">
              <a:lnSpc>
                <a:spcPct val="115999"/>
              </a:lnSpc>
              <a:spcBef>
                <a:spcPts val="45"/>
              </a:spcBef>
            </a:pPr>
            <a:endParaRPr lang="en-IN" sz="2800" dirty="0">
              <a:latin typeface="Verdana"/>
              <a:cs typeface="Verdana"/>
            </a:endParaRPr>
          </a:p>
          <a:p>
            <a:r>
              <a:rPr lang="en-IN" sz="2800" b="1" u="sng" dirty="0">
                <a:effectLst/>
              </a:rPr>
              <a:t>Importance of Analysis</a:t>
            </a:r>
            <a:endParaRPr lang="en-IN" sz="2800" b="1" u="sng" dirty="0"/>
          </a:p>
          <a:p>
            <a:r>
              <a:rPr lang="en-IN" sz="2800" dirty="0">
                <a:effectLst/>
              </a:rPr>
              <a:t>Analysing this relationship can provide insights into the affordability of healthcare services, the financial burden on individuals and families, and the overall economic health of a country.</a:t>
            </a:r>
            <a:endParaRPr lang="en-IN" sz="2800" dirty="0"/>
          </a:p>
          <a:p>
            <a:pPr marL="12700" marR="5080">
              <a:lnSpc>
                <a:spcPct val="115999"/>
              </a:lnSpc>
              <a:spcBef>
                <a:spcPts val="45"/>
              </a:spcBef>
            </a:pPr>
            <a:endParaRPr sz="2450" dirty="0">
              <a:latin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5" cy="10286998"/>
          </a:xfrm>
          <a:prstGeom prst="rect">
            <a:avLst/>
          </a:prstGeom>
        </p:spPr>
      </p:pic>
      <p:sp>
        <p:nvSpPr>
          <p:cNvPr id="4" name="object 4"/>
          <p:cNvSpPr/>
          <p:nvPr/>
        </p:nvSpPr>
        <p:spPr>
          <a:xfrm>
            <a:off x="8693150" y="1130555"/>
            <a:ext cx="8648700" cy="1752600"/>
          </a:xfrm>
          <a:custGeom>
            <a:avLst/>
            <a:gdLst/>
            <a:ahLst/>
            <a:cxnLst/>
            <a:rect l="l" t="t" r="r" b="b"/>
            <a:pathLst>
              <a:path w="8648700" h="1752600">
                <a:moveTo>
                  <a:pt x="8648700" y="0"/>
                </a:moveTo>
                <a:lnTo>
                  <a:pt x="0" y="0"/>
                </a:lnTo>
                <a:lnTo>
                  <a:pt x="0" y="1752600"/>
                </a:lnTo>
                <a:lnTo>
                  <a:pt x="8648700" y="1752600"/>
                </a:lnTo>
                <a:lnTo>
                  <a:pt x="8648700" y="0"/>
                </a:lnTo>
                <a:close/>
              </a:path>
            </a:pathLst>
          </a:custGeom>
          <a:solidFill>
            <a:srgbClr val="000000"/>
          </a:solidFill>
        </p:spPr>
        <p:txBody>
          <a:bodyPr wrap="square" lIns="0" tIns="0" rIns="0" bIns="0" rtlCol="0"/>
          <a:lstStyle/>
          <a:p>
            <a:endParaRPr/>
          </a:p>
        </p:txBody>
      </p:sp>
      <p:sp>
        <p:nvSpPr>
          <p:cNvPr id="7" name="object 7"/>
          <p:cNvSpPr txBox="1">
            <a:spLocks noGrp="1"/>
          </p:cNvSpPr>
          <p:nvPr>
            <p:ph type="title"/>
          </p:nvPr>
        </p:nvSpPr>
        <p:spPr>
          <a:xfrm>
            <a:off x="8877998" y="1416097"/>
            <a:ext cx="8648700" cy="914353"/>
          </a:xfrm>
          <a:prstGeom prst="rect">
            <a:avLst/>
          </a:prstGeom>
        </p:spPr>
        <p:txBody>
          <a:bodyPr vert="horz" wrap="square" lIns="0" tIns="234950" rIns="0" bIns="0" rtlCol="0">
            <a:spAutoFit/>
          </a:bodyPr>
          <a:lstStyle/>
          <a:p>
            <a:pPr marL="234315" algn="ctr">
              <a:lnSpc>
                <a:spcPct val="100000"/>
              </a:lnSpc>
              <a:spcBef>
                <a:spcPts val="1850"/>
              </a:spcBef>
              <a:tabLst>
                <a:tab pos="3857625" algn="l"/>
              </a:tabLst>
            </a:pPr>
            <a:r>
              <a:rPr lang="en-US" sz="4400" dirty="0">
                <a:solidFill>
                  <a:schemeClr val="bg1"/>
                </a:solidFill>
              </a:rPr>
              <a:t>Problem  Definition</a:t>
            </a:r>
            <a:endParaRPr sz="4400" dirty="0">
              <a:solidFill>
                <a:schemeClr val="bg1"/>
              </a:solidFill>
            </a:endParaRPr>
          </a:p>
        </p:txBody>
      </p:sp>
      <p:sp>
        <p:nvSpPr>
          <p:cNvPr id="10" name="object 10"/>
          <p:cNvSpPr txBox="1"/>
          <p:nvPr/>
        </p:nvSpPr>
        <p:spPr>
          <a:xfrm>
            <a:off x="9150350" y="3244850"/>
            <a:ext cx="7488541" cy="7929287"/>
          </a:xfrm>
          <a:prstGeom prst="rect">
            <a:avLst/>
          </a:prstGeom>
        </p:spPr>
        <p:txBody>
          <a:bodyPr vert="horz" wrap="square" lIns="0" tIns="8890" rIns="0" bIns="0" rtlCol="0">
            <a:spAutoFit/>
          </a:bodyPr>
          <a:lstStyle/>
          <a:p>
            <a:pPr marL="0" indent="0">
              <a:buNone/>
            </a:pPr>
            <a:r>
              <a:rPr lang="en-IN" sz="3200" b="0" i="0" dirty="0">
                <a:solidFill>
                  <a:srgbClr val="0D0D0D"/>
                </a:solidFill>
                <a:effectLst/>
                <a:latin typeface="Söhne"/>
              </a:rPr>
              <a:t>The analysis aimed to investigate the relationship between various factors related to healthcare, socio-economic status, and their impact on individuals' financial well-being. </a:t>
            </a:r>
          </a:p>
          <a:p>
            <a:pPr marL="0" indent="0">
              <a:buNone/>
            </a:pPr>
            <a:endParaRPr lang="en-IN" sz="3200" b="0" i="0" dirty="0">
              <a:solidFill>
                <a:srgbClr val="0D0D0D"/>
              </a:solidFill>
              <a:effectLst/>
              <a:latin typeface="Söhne"/>
            </a:endParaRPr>
          </a:p>
          <a:p>
            <a:pPr marL="0" indent="0">
              <a:buNone/>
            </a:pPr>
            <a:r>
              <a:rPr lang="en-IN" sz="3200" b="1" u="sng" dirty="0"/>
              <a:t>Null Hypothesis (H0): </a:t>
            </a:r>
            <a:r>
              <a:rPr lang="en-IN" sz="3200" dirty="0"/>
              <a:t>There is no significant relationship between healthcare costs and per capita income.</a:t>
            </a:r>
          </a:p>
          <a:p>
            <a:pPr marL="0" indent="0">
              <a:buNone/>
            </a:pPr>
            <a:r>
              <a:rPr lang="en-IN" sz="3200" dirty="0"/>
              <a:t> </a:t>
            </a:r>
          </a:p>
          <a:p>
            <a:pPr marL="0" indent="0">
              <a:buNone/>
            </a:pPr>
            <a:r>
              <a:rPr lang="en-IN" sz="3200" b="1" u="sng" dirty="0"/>
              <a:t>Alternative Hypothesis (H1): </a:t>
            </a:r>
            <a:r>
              <a:rPr lang="en-IN" sz="3200" dirty="0"/>
              <a:t>There is a significant relationship between healthcare costs and per capita income.</a:t>
            </a:r>
          </a:p>
          <a:p>
            <a:pPr marL="0" indent="0">
              <a:buNone/>
            </a:pPr>
            <a:r>
              <a:rPr lang="en-IN" sz="3200" dirty="0"/>
              <a:t> </a:t>
            </a:r>
          </a:p>
          <a:p>
            <a:pPr marL="0" indent="0">
              <a:buNone/>
            </a:pPr>
            <a:endParaRPr lang="en-IN" sz="3200" b="0" i="0" dirty="0">
              <a:solidFill>
                <a:srgbClr val="0D0D0D"/>
              </a:solidFill>
              <a:effectLst/>
              <a:latin typeface="Söhne"/>
            </a:endParaRPr>
          </a:p>
          <a:p>
            <a:pPr marL="12700" marR="5080" algn="ctr">
              <a:lnSpc>
                <a:spcPct val="118200"/>
              </a:lnSpc>
              <a:spcBef>
                <a:spcPts val="70"/>
              </a:spcBef>
            </a:pPr>
            <a:endParaRPr lang="en-IN" sz="3200" dirty="0">
              <a:latin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6" name="object 6"/>
          <p:cNvSpPr txBox="1">
            <a:spLocks noGrp="1"/>
          </p:cNvSpPr>
          <p:nvPr>
            <p:ph type="title"/>
          </p:nvPr>
        </p:nvSpPr>
        <p:spPr>
          <a:xfrm>
            <a:off x="9759950" y="349250"/>
            <a:ext cx="7467600" cy="590611"/>
          </a:xfrm>
          <a:prstGeom prst="rect">
            <a:avLst/>
          </a:prstGeom>
        </p:spPr>
        <p:txBody>
          <a:bodyPr vert="horz" wrap="square" lIns="0" tIns="7620" rIns="0" bIns="0" rtlCol="0">
            <a:spAutoFit/>
          </a:bodyPr>
          <a:lstStyle/>
          <a:p>
            <a:pPr marL="12700" marR="1693545" algn="ctr">
              <a:lnSpc>
                <a:spcPct val="101299"/>
              </a:lnSpc>
              <a:spcBef>
                <a:spcPts val="60"/>
              </a:spcBef>
            </a:pPr>
            <a:r>
              <a:rPr lang="en-IN" sz="4000" dirty="0">
                <a:latin typeface="Cambria" panose="02040503050406030204" pitchFamily="18" charset="0"/>
                <a:cs typeface="Verdana"/>
              </a:rPr>
              <a:t>Descriptive statistics</a:t>
            </a:r>
            <a:endParaRPr sz="4000" dirty="0">
              <a:latin typeface="Cambria" panose="02040503050406030204" pitchFamily="18" charset="0"/>
              <a:cs typeface="Verdana"/>
            </a:endParaRPr>
          </a:p>
        </p:txBody>
      </p:sp>
      <p:sp>
        <p:nvSpPr>
          <p:cNvPr id="11" name="TextBox 10">
            <a:extLst>
              <a:ext uri="{FF2B5EF4-FFF2-40B4-BE49-F238E27FC236}">
                <a16:creationId xmlns:a16="http://schemas.microsoft.com/office/drawing/2014/main" id="{21ED3AC9-9818-144C-99EC-F5A786510B3E}"/>
              </a:ext>
            </a:extLst>
          </p:cNvPr>
          <p:cNvSpPr txBox="1"/>
          <p:nvPr/>
        </p:nvSpPr>
        <p:spPr>
          <a:xfrm>
            <a:off x="9226550" y="1198796"/>
            <a:ext cx="9074150" cy="9056454"/>
          </a:xfrm>
          <a:prstGeom prst="rect">
            <a:avLst/>
          </a:prstGeom>
          <a:noFill/>
        </p:spPr>
        <p:txBody>
          <a:bodyPr wrap="square">
            <a:spAutoFit/>
          </a:bodyPr>
          <a:lstStyle/>
          <a:p>
            <a:pPr marL="12700" marR="5080">
              <a:lnSpc>
                <a:spcPct val="115999"/>
              </a:lnSpc>
              <a:spcBef>
                <a:spcPts val="45"/>
              </a:spcBef>
            </a:pPr>
            <a:endParaRPr lang="en-IN" sz="1800" dirty="0">
              <a:latin typeface="Verdana"/>
              <a:cs typeface="Verdana"/>
            </a:endParaRPr>
          </a:p>
          <a:p>
            <a:pPr marL="12700" marR="5080">
              <a:lnSpc>
                <a:spcPct val="115999"/>
              </a:lnSpc>
              <a:spcBef>
                <a:spcPts val="45"/>
              </a:spcBef>
            </a:pPr>
            <a:r>
              <a:rPr lang="en-IN" sz="1800" dirty="0">
                <a:latin typeface="Verdana"/>
                <a:cs typeface="Verdana"/>
              </a:rPr>
              <a:t>It provide a summary of the main characteristics of a dataset. In R, common descriptive statistics for numerical variables include measures of central tendency (mean, median), measures of dispersion (range, variance, standard deviation)</a:t>
            </a:r>
          </a:p>
          <a:p>
            <a:pPr marL="12700" marR="5080">
              <a:lnSpc>
                <a:spcPct val="115999"/>
              </a:lnSpc>
              <a:spcBef>
                <a:spcPts val="45"/>
              </a:spcBef>
            </a:pPr>
            <a:endParaRPr lang="en-IN" dirty="0">
              <a:latin typeface="Verdana"/>
              <a:cs typeface="Verdana"/>
            </a:endParaRPr>
          </a:p>
          <a:p>
            <a:pPr marL="12700" marR="5080">
              <a:lnSpc>
                <a:spcPct val="115999"/>
              </a:lnSpc>
              <a:spcBef>
                <a:spcPts val="45"/>
              </a:spcBef>
            </a:pPr>
            <a:endParaRPr lang="en-IN" sz="1800" dirty="0">
              <a:latin typeface="Verdana"/>
              <a:cs typeface="Verdana"/>
            </a:endParaRPr>
          </a:p>
          <a:p>
            <a:pPr marL="298450" marR="5080" indent="-285750">
              <a:lnSpc>
                <a:spcPct val="115999"/>
              </a:lnSpc>
              <a:spcBef>
                <a:spcPts val="45"/>
              </a:spcBef>
              <a:buFont typeface="Courier New" panose="02070309020205020404" pitchFamily="49" charset="0"/>
              <a:buChar char="o"/>
            </a:pPr>
            <a:r>
              <a:rPr lang="en-IN" b="1" dirty="0">
                <a:latin typeface="Verdana"/>
                <a:cs typeface="Verdana"/>
              </a:rPr>
              <a:t>Mean</a:t>
            </a:r>
          </a:p>
          <a:p>
            <a:pPr marL="12700" marR="5080">
              <a:lnSpc>
                <a:spcPct val="115999"/>
              </a:lnSpc>
              <a:spcBef>
                <a:spcPts val="45"/>
              </a:spcBef>
            </a:pPr>
            <a:r>
              <a:rPr lang="en-IN" dirty="0">
                <a:latin typeface="Verdana"/>
                <a:cs typeface="Verdana"/>
              </a:rPr>
              <a:t>Calculation: mean(income)</a:t>
            </a:r>
          </a:p>
          <a:p>
            <a:pPr marL="12700" marR="5080">
              <a:lnSpc>
                <a:spcPct val="115999"/>
              </a:lnSpc>
              <a:spcBef>
                <a:spcPts val="45"/>
              </a:spcBef>
            </a:pPr>
            <a:r>
              <a:rPr lang="en-IN" sz="1800" dirty="0">
                <a:latin typeface="Verdana"/>
                <a:cs typeface="Verdana"/>
              </a:rPr>
              <a:t>Output: </a:t>
            </a:r>
            <a:r>
              <a:rPr lang="en-IN" dirty="0">
                <a:effectLst/>
              </a:rPr>
              <a:t>323275.9</a:t>
            </a:r>
            <a:endParaRPr lang="en-IN" dirty="0">
              <a:effectLst/>
              <a:latin typeface="Verdana"/>
              <a:cs typeface="Verdana"/>
            </a:endParaRPr>
          </a:p>
          <a:p>
            <a:pPr marL="12700" marR="5080">
              <a:lnSpc>
                <a:spcPct val="115999"/>
              </a:lnSpc>
              <a:spcBef>
                <a:spcPts val="45"/>
              </a:spcBef>
            </a:pPr>
            <a:r>
              <a:rPr lang="en-IN" sz="1800" dirty="0">
                <a:latin typeface="Verdana"/>
                <a:cs typeface="Verdana"/>
              </a:rPr>
              <a:t>Interpretation: The mean of  ‘inco</a:t>
            </a:r>
            <a:r>
              <a:rPr lang="en-IN" dirty="0">
                <a:latin typeface="Verdana"/>
                <a:cs typeface="Verdana"/>
              </a:rPr>
              <a:t>me’ column in the Dataset is 323275.9</a:t>
            </a:r>
          </a:p>
          <a:p>
            <a:pPr marL="12700" marR="5080">
              <a:lnSpc>
                <a:spcPct val="115999"/>
              </a:lnSpc>
              <a:spcBef>
                <a:spcPts val="45"/>
              </a:spcBef>
            </a:pPr>
            <a:endParaRPr lang="en-IN" sz="1800" dirty="0">
              <a:latin typeface="Verdana"/>
              <a:cs typeface="Verdana"/>
            </a:endParaRPr>
          </a:p>
          <a:p>
            <a:pPr marL="298450" marR="5080" indent="-285750">
              <a:lnSpc>
                <a:spcPct val="115999"/>
              </a:lnSpc>
              <a:spcBef>
                <a:spcPts val="45"/>
              </a:spcBef>
              <a:buFont typeface="Courier New" panose="02070309020205020404" pitchFamily="49" charset="0"/>
              <a:buChar char="o"/>
            </a:pPr>
            <a:r>
              <a:rPr lang="en-IN" sz="1800" b="1" dirty="0">
                <a:latin typeface="Verdana"/>
                <a:cs typeface="Verdana"/>
              </a:rPr>
              <a:t>Median</a:t>
            </a:r>
          </a:p>
          <a:p>
            <a:pPr marL="12700" marR="5080">
              <a:lnSpc>
                <a:spcPct val="115999"/>
              </a:lnSpc>
              <a:spcBef>
                <a:spcPts val="45"/>
              </a:spcBef>
            </a:pPr>
            <a:r>
              <a:rPr lang="en-IN" sz="1800" dirty="0">
                <a:latin typeface="Verdana"/>
                <a:cs typeface="Verdana"/>
              </a:rPr>
              <a:t>Calculation: median(income)</a:t>
            </a:r>
          </a:p>
          <a:p>
            <a:pPr marL="12700" marR="5080">
              <a:lnSpc>
                <a:spcPct val="115999"/>
              </a:lnSpc>
              <a:spcBef>
                <a:spcPts val="45"/>
              </a:spcBef>
            </a:pPr>
            <a:r>
              <a:rPr lang="en-IN" dirty="0">
                <a:latin typeface="Verdana"/>
                <a:cs typeface="Verdana"/>
              </a:rPr>
              <a:t>Output: 100000</a:t>
            </a:r>
          </a:p>
          <a:p>
            <a:pPr marL="12700" marR="5080">
              <a:lnSpc>
                <a:spcPct val="115999"/>
              </a:lnSpc>
              <a:spcBef>
                <a:spcPts val="45"/>
              </a:spcBef>
            </a:pPr>
            <a:r>
              <a:rPr lang="en-IN" sz="1800" dirty="0">
                <a:latin typeface="Verdana"/>
                <a:cs typeface="Verdana"/>
              </a:rPr>
              <a:t>Interpretation: The median of ‘income’ column in the Dataset is 100000</a:t>
            </a:r>
          </a:p>
          <a:p>
            <a:pPr marL="12700" marR="5080">
              <a:lnSpc>
                <a:spcPct val="115999"/>
              </a:lnSpc>
              <a:spcBef>
                <a:spcPts val="45"/>
              </a:spcBef>
            </a:pPr>
            <a:endParaRPr lang="en-IN" dirty="0">
              <a:latin typeface="Verdana"/>
              <a:cs typeface="Verdana"/>
            </a:endParaRPr>
          </a:p>
          <a:p>
            <a:pPr marL="298450" marR="5080" indent="-285750">
              <a:lnSpc>
                <a:spcPct val="115999"/>
              </a:lnSpc>
              <a:spcBef>
                <a:spcPts val="45"/>
              </a:spcBef>
              <a:buFont typeface="Courier New" panose="02070309020205020404" pitchFamily="49" charset="0"/>
              <a:buChar char="o"/>
            </a:pPr>
            <a:r>
              <a:rPr lang="en-IN" sz="1800" b="1" dirty="0">
                <a:latin typeface="Verdana"/>
                <a:cs typeface="Verdana"/>
              </a:rPr>
              <a:t>Max</a:t>
            </a:r>
          </a:p>
          <a:p>
            <a:pPr marL="12700" marR="5080">
              <a:lnSpc>
                <a:spcPct val="115999"/>
              </a:lnSpc>
              <a:spcBef>
                <a:spcPts val="45"/>
              </a:spcBef>
            </a:pPr>
            <a:r>
              <a:rPr lang="en-IN" sz="1800" dirty="0">
                <a:latin typeface="Verdana"/>
                <a:cs typeface="Verdana"/>
              </a:rPr>
              <a:t>Calculation: max(income)</a:t>
            </a:r>
          </a:p>
          <a:p>
            <a:pPr marL="12700" marR="5080">
              <a:lnSpc>
                <a:spcPct val="115999"/>
              </a:lnSpc>
              <a:spcBef>
                <a:spcPts val="45"/>
              </a:spcBef>
            </a:pPr>
            <a:r>
              <a:rPr lang="en-IN" dirty="0">
                <a:latin typeface="Verdana"/>
                <a:cs typeface="Verdana"/>
              </a:rPr>
              <a:t>Output:5,000,000</a:t>
            </a:r>
          </a:p>
          <a:p>
            <a:pPr marL="12700" marR="5080">
              <a:lnSpc>
                <a:spcPct val="115999"/>
              </a:lnSpc>
              <a:spcBef>
                <a:spcPts val="45"/>
              </a:spcBef>
            </a:pPr>
            <a:r>
              <a:rPr lang="en-IN" sz="1800" dirty="0">
                <a:latin typeface="Verdana"/>
                <a:cs typeface="Verdana"/>
              </a:rPr>
              <a:t>Interpretation: The max of ‘income’ column in the Dataset is 5000000</a:t>
            </a:r>
          </a:p>
          <a:p>
            <a:pPr marL="12700" marR="5080">
              <a:lnSpc>
                <a:spcPct val="115999"/>
              </a:lnSpc>
              <a:spcBef>
                <a:spcPts val="45"/>
              </a:spcBef>
            </a:pPr>
            <a:endParaRPr lang="en-IN" dirty="0">
              <a:latin typeface="Verdana"/>
              <a:cs typeface="Verdana"/>
            </a:endParaRPr>
          </a:p>
          <a:p>
            <a:pPr marL="298450" marR="5080" indent="-285750">
              <a:lnSpc>
                <a:spcPct val="115999"/>
              </a:lnSpc>
              <a:spcBef>
                <a:spcPts val="45"/>
              </a:spcBef>
              <a:buFont typeface="Courier New" panose="02070309020205020404" pitchFamily="49" charset="0"/>
              <a:buChar char="o"/>
            </a:pPr>
            <a:r>
              <a:rPr lang="en-IN" sz="1800" b="1" dirty="0">
                <a:latin typeface="Verdana"/>
                <a:cs typeface="Verdana"/>
              </a:rPr>
              <a:t>Min</a:t>
            </a:r>
          </a:p>
          <a:p>
            <a:pPr marL="12700" marR="5080">
              <a:lnSpc>
                <a:spcPct val="115999"/>
              </a:lnSpc>
              <a:spcBef>
                <a:spcPts val="45"/>
              </a:spcBef>
            </a:pPr>
            <a:r>
              <a:rPr lang="en-IN" dirty="0">
                <a:latin typeface="Verdana"/>
                <a:cs typeface="Verdana"/>
              </a:rPr>
              <a:t>Calculation :min(income)</a:t>
            </a:r>
          </a:p>
          <a:p>
            <a:pPr marL="12700" marR="5080">
              <a:lnSpc>
                <a:spcPct val="115999"/>
              </a:lnSpc>
              <a:spcBef>
                <a:spcPts val="45"/>
              </a:spcBef>
            </a:pPr>
            <a:r>
              <a:rPr lang="en-IN" sz="1800" dirty="0">
                <a:latin typeface="Verdana"/>
                <a:cs typeface="Verdana"/>
              </a:rPr>
              <a:t>Output:25000</a:t>
            </a:r>
          </a:p>
          <a:p>
            <a:pPr marL="12700" marR="5080">
              <a:lnSpc>
                <a:spcPct val="115999"/>
              </a:lnSpc>
              <a:spcBef>
                <a:spcPts val="45"/>
              </a:spcBef>
            </a:pPr>
            <a:r>
              <a:rPr lang="en-IN" dirty="0">
                <a:latin typeface="Verdana"/>
                <a:cs typeface="Verdana"/>
              </a:rPr>
              <a:t>Interpretation: The min of ‘income’ column in the Dataset is 25000</a:t>
            </a:r>
            <a:endParaRPr lang="en-IN" sz="1800" dirty="0">
              <a:latin typeface="Verdana"/>
              <a:cs typeface="Verdana"/>
            </a:endParaRPr>
          </a:p>
          <a:p>
            <a:pPr marL="298450" marR="5080" indent="-285750">
              <a:lnSpc>
                <a:spcPct val="115999"/>
              </a:lnSpc>
              <a:spcBef>
                <a:spcPts val="45"/>
              </a:spcBef>
              <a:buFont typeface="Courier New" panose="02070309020205020404" pitchFamily="49" charset="0"/>
              <a:buChar char="o"/>
            </a:pPr>
            <a:endParaRPr lang="en-IN" sz="1800" b="1" dirty="0">
              <a:latin typeface="Verdana"/>
              <a:cs typeface="Verdana"/>
            </a:endParaRPr>
          </a:p>
          <a:p>
            <a:pPr marL="12700" marR="5080">
              <a:lnSpc>
                <a:spcPct val="115999"/>
              </a:lnSpc>
              <a:spcBef>
                <a:spcPts val="45"/>
              </a:spcBef>
            </a:pPr>
            <a:endParaRPr lang="en-IN" sz="1800" b="1" dirty="0">
              <a:latin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096-CAEF-9D44-AE11-E92CE6E177F8}"/>
              </a:ext>
            </a:extLst>
          </p:cNvPr>
          <p:cNvSpPr>
            <a:spLocks noGrp="1"/>
          </p:cNvSpPr>
          <p:nvPr>
            <p:ph type="title"/>
          </p:nvPr>
        </p:nvSpPr>
        <p:spPr/>
        <p:txBody>
          <a:bodyPr/>
          <a:lstStyle/>
          <a:p>
            <a:r>
              <a:rPr lang="en-US" dirty="0">
                <a:solidFill>
                  <a:schemeClr val="bg1"/>
                </a:solidFill>
              </a:rPr>
              <a:t>                                        r</a:t>
            </a:r>
          </a:p>
        </p:txBody>
      </p:sp>
      <p:sp>
        <p:nvSpPr>
          <p:cNvPr id="9" name="object 3">
            <a:extLst>
              <a:ext uri="{FF2B5EF4-FFF2-40B4-BE49-F238E27FC236}">
                <a16:creationId xmlns:a16="http://schemas.microsoft.com/office/drawing/2014/main" id="{FFDAE01D-7524-1648-B35E-2214685A880C}"/>
              </a:ext>
            </a:extLst>
          </p:cNvPr>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2052" name="Picture 4" descr="Are Increased Healthcare Costs Putting Stress on 401(k) Plans? - 401k Plan  Optimization, Compliance, Investment &amp; Partners">
            <a:extLst>
              <a:ext uri="{FF2B5EF4-FFF2-40B4-BE49-F238E27FC236}">
                <a16:creationId xmlns:a16="http://schemas.microsoft.com/office/drawing/2014/main" id="{93574613-B23E-9348-B2CE-57C415A5BA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010" r="10954" b="21212"/>
          <a:stretch/>
        </p:blipFill>
        <p:spPr bwMode="auto">
          <a:xfrm>
            <a:off x="1149350" y="1187450"/>
            <a:ext cx="6781800" cy="807719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59B84CD-E689-644D-A388-8766078C760B}"/>
              </a:ext>
            </a:extLst>
          </p:cNvPr>
          <p:cNvSpPr txBox="1"/>
          <p:nvPr/>
        </p:nvSpPr>
        <p:spPr>
          <a:xfrm>
            <a:off x="9455150" y="363954"/>
            <a:ext cx="8397874" cy="10341293"/>
          </a:xfrm>
          <a:prstGeom prst="rect">
            <a:avLst/>
          </a:prstGeom>
          <a:noFill/>
        </p:spPr>
        <p:txBody>
          <a:bodyPr wrap="square">
            <a:spAutoFit/>
          </a:bodyPr>
          <a:lstStyle/>
          <a:p>
            <a:pPr marL="285750" indent="-285750">
              <a:buFont typeface="Courier New" panose="02070309020205020404" pitchFamily="49" charset="0"/>
              <a:buChar char="o"/>
            </a:pPr>
            <a:r>
              <a:rPr lang="en-US" b="1" dirty="0">
                <a:latin typeface="Verdana" panose="020B0604030504040204" pitchFamily="34" charset="0"/>
                <a:ea typeface="Verdana" panose="020B0604030504040204" pitchFamily="34" charset="0"/>
                <a:cs typeface="Verdana" panose="020B0604030504040204" pitchFamily="34" charset="0"/>
              </a:rPr>
              <a:t>Range</a:t>
            </a:r>
          </a:p>
          <a:p>
            <a:r>
              <a:rPr lang="en-US" dirty="0">
                <a:latin typeface="Verdana" panose="020B0604030504040204" pitchFamily="34" charset="0"/>
                <a:ea typeface="Verdana" panose="020B0604030504040204" pitchFamily="34" charset="0"/>
                <a:cs typeface="Verdana" panose="020B0604030504040204" pitchFamily="34" charset="0"/>
              </a:rPr>
              <a:t>Calculation: range(income)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Output: 25000- 5000000</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Interpretation: Maximum and Minimum values of ‘income’ column in Dataset is </a:t>
            </a:r>
            <a:r>
              <a:rPr lang="en-IN" dirty="0">
                <a:effectLst/>
              </a:rPr>
              <a:t>25000 5000000</a:t>
            </a:r>
            <a:r>
              <a:rPr lang="en-US" dirty="0">
                <a:latin typeface="Verdana" panose="020B0604030504040204" pitchFamily="34" charset="0"/>
                <a:ea typeface="Verdana" panose="020B0604030504040204" pitchFamily="34" charset="0"/>
                <a:cs typeface="Verdana" panose="020B0604030504040204" pitchFamily="34" charset="0"/>
              </a:rPr>
              <a:t> </a:t>
            </a:r>
          </a:p>
          <a:p>
            <a:endParaRPr lang="en-US" b="1" dirty="0">
              <a:latin typeface="Verdana" panose="020B0604030504040204" pitchFamily="34" charset="0"/>
              <a:ea typeface="Verdana" panose="020B0604030504040204" pitchFamily="34" charset="0"/>
              <a:cs typeface="Verdana" panose="020B0604030504040204" pitchFamily="34" charset="0"/>
            </a:endParaRPr>
          </a:p>
          <a:p>
            <a:endParaRPr lang="en-US"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Courier New" panose="02070309020205020404" pitchFamily="49" charset="0"/>
              <a:buChar char="o"/>
            </a:pPr>
            <a:r>
              <a:rPr lang="en-US" b="1" dirty="0">
                <a:latin typeface="Verdana" panose="020B0604030504040204" pitchFamily="34" charset="0"/>
                <a:ea typeface="Verdana" panose="020B0604030504040204" pitchFamily="34" charset="0"/>
                <a:cs typeface="Verdana" panose="020B0604030504040204" pitchFamily="34" charset="0"/>
              </a:rPr>
              <a:t>Variance</a:t>
            </a:r>
          </a:p>
          <a:p>
            <a:r>
              <a:rPr lang="en-US" dirty="0">
                <a:latin typeface="Verdana" panose="020B0604030504040204" pitchFamily="34" charset="0"/>
                <a:ea typeface="Verdana" panose="020B0604030504040204" pitchFamily="34" charset="0"/>
                <a:cs typeface="Verdana" panose="020B0604030504040204" pitchFamily="34" charset="0"/>
              </a:rPr>
              <a:t>Calculation: var(income)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Output: 486,071,536,600</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Interpretation: The variance of the ‘income’ column is approximately 486,071,536,600</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Courier New" panose="02070309020205020404" pitchFamily="49" charset="0"/>
              <a:buChar char="o"/>
            </a:pPr>
            <a:r>
              <a:rPr lang="en-US" b="1" dirty="0">
                <a:latin typeface="Verdana" panose="020B0604030504040204" pitchFamily="34" charset="0"/>
                <a:ea typeface="Verdana" panose="020B0604030504040204" pitchFamily="34" charset="0"/>
                <a:cs typeface="Verdana" panose="020B0604030504040204" pitchFamily="34" charset="0"/>
              </a:rPr>
              <a:t>Standard Deviation</a:t>
            </a:r>
          </a:p>
          <a:p>
            <a:r>
              <a:rPr lang="en-US" dirty="0">
                <a:latin typeface="Verdana" panose="020B0604030504040204" pitchFamily="34" charset="0"/>
                <a:ea typeface="Verdana" panose="020B0604030504040204" pitchFamily="34" charset="0"/>
                <a:cs typeface="Verdana" panose="020B0604030504040204" pitchFamily="34" charset="0"/>
              </a:rPr>
              <a:t>Calculation: sd(income)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Output:697188.3</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Interpretation: The Sd of ‘income’ column in the dataset is 697188.3</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Courier New" panose="02070309020205020404" pitchFamily="49" charset="0"/>
              <a:buChar char="o"/>
            </a:pPr>
            <a:r>
              <a:rPr lang="en-US" b="1" dirty="0">
                <a:latin typeface="Verdana" panose="020B0604030504040204" pitchFamily="34" charset="0"/>
                <a:ea typeface="Verdana" panose="020B0604030504040204" pitchFamily="34" charset="0"/>
                <a:cs typeface="Verdana" panose="020B0604030504040204" pitchFamily="34" charset="0"/>
              </a:rPr>
              <a:t>Summary</a:t>
            </a:r>
          </a:p>
          <a:p>
            <a:r>
              <a:rPr lang="en-US" dirty="0">
                <a:latin typeface="Verdana" panose="020B0604030504040204" pitchFamily="34" charset="0"/>
                <a:ea typeface="Verdana" panose="020B0604030504040204" pitchFamily="34" charset="0"/>
                <a:cs typeface="Verdana" panose="020B0604030504040204" pitchFamily="34" charset="0"/>
              </a:rPr>
              <a:t>Calculation: summary(income)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Output:  </a:t>
            </a:r>
            <a:r>
              <a:rPr lang="en-IN" dirty="0">
                <a:effectLst/>
              </a:rPr>
              <a:t>Min. 1st Qu. Median Mean 3rd Qu. Max. </a:t>
            </a:r>
          </a:p>
          <a:p>
            <a:pPr marL="0" algn="l" fontAlgn="t">
              <a:spcBef>
                <a:spcPts val="0"/>
              </a:spcBef>
              <a:spcAft>
                <a:spcPts val="0"/>
              </a:spcAft>
            </a:pPr>
            <a:r>
              <a:rPr lang="en-IN" sz="1800" b="0" i="0" u="none" strike="noStrike" dirty="0">
                <a:solidFill>
                  <a:srgbClr val="000000"/>
                </a:solidFill>
                <a:effectLst/>
                <a:latin typeface="Monaco" pitchFamily="2" charset="77"/>
              </a:rPr>
              <a:t>        25000 50000 100000 323276 500000 5000000  </a:t>
            </a:r>
            <a:endParaRPr lang="en-IN" sz="1800" b="0" i="0" u="none" strike="noStrike" dirty="0">
              <a:effectLst/>
              <a:latin typeface="Arial" panose="020B0604020202020204" pitchFamily="34" charset="0"/>
            </a:endParaRPr>
          </a:p>
          <a:p>
            <a:pPr marL="0" algn="l" fontAlgn="t">
              <a:spcBef>
                <a:spcPts val="0"/>
              </a:spcBef>
              <a:spcAft>
                <a:spcPts val="0"/>
              </a:spcAft>
            </a:pPr>
            <a:r>
              <a:rPr lang="en-IN" sz="1800" b="0" i="0" u="none" strike="noStrike" dirty="0">
                <a:solidFill>
                  <a:srgbClr val="0000FF"/>
                </a:solidFill>
                <a:effectLst/>
                <a:latin typeface="Monaco" pitchFamily="2" charset="77"/>
              </a:rPr>
              <a:t> </a:t>
            </a:r>
            <a:endParaRPr lang="en-IN" sz="1800" b="0" i="0" u="none" strike="noStrike" dirty="0">
              <a:effectLst/>
              <a:latin typeface="Arial" panose="020B0604020202020204" pitchFamily="34" charset="0"/>
            </a:endParaRPr>
          </a:p>
          <a:p>
            <a:endParaRPr lang="en-IN" dirty="0">
              <a:effectLst/>
            </a:endParaRPr>
          </a:p>
          <a:p>
            <a:r>
              <a:rPr lang="en-US" dirty="0">
                <a:latin typeface="Verdana" panose="020B0604030504040204" pitchFamily="34" charset="0"/>
                <a:ea typeface="Verdana" panose="020B0604030504040204" pitchFamily="34" charset="0"/>
                <a:cs typeface="Verdana" panose="020B0604030504040204" pitchFamily="34" charset="0"/>
              </a:rPr>
              <a:t>Interpretation: The income summary: Min: 25,000, 1st Qu: 50,000, Median: 100,000, Mean: 323,276, 3rd Qu: 500,000, Max: 5,000,000.</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6468862"/>
      </p:ext>
    </p:extLst>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2468" y="730250"/>
            <a:ext cx="5646420" cy="635635"/>
          </a:xfrm>
          <a:prstGeom prst="rect">
            <a:avLst/>
          </a:prstGeom>
        </p:spPr>
        <p:txBody>
          <a:bodyPr vert="horz" wrap="square" lIns="0" tIns="12700" rIns="0" bIns="0" rtlCol="0">
            <a:spAutoFit/>
          </a:bodyPr>
          <a:lstStyle/>
          <a:p>
            <a:pPr marL="12700" algn="ctr">
              <a:lnSpc>
                <a:spcPct val="100000"/>
              </a:lnSpc>
              <a:spcBef>
                <a:spcPts val="100"/>
              </a:spcBef>
            </a:pPr>
            <a:r>
              <a:rPr lang="en-US" sz="4000" dirty="0">
                <a:solidFill>
                  <a:schemeClr val="bg1"/>
                </a:solidFill>
              </a:rPr>
              <a:t>Hypothesis Testing</a:t>
            </a:r>
            <a:endParaRPr sz="4000" dirty="0">
              <a:solidFill>
                <a:schemeClr val="bg1"/>
              </a:solidFill>
            </a:endParaRPr>
          </a:p>
        </p:txBody>
      </p:sp>
      <p:pic>
        <p:nvPicPr>
          <p:cNvPr id="8" name="object 8"/>
          <p:cNvPicPr/>
          <p:nvPr/>
        </p:nvPicPr>
        <p:blipFill>
          <a:blip r:embed="rId2" cstate="print"/>
          <a:stretch>
            <a:fillRect/>
          </a:stretch>
        </p:blipFill>
        <p:spPr>
          <a:xfrm>
            <a:off x="0" y="0"/>
            <a:ext cx="9143999" cy="10286998"/>
          </a:xfrm>
          <a:prstGeom prst="rect">
            <a:avLst/>
          </a:prstGeom>
        </p:spPr>
      </p:pic>
      <p:sp>
        <p:nvSpPr>
          <p:cNvPr id="10" name="TextBox 9">
            <a:extLst>
              <a:ext uri="{FF2B5EF4-FFF2-40B4-BE49-F238E27FC236}">
                <a16:creationId xmlns:a16="http://schemas.microsoft.com/office/drawing/2014/main" id="{50B22ADE-47C7-714B-BC0E-D0785EEBBC76}"/>
              </a:ext>
            </a:extLst>
          </p:cNvPr>
          <p:cNvSpPr txBox="1"/>
          <p:nvPr/>
        </p:nvSpPr>
        <p:spPr>
          <a:xfrm>
            <a:off x="9140826" y="1644650"/>
            <a:ext cx="9153524" cy="5116081"/>
          </a:xfrm>
          <a:prstGeom prst="rect">
            <a:avLst/>
          </a:prstGeom>
          <a:noFill/>
        </p:spPr>
        <p:txBody>
          <a:bodyPr wrap="square">
            <a:spAutoFit/>
          </a:bodyPr>
          <a:lstStyle/>
          <a:p>
            <a:pPr marL="12700" marR="5080">
              <a:lnSpc>
                <a:spcPct val="115999"/>
              </a:lnSpc>
              <a:spcBef>
                <a:spcPts val="45"/>
              </a:spcBef>
            </a:pPr>
            <a:r>
              <a:rPr lang="en-IN" sz="2000" b="1" dirty="0">
                <a:solidFill>
                  <a:schemeClr val="bg1"/>
                </a:solidFill>
                <a:latin typeface="Verdana" panose="020B0604030504040204" pitchFamily="34" charset="0"/>
                <a:ea typeface="Verdana" panose="020B0604030504040204" pitchFamily="34" charset="0"/>
                <a:cs typeface="Verdana" panose="020B0604030504040204" pitchFamily="34" charset="0"/>
              </a:rPr>
              <a:t>T –test</a:t>
            </a:r>
          </a:p>
          <a:p>
            <a:pPr marL="12700" marR="5080">
              <a:lnSpc>
                <a:spcPct val="115999"/>
              </a:lnSpc>
              <a:spcBef>
                <a:spcPts val="45"/>
              </a:spcBef>
            </a:pPr>
            <a:endParaRPr lang="en-IN"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2700" marR="5080">
              <a:lnSpc>
                <a:spcPct val="115999"/>
              </a:lnSpc>
              <a:spcBef>
                <a:spcPts val="45"/>
              </a:spcBef>
            </a:pPr>
            <a:r>
              <a:rPr lang="en-IN" sz="20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T-tests are used to compare the means of two groups and determine if they are significantly different. They are commonly used in hypothesis testing and can help identify relationships between variables</a:t>
            </a:r>
          </a:p>
          <a:p>
            <a:pPr marL="12700" marR="5080">
              <a:lnSpc>
                <a:spcPct val="115999"/>
              </a:lnSpc>
              <a:spcBef>
                <a:spcPts val="45"/>
              </a:spcBef>
            </a:pPr>
            <a:endParaRPr lang="en-IN"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Null Hypothesis (</a:t>
            </a:r>
            <a:r>
              <a:rPr lang="en-IN" sz="2000" b="0" i="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H</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0​): There is no significant difference between the means.</a:t>
            </a:r>
          </a:p>
          <a:p>
            <a:pPr algn="l">
              <a:buFont typeface="Arial" panose="020B0604020202020204" pitchFamily="34" charset="0"/>
              <a:buChar char="•"/>
            </a:pPr>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Alternative Hypothesis (</a:t>
            </a:r>
            <a:r>
              <a:rPr lang="en-IN" sz="2000" b="0" i="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H</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1​ ​): There is a significant difference between the means.</a:t>
            </a:r>
          </a:p>
          <a:p>
            <a:pPr algn="l">
              <a:buFont typeface="Arial" panose="020B0604020202020204" pitchFamily="34" charset="0"/>
              <a:buChar char="•"/>
            </a:pPr>
            <a:endParaRPr lang="en-IN"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2700" marR="5080">
              <a:lnSpc>
                <a:spcPct val="115999"/>
              </a:lnSpc>
              <a:spcBef>
                <a:spcPts val="45"/>
              </a:spcBef>
            </a:pPr>
            <a:endParaRPr lang="en-IN"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2700" marR="5080">
              <a:lnSpc>
                <a:spcPct val="115999"/>
              </a:lnSpc>
              <a:spcBef>
                <a:spcPts val="45"/>
              </a:spcBef>
            </a:pPr>
            <a:endParaRPr lang="en-IN"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a:extLst>
              <a:ext uri="{FF2B5EF4-FFF2-40B4-BE49-F238E27FC236}">
                <a16:creationId xmlns:a16="http://schemas.microsoft.com/office/drawing/2014/main" id="{5DC93003-2610-674C-BFC9-86E10E987EA0}"/>
              </a:ext>
            </a:extLst>
          </p:cNvPr>
          <p:cNvPicPr>
            <a:picLocks noChangeAspect="1"/>
          </p:cNvPicPr>
          <p:nvPr/>
        </p:nvPicPr>
        <p:blipFill>
          <a:blip r:embed="rId3"/>
          <a:stretch>
            <a:fillRect/>
          </a:stretch>
        </p:blipFill>
        <p:spPr>
          <a:xfrm>
            <a:off x="9683750" y="5759450"/>
            <a:ext cx="7772400" cy="2743200"/>
          </a:xfrm>
          <a:prstGeom prst="rect">
            <a:avLst/>
          </a:prstGeom>
        </p:spPr>
      </p:pic>
      <p:sp>
        <p:nvSpPr>
          <p:cNvPr id="15" name="TextBox 14">
            <a:extLst>
              <a:ext uri="{FF2B5EF4-FFF2-40B4-BE49-F238E27FC236}">
                <a16:creationId xmlns:a16="http://schemas.microsoft.com/office/drawing/2014/main" id="{D6EEC0DA-B065-5E43-8F57-1E0032CA9D16}"/>
              </a:ext>
            </a:extLst>
          </p:cNvPr>
          <p:cNvSpPr txBox="1"/>
          <p:nvPr/>
        </p:nvSpPr>
        <p:spPr>
          <a:xfrm>
            <a:off x="9226551" y="8578850"/>
            <a:ext cx="9067800" cy="1554272"/>
          </a:xfrm>
          <a:prstGeom prst="rect">
            <a:avLst/>
          </a:prstGeom>
          <a:noFill/>
        </p:spPr>
        <p:txBody>
          <a:bodyPr wrap="square">
            <a:spAutoFit/>
          </a:bodyPr>
          <a:lstStyle/>
          <a:p>
            <a:r>
              <a:rPr lang="en-US" sz="1900" b="1" dirty="0">
                <a:solidFill>
                  <a:schemeClr val="bg1"/>
                </a:solidFill>
                <a:latin typeface="Verdana" panose="020B0604030504040204" pitchFamily="34" charset="0"/>
                <a:ea typeface="Verdana" panose="020B0604030504040204" pitchFamily="34" charset="0"/>
                <a:cs typeface="Verdana" panose="020B0604030504040204" pitchFamily="34" charset="0"/>
              </a:rPr>
              <a:t>Conclusion:</a:t>
            </a:r>
            <a:r>
              <a:rPr lang="en-IN" sz="1900" dirty="0">
                <a:solidFill>
                  <a:schemeClr val="bg1"/>
                </a:solidFill>
                <a:latin typeface="Verdana" panose="020B0604030504040204" pitchFamily="34" charset="0"/>
                <a:ea typeface="Verdana" panose="020B0604030504040204" pitchFamily="34" charset="0"/>
                <a:cs typeface="Verdana" panose="020B0604030504040204" pitchFamily="34" charset="0"/>
              </a:rPr>
              <a:t>The one-sample t-test conducted on the income variable indicates a statistically significant difference from zero (p = 0.0008266), with a mean income of 323,275.90. Therefore, we reject the null hypothesis that the true mean income is equal to zero.</a:t>
            </a:r>
            <a:endParaRPr lang="en-IN" sz="19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endParaRPr lang="en-US" sz="19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2475" y="425450"/>
            <a:ext cx="5601970" cy="631583"/>
          </a:xfrm>
          <a:prstGeom prst="rect">
            <a:avLst/>
          </a:prstGeom>
        </p:spPr>
        <p:txBody>
          <a:bodyPr vert="horz" wrap="square" lIns="0" tIns="15875" rIns="0" bIns="0" rtlCol="0">
            <a:spAutoFit/>
          </a:bodyPr>
          <a:lstStyle/>
          <a:p>
            <a:pPr marL="12700" algn="ctr">
              <a:lnSpc>
                <a:spcPct val="100000"/>
              </a:lnSpc>
              <a:spcBef>
                <a:spcPts val="125"/>
              </a:spcBef>
            </a:pPr>
            <a:r>
              <a:rPr lang="en-US" sz="4000" dirty="0">
                <a:solidFill>
                  <a:schemeClr val="bg1"/>
                </a:solidFill>
              </a:rPr>
              <a:t>Two</a:t>
            </a:r>
            <a:r>
              <a:rPr lang="en-US" sz="3600" dirty="0">
                <a:solidFill>
                  <a:schemeClr val="bg1"/>
                </a:solidFill>
              </a:rPr>
              <a:t> Sample T-test</a:t>
            </a:r>
            <a:endParaRPr sz="3600" dirty="0">
              <a:solidFill>
                <a:schemeClr val="bg1"/>
              </a:solidFill>
            </a:endParaRPr>
          </a:p>
        </p:txBody>
      </p:sp>
      <p:sp>
        <p:nvSpPr>
          <p:cNvPr id="5" name="object 5"/>
          <p:cNvSpPr txBox="1"/>
          <p:nvPr/>
        </p:nvSpPr>
        <p:spPr>
          <a:xfrm>
            <a:off x="9607550" y="1111250"/>
            <a:ext cx="8693150" cy="4629472"/>
          </a:xfrm>
          <a:prstGeom prst="rect">
            <a:avLst/>
          </a:prstGeom>
        </p:spPr>
        <p:txBody>
          <a:bodyPr vert="horz" wrap="square" lIns="0" tIns="12700" rIns="0" bIns="0" rtlCol="0">
            <a:spAutoFit/>
          </a:bodyPr>
          <a:lstStyle/>
          <a:p>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The two-sample t-test comparing income between genders yielded a p-value of 0.1346, suggesting no significant difference in income between females and males.</a:t>
            </a:r>
          </a:p>
          <a:p>
            <a:endParaRPr lang="en-IN"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Null Hypothesis (</a:t>
            </a:r>
            <a:r>
              <a:rPr lang="en-IN" sz="2000" b="0" i="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H</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0​): There is no significant difference in the means  Income of  between the groups represented by Gender(Male &amp; Female)</a:t>
            </a:r>
          </a:p>
          <a:p>
            <a:pPr algn="l">
              <a:buFont typeface="Arial" panose="020B0604020202020204" pitchFamily="34" charset="0"/>
              <a:buChar char="•"/>
            </a:pPr>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Alternative Hypothesis (H1​​): There is a significant difference in the means of Income between at least two of the groups represented by Gender(Male &amp;Female)</a:t>
            </a:r>
          </a:p>
          <a:p>
            <a:pPr algn="l">
              <a:buFont typeface="Arial" panose="020B0604020202020204" pitchFamily="34" charset="0"/>
              <a:buChar char="•"/>
            </a:pPr>
            <a:endParaRPr lang="en-IN"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endPar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2000" u="sng"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08D94BDB-85FD-1941-B713-2A7807C6442A}"/>
              </a:ext>
            </a:extLst>
          </p:cNvPr>
          <p:cNvPicPr>
            <a:picLocks noChangeAspect="1"/>
          </p:cNvPicPr>
          <p:nvPr/>
        </p:nvPicPr>
        <p:blipFill>
          <a:blip r:embed="rId2"/>
          <a:stretch>
            <a:fillRect/>
          </a:stretch>
        </p:blipFill>
        <p:spPr>
          <a:xfrm>
            <a:off x="9810750" y="4997450"/>
            <a:ext cx="7797800" cy="2755900"/>
          </a:xfrm>
          <a:prstGeom prst="rect">
            <a:avLst/>
          </a:prstGeom>
        </p:spPr>
      </p:pic>
      <p:sp>
        <p:nvSpPr>
          <p:cNvPr id="9" name="TextBox 8">
            <a:extLst>
              <a:ext uri="{FF2B5EF4-FFF2-40B4-BE49-F238E27FC236}">
                <a16:creationId xmlns:a16="http://schemas.microsoft.com/office/drawing/2014/main" id="{FC6A8BF1-5B20-154C-A5EC-525118B1247E}"/>
              </a:ext>
            </a:extLst>
          </p:cNvPr>
          <p:cNvSpPr txBox="1"/>
          <p:nvPr/>
        </p:nvSpPr>
        <p:spPr>
          <a:xfrm>
            <a:off x="9344026" y="8426450"/>
            <a:ext cx="9102724" cy="707886"/>
          </a:xfrm>
          <a:prstGeom prst="rect">
            <a:avLst/>
          </a:prstGeom>
          <a:noFill/>
        </p:spPr>
        <p:txBody>
          <a:bodyPr wrap="square">
            <a:spAutoFit/>
          </a:bodyPr>
          <a:lstStyle/>
          <a:p>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Conclusion:</a:t>
            </a:r>
            <a:r>
              <a:rPr lang="en-IN" sz="2000" b="0" i="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Since the p-value (0.1346) is greater than the typical significance level of 0.05, we fail to reject the null hypothesis</a:t>
            </a:r>
            <a:endPar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73,000+ Healthcare Cost Pictures">
            <a:extLst>
              <a:ext uri="{FF2B5EF4-FFF2-40B4-BE49-F238E27FC236}">
                <a16:creationId xmlns:a16="http://schemas.microsoft.com/office/drawing/2014/main" id="{7588BDA7-EF23-3E48-AA80-57C02FA0A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76"/>
            <a:ext cx="9175750" cy="10282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531350" y="2254250"/>
            <a:ext cx="8756649" cy="4630755"/>
          </a:xfrm>
          <a:prstGeom prst="rect">
            <a:avLst/>
          </a:prstGeom>
        </p:spPr>
        <p:txBody>
          <a:bodyPr vert="horz" wrap="square" lIns="0" tIns="13970" rIns="0" bIns="0" rtlCol="0">
            <a:spAutoFit/>
          </a:bodyPr>
          <a:lstStyle/>
          <a:p>
            <a:pPr algn="l"/>
            <a:r>
              <a:rPr lang="en-US" sz="2000" b="0" i="0" dirty="0">
                <a:effectLst/>
                <a:latin typeface="Verdana" panose="020B0604030504040204" pitchFamily="34" charset="0"/>
                <a:ea typeface="Verdana" panose="020B0604030504040204" pitchFamily="34" charset="0"/>
                <a:cs typeface="Verdana" panose="020B0604030504040204" pitchFamily="34" charset="0"/>
              </a:rPr>
              <a:t>T</a:t>
            </a:r>
            <a:r>
              <a:rPr lang="en-IN" sz="2000" b="0" i="0" dirty="0">
                <a:effectLst/>
                <a:latin typeface="Verdana" panose="020B0604030504040204" pitchFamily="34" charset="0"/>
                <a:ea typeface="Verdana" panose="020B0604030504040204" pitchFamily="34" charset="0"/>
                <a:cs typeface="Verdana" panose="020B0604030504040204" pitchFamily="34" charset="0"/>
              </a:rPr>
              <a:t>he chi-square test is a statistical test used to determine whether there is a significant association between categorical variables. It is typically applied when you have categorical data from two or more groups and you want to assess if there is a relationship between them</a:t>
            </a:r>
            <a:br>
              <a:rPr lang="en-IN" sz="2000" b="0" i="0" dirty="0">
                <a:effectLst/>
                <a:latin typeface="Verdana" panose="020B0604030504040204" pitchFamily="34" charset="0"/>
                <a:ea typeface="Verdana" panose="020B0604030504040204" pitchFamily="34" charset="0"/>
                <a:cs typeface="Verdana" panose="020B0604030504040204" pitchFamily="34" charset="0"/>
              </a:rPr>
            </a:br>
            <a:br>
              <a:rPr lang="en-IN" sz="2000" b="0" i="0" dirty="0">
                <a:effectLst/>
                <a:latin typeface="Verdana" panose="020B0604030504040204" pitchFamily="34" charset="0"/>
                <a:ea typeface="Verdana" panose="020B0604030504040204" pitchFamily="34" charset="0"/>
                <a:cs typeface="Verdana" panose="020B0604030504040204" pitchFamily="34" charset="0"/>
              </a:rPr>
            </a:br>
            <a:br>
              <a:rPr lang="en-IN" sz="2000" b="0" i="0" dirty="0">
                <a:effectLst/>
                <a:latin typeface="Verdana" panose="020B0604030504040204" pitchFamily="34" charset="0"/>
                <a:ea typeface="Verdana" panose="020B0604030504040204" pitchFamily="34" charset="0"/>
                <a:cs typeface="Verdana" panose="020B0604030504040204" pitchFamily="34" charset="0"/>
              </a:rPr>
            </a:br>
            <a:r>
              <a:rPr lang="en-IN" sz="2000" b="1" i="0" dirty="0">
                <a:effectLst/>
                <a:latin typeface="Verdana" panose="020B0604030504040204" pitchFamily="34" charset="0"/>
                <a:ea typeface="Verdana" panose="020B0604030504040204" pitchFamily="34" charset="0"/>
                <a:cs typeface="Verdana" panose="020B0604030504040204" pitchFamily="34" charset="0"/>
              </a:rPr>
              <a:t>H0 (Null Hypothesis)</a:t>
            </a:r>
            <a:r>
              <a:rPr lang="en-IN" sz="2000" b="0" i="0" dirty="0">
                <a:effectLst/>
                <a:latin typeface="Verdana" panose="020B0604030504040204" pitchFamily="34" charset="0"/>
                <a:ea typeface="Verdana" panose="020B0604030504040204" pitchFamily="34" charset="0"/>
                <a:cs typeface="Verdana" panose="020B0604030504040204" pitchFamily="34" charset="0"/>
              </a:rPr>
              <a:t>: There is no significant association between the categorical variables.</a:t>
            </a:r>
            <a:br>
              <a:rPr lang="en-IN" sz="2000" b="0" i="0" dirty="0">
                <a:effectLst/>
                <a:latin typeface="Verdana" panose="020B0604030504040204" pitchFamily="34" charset="0"/>
                <a:ea typeface="Verdana" panose="020B0604030504040204" pitchFamily="34" charset="0"/>
                <a:cs typeface="Verdana" panose="020B0604030504040204" pitchFamily="34" charset="0"/>
              </a:rPr>
            </a:br>
            <a:br>
              <a:rPr lang="en-IN" sz="2000" b="0" i="0" dirty="0">
                <a:effectLst/>
                <a:latin typeface="Verdana" panose="020B0604030504040204" pitchFamily="34" charset="0"/>
                <a:ea typeface="Verdana" panose="020B0604030504040204" pitchFamily="34" charset="0"/>
                <a:cs typeface="Verdana" panose="020B0604030504040204" pitchFamily="34" charset="0"/>
              </a:rPr>
            </a:br>
            <a:r>
              <a:rPr lang="en-IN" sz="2000" b="1" i="0" dirty="0">
                <a:effectLst/>
                <a:latin typeface="Verdana" panose="020B0604030504040204" pitchFamily="34" charset="0"/>
                <a:ea typeface="Verdana" panose="020B0604030504040204" pitchFamily="34" charset="0"/>
                <a:cs typeface="Verdana" panose="020B0604030504040204" pitchFamily="34" charset="0"/>
              </a:rPr>
              <a:t>H1 (Alternative Hypothesis)</a:t>
            </a:r>
            <a:r>
              <a:rPr lang="en-IN" sz="2000" b="0" i="0" dirty="0">
                <a:effectLst/>
                <a:latin typeface="Verdana" panose="020B0604030504040204" pitchFamily="34" charset="0"/>
                <a:ea typeface="Verdana" panose="020B0604030504040204" pitchFamily="34" charset="0"/>
                <a:cs typeface="Verdana" panose="020B0604030504040204" pitchFamily="34" charset="0"/>
              </a:rPr>
              <a:t>: There is a significant association between the categorical variables.</a:t>
            </a:r>
            <a:br>
              <a:rPr lang="en-IN" sz="2000" b="0" i="0" dirty="0">
                <a:effectLst/>
                <a:latin typeface="Verdana" panose="020B0604030504040204" pitchFamily="34" charset="0"/>
                <a:ea typeface="Verdana" panose="020B0604030504040204" pitchFamily="34" charset="0"/>
                <a:cs typeface="Verdana" panose="020B0604030504040204" pitchFamily="34" charset="0"/>
              </a:rPr>
            </a:br>
            <a:br>
              <a:rPr lang="en-IN" sz="2000" b="0" i="0" dirty="0">
                <a:effectLst/>
                <a:latin typeface="Verdana" panose="020B0604030504040204" pitchFamily="34" charset="0"/>
                <a:ea typeface="Verdana" panose="020B0604030504040204" pitchFamily="34" charset="0"/>
                <a:cs typeface="Verdana" panose="020B0604030504040204" pitchFamily="34" charset="0"/>
              </a:rPr>
            </a:br>
            <a:br>
              <a:rPr lang="en-IN" sz="2000" dirty="0">
                <a:latin typeface="Verdana" panose="020B0604030504040204" pitchFamily="34" charset="0"/>
                <a:ea typeface="Verdana" panose="020B0604030504040204" pitchFamily="34" charset="0"/>
                <a:cs typeface="Verdana" panose="020B0604030504040204" pitchFamily="34" charset="0"/>
              </a:rPr>
            </a:br>
            <a:endParaRPr sz="2000" dirty="0">
              <a:latin typeface="Verdana" panose="020B0604030504040204" pitchFamily="34" charset="0"/>
              <a:ea typeface="Verdana" panose="020B0604030504040204" pitchFamily="34" charset="0"/>
              <a:cs typeface="Verdana" panose="020B0604030504040204" pitchFamily="34" charset="0"/>
            </a:endParaRPr>
          </a:p>
        </p:txBody>
      </p:sp>
      <p:pic>
        <p:nvPicPr>
          <p:cNvPr id="7" name="object 7"/>
          <p:cNvPicPr/>
          <p:nvPr/>
        </p:nvPicPr>
        <p:blipFill>
          <a:blip r:embed="rId2" cstate="print"/>
          <a:stretch>
            <a:fillRect/>
          </a:stretch>
        </p:blipFill>
        <p:spPr>
          <a:xfrm>
            <a:off x="0" y="0"/>
            <a:ext cx="9143999" cy="10286998"/>
          </a:xfrm>
          <a:prstGeom prst="rect">
            <a:avLst/>
          </a:prstGeom>
          <a:solidFill>
            <a:srgbClr val="84FFF9"/>
          </a:solidFill>
        </p:spPr>
      </p:pic>
      <p:pic>
        <p:nvPicPr>
          <p:cNvPr id="3" name="Picture 2">
            <a:extLst>
              <a:ext uri="{FF2B5EF4-FFF2-40B4-BE49-F238E27FC236}">
                <a16:creationId xmlns:a16="http://schemas.microsoft.com/office/drawing/2014/main" id="{AD5E830E-A89F-CE49-A675-5E943AD18104}"/>
              </a:ext>
            </a:extLst>
          </p:cNvPr>
          <p:cNvPicPr>
            <a:picLocks noChangeAspect="1"/>
          </p:cNvPicPr>
          <p:nvPr/>
        </p:nvPicPr>
        <p:blipFill rotWithShape="1">
          <a:blip r:embed="rId3"/>
          <a:srcRect b="16408"/>
          <a:stretch/>
        </p:blipFill>
        <p:spPr>
          <a:xfrm>
            <a:off x="9683750" y="6216651"/>
            <a:ext cx="7696200" cy="1828800"/>
          </a:xfrm>
          <a:prstGeom prst="rect">
            <a:avLst/>
          </a:prstGeom>
        </p:spPr>
      </p:pic>
      <p:sp>
        <p:nvSpPr>
          <p:cNvPr id="8" name="TextBox 7">
            <a:extLst>
              <a:ext uri="{FF2B5EF4-FFF2-40B4-BE49-F238E27FC236}">
                <a16:creationId xmlns:a16="http://schemas.microsoft.com/office/drawing/2014/main" id="{D9DB0F87-62CB-AD40-A1BF-DC01B1B01AD9}"/>
              </a:ext>
            </a:extLst>
          </p:cNvPr>
          <p:cNvSpPr txBox="1"/>
          <p:nvPr/>
        </p:nvSpPr>
        <p:spPr>
          <a:xfrm>
            <a:off x="9217026" y="8883650"/>
            <a:ext cx="9229724" cy="707886"/>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Conclusion: </a:t>
            </a:r>
            <a:r>
              <a:rPr lang="en-US" sz="2000" dirty="0">
                <a:latin typeface="Verdana" panose="020B0604030504040204" pitchFamily="34" charset="0"/>
                <a:ea typeface="Verdana" panose="020B0604030504040204" pitchFamily="34" charset="0"/>
                <a:cs typeface="Verdana" panose="020B0604030504040204" pitchFamily="34" charset="0"/>
              </a:rPr>
              <a:t>The p-value of 0.7497, and considering a typical significance level of 0.05, we fail to reject the null hypothesis.</a:t>
            </a:r>
          </a:p>
        </p:txBody>
      </p:sp>
      <p:sp>
        <p:nvSpPr>
          <p:cNvPr id="9" name="TextBox 8">
            <a:extLst>
              <a:ext uri="{FF2B5EF4-FFF2-40B4-BE49-F238E27FC236}">
                <a16:creationId xmlns:a16="http://schemas.microsoft.com/office/drawing/2014/main" id="{420B4C19-8D07-5247-A091-347BA18A650C}"/>
              </a:ext>
            </a:extLst>
          </p:cNvPr>
          <p:cNvSpPr txBox="1"/>
          <p:nvPr/>
        </p:nvSpPr>
        <p:spPr>
          <a:xfrm>
            <a:off x="9759950" y="958850"/>
            <a:ext cx="8528049" cy="830997"/>
          </a:xfrm>
          <a:prstGeom prst="rect">
            <a:avLst/>
          </a:prstGeom>
          <a:noFill/>
        </p:spPr>
        <p:txBody>
          <a:bodyPr wrap="square">
            <a:spAutoFit/>
          </a:bodyPr>
          <a:lstStyle/>
          <a:p>
            <a:pPr algn="ctr"/>
            <a:r>
              <a:rPr lang="en-US" sz="4800" b="1" dirty="0">
                <a:latin typeface="Cambria" panose="02040503050406030204" pitchFamily="18" charset="0"/>
              </a:rPr>
              <a:t>Chi –Square Test</a:t>
            </a: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73174" y="516296"/>
            <a:ext cx="9153524" cy="1077859"/>
          </a:xfrm>
          <a:prstGeom prst="rect">
            <a:avLst/>
          </a:prstGeom>
          <a:solidFill>
            <a:srgbClr val="000000"/>
          </a:solidFill>
        </p:spPr>
        <p:txBody>
          <a:bodyPr vert="horz" wrap="square" lIns="0" tIns="244475" rIns="0" bIns="0" rtlCol="0">
            <a:spAutoFit/>
          </a:bodyPr>
          <a:lstStyle/>
          <a:p>
            <a:pPr marL="264160" algn="ctr">
              <a:lnSpc>
                <a:spcPct val="100000"/>
              </a:lnSpc>
              <a:spcBef>
                <a:spcPts val="1925"/>
              </a:spcBef>
            </a:pPr>
            <a:r>
              <a:rPr lang="en-US" sz="5400" dirty="0">
                <a:solidFill>
                  <a:schemeClr val="bg1"/>
                </a:solidFill>
              </a:rPr>
              <a:t>Anova</a:t>
            </a:r>
            <a:endParaRPr sz="5400" dirty="0">
              <a:solidFill>
                <a:schemeClr val="bg1"/>
              </a:solidFill>
            </a:endParaRPr>
          </a:p>
        </p:txBody>
      </p:sp>
      <p:pic>
        <p:nvPicPr>
          <p:cNvPr id="2050" name="Picture 2" descr="Premium Photo | Stethoscope and us dollar banknotes on chart or graph paper  financial account statistics and business data medical health concept">
            <a:extLst>
              <a:ext uri="{FF2B5EF4-FFF2-40B4-BE49-F238E27FC236}">
                <a16:creationId xmlns:a16="http://schemas.microsoft.com/office/drawing/2014/main" id="{ABFCA691-B5F5-034F-83DC-4079C1830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185150" cy="10299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39D06E8-A8EB-C74F-9B18-49D75937F2FF}"/>
              </a:ext>
            </a:extLst>
          </p:cNvPr>
          <p:cNvSpPr txBox="1"/>
          <p:nvPr/>
        </p:nvSpPr>
        <p:spPr>
          <a:xfrm>
            <a:off x="8607426" y="1873250"/>
            <a:ext cx="9153524" cy="4401205"/>
          </a:xfrm>
          <a:prstGeom prst="rect">
            <a:avLst/>
          </a:prstGeom>
          <a:noFill/>
        </p:spPr>
        <p:txBody>
          <a:bodyPr wrap="square">
            <a:spAutoFit/>
          </a:bodyPr>
          <a:lstStyle/>
          <a:p>
            <a:r>
              <a:rPr lang="en-IN" sz="2000" b="0" i="0"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ANOVA is commonly used in experimental research settings, especially when comparing means across different treatment groups or conditions. It's essential to ensure that the assumptions of ANOVA are met, such as the assumption of normality and homogeneity of variances, to interpret the results accurately.</a:t>
            </a:r>
          </a:p>
          <a:p>
            <a:endParaRPr lang="en-IN" sz="2000" dirty="0">
              <a:solidFill>
                <a:srgbClr val="0D0D0D"/>
              </a:solidFill>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Null Hypothesis (H0): </a:t>
            </a:r>
            <a:r>
              <a:rPr lang="en-US" sz="2000" dirty="0">
                <a:latin typeface="Verdana" panose="020B0604030504040204" pitchFamily="34" charset="0"/>
                <a:ea typeface="Verdana" panose="020B0604030504040204" pitchFamily="34" charset="0"/>
                <a:cs typeface="Verdana" panose="020B0604030504040204" pitchFamily="34" charset="0"/>
              </a:rPr>
              <a:t>The means of the groups labeled "Yes," "No," and "Sometimes" are equal.</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b="1" dirty="0">
                <a:latin typeface="Verdana" panose="020B0604030504040204" pitchFamily="34" charset="0"/>
                <a:ea typeface="Verdana" panose="020B0604030504040204" pitchFamily="34" charset="0"/>
                <a:cs typeface="Verdana" panose="020B0604030504040204" pitchFamily="34" charset="0"/>
              </a:rPr>
              <a:t>Alternative Hypothesis (H1): </a:t>
            </a:r>
            <a:r>
              <a:rPr lang="en-US" sz="2000" dirty="0">
                <a:latin typeface="Verdana" panose="020B0604030504040204" pitchFamily="34" charset="0"/>
                <a:ea typeface="Verdana" panose="020B0604030504040204" pitchFamily="34" charset="0"/>
                <a:cs typeface="Verdana" panose="020B0604030504040204" pitchFamily="34" charset="0"/>
              </a:rPr>
              <a:t>At least one of the means of the groups labeled "Yes," "No," and "Sometimes" is different.</a:t>
            </a:r>
          </a:p>
          <a:p>
            <a:endParaRPr lang="en-US" sz="2000" dirty="0">
              <a:latin typeface="Verdana" panose="020B0604030504040204" pitchFamily="34" charset="0"/>
              <a:ea typeface="Verdana" panose="020B0604030504040204" pitchFamily="34" charset="0"/>
              <a:cs typeface="Verdana" panose="020B0604030504040204" pitchFamily="34" charset="0"/>
            </a:endParaRPr>
          </a:p>
          <a:p>
            <a:br>
              <a:rPr lang="en-US" sz="2000" dirty="0">
                <a:latin typeface="Verdana" panose="020B0604030504040204" pitchFamily="34" charset="0"/>
                <a:ea typeface="Verdana" panose="020B0604030504040204" pitchFamily="34" charset="0"/>
                <a:cs typeface="Verdana" panose="020B0604030504040204" pitchFamily="34" charset="0"/>
              </a:rPr>
            </a:b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BA5D00CA-A0C4-CB48-83A8-BBB2B959BB62}"/>
              </a:ext>
            </a:extLst>
          </p:cNvPr>
          <p:cNvPicPr>
            <a:picLocks noChangeAspect="1"/>
          </p:cNvPicPr>
          <p:nvPr/>
        </p:nvPicPr>
        <p:blipFill>
          <a:blip r:embed="rId3"/>
          <a:stretch>
            <a:fillRect/>
          </a:stretch>
        </p:blipFill>
        <p:spPr>
          <a:xfrm>
            <a:off x="9531350" y="5511800"/>
            <a:ext cx="7239000" cy="2921000"/>
          </a:xfrm>
          <a:prstGeom prst="rect">
            <a:avLst/>
          </a:prstGeom>
        </p:spPr>
      </p:pic>
      <p:sp>
        <p:nvSpPr>
          <p:cNvPr id="12" name="TextBox 11">
            <a:extLst>
              <a:ext uri="{FF2B5EF4-FFF2-40B4-BE49-F238E27FC236}">
                <a16:creationId xmlns:a16="http://schemas.microsoft.com/office/drawing/2014/main" id="{74886519-0E58-FA4F-957A-AB9F01F983C3}"/>
              </a:ext>
            </a:extLst>
          </p:cNvPr>
          <p:cNvSpPr txBox="1"/>
          <p:nvPr/>
        </p:nvSpPr>
        <p:spPr>
          <a:xfrm>
            <a:off x="8759826" y="9075519"/>
            <a:ext cx="9153524" cy="707886"/>
          </a:xfrm>
          <a:prstGeom prst="rect">
            <a:avLst/>
          </a:prstGeom>
          <a:noFill/>
        </p:spPr>
        <p:txBody>
          <a:bodyPr wrap="square">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Conclusion:</a:t>
            </a:r>
            <a:r>
              <a:rPr lang="en-IN" sz="2000" b="1"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IN" sz="2000" dirty="0">
                <a:solidFill>
                  <a:srgbClr val="0D0D0D"/>
                </a:solidFill>
                <a:latin typeface="Verdana" panose="020B0604030504040204" pitchFamily="34" charset="0"/>
                <a:ea typeface="Verdana" panose="020B0604030504040204" pitchFamily="34" charset="0"/>
                <a:cs typeface="Verdana" panose="020B0604030504040204" pitchFamily="34" charset="0"/>
              </a:rPr>
              <a:t>T</a:t>
            </a:r>
            <a:r>
              <a:rPr lang="en-IN" sz="2000" b="0" i="0"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here are no significant differences in mean responses across the groups labelled "Yes," "No," and "Sometimes."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1357</Words>
  <Application>Microsoft Macintosh PowerPoint</Application>
  <PresentationFormat>Custom</PresentationFormat>
  <Paragraphs>136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Courier New</vt:lpstr>
      <vt:lpstr>Google Sans</vt:lpstr>
      <vt:lpstr>Monaco</vt:lpstr>
      <vt:lpstr>Söhne</vt:lpstr>
      <vt:lpstr>Verdana</vt:lpstr>
      <vt:lpstr>Office Theme</vt:lpstr>
      <vt:lpstr>PowerPoint Presentation</vt:lpstr>
      <vt:lpstr>Introduction</vt:lpstr>
      <vt:lpstr>Problem  Definition</vt:lpstr>
      <vt:lpstr>Descriptive statistics</vt:lpstr>
      <vt:lpstr>                                        r</vt:lpstr>
      <vt:lpstr>Hypothesis Testing</vt:lpstr>
      <vt:lpstr>Two Sample T-test</vt:lpstr>
      <vt:lpstr>The chi-square test is a statistical test used to determine whether there is a significant association between categorical variables. It is typically applied when you have categorical data from two or more groups and you want to assess if there is a relationship between them   H0 (Null Hypothesis): There is no significant association between the categorical variables.  H1 (Alternative Hypothesis): There is a significant association between the categorical variables.   </vt:lpstr>
      <vt:lpstr>Anova</vt:lpstr>
      <vt:lpstr>Two Way Anova</vt:lpstr>
      <vt:lpstr>Wilcoxon signed-rank test </vt:lpstr>
      <vt:lpstr>PowerPoint Presentation</vt:lpstr>
      <vt:lpstr>Visualization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Shreya Bhattacharjee</cp:lastModifiedBy>
  <cp:revision>10</cp:revision>
  <dcterms:created xsi:type="dcterms:W3CDTF">2024-02-16T04:39:08Z</dcterms:created>
  <dcterms:modified xsi:type="dcterms:W3CDTF">2024-02-20T08:09:37Z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2024-02-16T00:00:00Z</vt:filetime>
  </property>
  <property fmtid="{D5CDD505-2E9C-101B-9397-08002B2CF9AE}" pid="3" name="Creator">
    <vt:lpwstr>Chromium</vt:lpwstr>
  </property>
  <property fmtid="{D5CDD505-2E9C-101B-9397-08002B2CF9AE}" pid="4" name="LastSaved">
    <vt:filetime>2024-02-16T00:00:00Z</vt:filetime>
  </property>
</Properties>
</file>