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1"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86"/>
  </p:normalViewPr>
  <p:slideViewPr>
    <p:cSldViewPr snapToGrid="0" snapToObjects="1">
      <p:cViewPr varScale="1">
        <p:scale>
          <a:sx n="102" d="100"/>
          <a:sy n="102" d="100"/>
        </p:scale>
        <p:origin x="41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66389E-23C0-654C-A664-2C857294BDDB}" type="datetimeFigureOut">
              <a:rPr lang="en-US" smtClean="0"/>
              <a:t>9/28/23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29615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866389E-23C0-654C-A664-2C857294BDDB}"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371588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866389E-23C0-654C-A664-2C857294BDDB}"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3290940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866389E-23C0-654C-A664-2C857294BDDB}"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9F4E4-B1DE-3640-AE7A-F41049794B8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612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866389E-23C0-654C-A664-2C857294BDDB}"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827251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866389E-23C0-654C-A664-2C857294BDDB}" type="datetimeFigureOut">
              <a:rPr lang="en-US" smtClean="0"/>
              <a:t>9/28/23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3366351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866389E-23C0-654C-A664-2C857294BDDB}" type="datetimeFigureOut">
              <a:rPr lang="en-US" smtClean="0"/>
              <a:t>9/28/23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2883615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66389E-23C0-654C-A664-2C857294BDDB}"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4244395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66389E-23C0-654C-A664-2C857294BDDB}"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22238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66389E-23C0-654C-A664-2C857294BDDB}"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4701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866389E-23C0-654C-A664-2C857294BDDB}"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133586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866389E-23C0-654C-A664-2C857294BDDB}"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164617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866389E-23C0-654C-A664-2C857294BDDB}" type="datetimeFigureOut">
              <a:rPr lang="en-US" smtClean="0"/>
              <a:t>9/28/23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310608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866389E-23C0-654C-A664-2C857294BDDB}" type="datetimeFigureOut">
              <a:rPr lang="en-US" smtClean="0"/>
              <a:t>9/28/23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293883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6389E-23C0-654C-A664-2C857294BDDB}" type="datetimeFigureOut">
              <a:rPr lang="en-US" smtClean="0"/>
              <a:t>9/28/23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313463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866389E-23C0-654C-A664-2C857294BDDB}"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35295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866389E-23C0-654C-A664-2C857294BDDB}"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9F4E4-B1DE-3640-AE7A-F41049794B84}" type="slidenum">
              <a:rPr lang="en-US" smtClean="0"/>
              <a:t>‹#›</a:t>
            </a:fld>
            <a:endParaRPr lang="en-US"/>
          </a:p>
        </p:txBody>
      </p:sp>
    </p:spTree>
    <p:extLst>
      <p:ext uri="{BB962C8B-B14F-4D97-AF65-F5344CB8AC3E}">
        <p14:creationId xmlns:p14="http://schemas.microsoft.com/office/powerpoint/2010/main" val="291610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66389E-23C0-654C-A664-2C857294BDDB}" type="datetimeFigureOut">
              <a:rPr lang="en-US" smtClean="0"/>
              <a:t>9/28/23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49F4E4-B1DE-3640-AE7A-F41049794B84}" type="slidenum">
              <a:rPr lang="en-US" smtClean="0"/>
              <a:t>‹#›</a:t>
            </a:fld>
            <a:endParaRPr lang="en-US"/>
          </a:p>
        </p:txBody>
      </p:sp>
    </p:spTree>
    <p:extLst>
      <p:ext uri="{BB962C8B-B14F-4D97-AF65-F5344CB8AC3E}">
        <p14:creationId xmlns:p14="http://schemas.microsoft.com/office/powerpoint/2010/main" val="2858769195"/>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4FE72C-6D81-A047-9900-7487A905E474}"/>
              </a:ext>
            </a:extLst>
          </p:cNvPr>
          <p:cNvPicPr>
            <a:picLocks noChangeAspect="1"/>
          </p:cNvPicPr>
          <p:nvPr/>
        </p:nvPicPr>
        <p:blipFill>
          <a:blip r:embed="rId2">
            <a:alphaModFix amt="7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057F8E5-5592-DA4C-8956-D97B776D741E}"/>
              </a:ext>
            </a:extLst>
          </p:cNvPr>
          <p:cNvSpPr>
            <a:spLocks noGrp="1"/>
          </p:cNvSpPr>
          <p:nvPr>
            <p:ph type="ctrTitle"/>
          </p:nvPr>
        </p:nvSpPr>
        <p:spPr>
          <a:xfrm>
            <a:off x="0" y="632032"/>
            <a:ext cx="12192000" cy="1134137"/>
          </a:xfrm>
        </p:spPr>
        <p:txBody>
          <a:bodyPr>
            <a:normAutofit/>
          </a:bodyPr>
          <a:lstStyle/>
          <a:p>
            <a:pPr algn="ctr"/>
            <a:r>
              <a:rPr lang="en-US" b="1" dirty="0">
                <a:solidFill>
                  <a:schemeClr val="accent4">
                    <a:lumMod val="20000"/>
                    <a:lumOff val="80000"/>
                  </a:schemeClr>
                </a:solidFill>
              </a:rPr>
              <a:t>NETFLIX DATA ANALYSIS</a:t>
            </a:r>
          </a:p>
        </p:txBody>
      </p:sp>
      <p:sp>
        <p:nvSpPr>
          <p:cNvPr id="3" name="Subtitle 2">
            <a:extLst>
              <a:ext uri="{FF2B5EF4-FFF2-40B4-BE49-F238E27FC236}">
                <a16:creationId xmlns:a16="http://schemas.microsoft.com/office/drawing/2014/main" id="{BE734E88-CB6D-CE44-91E2-B693748F0622}"/>
              </a:ext>
            </a:extLst>
          </p:cNvPr>
          <p:cNvSpPr>
            <a:spLocks noGrp="1"/>
          </p:cNvSpPr>
          <p:nvPr>
            <p:ph type="subTitle" idx="1"/>
          </p:nvPr>
        </p:nvSpPr>
        <p:spPr>
          <a:xfrm>
            <a:off x="834887" y="3602038"/>
            <a:ext cx="4701617" cy="2623930"/>
          </a:xfrm>
        </p:spPr>
        <p:txBody>
          <a:bodyPr>
            <a:noAutofit/>
          </a:bodyPr>
          <a:lstStyle/>
          <a:p>
            <a:pPr algn="ctr"/>
            <a:r>
              <a:rPr lang="en-US" sz="2400" b="1" dirty="0">
                <a:solidFill>
                  <a:schemeClr val="tx1"/>
                </a:solidFill>
                <a:latin typeface="Arial Rounded MT Bold" panose="020F0704030504030204" pitchFamily="34" charset="77"/>
              </a:rPr>
              <a:t>Foundation of Data Science Project</a:t>
            </a:r>
          </a:p>
          <a:p>
            <a:pPr algn="ctr"/>
            <a:endParaRPr lang="en-US" sz="2400" b="1" dirty="0">
              <a:solidFill>
                <a:schemeClr val="tx1"/>
              </a:solidFill>
              <a:latin typeface="Arial Rounded MT Bold" panose="020F0704030504030204" pitchFamily="34" charset="77"/>
            </a:endParaRPr>
          </a:p>
          <a:p>
            <a:pPr algn="ctr"/>
            <a:r>
              <a:rPr lang="en-US" sz="2400" b="1" dirty="0">
                <a:solidFill>
                  <a:schemeClr val="tx1"/>
                </a:solidFill>
                <a:latin typeface="Arial Rounded MT Bold" panose="020F0704030504030204" pitchFamily="34" charset="77"/>
              </a:rPr>
              <a:t>SHREYA BHATTACHARJEE</a:t>
            </a:r>
          </a:p>
          <a:p>
            <a:pPr algn="ctr"/>
            <a:r>
              <a:rPr lang="en-US" sz="2400" b="1" dirty="0">
                <a:solidFill>
                  <a:schemeClr val="tx1"/>
                </a:solidFill>
                <a:latin typeface="Arial Rounded MT Bold" panose="020F0704030504030204" pitchFamily="34" charset="77"/>
              </a:rPr>
              <a:t>3108</a:t>
            </a:r>
          </a:p>
        </p:txBody>
      </p:sp>
    </p:spTree>
    <p:extLst>
      <p:ext uri="{BB962C8B-B14F-4D97-AF65-F5344CB8AC3E}">
        <p14:creationId xmlns:p14="http://schemas.microsoft.com/office/powerpoint/2010/main" val="804152203"/>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3827 0.24861" pathEditMode="relative" ptsTypes="AA">
                                      <p:cBhvr>
                                        <p:cTn id="6" dur="30000" fill="hold"/>
                                        <p:tgtEl>
                                          <p:spTgt spid="8"/>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8"/>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03827 0.24861 L 0.24922 0.24861" pathEditMode="relative" ptsTypes="AA">
                                      <p:cBhvr>
                                        <p:cTn id="11" dur="30000" fill="hold"/>
                                        <p:tgtEl>
                                          <p:spTgt spid="8"/>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24861 L 0.19542 -0.24861" pathEditMode="relative" ptsTypes="AA">
                                      <p:cBhvr>
                                        <p:cTn id="14" dur="30000" fill="hold"/>
                                        <p:tgtEl>
                                          <p:spTgt spid="8"/>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19542 -0.24861 L -0.24922 -0.24861" pathEditMode="relative" ptsTypes="AA">
                                      <p:cBhvr>
                                        <p:cTn id="17" dur="30000" fill="hold"/>
                                        <p:tgtEl>
                                          <p:spTgt spid="8"/>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24861 L 0 0" pathEditMode="relative" ptsTypes="AA">
                                      <p:cBhvr>
                                        <p:cTn id="20" dur="30000" fill="hold"/>
                                        <p:tgtEl>
                                          <p:spTgt spid="8"/>
                                        </p:tgtEl>
                                        <p:attrNameLst>
                                          <p:attrName>ppt_x</p:attrName>
                                          <p:attrName>ppt_y</p:attrName>
                                        </p:attrNameLst>
                                      </p:cBhvr>
                                    </p:animMotion>
                                  </p:childTnLst>
                                </p:cTn>
                              </p:par>
                              <p:par>
                                <p:cTn id="21" presetID="6" presetClass="emph" presetSubtype="0" accel="50000" decel="50000" fill="hold" nodeType="withEffect">
                                  <p:stCondLst>
                                    <p:cond delay="5000"/>
                                  </p:stCondLst>
                                  <p:childTnLst>
                                    <p:animScale>
                                      <p:cBhvr>
                                        <p:cTn id="22" dur="30000" fill="hold"/>
                                        <p:tgtEl>
                                          <p:spTgt spid="8"/>
                                        </p:tgtEl>
                                      </p:cBhvr>
                                      <p:by x="150000" y="150000"/>
                                      <p:to x="100000" y="100000"/>
                                    </p:animScale>
                                  </p:childTnLst>
                                </p:cTn>
                              </p:par>
                            </p:childTnLst>
                          </p:cTn>
                        </p:par>
                        <p:par>
                          <p:cTn id="23" fill="hold">
                            <p:stCondLst>
                              <p:cond delay="170000"/>
                            </p:stCondLst>
                            <p:childTnLst>
                              <p:par>
                                <p:cTn id="24" presetID="0" presetClass="path" presetSubtype="0" accel="50000" decel="50000" fill="hold" nodeType="afterEffect">
                                  <p:stCondLst>
                                    <p:cond delay="0"/>
                                  </p:stCondLst>
                                  <p:childTnLst>
                                    <p:animMotion origin="layout" path="M 0 0 L 0 0" pathEditMode="relative" ptsTypes="AA">
                                      <p:cBhvr>
                                        <p:cTn id="25" dur="5000" fill="hold"/>
                                        <p:tgtEl>
                                          <p:spTgt spid="8"/>
                                        </p:tgtEl>
                                        <p:attrNameLst>
                                          <p:attrName>ppt_x</p:attrName>
                                          <p:attrName>ppt_y</p:attrName>
                                        </p:attrNameLst>
                                      </p:cBhvr>
                                    </p:animMotion>
                                  </p:childTnLst>
                                </p:cTn>
                              </p:par>
                            </p:childTnLst>
                          </p:cTn>
                        </p:par>
                      </p:childTnLst>
                    </p:cTn>
                  </p:par>
                </p:childTnLst>
              </p:cTn>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83F28-23BF-CA45-A34D-9704CDC04A9B}"/>
              </a:ext>
            </a:extLst>
          </p:cNvPr>
          <p:cNvPicPr>
            <a:picLocks noChangeAspect="1"/>
          </p:cNvPicPr>
          <p:nvPr/>
        </p:nvPicPr>
        <p:blipFill>
          <a:blip r:embed="rId2"/>
          <a:stretch>
            <a:fillRect/>
          </a:stretch>
        </p:blipFill>
        <p:spPr>
          <a:xfrm>
            <a:off x="0" y="-643128"/>
            <a:ext cx="12192000" cy="8144256"/>
          </a:xfrm>
          <a:prstGeom prst="rect">
            <a:avLst/>
          </a:prstGeom>
        </p:spPr>
      </p:pic>
      <p:sp>
        <p:nvSpPr>
          <p:cNvPr id="2" name="Title 1">
            <a:extLst>
              <a:ext uri="{FF2B5EF4-FFF2-40B4-BE49-F238E27FC236}">
                <a16:creationId xmlns:a16="http://schemas.microsoft.com/office/drawing/2014/main" id="{57DC3220-AA7A-CA41-823E-2BA2D93F2917}"/>
              </a:ext>
            </a:extLst>
          </p:cNvPr>
          <p:cNvSpPr>
            <a:spLocks noGrp="1"/>
          </p:cNvSpPr>
          <p:nvPr>
            <p:ph type="title"/>
          </p:nvPr>
        </p:nvSpPr>
        <p:spPr/>
        <p:txBody>
          <a:bodyPr/>
          <a:lstStyle/>
          <a:p>
            <a:r>
              <a:rPr lang="en-US" dirty="0"/>
              <a:t>Reason of choosing this project</a:t>
            </a:r>
          </a:p>
        </p:txBody>
      </p:sp>
      <p:sp>
        <p:nvSpPr>
          <p:cNvPr id="3" name="Content Placeholder 2">
            <a:extLst>
              <a:ext uri="{FF2B5EF4-FFF2-40B4-BE49-F238E27FC236}">
                <a16:creationId xmlns:a16="http://schemas.microsoft.com/office/drawing/2014/main" id="{373024F1-421F-C24B-A19E-D4567BB8361B}"/>
              </a:ext>
            </a:extLst>
          </p:cNvPr>
          <p:cNvSpPr>
            <a:spLocks noGrp="1"/>
          </p:cNvSpPr>
          <p:nvPr>
            <p:ph idx="1"/>
          </p:nvPr>
        </p:nvSpPr>
        <p:spPr>
          <a:xfrm>
            <a:off x="1141412" y="1891430"/>
            <a:ext cx="9905999" cy="4348051"/>
          </a:xfrm>
        </p:spPr>
        <p:txBody>
          <a:bodyPr>
            <a:normAutofit fontScale="62500" lnSpcReduction="20000"/>
          </a:bodyPr>
          <a:lstStyle/>
          <a:p>
            <a:pPr algn="l">
              <a:buFont typeface="+mj-lt"/>
              <a:buAutoNum type="arabicPeriod"/>
            </a:pPr>
            <a:r>
              <a:rPr lang="en-IN" b="1" i="0" dirty="0">
                <a:effectLst/>
                <a:latin typeface="Söhne"/>
              </a:rPr>
              <a:t>Rich Data Source</a:t>
            </a:r>
            <a:r>
              <a:rPr lang="en-IN" b="0" i="0" dirty="0">
                <a:effectLst/>
                <a:latin typeface="Söhne"/>
              </a:rPr>
              <a:t>: Netflix has a vast library of original content, including movies and TV series. This provides a wealth of data to work with, allowing you to explore various aspects of content production, viewer preferences, and performance metrics.</a:t>
            </a:r>
          </a:p>
          <a:p>
            <a:pPr algn="l">
              <a:buFont typeface="+mj-lt"/>
              <a:buAutoNum type="arabicPeriod"/>
            </a:pPr>
            <a:r>
              <a:rPr lang="en-IN" b="1" i="0" dirty="0">
                <a:effectLst/>
                <a:latin typeface="Söhne"/>
              </a:rPr>
              <a:t>Relevance</a:t>
            </a:r>
            <a:r>
              <a:rPr lang="en-IN" b="0" i="0" dirty="0">
                <a:effectLst/>
                <a:latin typeface="Söhne"/>
              </a:rPr>
              <a:t>: Netflix Originals are a hot topic in the entertainment industry. Analyzing data related to these shows and movies can provide valuable insights into trends, consumer </a:t>
            </a:r>
            <a:r>
              <a:rPr lang="en-IN" b="0" i="0" dirty="0" err="1">
                <a:effectLst/>
                <a:latin typeface="Söhne"/>
              </a:rPr>
              <a:t>behavior</a:t>
            </a:r>
            <a:r>
              <a:rPr lang="en-IN" b="0" i="0" dirty="0">
                <a:effectLst/>
                <a:latin typeface="Söhne"/>
              </a:rPr>
              <a:t>, and the competitive landscape of the streaming industry.</a:t>
            </a:r>
          </a:p>
          <a:p>
            <a:pPr algn="l">
              <a:buFont typeface="+mj-lt"/>
              <a:buAutoNum type="arabicPeriod"/>
            </a:pPr>
            <a:r>
              <a:rPr lang="en-IN" b="1" i="0" dirty="0">
                <a:effectLst/>
                <a:latin typeface="Söhne"/>
              </a:rPr>
              <a:t>Practical Application</a:t>
            </a:r>
            <a:r>
              <a:rPr lang="en-IN" b="0" i="0" dirty="0">
                <a:effectLst/>
                <a:latin typeface="Söhne"/>
              </a:rPr>
              <a:t>: Understanding how Netflix Originals perform can be of interest to a wide range of stakeholders, including content creators, marketers, and investors. Your analysis can have real-world applications and potentially influence decision-making in the industry.</a:t>
            </a:r>
          </a:p>
          <a:p>
            <a:pPr algn="l">
              <a:buFont typeface="+mj-lt"/>
              <a:buAutoNum type="arabicPeriod"/>
            </a:pPr>
            <a:r>
              <a:rPr lang="en-IN" b="1" i="0" dirty="0">
                <a:effectLst/>
                <a:latin typeface="Söhne"/>
              </a:rPr>
              <a:t>Diverse Data Types</a:t>
            </a:r>
            <a:r>
              <a:rPr lang="en-IN" b="0" i="0" dirty="0">
                <a:effectLst/>
                <a:latin typeface="Söhne"/>
              </a:rPr>
              <a:t>: Netflix data may include information about user ratings, viewing habits, production costs, critical reviews, and more. This diversity allows you to work with various data types, enhancing your analytical skills.</a:t>
            </a:r>
          </a:p>
          <a:p>
            <a:pPr marL="0" indent="0">
              <a:buNone/>
            </a:pPr>
            <a:r>
              <a:rPr lang="en-IN" b="1" i="0" dirty="0">
                <a:effectLst/>
                <a:latin typeface="Söhne"/>
              </a:rPr>
              <a:t>5.R Integration</a:t>
            </a:r>
            <a:r>
              <a:rPr lang="en-IN" b="0" i="0" dirty="0">
                <a:effectLst/>
                <a:latin typeface="Söhne"/>
              </a:rPr>
              <a:t>: R is a powerful language for data analysis and visualization. It has a wide range of packages and libraries that can facilitate data exploration, statistical analysis, and the creation of insightful visualizations. You can use R's data manipulation packages like </a:t>
            </a:r>
            <a:r>
              <a:rPr lang="en-IN" b="0" i="0" dirty="0" err="1">
                <a:effectLst/>
                <a:latin typeface="Söhne"/>
              </a:rPr>
              <a:t>dplyr</a:t>
            </a:r>
            <a:r>
              <a:rPr lang="en-IN" b="0" i="0" dirty="0">
                <a:effectLst/>
                <a:latin typeface="Söhne"/>
              </a:rPr>
              <a:t> and visualization packages like ggplot2 to gain insights from Netflix Originals data.</a:t>
            </a:r>
            <a:endParaRPr lang="en-US" dirty="0"/>
          </a:p>
        </p:txBody>
      </p:sp>
    </p:spTree>
    <p:extLst>
      <p:ext uri="{BB962C8B-B14F-4D97-AF65-F5344CB8AC3E}">
        <p14:creationId xmlns:p14="http://schemas.microsoft.com/office/powerpoint/2010/main" val="2662057079"/>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877 0.04252" pathEditMode="relative" ptsTypes="AA">
                                      <p:cBhvr>
                                        <p:cTn id="6" dur="30000" fill="hold"/>
                                        <p:tgtEl>
                                          <p:spTgt spid="7"/>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7"/>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1877 0.04252 L 0.24922 0.3701" pathEditMode="relative" ptsTypes="AA">
                                      <p:cBhvr>
                                        <p:cTn id="11" dur="30000" fill="hold"/>
                                        <p:tgtEl>
                                          <p:spTgt spid="7"/>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701 L 0.24922 -0.21111" pathEditMode="relative" ptsTypes="AA">
                                      <p:cBhvr>
                                        <p:cTn id="14" dur="30000" fill="hold"/>
                                        <p:tgtEl>
                                          <p:spTgt spid="7"/>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4922 -0.21111 L 0.24922 -0.38928" pathEditMode="relative" ptsTypes="AA">
                                      <p:cBhvr>
                                        <p:cTn id="17" dur="30000" fill="hold"/>
                                        <p:tgtEl>
                                          <p:spTgt spid="7"/>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928 L -0.10949 -0.38928" pathEditMode="relative" ptsTypes="AA">
                                      <p:cBhvr>
                                        <p:cTn id="20" dur="30000" fill="hold"/>
                                        <p:tgtEl>
                                          <p:spTgt spid="7"/>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10949 -0.38928 L -0.24922 -0.38928" pathEditMode="relative" ptsTypes="AA">
                                      <p:cBhvr>
                                        <p:cTn id="23" dur="30000" fill="hold"/>
                                        <p:tgtEl>
                                          <p:spTgt spid="7"/>
                                        </p:tgtEl>
                                        <p:attrNameLst>
                                          <p:attrName>ppt_x</p:attrName>
                                          <p:attrName>ppt_y</p:attrName>
                                        </p:attrNameLst>
                                      </p:cBhvr>
                                    </p:animMotion>
                                  </p:childTnLst>
                                </p:cTn>
                              </p:par>
                            </p:childTnLst>
                          </p:cTn>
                        </p:par>
                        <p:par>
                          <p:cTn id="24" fill="hold">
                            <p:stCondLst>
                              <p:cond delay="205000"/>
                            </p:stCondLst>
                            <p:childTnLst>
                              <p:par>
                                <p:cTn id="25" presetID="0" presetClass="path" presetSubtype="0" accel="50000" decel="50000" fill="hold" nodeType="afterEffect">
                                  <p:stCondLst>
                                    <p:cond delay="5000"/>
                                  </p:stCondLst>
                                  <p:childTnLst>
                                    <p:animMotion origin="layout" path="M -0.24922 -0.38928 L 0 0" pathEditMode="relative" ptsTypes="AA">
                                      <p:cBhvr>
                                        <p:cTn id="26" dur="30000" fill="hold"/>
                                        <p:tgtEl>
                                          <p:spTgt spid="7"/>
                                        </p:tgtEl>
                                        <p:attrNameLst>
                                          <p:attrName>ppt_x</p:attrName>
                                          <p:attrName>ppt_y</p:attrName>
                                        </p:attrNameLst>
                                      </p:cBhvr>
                                    </p:animMotion>
                                  </p:childTnLst>
                                </p:cTn>
                              </p:par>
                              <p:par>
                                <p:cTn id="27" presetID="6" presetClass="emph" presetSubtype="0" accel="50000" decel="50000" fill="hold" nodeType="withEffect">
                                  <p:stCondLst>
                                    <p:cond delay="5000"/>
                                  </p:stCondLst>
                                  <p:childTnLst>
                                    <p:animScale>
                                      <p:cBhvr>
                                        <p:cTn id="28" dur="30000" fill="hold"/>
                                        <p:tgtEl>
                                          <p:spTgt spid="7"/>
                                        </p:tgtEl>
                                      </p:cBhvr>
                                      <p:by x="150000" y="150000"/>
                                      <p:to x="100000" y="100000"/>
                                    </p:animScale>
                                  </p:childTnLst>
                                </p:cTn>
                              </p:par>
                            </p:childTnLst>
                          </p:cTn>
                        </p:par>
                        <p:par>
                          <p:cTn id="29" fill="hold">
                            <p:stCondLst>
                              <p:cond delay="240000"/>
                            </p:stCondLst>
                            <p:childTnLst>
                              <p:par>
                                <p:cTn id="30" presetID="0" presetClass="path" presetSubtype="0" accel="50000" decel="50000" fill="hold" nodeType="afterEffect">
                                  <p:stCondLst>
                                    <p:cond delay="0"/>
                                  </p:stCondLst>
                                  <p:childTnLst>
                                    <p:animMotion origin="layout" path="M 0 0 L 0 0" pathEditMode="relative" ptsTypes="AA">
                                      <p:cBhvr>
                                        <p:cTn id="31" dur="5000" fill="hold"/>
                                        <p:tgtEl>
                                          <p:spTgt spid="7"/>
                                        </p:tgtEl>
                                        <p:attrNameLst>
                                          <p:attrName>ppt_x</p:attrName>
                                          <p:attrName>ppt_y</p:attrName>
                                        </p:attrNameLst>
                                      </p:cBhvr>
                                    </p:animMotion>
                                  </p:childTnLst>
                                </p:cTn>
                              </p:par>
                            </p:childTnLst>
                          </p:cTn>
                        </p:par>
                      </p:childTnLst>
                    </p:cTn>
                  </p:par>
                </p:childTnLst>
              </p:cTn>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507A15-5F72-CE42-96C7-A5228FD7C9A5}"/>
              </a:ext>
            </a:extLst>
          </p:cNvPr>
          <p:cNvPicPr>
            <a:picLocks noChangeAspect="1"/>
          </p:cNvPicPr>
          <p:nvPr/>
        </p:nvPicPr>
        <p:blipFill>
          <a:blip r:embed="rId2">
            <a:alphaModFix amt="85000"/>
          </a:blip>
          <a:stretch>
            <a:fillRect/>
          </a:stretch>
        </p:blipFill>
        <p:spPr>
          <a:xfrm>
            <a:off x="0" y="-643128"/>
            <a:ext cx="12192000" cy="8144256"/>
          </a:xfrm>
          <a:prstGeom prst="rect">
            <a:avLst/>
          </a:prstGeom>
        </p:spPr>
      </p:pic>
      <p:sp>
        <p:nvSpPr>
          <p:cNvPr id="2" name="Title 1">
            <a:extLst>
              <a:ext uri="{FF2B5EF4-FFF2-40B4-BE49-F238E27FC236}">
                <a16:creationId xmlns:a16="http://schemas.microsoft.com/office/drawing/2014/main" id="{5CC6B78B-1A99-8E45-8FA4-B87FB769491D}"/>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6DEACCB5-31BA-5C47-8AC2-A49FEC3E9BBB}"/>
              </a:ext>
            </a:extLst>
          </p:cNvPr>
          <p:cNvSpPr>
            <a:spLocks noGrp="1"/>
          </p:cNvSpPr>
          <p:nvPr>
            <p:ph idx="1"/>
          </p:nvPr>
        </p:nvSpPr>
        <p:spPr/>
        <p:txBody>
          <a:bodyPr>
            <a:normAutofit fontScale="92500" lnSpcReduction="10000"/>
          </a:bodyPr>
          <a:lstStyle/>
          <a:p>
            <a:pPr algn="l" fontAlgn="base"/>
            <a:r>
              <a:rPr lang="en-IN" b="0" i="0" dirty="0">
                <a:effectLst/>
                <a:latin typeface="Inter" panose="02000503000000020004" pitchFamily="2" charset="0"/>
              </a:rPr>
              <a:t>This dataset consists of all Netflix original films released as of June 1st, 2021.It is having 584 rows and 11 column Additionally, it also includes all Netflix documentaries and specials. The data was web scraped off of </a:t>
            </a:r>
            <a:r>
              <a:rPr lang="en-IN" dirty="0">
                <a:latin typeface="inherit"/>
              </a:rPr>
              <a:t>this Wikipedia</a:t>
            </a:r>
            <a:r>
              <a:rPr lang="en-IN" b="0" i="0" dirty="0">
                <a:effectLst/>
                <a:latin typeface="Inter" panose="02000503000000020004" pitchFamily="2" charset="0"/>
              </a:rPr>
              <a:t> page, which was then integrated with a dataset consisting of all of their corresponding IMDB scores. IMDB scores are voted on by community members, and the majority of the films have 1,000+ reviews.</a:t>
            </a:r>
          </a:p>
          <a:p>
            <a:r>
              <a:rPr lang="en-IN" dirty="0"/>
              <a:t>Investigate the factors that influence the IMDb scores of Netflix Original Films and provide insights to improve the quality and reception of future films.</a:t>
            </a:r>
            <a:br>
              <a:rPr lang="en-IN" dirty="0"/>
            </a:br>
            <a:endParaRPr lang="en-US" dirty="0"/>
          </a:p>
        </p:txBody>
      </p:sp>
    </p:spTree>
    <p:extLst>
      <p:ext uri="{BB962C8B-B14F-4D97-AF65-F5344CB8AC3E}">
        <p14:creationId xmlns:p14="http://schemas.microsoft.com/office/powerpoint/2010/main" val="109490154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6775 0.18623" pathEditMode="relative" ptsTypes="AA">
                                      <p:cBhvr>
                                        <p:cTn id="6" dur="30000" fill="hold"/>
                                        <p:tgtEl>
                                          <p:spTgt spid="7"/>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7"/>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06775 0.18623 L 0.24922 0.29187" pathEditMode="relative" ptsTypes="AA">
                                      <p:cBhvr>
                                        <p:cTn id="11" dur="30000" fill="hold"/>
                                        <p:tgtEl>
                                          <p:spTgt spid="7"/>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29187 L 0.24922 0.37866" pathEditMode="relative" ptsTypes="AA">
                                      <p:cBhvr>
                                        <p:cTn id="14" dur="30000" fill="hold"/>
                                        <p:tgtEl>
                                          <p:spTgt spid="7"/>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4922 0.37866 L 0.24922 -0.31803" pathEditMode="relative" ptsTypes="AA">
                                      <p:cBhvr>
                                        <p:cTn id="17" dur="30000" fill="hold"/>
                                        <p:tgtEl>
                                          <p:spTgt spid="7"/>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1803 L 0 0" pathEditMode="relative" ptsTypes="AA">
                                      <p:cBhvr>
                                        <p:cTn id="20" dur="30000" fill="hold"/>
                                        <p:tgtEl>
                                          <p:spTgt spid="7"/>
                                        </p:tgtEl>
                                        <p:attrNameLst>
                                          <p:attrName>ppt_x</p:attrName>
                                          <p:attrName>ppt_y</p:attrName>
                                        </p:attrNameLst>
                                      </p:cBhvr>
                                    </p:animMotion>
                                  </p:childTnLst>
                                </p:cTn>
                              </p:par>
                              <p:par>
                                <p:cTn id="21" presetID="6" presetClass="emph" presetSubtype="0" accel="50000" decel="50000" fill="hold" nodeType="withEffect">
                                  <p:stCondLst>
                                    <p:cond delay="5000"/>
                                  </p:stCondLst>
                                  <p:childTnLst>
                                    <p:animScale>
                                      <p:cBhvr>
                                        <p:cTn id="22" dur="30000" fill="hold"/>
                                        <p:tgtEl>
                                          <p:spTgt spid="7"/>
                                        </p:tgtEl>
                                      </p:cBhvr>
                                      <p:by x="150000" y="150000"/>
                                      <p:to x="100000" y="100000"/>
                                    </p:animScale>
                                  </p:childTnLst>
                                </p:cTn>
                              </p:par>
                            </p:childTnLst>
                          </p:cTn>
                        </p:par>
                        <p:par>
                          <p:cTn id="23" fill="hold">
                            <p:stCondLst>
                              <p:cond delay="170000"/>
                            </p:stCondLst>
                            <p:childTnLst>
                              <p:par>
                                <p:cTn id="24" presetID="0" presetClass="path" presetSubtype="0" accel="50000" decel="50000" fill="hold" nodeType="afterEffect">
                                  <p:stCondLst>
                                    <p:cond delay="0"/>
                                  </p:stCondLst>
                                  <p:childTnLst>
                                    <p:animMotion origin="layout" path="M 0 0 L 0 0" pathEditMode="relative" ptsTypes="AA">
                                      <p:cBhvr>
                                        <p:cTn id="25" dur="5000" fill="hold"/>
                                        <p:tgtEl>
                                          <p:spTgt spid="7"/>
                                        </p:tgtEl>
                                        <p:attrNameLst>
                                          <p:attrName>ppt_x</p:attrName>
                                          <p:attrName>ppt_y</p:attrName>
                                        </p:attrNameLst>
                                      </p:cBhvr>
                                    </p:animMotion>
                                  </p:childTnLst>
                                </p:cTn>
                              </p:par>
                            </p:childTnLst>
                          </p:cTn>
                        </p:par>
                      </p:childTnLst>
                    </p:cTn>
                  </p:par>
                </p:childTnLst>
              </p:cTn>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81B30-8F64-9B4A-A4F0-EF8FEE5B6F83}"/>
              </a:ext>
            </a:extLst>
          </p:cNvPr>
          <p:cNvPicPr>
            <a:picLocks noChangeAspect="1"/>
          </p:cNvPicPr>
          <p:nvPr/>
        </p:nvPicPr>
        <p:blipFill>
          <a:blip r:embed="rId2"/>
          <a:stretch>
            <a:fillRect/>
          </a:stretch>
        </p:blipFill>
        <p:spPr>
          <a:xfrm>
            <a:off x="0" y="-643128"/>
            <a:ext cx="12192000" cy="8144256"/>
          </a:xfrm>
          <a:prstGeom prst="rect">
            <a:avLst/>
          </a:prstGeom>
        </p:spPr>
      </p:pic>
      <p:sp>
        <p:nvSpPr>
          <p:cNvPr id="2" name="Title 1">
            <a:extLst>
              <a:ext uri="{FF2B5EF4-FFF2-40B4-BE49-F238E27FC236}">
                <a16:creationId xmlns:a16="http://schemas.microsoft.com/office/drawing/2014/main" id="{F4B2EBD5-115F-1245-86AB-64A31CAC3EC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C98F287-74E7-684E-859C-CAE9885DE729}"/>
              </a:ext>
            </a:extLst>
          </p:cNvPr>
          <p:cNvSpPr>
            <a:spLocks noGrp="1"/>
          </p:cNvSpPr>
          <p:nvPr>
            <p:ph idx="1"/>
          </p:nvPr>
        </p:nvSpPr>
        <p:spPr/>
        <p:txBody>
          <a:bodyPr/>
          <a:lstStyle/>
          <a:p>
            <a:pPr marL="457200" indent="-457200">
              <a:buFont typeface="+mj-lt"/>
              <a:buAutoNum type="arabicPeriod"/>
            </a:pPr>
            <a:r>
              <a:rPr lang="en-US" dirty="0"/>
              <a:t>Installing and loading the packages</a:t>
            </a:r>
          </a:p>
          <a:p>
            <a:pPr marL="457200" indent="-457200">
              <a:buFont typeface="+mj-lt"/>
              <a:buAutoNum type="arabicPeriod"/>
            </a:pPr>
            <a:r>
              <a:rPr lang="en-US" dirty="0"/>
              <a:t>Data structure and content</a:t>
            </a:r>
          </a:p>
          <a:p>
            <a:pPr marL="457200" indent="-457200">
              <a:buFont typeface="+mj-lt"/>
              <a:buAutoNum type="arabicPeriod"/>
            </a:pPr>
            <a:r>
              <a:rPr lang="en-US" dirty="0"/>
              <a:t>Exploratory Data Analysis</a:t>
            </a:r>
          </a:p>
          <a:p>
            <a:pPr marL="457200" indent="-457200">
              <a:buFont typeface="+mj-lt"/>
              <a:buAutoNum type="arabicPeriod"/>
            </a:pPr>
            <a:r>
              <a:rPr lang="en-US" dirty="0"/>
              <a:t>Feature Engineering</a:t>
            </a:r>
          </a:p>
          <a:p>
            <a:pPr marL="457200" indent="-457200">
              <a:buFont typeface="+mj-lt"/>
              <a:buAutoNum type="arabicPeriod"/>
            </a:pPr>
            <a:r>
              <a:rPr lang="en-US" dirty="0"/>
              <a:t>Pre Processing the data</a:t>
            </a:r>
          </a:p>
          <a:p>
            <a:pPr marL="457200" indent="-457200">
              <a:buFont typeface="+mj-lt"/>
              <a:buAutoNum type="arabicPeriod"/>
            </a:pPr>
            <a:r>
              <a:rPr lang="en-US" dirty="0"/>
              <a:t>Modelling</a:t>
            </a:r>
          </a:p>
        </p:txBody>
      </p:sp>
    </p:spTree>
    <p:extLst>
      <p:ext uri="{BB962C8B-B14F-4D97-AF65-F5344CB8AC3E}">
        <p14:creationId xmlns:p14="http://schemas.microsoft.com/office/powerpoint/2010/main" val="16971435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2945 0.2038" pathEditMode="relative" ptsTypes="AA">
                                      <p:cBhvr>
                                        <p:cTn id="6" dur="30000" fill="hold"/>
                                        <p:tgtEl>
                                          <p:spTgt spid="7"/>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7"/>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2945 0.2038 L -0.24128 0.33472" pathEditMode="relative" ptsTypes="AA">
                                      <p:cBhvr>
                                        <p:cTn id="11" dur="30000" fill="hold"/>
                                        <p:tgtEl>
                                          <p:spTgt spid="7"/>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128 0.33472 L 0 0" pathEditMode="relative" ptsTypes="AA">
                                      <p:cBhvr>
                                        <p:cTn id="14" dur="30000" fill="hold"/>
                                        <p:tgtEl>
                                          <p:spTgt spid="7"/>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7"/>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7"/>
                                        </p:tgtEl>
                                        <p:attrNameLst>
                                          <p:attrName>ppt_x</p:attrName>
                                          <p:attrName>ppt_y</p:attrName>
                                        </p:attrNameLst>
                                      </p:cBhvr>
                                    </p:animMotion>
                                  </p:childTnLst>
                                </p:cTn>
                              </p:par>
                            </p:childTnLst>
                          </p:cTn>
                        </p:par>
                      </p:childTnLst>
                    </p:cTn>
                  </p:par>
                </p:childTnLst>
              </p:cTn>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CF1838-9E94-7146-9F92-BDE755C69979}"/>
              </a:ext>
            </a:extLst>
          </p:cNvPr>
          <p:cNvPicPr>
            <a:picLocks noChangeAspect="1"/>
          </p:cNvPicPr>
          <p:nvPr/>
        </p:nvPicPr>
        <p:blipFill>
          <a:blip r:embed="rId2"/>
          <a:stretch>
            <a:fillRect/>
          </a:stretch>
        </p:blipFill>
        <p:spPr>
          <a:xfrm>
            <a:off x="0" y="-643128"/>
            <a:ext cx="12192000" cy="8144256"/>
          </a:xfrm>
          <a:prstGeom prst="rect">
            <a:avLst/>
          </a:prstGeom>
        </p:spPr>
      </p:pic>
      <p:sp>
        <p:nvSpPr>
          <p:cNvPr id="2" name="Title 1">
            <a:extLst>
              <a:ext uri="{FF2B5EF4-FFF2-40B4-BE49-F238E27FC236}">
                <a16:creationId xmlns:a16="http://schemas.microsoft.com/office/drawing/2014/main" id="{75A9FECA-8CAC-4C4A-8A23-3CD126357457}"/>
              </a:ext>
            </a:extLst>
          </p:cNvPr>
          <p:cNvSpPr>
            <a:spLocks noGrp="1"/>
          </p:cNvSpPr>
          <p:nvPr>
            <p:ph type="title"/>
          </p:nvPr>
        </p:nvSpPr>
        <p:spPr/>
        <p:txBody>
          <a:bodyPr/>
          <a:lstStyle/>
          <a:p>
            <a:r>
              <a:rPr lang="en-US" dirty="0"/>
              <a:t>Steps to perform</a:t>
            </a:r>
          </a:p>
        </p:txBody>
      </p:sp>
      <p:sp>
        <p:nvSpPr>
          <p:cNvPr id="3" name="Content Placeholder 2">
            <a:extLst>
              <a:ext uri="{FF2B5EF4-FFF2-40B4-BE49-F238E27FC236}">
                <a16:creationId xmlns:a16="http://schemas.microsoft.com/office/drawing/2014/main" id="{9804CD9D-A78D-034D-9313-B393DC94551E}"/>
              </a:ext>
            </a:extLst>
          </p:cNvPr>
          <p:cNvSpPr>
            <a:spLocks noGrp="1"/>
          </p:cNvSpPr>
          <p:nvPr>
            <p:ph idx="1"/>
          </p:nvPr>
        </p:nvSpPr>
        <p:spPr>
          <a:xfrm>
            <a:off x="0" y="1853850"/>
            <a:ext cx="11649205" cy="5473875"/>
          </a:xfrm>
        </p:spPr>
        <p:txBody>
          <a:bodyPr>
            <a:normAutofit fontScale="70000" lnSpcReduction="20000"/>
          </a:bodyPr>
          <a:lstStyle/>
          <a:p>
            <a:r>
              <a:rPr lang="en-US" b="1" u="sng" dirty="0"/>
              <a:t>Loading the libraries</a:t>
            </a:r>
          </a:p>
          <a:p>
            <a:pPr>
              <a:buFont typeface="Wingdings" pitchFamily="2" charset="2"/>
              <a:buChar char="v"/>
            </a:pPr>
            <a:r>
              <a:rPr lang="en-US" b="1" dirty="0"/>
              <a:t>Tidyversa-</a:t>
            </a:r>
            <a:r>
              <a:rPr lang="en-IN" dirty="0"/>
              <a:t>The `tidyverse` package is widely used in the R community due to its consistency, ease of use, and the way its packages seamlessly work together. By installing and loading the `tidyverse` package, you gain access to a comprehensive set of tools for data analysis and visualization, allowing for a more streamlined and efficient data workflow.</a:t>
            </a:r>
          </a:p>
          <a:p>
            <a:pPr>
              <a:buFont typeface="Wingdings" pitchFamily="2" charset="2"/>
              <a:buChar char="v"/>
            </a:pPr>
            <a:r>
              <a:rPr lang="en-IN" dirty="0"/>
              <a:t>`</a:t>
            </a:r>
            <a:r>
              <a:rPr lang="en-IN" dirty="0" err="1"/>
              <a:t>dplyr</a:t>
            </a:r>
            <a:r>
              <a:rPr lang="en-IN" dirty="0"/>
              <a:t>`: This package provides a set of functions for data manipulation tasks, such as filtering rows, selecting columns, arranging data, summarizing data, and joining multiple datasets.</a:t>
            </a:r>
          </a:p>
          <a:p>
            <a:pPr>
              <a:buFont typeface="Wingdings" pitchFamily="2" charset="2"/>
              <a:buChar char="v"/>
            </a:pPr>
            <a:r>
              <a:rPr lang="en-IN" dirty="0"/>
              <a:t>`ggplot2`: This package is widely used for data visualization. It follows the grammar of graphics approach, allowing users to create complex and customized plots with ease. </a:t>
            </a:r>
          </a:p>
          <a:p>
            <a:pPr>
              <a:buFont typeface="Wingdings" pitchFamily="2" charset="2"/>
              <a:buChar char="v"/>
            </a:pPr>
            <a:r>
              <a:rPr lang="en-IN" dirty="0"/>
              <a:t>`</a:t>
            </a:r>
            <a:r>
              <a:rPr lang="en-IN" dirty="0" err="1"/>
              <a:t>readr</a:t>
            </a:r>
            <a:r>
              <a:rPr lang="en-IN" dirty="0"/>
              <a:t>`: This package offers fast and efficient tools for reading structured data files into R. It includes functions for reading CSV, TSV, and other delimited files, with automatic data type detection and memory-efficient reading.</a:t>
            </a:r>
          </a:p>
          <a:p>
            <a:pPr>
              <a:buFont typeface="Wingdings" pitchFamily="2" charset="2"/>
              <a:buChar char="v"/>
            </a:pPr>
            <a:r>
              <a:rPr lang="en-US" b="1" dirty="0"/>
              <a:t>‘Caret’: </a:t>
            </a:r>
            <a:r>
              <a:rPr lang="en-US" dirty="0"/>
              <a:t>The name "caret" stands for "Classification And </a:t>
            </a:r>
            <a:r>
              <a:rPr lang="en-US" dirty="0" err="1"/>
              <a:t>REgression</a:t>
            </a:r>
            <a:r>
              <a:rPr lang="en-US" dirty="0"/>
              <a:t> Training." The caret package provides a unified framework for training and evaluating a wide variety of machine learning models</a:t>
            </a:r>
            <a:r>
              <a:rPr lang="en-US" b="1" dirty="0"/>
              <a:t>. </a:t>
            </a:r>
          </a:p>
          <a:p>
            <a:pPr>
              <a:buFont typeface="Wingdings" pitchFamily="2" charset="2"/>
              <a:buChar char="v"/>
            </a:pPr>
            <a:r>
              <a:rPr lang="en-US" b="1" dirty="0"/>
              <a:t>‘</a:t>
            </a:r>
            <a:r>
              <a:rPr lang="en-US" b="1" dirty="0" err="1"/>
              <a:t>lmtest</a:t>
            </a:r>
            <a:r>
              <a:rPr lang="en-US" b="1" dirty="0"/>
              <a:t>’: </a:t>
            </a:r>
            <a:r>
              <a:rPr lang="en-US" dirty="0"/>
              <a:t>The </a:t>
            </a:r>
            <a:r>
              <a:rPr lang="en-US" dirty="0" err="1"/>
              <a:t>lmtest</a:t>
            </a:r>
            <a:r>
              <a:rPr lang="en-US" dirty="0"/>
              <a:t> package is used for conducting various diagnostic tests and hypothesis tests related to linear regression models. It extends the functionality provided by the base R </a:t>
            </a:r>
            <a:r>
              <a:rPr lang="en-US" dirty="0" err="1"/>
              <a:t>lm</a:t>
            </a:r>
            <a:r>
              <a:rPr lang="en-US" dirty="0"/>
              <a:t>() function, allowing you to perform additional statistical tests and assessments of linear regression models. </a:t>
            </a:r>
          </a:p>
        </p:txBody>
      </p:sp>
    </p:spTree>
    <p:extLst>
      <p:ext uri="{BB962C8B-B14F-4D97-AF65-F5344CB8AC3E}">
        <p14:creationId xmlns:p14="http://schemas.microsoft.com/office/powerpoint/2010/main" val="261194953"/>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13144" pathEditMode="relative" ptsTypes="AA">
                                      <p:cBhvr>
                                        <p:cTn id="6" dur="30000" fill="hold"/>
                                        <p:tgtEl>
                                          <p:spTgt spid="7"/>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7"/>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13144 L 0 0" pathEditMode="relative" ptsTypes="AA">
                                      <p:cBhvr>
                                        <p:cTn id="11" dur="30000" fill="hold"/>
                                        <p:tgtEl>
                                          <p:spTgt spid="7"/>
                                        </p:tgtEl>
                                        <p:attrNameLst>
                                          <p:attrName>ppt_x</p:attrName>
                                          <p:attrName>ppt_y</p:attrName>
                                        </p:attrNameLst>
                                      </p:cBhvr>
                                    </p:animMotion>
                                  </p:childTnLst>
                                </p:cTn>
                              </p:par>
                              <p:par>
                                <p:cTn id="12" presetID="6" presetClass="emph" presetSubtype="0" accel="50000" decel="50000" fill="hold" nodeType="withEffect">
                                  <p:stCondLst>
                                    <p:cond delay="5000"/>
                                  </p:stCondLst>
                                  <p:childTnLst>
                                    <p:animScale>
                                      <p:cBhvr>
                                        <p:cTn id="13" dur="30000" fill="hold"/>
                                        <p:tgtEl>
                                          <p:spTgt spid="7"/>
                                        </p:tgtEl>
                                      </p:cBhvr>
                                      <p:by x="150000" y="150000"/>
                                      <p:to x="100000" y="100000"/>
                                    </p:animScale>
                                  </p:childTnLst>
                                </p:cTn>
                              </p:par>
                            </p:childTnLst>
                          </p:cTn>
                        </p:par>
                        <p:par>
                          <p:cTn id="14" fill="hold">
                            <p:stCondLst>
                              <p:cond delay="65000"/>
                            </p:stCondLst>
                            <p:childTnLst>
                              <p:par>
                                <p:cTn id="15" presetID="0" presetClass="path" presetSubtype="0" accel="50000" decel="50000" fill="hold" nodeType="afterEffect">
                                  <p:stCondLst>
                                    <p:cond delay="0"/>
                                  </p:stCondLst>
                                  <p:childTnLst>
                                    <p:animMotion origin="layout" path="M 0 0 L 0 0" pathEditMode="relative" ptsTypes="AA">
                                      <p:cBhvr>
                                        <p:cTn id="16" dur="5000" fill="hold"/>
                                        <p:tgtEl>
                                          <p:spTgt spid="7"/>
                                        </p:tgtEl>
                                        <p:attrNameLst>
                                          <p:attrName>ppt_x</p:attrName>
                                          <p:attrName>ppt_y</p:attrName>
                                        </p:attrNameLst>
                                      </p:cBhvr>
                                    </p:animMotion>
                                  </p:childTnLst>
                                </p:cTn>
                              </p:par>
                            </p:childTnLst>
                          </p:cTn>
                        </p:par>
                      </p:childTnLst>
                    </p:cTn>
                  </p:par>
                </p:childTnLst>
              </p:cTn>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C77437-4AD1-6B48-AF66-94EFE57A8599}"/>
              </a:ext>
            </a:extLst>
          </p:cNvPr>
          <p:cNvPicPr>
            <a:picLocks noChangeAspect="1"/>
          </p:cNvPicPr>
          <p:nvPr/>
        </p:nvPicPr>
        <p:blipFill>
          <a:blip r:embed="rId2"/>
          <a:stretch>
            <a:fillRect/>
          </a:stretch>
        </p:blipFill>
        <p:spPr>
          <a:xfrm>
            <a:off x="0" y="-643128"/>
            <a:ext cx="12192000" cy="8144256"/>
          </a:xfrm>
          <a:prstGeom prst="rect">
            <a:avLst/>
          </a:prstGeom>
        </p:spPr>
      </p:pic>
      <p:sp>
        <p:nvSpPr>
          <p:cNvPr id="2" name="Title 1">
            <a:extLst>
              <a:ext uri="{FF2B5EF4-FFF2-40B4-BE49-F238E27FC236}">
                <a16:creationId xmlns:a16="http://schemas.microsoft.com/office/drawing/2014/main" id="{CB268648-02D5-DE46-A803-2CD0708713C8}"/>
              </a:ext>
            </a:extLst>
          </p:cNvPr>
          <p:cNvSpPr>
            <a:spLocks noGrp="1"/>
          </p:cNvSpPr>
          <p:nvPr>
            <p:ph type="title"/>
          </p:nvPr>
        </p:nvSpPr>
        <p:spPr>
          <a:xfrm>
            <a:off x="1141413" y="618518"/>
            <a:ext cx="6048527" cy="922183"/>
          </a:xfrm>
        </p:spPr>
        <p:txBody>
          <a:bodyPr>
            <a:normAutofit fontScale="90000"/>
          </a:bodyPr>
          <a:lstStyle/>
          <a:p>
            <a:r>
              <a:rPr lang="en-US" dirty="0"/>
              <a:t>Data structure and content</a:t>
            </a:r>
            <a:br>
              <a:rPr lang="en-US" dirty="0"/>
            </a:br>
            <a:endParaRPr lang="en-US" dirty="0"/>
          </a:p>
        </p:txBody>
      </p:sp>
      <p:sp>
        <p:nvSpPr>
          <p:cNvPr id="3" name="Content Placeholder 2">
            <a:extLst>
              <a:ext uri="{FF2B5EF4-FFF2-40B4-BE49-F238E27FC236}">
                <a16:creationId xmlns:a16="http://schemas.microsoft.com/office/drawing/2014/main" id="{1F77F401-DB53-E94C-B892-C67DD3B90726}"/>
              </a:ext>
            </a:extLst>
          </p:cNvPr>
          <p:cNvSpPr>
            <a:spLocks noGrp="1"/>
          </p:cNvSpPr>
          <p:nvPr>
            <p:ph idx="1"/>
          </p:nvPr>
        </p:nvSpPr>
        <p:spPr>
          <a:xfrm>
            <a:off x="0" y="1427968"/>
            <a:ext cx="12192000" cy="5160722"/>
          </a:xfrm>
        </p:spPr>
        <p:txBody>
          <a:bodyPr>
            <a:normAutofit fontScale="85000" lnSpcReduction="10000"/>
          </a:bodyPr>
          <a:lstStyle/>
          <a:p>
            <a:br>
              <a:rPr lang="en-IN" dirty="0"/>
            </a:br>
            <a:r>
              <a:rPr lang="en-IN" dirty="0"/>
              <a:t>1. Loading the Dataset: To load the dataset into R, you can use the `</a:t>
            </a:r>
            <a:r>
              <a:rPr lang="en-IN" dirty="0" err="1"/>
              <a:t>read_csv</a:t>
            </a:r>
            <a:r>
              <a:rPr lang="en-IN" dirty="0"/>
              <a:t>()` function from the `</a:t>
            </a:r>
            <a:r>
              <a:rPr lang="en-IN" dirty="0" err="1"/>
              <a:t>readr</a:t>
            </a:r>
            <a:r>
              <a:rPr lang="en-IN" dirty="0"/>
              <a:t>` package or any other appropriate function based on the file format.</a:t>
            </a:r>
          </a:p>
          <a:p>
            <a:r>
              <a:rPr lang="en-IN" dirty="0"/>
              <a:t>2. Checking the Structure: You can use the `str()` function to examine the structure of the dataset. It provides an overview of the variables, their data types, and the first few observations.</a:t>
            </a:r>
          </a:p>
          <a:p>
            <a:r>
              <a:rPr lang="en-IN" dirty="0"/>
              <a:t>3. Summary Statistics: The `summary()` function provides summary statistics for each variable in the dataset. It gives information such as minimum, maximum, median, and quartiles for numeric variables, and count and mode for categorical variables.</a:t>
            </a:r>
          </a:p>
          <a:p>
            <a:r>
              <a:rPr lang="en-IN" dirty="0"/>
              <a:t>4.Exploring the Data: You can use functions like `head()` or `tail()` to view the first few or last few rows of the dataset, respectively. Additionally, you can use indexing to select specific rows or columns to examine more closely.</a:t>
            </a:r>
          </a:p>
          <a:p>
            <a:r>
              <a:rPr lang="en-IN" dirty="0"/>
              <a:t>5.Descriptive Analysis: You can perform additional exploratory analysis using functions from packages like `</a:t>
            </a:r>
            <a:r>
              <a:rPr lang="en-IN" dirty="0" err="1"/>
              <a:t>dplyr</a:t>
            </a:r>
            <a:r>
              <a:rPr lang="en-IN" dirty="0"/>
              <a:t>` or `ggplot2`. These packages provide a wide range of functions for data manipulation, summarization, and visualization.</a:t>
            </a:r>
            <a:endParaRPr lang="en-US" dirty="0"/>
          </a:p>
        </p:txBody>
      </p:sp>
    </p:spTree>
    <p:extLst>
      <p:ext uri="{BB962C8B-B14F-4D97-AF65-F5344CB8AC3E}">
        <p14:creationId xmlns:p14="http://schemas.microsoft.com/office/powerpoint/2010/main" val="224330794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9318 -0.17281" pathEditMode="relative" ptsTypes="AA">
                                      <p:cBhvr>
                                        <p:cTn id="6" dur="30000" fill="hold"/>
                                        <p:tgtEl>
                                          <p:spTgt spid="7"/>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7"/>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19318 -0.17281 L 0 0" pathEditMode="relative" ptsTypes="AA">
                                      <p:cBhvr>
                                        <p:cTn id="11" dur="30000" fill="hold"/>
                                        <p:tgtEl>
                                          <p:spTgt spid="7"/>
                                        </p:tgtEl>
                                        <p:attrNameLst>
                                          <p:attrName>ppt_x</p:attrName>
                                          <p:attrName>ppt_y</p:attrName>
                                        </p:attrNameLst>
                                      </p:cBhvr>
                                    </p:animMotion>
                                  </p:childTnLst>
                                </p:cTn>
                              </p:par>
                              <p:par>
                                <p:cTn id="12" presetID="6" presetClass="emph" presetSubtype="0" accel="50000" decel="50000" fill="hold" nodeType="withEffect">
                                  <p:stCondLst>
                                    <p:cond delay="5000"/>
                                  </p:stCondLst>
                                  <p:childTnLst>
                                    <p:animScale>
                                      <p:cBhvr>
                                        <p:cTn id="13" dur="30000" fill="hold"/>
                                        <p:tgtEl>
                                          <p:spTgt spid="7"/>
                                        </p:tgtEl>
                                      </p:cBhvr>
                                      <p:by x="150000" y="150000"/>
                                      <p:to x="100000" y="100000"/>
                                    </p:animScale>
                                  </p:childTnLst>
                                </p:cTn>
                              </p:par>
                            </p:childTnLst>
                          </p:cTn>
                        </p:par>
                        <p:par>
                          <p:cTn id="14" fill="hold">
                            <p:stCondLst>
                              <p:cond delay="65000"/>
                            </p:stCondLst>
                            <p:childTnLst>
                              <p:par>
                                <p:cTn id="15" presetID="0" presetClass="path" presetSubtype="0" accel="50000" decel="50000" fill="hold" nodeType="afterEffect">
                                  <p:stCondLst>
                                    <p:cond delay="0"/>
                                  </p:stCondLst>
                                  <p:childTnLst>
                                    <p:animMotion origin="layout" path="M 0 0 L 0 0" pathEditMode="relative" ptsTypes="AA">
                                      <p:cBhvr>
                                        <p:cTn id="16" dur="5000" fill="hold"/>
                                        <p:tgtEl>
                                          <p:spTgt spid="7"/>
                                        </p:tgtEl>
                                        <p:attrNameLst>
                                          <p:attrName>ppt_x</p:attrName>
                                          <p:attrName>ppt_y</p:attrName>
                                        </p:attrNameLst>
                                      </p:cBhvr>
                                    </p:animMotion>
                                  </p:childTnLst>
                                </p:cTn>
                              </p:par>
                            </p:childTnLst>
                          </p:cTn>
                        </p:par>
                      </p:childTnLst>
                    </p:cTn>
                  </p:par>
                </p:childTnLst>
              </p:cTn>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2C47C6-0921-B645-830E-46E48B661C66}"/>
              </a:ext>
            </a:extLst>
          </p:cNvPr>
          <p:cNvPicPr>
            <a:picLocks noChangeAspect="1"/>
          </p:cNvPicPr>
          <p:nvPr/>
        </p:nvPicPr>
        <p:blipFill>
          <a:blip r:embed="rId2"/>
          <a:stretch>
            <a:fillRect/>
          </a:stretch>
        </p:blipFill>
        <p:spPr>
          <a:xfrm>
            <a:off x="0" y="-643128"/>
            <a:ext cx="12192000" cy="8144256"/>
          </a:xfrm>
          <a:prstGeom prst="rect">
            <a:avLst/>
          </a:prstGeom>
        </p:spPr>
      </p:pic>
      <p:sp>
        <p:nvSpPr>
          <p:cNvPr id="2" name="Title 1">
            <a:extLst>
              <a:ext uri="{FF2B5EF4-FFF2-40B4-BE49-F238E27FC236}">
                <a16:creationId xmlns:a16="http://schemas.microsoft.com/office/drawing/2014/main" id="{27BECC27-239E-5E40-848D-7B8923D8767F}"/>
              </a:ext>
            </a:extLst>
          </p:cNvPr>
          <p:cNvSpPr>
            <a:spLocks noGrp="1"/>
          </p:cNvSpPr>
          <p:nvPr>
            <p:ph type="title"/>
          </p:nvPr>
        </p:nvSpPr>
        <p:spPr/>
        <p:txBody>
          <a:bodyPr/>
          <a:lstStyle/>
          <a:p>
            <a:r>
              <a:rPr lang="en-US" dirty="0"/>
              <a:t>Exploratory Data Analysis</a:t>
            </a:r>
            <a:br>
              <a:rPr lang="en-US" dirty="0"/>
            </a:br>
            <a:endParaRPr lang="en-US" dirty="0"/>
          </a:p>
        </p:txBody>
      </p:sp>
      <p:sp>
        <p:nvSpPr>
          <p:cNvPr id="3" name="Content Placeholder 2">
            <a:extLst>
              <a:ext uri="{FF2B5EF4-FFF2-40B4-BE49-F238E27FC236}">
                <a16:creationId xmlns:a16="http://schemas.microsoft.com/office/drawing/2014/main" id="{87A7D857-1D2D-0043-A306-6271FEC6AC1C}"/>
              </a:ext>
            </a:extLst>
          </p:cNvPr>
          <p:cNvSpPr>
            <a:spLocks noGrp="1"/>
          </p:cNvSpPr>
          <p:nvPr>
            <p:ph idx="1"/>
          </p:nvPr>
        </p:nvSpPr>
        <p:spPr/>
        <p:txBody>
          <a:bodyPr/>
          <a:lstStyle/>
          <a:p>
            <a:r>
              <a:rPr lang="en-IN" dirty="0"/>
              <a:t>Visualize the Data: Create visualizations to gain insights into the dataset. Use packages like `ggplot2` to create various types of plots such as histograms, bar plots.</a:t>
            </a:r>
          </a:p>
          <a:p>
            <a:r>
              <a:rPr lang="en-IN" dirty="0"/>
              <a:t>Feature Engineering: Create new variables or transform existing variables to extract more meaningful information. For example, you can extract the year from the release date or create dummy variables for categorical variables. </a:t>
            </a:r>
            <a:br>
              <a:rPr lang="en-IN" dirty="0"/>
            </a:br>
            <a:endParaRPr lang="en-US" dirty="0"/>
          </a:p>
        </p:txBody>
      </p:sp>
    </p:spTree>
    <p:extLst>
      <p:ext uri="{BB962C8B-B14F-4D97-AF65-F5344CB8AC3E}">
        <p14:creationId xmlns:p14="http://schemas.microsoft.com/office/powerpoint/2010/main" val="1066954929"/>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6764" pathEditMode="relative" ptsTypes="AA">
                                      <p:cBhvr>
                                        <p:cTn id="6" dur="30000" fill="hold"/>
                                        <p:tgtEl>
                                          <p:spTgt spid="5"/>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5"/>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6764 L -0.24922 0.00119" pathEditMode="relative" ptsTypes="AA">
                                      <p:cBhvr>
                                        <p:cTn id="11" dur="30000" fill="hold"/>
                                        <p:tgtEl>
                                          <p:spTgt spid="5"/>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0119 L 0 0" pathEditMode="relative" ptsTypes="AA">
                                      <p:cBhvr>
                                        <p:cTn id="14" dur="30000" fill="hold"/>
                                        <p:tgtEl>
                                          <p:spTgt spid="5"/>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5"/>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5"/>
                                        </p:tgtEl>
                                        <p:attrNameLst>
                                          <p:attrName>ppt_x</p:attrName>
                                          <p:attrName>ppt_y</p:attrName>
                                        </p:attrNameLst>
                                      </p:cBhvr>
                                    </p:animMotion>
                                  </p:childTnLst>
                                </p:cTn>
                              </p:par>
                            </p:childTnLst>
                          </p:cTn>
                        </p:par>
                      </p:childTnLst>
                    </p:cTn>
                  </p:par>
                </p:childTnLst>
              </p:cTn>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63EA85-0478-6242-B2FA-ADF50642C5EC}"/>
              </a:ext>
            </a:extLst>
          </p:cNvPr>
          <p:cNvPicPr>
            <a:picLocks noChangeAspect="1"/>
          </p:cNvPicPr>
          <p:nvPr/>
        </p:nvPicPr>
        <p:blipFill>
          <a:blip r:embed="rId2"/>
          <a:stretch>
            <a:fillRect/>
          </a:stretch>
        </p:blipFill>
        <p:spPr>
          <a:xfrm>
            <a:off x="0" y="-643128"/>
            <a:ext cx="12192000" cy="8144256"/>
          </a:xfrm>
          <a:prstGeom prst="rect">
            <a:avLst/>
          </a:prstGeom>
        </p:spPr>
      </p:pic>
      <p:sp>
        <p:nvSpPr>
          <p:cNvPr id="2" name="Title 1">
            <a:extLst>
              <a:ext uri="{FF2B5EF4-FFF2-40B4-BE49-F238E27FC236}">
                <a16:creationId xmlns:a16="http://schemas.microsoft.com/office/drawing/2014/main" id="{F47B925C-4CD6-4D48-AD98-54B7BBB64A38}"/>
              </a:ext>
            </a:extLst>
          </p:cNvPr>
          <p:cNvSpPr>
            <a:spLocks noGrp="1"/>
          </p:cNvSpPr>
          <p:nvPr>
            <p:ph type="title"/>
          </p:nvPr>
        </p:nvSpPr>
        <p:spPr/>
        <p:txBody>
          <a:bodyPr/>
          <a:lstStyle/>
          <a:p>
            <a:r>
              <a:rPr lang="en-US" dirty="0"/>
              <a:t>Pre Processing the data</a:t>
            </a:r>
            <a:br>
              <a:rPr lang="en-US" dirty="0"/>
            </a:br>
            <a:endParaRPr lang="en-US" dirty="0"/>
          </a:p>
        </p:txBody>
      </p:sp>
      <p:sp>
        <p:nvSpPr>
          <p:cNvPr id="3" name="Content Placeholder 2">
            <a:extLst>
              <a:ext uri="{FF2B5EF4-FFF2-40B4-BE49-F238E27FC236}">
                <a16:creationId xmlns:a16="http://schemas.microsoft.com/office/drawing/2014/main" id="{716A0400-8E8E-F247-90FE-A4A8006C8470}"/>
              </a:ext>
            </a:extLst>
          </p:cNvPr>
          <p:cNvSpPr>
            <a:spLocks noGrp="1"/>
          </p:cNvSpPr>
          <p:nvPr>
            <p:ph idx="1"/>
          </p:nvPr>
        </p:nvSpPr>
        <p:spPr>
          <a:xfrm>
            <a:off x="839244" y="1528176"/>
            <a:ext cx="11352755" cy="5060514"/>
          </a:xfrm>
        </p:spPr>
        <p:txBody>
          <a:bodyPr>
            <a:normAutofit fontScale="77500" lnSpcReduction="20000"/>
          </a:bodyPr>
          <a:lstStyle/>
          <a:p>
            <a:r>
              <a:rPr lang="en-IN" dirty="0" err="1"/>
              <a:t>Preprocessing</a:t>
            </a:r>
            <a:r>
              <a:rPr lang="en-IN" dirty="0"/>
              <a:t> the data is an important step in preparing the Netflix Originals dataset for analysis or modelling</a:t>
            </a:r>
          </a:p>
          <a:p>
            <a:r>
              <a:rPr lang="en-IN" dirty="0"/>
              <a:t>Encoding Categorical Variables: Convert categorical variables into numerical representations that can be used in analysis or modeling. This can be done using techniques like one-hot encoding or label encoding. The `</a:t>
            </a:r>
            <a:r>
              <a:rPr lang="en-IN" dirty="0" err="1"/>
              <a:t>dummyVars</a:t>
            </a:r>
            <a:r>
              <a:rPr lang="en-IN" dirty="0"/>
              <a:t>()` function from the `caret` package can be used for one-hot encoding.</a:t>
            </a:r>
          </a:p>
          <a:p>
            <a:r>
              <a:rPr lang="en-IN" dirty="0"/>
              <a:t>Feature Selection: Select relevant features or variables that are most informative for the analysis or modeling task. Techniques like correlation analysis, recursive feature elimination, or domain knowledge can assist in feature selection.</a:t>
            </a:r>
          </a:p>
          <a:p>
            <a:r>
              <a:rPr lang="en-IN" dirty="0"/>
              <a:t>Data Transformation: Transform variables to meet the assumptions of the analysis or to improve model performance. Common transformations include logarithmic transformation, square root transformation, or polynomial transformation. </a:t>
            </a:r>
            <a:br>
              <a:rPr lang="en-IN" dirty="0"/>
            </a:br>
            <a:endParaRPr lang="en-IN" dirty="0"/>
          </a:p>
          <a:p>
            <a:r>
              <a:rPr lang="en-IN" dirty="0"/>
              <a:t>Splitting the Data: Split the dataset into training, validation, and test sets. This is important for model evaluation and to prevent overfitting. The `</a:t>
            </a:r>
            <a:r>
              <a:rPr lang="en-IN" dirty="0" err="1"/>
              <a:t>createDataPartition</a:t>
            </a:r>
            <a:r>
              <a:rPr lang="en-IN" dirty="0"/>
              <a:t>()` function from the `caret` package can be used for stratified sampling. </a:t>
            </a:r>
            <a:br>
              <a:rPr lang="en-IN" dirty="0"/>
            </a:br>
            <a:endParaRPr lang="en-US" dirty="0"/>
          </a:p>
        </p:txBody>
      </p:sp>
    </p:spTree>
    <p:extLst>
      <p:ext uri="{BB962C8B-B14F-4D97-AF65-F5344CB8AC3E}">
        <p14:creationId xmlns:p14="http://schemas.microsoft.com/office/powerpoint/2010/main" val="303860208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8928" pathEditMode="relative" ptsTypes="AA">
                                      <p:cBhvr>
                                        <p:cTn id="6" dur="30000" fill="hold"/>
                                        <p:tgtEl>
                                          <p:spTgt spid="5"/>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5"/>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8928 L -0.11585 0.18438" pathEditMode="relative" ptsTypes="AA">
                                      <p:cBhvr>
                                        <p:cTn id="11" dur="30000" fill="hold"/>
                                        <p:tgtEl>
                                          <p:spTgt spid="5"/>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11585 0.18438 L 0.24922 -0.35931" pathEditMode="relative" ptsTypes="AA">
                                      <p:cBhvr>
                                        <p:cTn id="14" dur="30000" fill="hold"/>
                                        <p:tgtEl>
                                          <p:spTgt spid="5"/>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4922 -0.35931 L 0 0" pathEditMode="relative" ptsTypes="AA">
                                      <p:cBhvr>
                                        <p:cTn id="17" dur="30000" fill="hold"/>
                                        <p:tgtEl>
                                          <p:spTgt spid="5"/>
                                        </p:tgtEl>
                                        <p:attrNameLst>
                                          <p:attrName>ppt_x</p:attrName>
                                          <p:attrName>ppt_y</p:attrName>
                                        </p:attrNameLst>
                                      </p:cBhvr>
                                    </p:animMotion>
                                  </p:childTnLst>
                                </p:cTn>
                              </p:par>
                              <p:par>
                                <p:cTn id="18" presetID="6" presetClass="emph" presetSubtype="0" accel="50000" decel="50000" fill="hold" nodeType="withEffect">
                                  <p:stCondLst>
                                    <p:cond delay="5000"/>
                                  </p:stCondLst>
                                  <p:childTnLst>
                                    <p:animScale>
                                      <p:cBhvr>
                                        <p:cTn id="19" dur="30000" fill="hold"/>
                                        <p:tgtEl>
                                          <p:spTgt spid="5"/>
                                        </p:tgtEl>
                                      </p:cBhvr>
                                      <p:by x="150000" y="150000"/>
                                      <p:to x="100000" y="100000"/>
                                    </p:animScale>
                                  </p:childTnLst>
                                </p:cTn>
                              </p:par>
                            </p:childTnLst>
                          </p:cTn>
                        </p:par>
                        <p:par>
                          <p:cTn id="20" fill="hold">
                            <p:stCondLst>
                              <p:cond delay="135000"/>
                            </p:stCondLst>
                            <p:childTnLst>
                              <p:par>
                                <p:cTn id="21" presetID="0" presetClass="path" presetSubtype="0" accel="50000" decel="50000" fill="hold" nodeType="afterEffect">
                                  <p:stCondLst>
                                    <p:cond delay="0"/>
                                  </p:stCondLst>
                                  <p:childTnLst>
                                    <p:animMotion origin="layout" path="M 0 0 L 0 0" pathEditMode="relative" ptsTypes="AA">
                                      <p:cBhvr>
                                        <p:cTn id="22" dur="5000" fill="hold"/>
                                        <p:tgtEl>
                                          <p:spTgt spid="5"/>
                                        </p:tgtEl>
                                        <p:attrNameLst>
                                          <p:attrName>ppt_x</p:attrName>
                                          <p:attrName>ppt_y</p:attrName>
                                        </p:attrNameLst>
                                      </p:cBhvr>
                                    </p:animMotion>
                                  </p:childTnLst>
                                </p:cTn>
                              </p:par>
                            </p:childTnLst>
                          </p:cTn>
                        </p:par>
                      </p:childTnLst>
                    </p:cTn>
                  </p:par>
                </p:childTnLst>
              </p:cTn>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9C0B19-E98A-4E43-A33C-9796FE42C4A7}"/>
              </a:ext>
            </a:extLst>
          </p:cNvPr>
          <p:cNvPicPr>
            <a:picLocks noChangeAspect="1"/>
          </p:cNvPicPr>
          <p:nvPr/>
        </p:nvPicPr>
        <p:blipFill>
          <a:blip r:embed="rId2"/>
          <a:stretch>
            <a:fillRect/>
          </a:stretch>
        </p:blipFill>
        <p:spPr>
          <a:xfrm>
            <a:off x="0" y="-643128"/>
            <a:ext cx="12192000" cy="8144256"/>
          </a:xfrm>
          <a:prstGeom prst="rect">
            <a:avLst/>
          </a:prstGeom>
        </p:spPr>
      </p:pic>
      <p:sp>
        <p:nvSpPr>
          <p:cNvPr id="2" name="Title 1">
            <a:extLst>
              <a:ext uri="{FF2B5EF4-FFF2-40B4-BE49-F238E27FC236}">
                <a16:creationId xmlns:a16="http://schemas.microsoft.com/office/drawing/2014/main" id="{075C94B1-7AE7-6243-BA3B-8919B652A887}"/>
              </a:ext>
            </a:extLst>
          </p:cNvPr>
          <p:cNvSpPr>
            <a:spLocks noGrp="1"/>
          </p:cNvSpPr>
          <p:nvPr>
            <p:ph type="title"/>
          </p:nvPr>
        </p:nvSpPr>
        <p:spPr/>
        <p:txBody>
          <a:bodyPr/>
          <a:lstStyle/>
          <a:p>
            <a:r>
              <a:rPr lang="en-US" dirty="0"/>
              <a:t>Modelling</a:t>
            </a:r>
            <a:br>
              <a:rPr lang="en-US" dirty="0"/>
            </a:br>
            <a:endParaRPr lang="en-US" dirty="0"/>
          </a:p>
        </p:txBody>
      </p:sp>
      <p:sp>
        <p:nvSpPr>
          <p:cNvPr id="3" name="Content Placeholder 2">
            <a:extLst>
              <a:ext uri="{FF2B5EF4-FFF2-40B4-BE49-F238E27FC236}">
                <a16:creationId xmlns:a16="http://schemas.microsoft.com/office/drawing/2014/main" id="{14AB03A5-8E66-DF42-8F1F-49B8C90C64A9}"/>
              </a:ext>
            </a:extLst>
          </p:cNvPr>
          <p:cNvSpPr>
            <a:spLocks noGrp="1"/>
          </p:cNvSpPr>
          <p:nvPr>
            <p:ph idx="1"/>
          </p:nvPr>
        </p:nvSpPr>
        <p:spPr>
          <a:xfrm>
            <a:off x="1141412" y="1565754"/>
            <a:ext cx="9905999" cy="5292246"/>
          </a:xfrm>
        </p:spPr>
        <p:txBody>
          <a:bodyPr>
            <a:normAutofit fontScale="85000" lnSpcReduction="10000"/>
          </a:bodyPr>
          <a:lstStyle/>
          <a:p>
            <a:r>
              <a:rPr lang="en-IN" dirty="0"/>
              <a:t>Prepare the Data: Ensure that the dataset is </a:t>
            </a:r>
            <a:r>
              <a:rPr lang="en-IN" dirty="0" err="1"/>
              <a:t>preprocessed</a:t>
            </a:r>
            <a:r>
              <a:rPr lang="en-IN" dirty="0"/>
              <a:t> and in the appropriate format for modeling. This includes handling missing values, encoding categorical variables, and splitting the data into training and testing sets. </a:t>
            </a:r>
          </a:p>
          <a:p>
            <a:r>
              <a:rPr lang="en-IN" dirty="0"/>
              <a:t>2. Load Required Packages: Load the necessary R packages for linear regression modelling.</a:t>
            </a:r>
          </a:p>
          <a:p>
            <a:r>
              <a:rPr lang="en-IN" dirty="0"/>
              <a:t>Fit the Linear Regression Model: Use the `</a:t>
            </a:r>
            <a:r>
              <a:rPr lang="en-IN" dirty="0" err="1"/>
              <a:t>lm</a:t>
            </a:r>
            <a:r>
              <a:rPr lang="en-IN" dirty="0"/>
              <a:t>()` function to fit the linear regression model. Specify the formula that represents the relationship between the dependent variable and independent variables based on your analysis goals and the available variables in the dataset</a:t>
            </a:r>
          </a:p>
          <a:p>
            <a:r>
              <a:rPr lang="en-IN" dirty="0"/>
              <a:t>Inspect the Model: Use the `summary()` function to obtain detailed information about the fitted linear regression model, such as coefficients, standard errors, p-values, and R-squared value.</a:t>
            </a:r>
          </a:p>
          <a:p>
            <a:r>
              <a:rPr lang="en-IN" dirty="0"/>
              <a:t>Interpret the Model: </a:t>
            </a:r>
            <a:r>
              <a:rPr lang="en-IN" dirty="0" err="1"/>
              <a:t>Analyze</a:t>
            </a:r>
            <a:r>
              <a:rPr lang="en-IN" dirty="0"/>
              <a:t> the coefficients and p-values to understand the relationships between the independent variables and the dependent variable. A significant p-value (typically &lt; 0.05) suggests that the associated independent variable has a statistically significant impact on the dependent variable.</a:t>
            </a:r>
            <a:endParaRPr lang="en-US" dirty="0"/>
          </a:p>
        </p:txBody>
      </p:sp>
    </p:spTree>
    <p:extLst>
      <p:ext uri="{BB962C8B-B14F-4D97-AF65-F5344CB8AC3E}">
        <p14:creationId xmlns:p14="http://schemas.microsoft.com/office/powerpoint/2010/main" val="175712947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124" pathEditMode="relative" ptsTypes="AA">
                                      <p:cBhvr>
                                        <p:cTn id="6" dur="30000" fill="hold"/>
                                        <p:tgtEl>
                                          <p:spTgt spid="5"/>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5"/>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124 L -0.02417 0.18607" pathEditMode="relative" ptsTypes="AA">
                                      <p:cBhvr>
                                        <p:cTn id="11" dur="30000" fill="hold"/>
                                        <p:tgtEl>
                                          <p:spTgt spid="5"/>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02417 0.18607 L 0.13571 0.2473" pathEditMode="relative" ptsTypes="AA">
                                      <p:cBhvr>
                                        <p:cTn id="14" dur="30000" fill="hold"/>
                                        <p:tgtEl>
                                          <p:spTgt spid="5"/>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13571 0.2473 L 0.24922 0.38928" pathEditMode="relative" ptsTypes="AA">
                                      <p:cBhvr>
                                        <p:cTn id="17" dur="30000" fill="hold"/>
                                        <p:tgtEl>
                                          <p:spTgt spid="5"/>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928 L 0.24922 -0.17495" pathEditMode="relative" ptsTypes="AA">
                                      <p:cBhvr>
                                        <p:cTn id="20" dur="30000" fill="hold"/>
                                        <p:tgtEl>
                                          <p:spTgt spid="5"/>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17495 L 0.11375 -0.38928" pathEditMode="relative" ptsTypes="AA">
                                      <p:cBhvr>
                                        <p:cTn id="23" dur="30000" fill="hold"/>
                                        <p:tgtEl>
                                          <p:spTgt spid="5"/>
                                        </p:tgtEl>
                                        <p:attrNameLst>
                                          <p:attrName>ppt_x</p:attrName>
                                          <p:attrName>ppt_y</p:attrName>
                                        </p:attrNameLst>
                                      </p:cBhvr>
                                    </p:animMotion>
                                  </p:childTnLst>
                                </p:cTn>
                              </p:par>
                            </p:childTnLst>
                          </p:cTn>
                        </p:par>
                        <p:par>
                          <p:cTn id="24" fill="hold">
                            <p:stCondLst>
                              <p:cond delay="205000"/>
                            </p:stCondLst>
                            <p:childTnLst>
                              <p:par>
                                <p:cTn id="25" presetID="0" presetClass="path" presetSubtype="0" accel="50000" decel="50000" fill="hold" nodeType="afterEffect">
                                  <p:stCondLst>
                                    <p:cond delay="5000"/>
                                  </p:stCondLst>
                                  <p:childTnLst>
                                    <p:animMotion origin="layout" path="M 0.11375 -0.38928 L -0.24922 -0.38928" pathEditMode="relative" ptsTypes="AA">
                                      <p:cBhvr>
                                        <p:cTn id="26" dur="30000" fill="hold"/>
                                        <p:tgtEl>
                                          <p:spTgt spid="5"/>
                                        </p:tgtEl>
                                        <p:attrNameLst>
                                          <p:attrName>ppt_x</p:attrName>
                                          <p:attrName>ppt_y</p:attrName>
                                        </p:attrNameLst>
                                      </p:cBhvr>
                                    </p:animMotion>
                                  </p:childTnLst>
                                </p:cTn>
                              </p:par>
                            </p:childTnLst>
                          </p:cTn>
                        </p:par>
                        <p:par>
                          <p:cTn id="27" fill="hold">
                            <p:stCondLst>
                              <p:cond delay="240000"/>
                            </p:stCondLst>
                            <p:childTnLst>
                              <p:par>
                                <p:cTn id="28" presetID="0" presetClass="path" presetSubtype="0" accel="50000" decel="50000" fill="hold" nodeType="afterEffect">
                                  <p:stCondLst>
                                    <p:cond delay="5000"/>
                                  </p:stCondLst>
                                  <p:childTnLst>
                                    <p:animMotion origin="layout" path="M -0.24922 -0.38928 L 0 0" pathEditMode="relative" ptsTypes="AA">
                                      <p:cBhvr>
                                        <p:cTn id="29" dur="30000" fill="hold"/>
                                        <p:tgtEl>
                                          <p:spTgt spid="5"/>
                                        </p:tgtEl>
                                        <p:attrNameLst>
                                          <p:attrName>ppt_x</p:attrName>
                                          <p:attrName>ppt_y</p:attrName>
                                        </p:attrNameLst>
                                      </p:cBhvr>
                                    </p:animMotion>
                                  </p:childTnLst>
                                </p:cTn>
                              </p:par>
                              <p:par>
                                <p:cTn id="30" presetID="6" presetClass="emph" presetSubtype="0" accel="50000" decel="50000" fill="hold" nodeType="withEffect">
                                  <p:stCondLst>
                                    <p:cond delay="5000"/>
                                  </p:stCondLst>
                                  <p:childTnLst>
                                    <p:animScale>
                                      <p:cBhvr>
                                        <p:cTn id="31" dur="30000" fill="hold"/>
                                        <p:tgtEl>
                                          <p:spTgt spid="5"/>
                                        </p:tgtEl>
                                      </p:cBhvr>
                                      <p:by x="150000" y="150000"/>
                                      <p:to x="100000" y="100000"/>
                                    </p:animScale>
                                  </p:childTnLst>
                                </p:cTn>
                              </p:par>
                            </p:childTnLst>
                          </p:cTn>
                        </p:par>
                        <p:par>
                          <p:cTn id="32" fill="hold">
                            <p:stCondLst>
                              <p:cond delay="275000"/>
                            </p:stCondLst>
                            <p:childTnLst>
                              <p:par>
                                <p:cTn id="33" presetID="0" presetClass="path" presetSubtype="0" accel="50000" decel="50000" fill="hold" nodeType="afterEffect">
                                  <p:stCondLst>
                                    <p:cond delay="0"/>
                                  </p:stCondLst>
                                  <p:childTnLst>
                                    <p:animMotion origin="layout" path="M 0 0 L 0 0" pathEditMode="relative" ptsTypes="AA">
                                      <p:cBhvr>
                                        <p:cTn id="34" dur="5000" fill="hold"/>
                                        <p:tgtEl>
                                          <p:spTgt spid="5"/>
                                        </p:tgtEl>
                                        <p:attrNameLst>
                                          <p:attrName>ppt_x</p:attrName>
                                          <p:attrName>ppt_y</p:attrName>
                                        </p:attrNameLst>
                                      </p:cBhvr>
                                    </p:animMotion>
                                  </p:childTnLst>
                                </p:cTn>
                              </p:par>
                            </p:childTnLst>
                          </p:cTn>
                        </p:par>
                      </p:childTnLst>
                    </p:cTn>
                  </p:par>
                </p:childTnLst>
              </p:cTn>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{8C98E13B-AA69-3E40-913C-B28F30CB7CC7}tf10001122</Template>
  <TotalTime>69</TotalTime>
  <Words>1303</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Rounded MT Bold</vt:lpstr>
      <vt:lpstr>inherit</vt:lpstr>
      <vt:lpstr>Inter</vt:lpstr>
      <vt:lpstr>Söhne</vt:lpstr>
      <vt:lpstr>Tw Cen MT</vt:lpstr>
      <vt:lpstr>Wingdings</vt:lpstr>
      <vt:lpstr>Circuit</vt:lpstr>
      <vt:lpstr>NETFLIX DATA ANALYSIS</vt:lpstr>
      <vt:lpstr>Reason of choosing this project</vt:lpstr>
      <vt:lpstr>Problem definition</vt:lpstr>
      <vt:lpstr>methodology</vt:lpstr>
      <vt:lpstr>Steps to perform</vt:lpstr>
      <vt:lpstr>Data structure and content </vt:lpstr>
      <vt:lpstr>Exploratory Data Analysis </vt:lpstr>
      <vt:lpstr>Pre Processing the data </vt:lpstr>
      <vt:lpstr>Modelling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dc:title>
  <dc:creator>Shreya Bhattacharjee</dc:creator>
  <cp:lastModifiedBy>Shreya Bhattacharjee</cp:lastModifiedBy>
  <cp:revision>2</cp:revision>
  <dcterms:created xsi:type="dcterms:W3CDTF">2023-09-28T13:54:15Z</dcterms:created>
  <dcterms:modified xsi:type="dcterms:W3CDTF">2023-09-28T17:00:18Z</dcterms:modified>
</cp:coreProperties>
</file>