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1" r:id="rId6"/>
    <p:sldId id="262" r:id="rId7"/>
    <p:sldId id="263" r:id="rId8"/>
    <p:sldId id="264" r:id="rId9"/>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p:restoredTop sz="94646"/>
  </p:normalViewPr>
  <p:slideViewPr>
    <p:cSldViewPr>
      <p:cViewPr varScale="1">
        <p:scale>
          <a:sx n="68" d="100"/>
          <a:sy n="68" d="100"/>
        </p:scale>
        <p:origin x="344"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0" i="0">
                <a:solidFill>
                  <a:srgbClr val="332C2C"/>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0" i="0">
                <a:solidFill>
                  <a:srgbClr val="332C2C"/>
                </a:solidFill>
                <a:latin typeface="Cambria"/>
                <a:cs typeface="Cambri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0" i="0">
                <a:solidFill>
                  <a:srgbClr val="332C2C"/>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2125866" y="2743695"/>
            <a:ext cx="14048966" cy="3898265"/>
          </a:xfrm>
          <a:prstGeom prst="rect">
            <a:avLst/>
          </a:prstGeom>
        </p:spPr>
        <p:txBody>
          <a:bodyPr wrap="square" lIns="0" tIns="0" rIns="0" bIns="0">
            <a:spAutoFit/>
          </a:bodyPr>
          <a:lstStyle>
            <a:lvl1pPr>
              <a:defRPr sz="8450" b="0" i="0">
                <a:solidFill>
                  <a:srgbClr val="332C2C"/>
                </a:solidFill>
                <a:latin typeface="Cambria"/>
                <a:cs typeface="Cambria"/>
              </a:defRPr>
            </a:lvl1pPr>
          </a:lstStyle>
          <a:p>
            <a:endParaRPr/>
          </a:p>
        </p:txBody>
      </p:sp>
      <p:sp>
        <p:nvSpPr>
          <p:cNvPr id="3" name="Holder 3"/>
          <p:cNvSpPr>
            <a:spLocks noGrp="1"/>
          </p:cNvSpPr>
          <p:nvPr>
            <p:ph type="body" idx="1"/>
          </p:nvPr>
        </p:nvSpPr>
        <p:spPr>
          <a:xfrm>
            <a:off x="2432354" y="3414751"/>
            <a:ext cx="13435990" cy="2569845"/>
          </a:xfrm>
          <a:prstGeom prst="rect">
            <a:avLst/>
          </a:prstGeom>
        </p:spPr>
        <p:txBody>
          <a:bodyPr wrap="square" lIns="0" tIns="0" rIns="0" bIns="0">
            <a:spAutoFit/>
          </a:bodyPr>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5866" y="2743695"/>
            <a:ext cx="14048966" cy="4076116"/>
          </a:xfrm>
          <a:prstGeom prst="rect">
            <a:avLst/>
          </a:prstGeom>
        </p:spPr>
        <p:txBody>
          <a:bodyPr vert="horz" wrap="square" lIns="0" tIns="13335" rIns="0" bIns="0" rtlCol="0">
            <a:spAutoFit/>
          </a:bodyPr>
          <a:lstStyle/>
          <a:p>
            <a:pPr marL="13970" marR="5080" algn="ctr">
              <a:lnSpc>
                <a:spcPct val="100200"/>
              </a:lnSpc>
              <a:spcBef>
                <a:spcPts val="105"/>
              </a:spcBef>
            </a:pPr>
            <a:r>
              <a:rPr lang="en-IN" sz="6600" b="1" dirty="0">
                <a:solidFill>
                  <a:srgbClr val="000000"/>
                </a:solidFill>
                <a:effectLst/>
                <a:latin typeface="+mn-lt"/>
                <a:ea typeface="Times New Roman" panose="02020603050405020304" pitchFamily="18" charset="0"/>
              </a:rPr>
              <a:t>Harnessing the Power of Big Data: Innovative Analytics Techniques for Enhanced Decision-Making</a:t>
            </a:r>
            <a:br>
              <a:rPr lang="en-IN" sz="6600" dirty="0">
                <a:effectLst/>
                <a:latin typeface="+mn-lt"/>
                <a:ea typeface="Times New Roman" panose="02020603050405020304" pitchFamily="18" charset="0"/>
              </a:rPr>
            </a:br>
            <a:endParaRPr sz="6600" spc="-90" dirty="0">
              <a:latin typeface="+mn-lt"/>
            </a:endParaRPr>
          </a:p>
        </p:txBody>
      </p:sp>
      <p:sp>
        <p:nvSpPr>
          <p:cNvPr id="3" name="object 3"/>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a:p>
        </p:txBody>
      </p:sp>
      <p:sp>
        <p:nvSpPr>
          <p:cNvPr id="4" name="object 4"/>
          <p:cNvSpPr/>
          <p:nvPr/>
        </p:nvSpPr>
        <p:spPr>
          <a:xfrm>
            <a:off x="0" y="78926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a:p>
        </p:txBody>
      </p:sp>
      <p:sp>
        <p:nvSpPr>
          <p:cNvPr id="5" name="TextBox 4">
            <a:extLst>
              <a:ext uri="{FF2B5EF4-FFF2-40B4-BE49-F238E27FC236}">
                <a16:creationId xmlns:a16="http://schemas.microsoft.com/office/drawing/2014/main" id="{D74D6FB9-766A-134E-99B1-CCDE9EDC9750}"/>
              </a:ext>
            </a:extLst>
          </p:cNvPr>
          <p:cNvSpPr txBox="1"/>
          <p:nvPr/>
        </p:nvSpPr>
        <p:spPr>
          <a:xfrm>
            <a:off x="1073150" y="7131050"/>
            <a:ext cx="5334000" cy="2031325"/>
          </a:xfrm>
          <a:prstGeom prst="rect">
            <a:avLst/>
          </a:prstGeom>
          <a:noFill/>
        </p:spPr>
        <p:txBody>
          <a:bodyPr wrap="square" rtlCol="0">
            <a:spAutoFit/>
          </a:bodyPr>
          <a:lstStyle/>
          <a:p>
            <a:pPr>
              <a:buFont typeface="Arial" panose="020B0604020202020204" pitchFamily="34" charset="0"/>
              <a:buChar char="•"/>
            </a:pPr>
            <a:r>
              <a:rPr lang="en-IN" b="1" dirty="0"/>
              <a:t>Author</a:t>
            </a:r>
            <a:r>
              <a:rPr lang="en-IN" dirty="0"/>
              <a:t>: Shreya Bhattacharjee</a:t>
            </a:r>
          </a:p>
          <a:p>
            <a:pPr>
              <a:buFont typeface="Arial" panose="020B0604020202020204" pitchFamily="34" charset="0"/>
              <a:buChar char="•"/>
            </a:pPr>
            <a:endParaRPr lang="en-IN" dirty="0"/>
          </a:p>
          <a:p>
            <a:pPr>
              <a:buFont typeface="Arial" panose="020B0604020202020204" pitchFamily="34" charset="0"/>
              <a:buChar char="•"/>
            </a:pPr>
            <a:r>
              <a:rPr lang="en-IN" b="1" dirty="0"/>
              <a:t>College: </a:t>
            </a:r>
            <a:r>
              <a:rPr lang="en-IN" dirty="0"/>
              <a:t>Pillai college of science and commerce</a:t>
            </a:r>
          </a:p>
          <a:p>
            <a:pPr>
              <a:buFont typeface="Arial" panose="020B0604020202020204" pitchFamily="34" charset="0"/>
              <a:buChar char="•"/>
            </a:pPr>
            <a:endParaRPr lang="en-IN" dirty="0"/>
          </a:p>
          <a:p>
            <a:pPr>
              <a:buFont typeface="Arial" panose="020B0604020202020204" pitchFamily="34" charset="0"/>
              <a:buChar char="•"/>
            </a:pPr>
            <a:r>
              <a:rPr lang="en-IN" b="1" dirty="0"/>
              <a:t>Contact Details</a:t>
            </a:r>
            <a:r>
              <a:rPr lang="en-IN" dirty="0"/>
              <a:t>: 91-7208319957</a:t>
            </a:r>
          </a:p>
          <a:p>
            <a:pPr>
              <a:buFont typeface="Arial" panose="020B0604020202020204" pitchFamily="34" charset="0"/>
              <a:buChar char="•"/>
            </a:pPr>
            <a:endParaRPr lang="en-IN"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516439"/>
            <a:ext cx="7086600" cy="9106761"/>
          </a:xfrm>
          <a:prstGeom prst="rect">
            <a:avLst/>
          </a:prstGeom>
        </p:spPr>
      </p:pic>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1" name="TextBox 10">
            <a:extLst>
              <a:ext uri="{FF2B5EF4-FFF2-40B4-BE49-F238E27FC236}">
                <a16:creationId xmlns:a16="http://schemas.microsoft.com/office/drawing/2014/main" id="{7EA605DB-A80F-6D4E-9479-0CDE61FF34DB}"/>
              </a:ext>
            </a:extLst>
          </p:cNvPr>
          <p:cNvSpPr txBox="1"/>
          <p:nvPr/>
        </p:nvSpPr>
        <p:spPr>
          <a:xfrm>
            <a:off x="7702550" y="730250"/>
            <a:ext cx="9220200" cy="646331"/>
          </a:xfrm>
          <a:prstGeom prst="rect">
            <a:avLst/>
          </a:prstGeom>
          <a:noFill/>
        </p:spPr>
        <p:txBody>
          <a:bodyPr wrap="square" rtlCol="0">
            <a:spAutoFit/>
          </a:bodyPr>
          <a:lstStyle/>
          <a:p>
            <a:pPr algn="ctr"/>
            <a:r>
              <a:rPr lang="en-US" sz="3600" b="1" dirty="0"/>
              <a:t>Introduction</a:t>
            </a:r>
          </a:p>
        </p:txBody>
      </p:sp>
      <p:sp>
        <p:nvSpPr>
          <p:cNvPr id="12" name="TextBox 11">
            <a:extLst>
              <a:ext uri="{FF2B5EF4-FFF2-40B4-BE49-F238E27FC236}">
                <a16:creationId xmlns:a16="http://schemas.microsoft.com/office/drawing/2014/main" id="{D131D1E5-4D1F-9443-8EA9-472918DDFF30}"/>
              </a:ext>
            </a:extLst>
          </p:cNvPr>
          <p:cNvSpPr txBox="1"/>
          <p:nvPr/>
        </p:nvSpPr>
        <p:spPr>
          <a:xfrm>
            <a:off x="7702550" y="1339850"/>
            <a:ext cx="10439400" cy="7848302"/>
          </a:xfrm>
          <a:prstGeom prst="rect">
            <a:avLst/>
          </a:prstGeom>
          <a:noFill/>
        </p:spPr>
        <p:txBody>
          <a:bodyPr wrap="square" rtlCol="0">
            <a:spAutoFit/>
          </a:bodyPr>
          <a:lstStyle/>
          <a:p>
            <a:r>
              <a:rPr lang="en-IN" sz="2800" b="1" dirty="0">
                <a:latin typeface="+mj-lt"/>
              </a:rPr>
              <a:t>Research Objective:</a:t>
            </a:r>
          </a:p>
          <a:p>
            <a:r>
              <a:rPr lang="en-IN" sz="2800" dirty="0">
                <a:latin typeface="+mj-lt"/>
              </a:rPr>
              <a:t>The study aims to investigate the impact of </a:t>
            </a:r>
            <a:r>
              <a:rPr lang="en-IN" sz="2800" b="1" dirty="0">
                <a:latin typeface="+mj-lt"/>
              </a:rPr>
              <a:t>Big Data Analytics (BDA)</a:t>
            </a:r>
            <a:r>
              <a:rPr lang="en-IN" sz="2800" dirty="0">
                <a:latin typeface="+mj-lt"/>
              </a:rPr>
              <a:t> on improving decision-making and operational efficiency across various industries. It explores key challenges and proposes strategies for organizations to harness the full potential of BDA.</a:t>
            </a:r>
          </a:p>
          <a:p>
            <a:r>
              <a:rPr lang="en-IN" sz="2800" b="1" dirty="0">
                <a:latin typeface="+mj-lt"/>
              </a:rPr>
              <a:t>Context:</a:t>
            </a:r>
          </a:p>
          <a:p>
            <a:r>
              <a:rPr lang="en-IN" sz="2800" dirty="0">
                <a:latin typeface="+mj-lt"/>
              </a:rPr>
              <a:t>With the explosion of data from sources like IoT, social media, and digital transactions, BDA has become essential in </a:t>
            </a:r>
            <a:r>
              <a:rPr lang="en-IN" sz="2800" dirty="0" err="1">
                <a:latin typeface="+mj-lt"/>
              </a:rPr>
              <a:t>analyzing</a:t>
            </a:r>
            <a:r>
              <a:rPr lang="en-IN" sz="2800" dirty="0">
                <a:latin typeface="+mj-lt"/>
              </a:rPr>
              <a:t> large datasets to derive insights, optimize processes, and forecast trends. Its application spans sectors like healthcare, finance, and education.</a:t>
            </a:r>
          </a:p>
          <a:p>
            <a:r>
              <a:rPr lang="en-IN" sz="2800" b="1" dirty="0">
                <a:latin typeface="+mj-lt"/>
              </a:rPr>
              <a:t>Research Questions:</a:t>
            </a:r>
          </a:p>
          <a:p>
            <a:pPr>
              <a:buFont typeface="+mj-lt"/>
              <a:buAutoNum type="arabicPeriod"/>
            </a:pPr>
            <a:r>
              <a:rPr lang="en-IN" sz="2800" dirty="0">
                <a:latin typeface="+mj-lt"/>
              </a:rPr>
              <a:t>How can BDA improve decision-making in industries?</a:t>
            </a:r>
          </a:p>
          <a:p>
            <a:pPr>
              <a:buFont typeface="+mj-lt"/>
              <a:buAutoNum type="arabicPeriod"/>
            </a:pPr>
            <a:r>
              <a:rPr lang="en-IN" sz="2800" dirty="0">
                <a:latin typeface="+mj-lt"/>
              </a:rPr>
              <a:t>What challenges do organizations face in adopting BDA?</a:t>
            </a:r>
          </a:p>
          <a:p>
            <a:pPr>
              <a:buFont typeface="+mj-lt"/>
              <a:buAutoNum type="arabicPeriod"/>
            </a:pPr>
            <a:r>
              <a:rPr lang="en-IN" sz="2800" dirty="0">
                <a:latin typeface="+mj-lt"/>
              </a:rPr>
              <a:t>What are the most effective tools and techniques for </a:t>
            </a:r>
            <a:r>
              <a:rPr lang="en-IN" sz="2800" dirty="0" err="1">
                <a:latin typeface="+mj-lt"/>
              </a:rPr>
              <a:t>analyzing</a:t>
            </a:r>
            <a:r>
              <a:rPr lang="en-IN" sz="2800" dirty="0">
                <a:latin typeface="+mj-lt"/>
              </a:rPr>
              <a:t> Big Data?</a:t>
            </a:r>
          </a:p>
          <a:p>
            <a:pPr>
              <a:buFont typeface="+mj-lt"/>
              <a:buAutoNum type="arabicPeriod"/>
            </a:pPr>
            <a:r>
              <a:rPr lang="en-IN" sz="2800" dirty="0">
                <a:latin typeface="+mj-lt"/>
              </a:rPr>
              <a:t>How can organizations address privacy and security concerns while using Big Data?</a:t>
            </a:r>
          </a:p>
          <a:p>
            <a:endParaRPr lang="en-US" sz="2800" dirty="0">
              <a:latin typeface="+mj-lt"/>
            </a:endParaRPr>
          </a:p>
        </p:txBody>
      </p:sp>
      <p:sp>
        <p:nvSpPr>
          <p:cNvPr id="13" name="object 3">
            <a:extLst>
              <a:ext uri="{FF2B5EF4-FFF2-40B4-BE49-F238E27FC236}">
                <a16:creationId xmlns:a16="http://schemas.microsoft.com/office/drawing/2014/main" id="{DEABCEF0-B60E-1C45-85F9-6CCC619810F4}"/>
              </a:ext>
            </a:extLst>
          </p:cNvPr>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a:p>
        </p:txBody>
      </p:sp>
      <p:sp>
        <p:nvSpPr>
          <p:cNvPr id="14" name="object 4">
            <a:extLst>
              <a:ext uri="{FF2B5EF4-FFF2-40B4-BE49-F238E27FC236}">
                <a16:creationId xmlns:a16="http://schemas.microsoft.com/office/drawing/2014/main" id="{7248600F-50A3-3941-B32F-432357417A31}"/>
              </a:ext>
            </a:extLst>
          </p:cNvPr>
          <p:cNvSpPr/>
          <p:nvPr/>
        </p:nvSpPr>
        <p:spPr>
          <a:xfrm>
            <a:off x="-139700" y="7905103"/>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48830"/>
            <a:ext cx="18288419" cy="9251950"/>
            <a:chOff x="0" y="548830"/>
            <a:chExt cx="18288419" cy="9251950"/>
          </a:xfrm>
        </p:grpSpPr>
        <p:pic>
          <p:nvPicPr>
            <p:cNvPr id="4" name="object 4"/>
            <p:cNvPicPr/>
            <p:nvPr/>
          </p:nvPicPr>
          <p:blipFill>
            <a:blip r:embed="rId2" cstate="print"/>
            <a:stretch>
              <a:fillRect/>
            </a:stretch>
          </p:blipFill>
          <p:spPr>
            <a:xfrm>
              <a:off x="0" y="548830"/>
              <a:ext cx="7993176" cy="9202039"/>
            </a:xfrm>
            <a:prstGeom prst="rect">
              <a:avLst/>
            </a:prstGeom>
          </p:spPr>
        </p:pic>
        <p:sp>
          <p:nvSpPr>
            <p:cNvPr id="5" name="object 5"/>
            <p:cNvSpPr/>
            <p:nvPr/>
          </p:nvSpPr>
          <p:spPr>
            <a:xfrm>
              <a:off x="1054" y="548830"/>
              <a:ext cx="18287365" cy="9251950"/>
            </a:xfrm>
            <a:custGeom>
              <a:avLst/>
              <a:gdLst/>
              <a:ahLst/>
              <a:cxnLst/>
              <a:rect l="l" t="t" r="r" b="b"/>
              <a:pathLst>
                <a:path w="18287365" h="9251950">
                  <a:moveTo>
                    <a:pt x="18286934" y="9203855"/>
                  </a:moveTo>
                  <a:lnTo>
                    <a:pt x="304" y="9203855"/>
                  </a:lnTo>
                  <a:lnTo>
                    <a:pt x="304" y="9251480"/>
                  </a:lnTo>
                  <a:lnTo>
                    <a:pt x="18286934" y="9251480"/>
                  </a:lnTo>
                  <a:lnTo>
                    <a:pt x="18286934" y="9203855"/>
                  </a:lnTo>
                  <a:close/>
                </a:path>
                <a:path w="18287365" h="9251950">
                  <a:moveTo>
                    <a:pt x="18286934" y="0"/>
                  </a:moveTo>
                  <a:lnTo>
                    <a:pt x="0" y="0"/>
                  </a:lnTo>
                  <a:lnTo>
                    <a:pt x="0" y="47625"/>
                  </a:lnTo>
                  <a:lnTo>
                    <a:pt x="18286934" y="47625"/>
                  </a:lnTo>
                  <a:lnTo>
                    <a:pt x="18286934" y="0"/>
                  </a:lnTo>
                  <a:close/>
                </a:path>
              </a:pathLst>
            </a:custGeom>
            <a:solidFill>
              <a:srgbClr val="332C2C"/>
            </a:solidFill>
          </p:spPr>
          <p:txBody>
            <a:bodyPr wrap="square" lIns="0" tIns="0" rIns="0" bIns="0" rtlCol="0"/>
            <a:lstStyle/>
            <a:p>
              <a:endParaRPr/>
            </a:p>
          </p:txBody>
        </p:sp>
      </p:grpSp>
      <p:sp>
        <p:nvSpPr>
          <p:cNvPr id="6" name="object 6"/>
          <p:cNvSpPr txBox="1">
            <a:spLocks noGrp="1"/>
          </p:cNvSpPr>
          <p:nvPr>
            <p:ph type="title"/>
          </p:nvPr>
        </p:nvSpPr>
        <p:spPr>
          <a:xfrm>
            <a:off x="9607561" y="958850"/>
            <a:ext cx="7493000" cy="566822"/>
          </a:xfrm>
          <a:prstGeom prst="rect">
            <a:avLst/>
          </a:prstGeom>
        </p:spPr>
        <p:txBody>
          <a:bodyPr vert="horz" wrap="square" lIns="0" tIns="12700" rIns="0" bIns="0" rtlCol="0">
            <a:spAutoFit/>
          </a:bodyPr>
          <a:lstStyle/>
          <a:p>
            <a:pPr marL="12700" algn="ctr">
              <a:lnSpc>
                <a:spcPct val="100000"/>
              </a:lnSpc>
              <a:spcBef>
                <a:spcPts val="100"/>
              </a:spcBef>
            </a:pPr>
            <a:r>
              <a:rPr lang="en-IN" sz="3600" b="1" dirty="0">
                <a:latin typeface="+mn-lt"/>
              </a:rPr>
              <a:t>Literature Review</a:t>
            </a:r>
            <a:endParaRPr sz="3600" b="1" dirty="0">
              <a:latin typeface="+mn-lt"/>
            </a:endParaRPr>
          </a:p>
        </p:txBody>
      </p:sp>
      <p:sp>
        <p:nvSpPr>
          <p:cNvPr id="13" name="TextBox 12">
            <a:extLst>
              <a:ext uri="{FF2B5EF4-FFF2-40B4-BE49-F238E27FC236}">
                <a16:creationId xmlns:a16="http://schemas.microsoft.com/office/drawing/2014/main" id="{074AB900-45AB-5C40-906D-01FD79DED518}"/>
              </a:ext>
            </a:extLst>
          </p:cNvPr>
          <p:cNvSpPr txBox="1"/>
          <p:nvPr/>
        </p:nvSpPr>
        <p:spPr>
          <a:xfrm>
            <a:off x="8921750" y="2406650"/>
            <a:ext cx="9144000" cy="6744860"/>
          </a:xfrm>
          <a:prstGeom prst="rect">
            <a:avLst/>
          </a:prstGeom>
          <a:noFill/>
        </p:spPr>
        <p:txBody>
          <a:bodyPr wrap="square">
            <a:spAutoFit/>
          </a:bodyPr>
          <a:lstStyle/>
          <a:p>
            <a:r>
              <a:rPr lang="en-IN" sz="2400" b="1" dirty="0"/>
              <a:t>Key Theories/Models:</a:t>
            </a:r>
            <a:endParaRPr lang="en-IN" sz="2400" dirty="0"/>
          </a:p>
          <a:p>
            <a:pPr>
              <a:buFont typeface="+mj-lt"/>
              <a:buAutoNum type="arabicPeriod"/>
            </a:pPr>
            <a:r>
              <a:rPr lang="en-IN" sz="2400" b="1" dirty="0"/>
              <a:t>Big Data Analytics</a:t>
            </a:r>
            <a:r>
              <a:rPr lang="en-IN" sz="2400" dirty="0"/>
              <a:t>: Research heavily emphasizes advanced analytics methods like </a:t>
            </a:r>
            <a:r>
              <a:rPr lang="en-IN" sz="2400" b="1" dirty="0"/>
              <a:t>data mining</a:t>
            </a:r>
            <a:r>
              <a:rPr lang="en-IN" sz="2400" dirty="0"/>
              <a:t>, </a:t>
            </a:r>
            <a:r>
              <a:rPr lang="en-IN" sz="2400" b="1" dirty="0"/>
              <a:t>machine learning</a:t>
            </a:r>
            <a:r>
              <a:rPr lang="en-IN" sz="2400" dirty="0"/>
              <a:t>, </a:t>
            </a:r>
            <a:r>
              <a:rPr lang="en-IN" sz="2400" b="1" dirty="0"/>
              <a:t>predictive analytics</a:t>
            </a:r>
            <a:r>
              <a:rPr lang="en-IN" sz="2400" dirty="0"/>
              <a:t>, and </a:t>
            </a:r>
            <a:r>
              <a:rPr lang="en-IN" sz="2400" b="1" dirty="0"/>
              <a:t>real-time analytics</a:t>
            </a:r>
            <a:r>
              <a:rPr lang="en-IN" sz="2400" dirty="0"/>
              <a:t>. Each method provides significant value in various domains such as fraud detection, customer segmentation, and predictive maintenance.</a:t>
            </a:r>
          </a:p>
          <a:p>
            <a:pPr>
              <a:buFont typeface="+mj-lt"/>
              <a:buAutoNum type="arabicPeriod"/>
            </a:pPr>
            <a:r>
              <a:rPr lang="en-IN" sz="2400" b="1" dirty="0"/>
              <a:t>Big Data's Impact on Decision Making</a:t>
            </a:r>
            <a:r>
              <a:rPr lang="en-IN" sz="2400" dirty="0"/>
              <a:t>: Studies, such as those by Wamba et al. (2015), discuss how big data improves decision-making by providing real-time insights into operations, customer </a:t>
            </a:r>
            <a:r>
              <a:rPr lang="en-IN" sz="2400" dirty="0" err="1"/>
              <a:t>behavior</a:t>
            </a:r>
            <a:r>
              <a:rPr lang="en-IN" sz="2400" dirty="0"/>
              <a:t>, and marketing strategies.</a:t>
            </a:r>
          </a:p>
          <a:p>
            <a:r>
              <a:rPr lang="en-IN" sz="2400" b="1" dirty="0"/>
              <a:t>Gaps Identified:</a:t>
            </a:r>
            <a:endParaRPr lang="en-IN" sz="2400" dirty="0"/>
          </a:p>
          <a:p>
            <a:pPr>
              <a:buFont typeface="+mj-lt"/>
              <a:buAutoNum type="arabicPeriod"/>
            </a:pPr>
            <a:r>
              <a:rPr lang="en-IN" sz="2400" b="1" dirty="0"/>
              <a:t>Data Privacy and Security</a:t>
            </a:r>
            <a:r>
              <a:rPr lang="en-IN" sz="2400" dirty="0"/>
              <a:t>: Multiple studies identify the challenges associated with data privacy, security, and the lack of skilled data scientists to manage and </a:t>
            </a:r>
            <a:r>
              <a:rPr lang="en-IN" sz="2400" dirty="0" err="1"/>
              <a:t>analyze</a:t>
            </a:r>
            <a:r>
              <a:rPr lang="en-IN" sz="2400" dirty="0"/>
              <a:t> big data effectively.</a:t>
            </a:r>
          </a:p>
          <a:p>
            <a:pPr>
              <a:buFont typeface="+mj-lt"/>
              <a:buAutoNum type="arabicPeriod"/>
            </a:pPr>
            <a:r>
              <a:rPr lang="en-IN" sz="2400" b="1" dirty="0"/>
              <a:t>Integration Challenges</a:t>
            </a:r>
            <a:r>
              <a:rPr lang="en-IN" sz="2400" dirty="0"/>
              <a:t>: Another gap highlighted is the difficulty in integrating big data systems with traditional IT infrastructures, as discussed by researchers like </a:t>
            </a:r>
            <a:r>
              <a:rPr lang="en-IN" sz="2400" dirty="0" err="1"/>
              <a:t>Kaisler</a:t>
            </a:r>
            <a:r>
              <a:rPr lang="en-IN" sz="2400" dirty="0"/>
              <a:t> et al. (2013).</a:t>
            </a:r>
          </a:p>
          <a:p>
            <a:pPr marL="12700" marR="5080">
              <a:lnSpc>
                <a:spcPct val="101400"/>
              </a:lnSpc>
              <a:spcBef>
                <a:spcPts val="60"/>
              </a:spcBef>
            </a:pPr>
            <a:endParaRPr lang="en-IN" sz="2400" dirty="0">
              <a:latin typeface="+mj-lt"/>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3">
            <a:extLst>
              <a:ext uri="{FF2B5EF4-FFF2-40B4-BE49-F238E27FC236}">
                <a16:creationId xmlns:a16="http://schemas.microsoft.com/office/drawing/2014/main" id="{CAB6EF76-F2CC-A54D-81FD-D3B080492B4E}"/>
              </a:ext>
            </a:extLst>
          </p:cNvPr>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a:p>
        </p:txBody>
      </p:sp>
      <p:sp>
        <p:nvSpPr>
          <p:cNvPr id="14" name="object 4">
            <a:extLst>
              <a:ext uri="{FF2B5EF4-FFF2-40B4-BE49-F238E27FC236}">
                <a16:creationId xmlns:a16="http://schemas.microsoft.com/office/drawing/2014/main" id="{CBAB6D66-E723-974A-AF0A-63040BBFFFB9}"/>
              </a:ext>
            </a:extLst>
          </p:cNvPr>
          <p:cNvSpPr/>
          <p:nvPr/>
        </p:nvSpPr>
        <p:spPr>
          <a:xfrm>
            <a:off x="0" y="78926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a:p>
        </p:txBody>
      </p:sp>
      <p:pic>
        <p:nvPicPr>
          <p:cNvPr id="1026" name="Picture 2" descr="Dark, Simple PPT Background with AI &amp; Big Data Edge | Stable Diffusion  Online">
            <a:extLst>
              <a:ext uri="{FF2B5EF4-FFF2-40B4-BE49-F238E27FC236}">
                <a16:creationId xmlns:a16="http://schemas.microsoft.com/office/drawing/2014/main" id="{1DC6C141-0C96-664D-9C94-995BB09E80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11" t="-420" r="-4211" b="3781"/>
          <a:stretch/>
        </p:blipFill>
        <p:spPr bwMode="auto">
          <a:xfrm>
            <a:off x="158750" y="501650"/>
            <a:ext cx="7086600" cy="90297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8D2F2331-3333-B04F-9BEC-83D188002BC4}"/>
              </a:ext>
            </a:extLst>
          </p:cNvPr>
          <p:cNvSpPr txBox="1"/>
          <p:nvPr/>
        </p:nvSpPr>
        <p:spPr>
          <a:xfrm>
            <a:off x="8769350" y="730250"/>
            <a:ext cx="8153400" cy="646331"/>
          </a:xfrm>
          <a:prstGeom prst="rect">
            <a:avLst/>
          </a:prstGeom>
          <a:noFill/>
        </p:spPr>
        <p:txBody>
          <a:bodyPr wrap="square" rtlCol="0">
            <a:spAutoFit/>
          </a:bodyPr>
          <a:lstStyle/>
          <a:p>
            <a:pPr algn="ctr"/>
            <a:r>
              <a:rPr lang="en-IN" sz="3600" b="1" dirty="0"/>
              <a:t>Methodology</a:t>
            </a:r>
            <a:endParaRPr lang="en-US" sz="3600" b="1" dirty="0"/>
          </a:p>
        </p:txBody>
      </p:sp>
      <p:sp>
        <p:nvSpPr>
          <p:cNvPr id="16" name="TextBox 15">
            <a:extLst>
              <a:ext uri="{FF2B5EF4-FFF2-40B4-BE49-F238E27FC236}">
                <a16:creationId xmlns:a16="http://schemas.microsoft.com/office/drawing/2014/main" id="{89A8021E-110D-6348-BFD0-B1C3E496BBE8}"/>
              </a:ext>
            </a:extLst>
          </p:cNvPr>
          <p:cNvSpPr txBox="1"/>
          <p:nvPr/>
        </p:nvSpPr>
        <p:spPr>
          <a:xfrm>
            <a:off x="7931150" y="1873250"/>
            <a:ext cx="9525000" cy="7848302"/>
          </a:xfrm>
          <a:prstGeom prst="rect">
            <a:avLst/>
          </a:prstGeom>
          <a:noFill/>
        </p:spPr>
        <p:txBody>
          <a:bodyPr wrap="square" rtlCol="0">
            <a:spAutoFit/>
          </a:bodyPr>
          <a:lstStyle/>
          <a:p>
            <a:r>
              <a:rPr lang="en-IN" sz="2800" b="1" dirty="0"/>
              <a:t>Research Design:</a:t>
            </a:r>
          </a:p>
          <a:p>
            <a:r>
              <a:rPr lang="en-IN" sz="2800" dirty="0"/>
              <a:t>The research follows a </a:t>
            </a:r>
            <a:r>
              <a:rPr lang="en-IN" sz="2800" b="1" dirty="0"/>
              <a:t>qualitative</a:t>
            </a:r>
            <a:r>
              <a:rPr lang="en-IN" sz="2800" dirty="0"/>
              <a:t> approach, utilizing case studies to explore the application and impact of </a:t>
            </a:r>
            <a:r>
              <a:rPr lang="en-IN" sz="2800" b="1" dirty="0"/>
              <a:t>Big Data Analytics</a:t>
            </a:r>
            <a:r>
              <a:rPr lang="en-IN" sz="2800" dirty="0"/>
              <a:t> across various industries such as healthcare, finance, and education.</a:t>
            </a:r>
          </a:p>
          <a:p>
            <a:r>
              <a:rPr lang="en-IN" sz="2800" b="1" dirty="0"/>
              <a:t>Data Collection:</a:t>
            </a:r>
          </a:p>
          <a:p>
            <a:r>
              <a:rPr lang="en-IN" sz="2800" dirty="0"/>
              <a:t>Data was collected through </a:t>
            </a:r>
            <a:r>
              <a:rPr lang="en-IN" sz="2800" b="1" dirty="0"/>
              <a:t>surveys</a:t>
            </a:r>
            <a:r>
              <a:rPr lang="en-IN" sz="2800" dirty="0"/>
              <a:t> and </a:t>
            </a:r>
            <a:r>
              <a:rPr lang="en-IN" sz="2800" b="1" dirty="0"/>
              <a:t>interviews</a:t>
            </a:r>
            <a:r>
              <a:rPr lang="en-IN" sz="2800" dirty="0"/>
              <a:t> with industry experts, and secondary sources such as industry reports and academic journals on Big Data implementations.</a:t>
            </a:r>
          </a:p>
          <a:p>
            <a:r>
              <a:rPr lang="en-IN" sz="2800" b="1" dirty="0"/>
              <a:t>Analysis Approach:</a:t>
            </a:r>
          </a:p>
          <a:p>
            <a:r>
              <a:rPr lang="en-IN" sz="2800" dirty="0"/>
              <a:t>The collected data was </a:t>
            </a:r>
            <a:r>
              <a:rPr lang="en-IN" sz="2800" dirty="0" err="1"/>
              <a:t>analyzed</a:t>
            </a:r>
            <a:r>
              <a:rPr lang="en-IN" sz="2800" dirty="0"/>
              <a:t> using a </a:t>
            </a:r>
            <a:r>
              <a:rPr lang="en-IN" sz="2800" b="1" dirty="0"/>
              <a:t>thematic analysis</a:t>
            </a:r>
            <a:r>
              <a:rPr lang="en-IN" sz="2800" dirty="0"/>
              <a:t> approach to identify patterns, challenges, and opportunities for Big Data adoption. Insights were derived by comparing the case studies and evaluating the effectiveness of different Big Data tools and technologies.</a:t>
            </a:r>
          </a:p>
          <a:p>
            <a:r>
              <a:rPr lang="en-IN" sz="2800" dirty="0"/>
              <a:t>This structure gives a clear and brief explanation of the methodology used in your research paper.</a:t>
            </a:r>
          </a:p>
          <a:p>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3">
            <a:extLst>
              <a:ext uri="{FF2B5EF4-FFF2-40B4-BE49-F238E27FC236}">
                <a16:creationId xmlns:a16="http://schemas.microsoft.com/office/drawing/2014/main" id="{CAB6EF76-F2CC-A54D-81FD-D3B080492B4E}"/>
              </a:ext>
            </a:extLst>
          </p:cNvPr>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a:p>
        </p:txBody>
      </p:sp>
      <p:sp>
        <p:nvSpPr>
          <p:cNvPr id="14" name="object 4">
            <a:extLst>
              <a:ext uri="{FF2B5EF4-FFF2-40B4-BE49-F238E27FC236}">
                <a16:creationId xmlns:a16="http://schemas.microsoft.com/office/drawing/2014/main" id="{CBAB6D66-E723-974A-AF0A-63040BBFFFB9}"/>
              </a:ext>
            </a:extLst>
          </p:cNvPr>
          <p:cNvSpPr/>
          <p:nvPr/>
        </p:nvSpPr>
        <p:spPr>
          <a:xfrm>
            <a:off x="0" y="78926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a:p>
        </p:txBody>
      </p:sp>
      <p:sp>
        <p:nvSpPr>
          <p:cNvPr id="2" name="TextBox 1">
            <a:extLst>
              <a:ext uri="{FF2B5EF4-FFF2-40B4-BE49-F238E27FC236}">
                <a16:creationId xmlns:a16="http://schemas.microsoft.com/office/drawing/2014/main" id="{06A2D211-CBCC-3341-A56A-A121396BBE85}"/>
              </a:ext>
            </a:extLst>
          </p:cNvPr>
          <p:cNvSpPr txBox="1"/>
          <p:nvPr/>
        </p:nvSpPr>
        <p:spPr>
          <a:xfrm>
            <a:off x="11360150" y="958850"/>
            <a:ext cx="4343400" cy="646331"/>
          </a:xfrm>
          <a:prstGeom prst="rect">
            <a:avLst/>
          </a:prstGeom>
          <a:noFill/>
        </p:spPr>
        <p:txBody>
          <a:bodyPr wrap="square" rtlCol="0">
            <a:spAutoFit/>
          </a:bodyPr>
          <a:lstStyle/>
          <a:p>
            <a:pPr algn="ctr"/>
            <a:r>
              <a:rPr lang="en-US" sz="3600" b="1" dirty="0"/>
              <a:t>Findings</a:t>
            </a:r>
          </a:p>
        </p:txBody>
      </p:sp>
      <p:sp>
        <p:nvSpPr>
          <p:cNvPr id="3" name="TextBox 2">
            <a:extLst>
              <a:ext uri="{FF2B5EF4-FFF2-40B4-BE49-F238E27FC236}">
                <a16:creationId xmlns:a16="http://schemas.microsoft.com/office/drawing/2014/main" id="{7A6DADE8-0691-4C48-A019-5CFE1CDC2C4E}"/>
              </a:ext>
            </a:extLst>
          </p:cNvPr>
          <p:cNvSpPr txBox="1"/>
          <p:nvPr/>
        </p:nvSpPr>
        <p:spPr>
          <a:xfrm>
            <a:off x="9150350" y="2427784"/>
            <a:ext cx="9150350" cy="5693866"/>
          </a:xfrm>
          <a:prstGeom prst="rect">
            <a:avLst/>
          </a:prstGeom>
          <a:noFill/>
        </p:spPr>
        <p:txBody>
          <a:bodyPr wrap="square" rtlCol="0">
            <a:spAutoFit/>
          </a:bodyPr>
          <a:lstStyle/>
          <a:p>
            <a:r>
              <a:rPr lang="en-IN" sz="2800" b="1" dirty="0"/>
              <a:t>Increased Efficiency through Big Data Adoption:</a:t>
            </a:r>
            <a:r>
              <a:rPr lang="en-IN" sz="2800" dirty="0"/>
              <a:t> Big Data Analytics (BDA) has significantly enhanced operational efficiency in industries like healthcare, manufacturing, and banking. Organizations that adopt BDA report better decision-making, improved productivity, and cost savings.</a:t>
            </a:r>
          </a:p>
          <a:p>
            <a:r>
              <a:rPr lang="en-IN" sz="2800" b="1" dirty="0"/>
              <a:t>Supporting Data:</a:t>
            </a:r>
          </a:p>
          <a:p>
            <a:pPr>
              <a:buFont typeface="Arial" panose="020B0604020202020204" pitchFamily="34" charset="0"/>
              <a:buChar char="•"/>
            </a:pPr>
            <a:r>
              <a:rPr lang="en-IN" sz="2800" b="1" dirty="0"/>
              <a:t>Healthcare Sector</a:t>
            </a:r>
            <a:r>
              <a:rPr lang="en-IN" sz="2800" dirty="0"/>
              <a:t>: Hospitals implementing BDA saw a </a:t>
            </a:r>
            <a:r>
              <a:rPr lang="en-IN" sz="2800" b="1" dirty="0"/>
              <a:t>20% reduction in patient readmission rates</a:t>
            </a:r>
            <a:r>
              <a:rPr lang="en-IN" sz="2800" dirty="0"/>
              <a:t>.</a:t>
            </a:r>
          </a:p>
          <a:p>
            <a:pPr>
              <a:buFont typeface="Arial" panose="020B0604020202020204" pitchFamily="34" charset="0"/>
              <a:buChar char="•"/>
            </a:pPr>
            <a:r>
              <a:rPr lang="en-IN" sz="2800" b="1" dirty="0"/>
              <a:t>Manufacturing</a:t>
            </a:r>
            <a:r>
              <a:rPr lang="en-IN" sz="2800" dirty="0"/>
              <a:t>: Companies using predictive maintenance based on BDA reduced downtime by </a:t>
            </a:r>
            <a:r>
              <a:rPr lang="en-IN" sz="2800" b="1" dirty="0"/>
              <a:t>30%</a:t>
            </a:r>
            <a:r>
              <a:rPr lang="en-IN" sz="2800" dirty="0"/>
              <a:t>.</a:t>
            </a:r>
          </a:p>
          <a:p>
            <a:pPr>
              <a:buFont typeface="Arial" panose="020B0604020202020204" pitchFamily="34" charset="0"/>
              <a:buChar char="•"/>
            </a:pPr>
            <a:r>
              <a:rPr lang="en-IN" sz="2800" b="1" dirty="0"/>
              <a:t>Banking</a:t>
            </a:r>
            <a:r>
              <a:rPr lang="en-IN" sz="2800" dirty="0"/>
              <a:t>: Financial institutions leveraging BDA for fraud detection reduced fraudulent activities by </a:t>
            </a:r>
            <a:r>
              <a:rPr lang="en-IN" sz="2800" b="1" dirty="0"/>
              <a:t>40%</a:t>
            </a:r>
            <a:r>
              <a:rPr lang="en-IN" sz="2800" dirty="0"/>
              <a:t>.</a:t>
            </a:r>
          </a:p>
          <a:p>
            <a:endParaRPr lang="en-US" sz="2800" dirty="0"/>
          </a:p>
        </p:txBody>
      </p:sp>
      <p:pic>
        <p:nvPicPr>
          <p:cNvPr id="2054" name="Picture 6" descr="Common sampling and modeling approaches to analyzing readmission risk that  ignore clustering produce misleading results | BMC Medical Research  Methodology | Full Text">
            <a:extLst>
              <a:ext uri="{FF2B5EF4-FFF2-40B4-BE49-F238E27FC236}">
                <a16:creationId xmlns:a16="http://schemas.microsoft.com/office/drawing/2014/main" id="{7D5B6AD1-1328-E541-A3E4-F4EB557A09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75409"/>
            <a:ext cx="8699500" cy="623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214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3">
            <a:extLst>
              <a:ext uri="{FF2B5EF4-FFF2-40B4-BE49-F238E27FC236}">
                <a16:creationId xmlns:a16="http://schemas.microsoft.com/office/drawing/2014/main" id="{CAB6EF76-F2CC-A54D-81FD-D3B080492B4E}"/>
              </a:ext>
            </a:extLst>
          </p:cNvPr>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a:p>
        </p:txBody>
      </p:sp>
      <p:sp>
        <p:nvSpPr>
          <p:cNvPr id="14" name="object 4">
            <a:extLst>
              <a:ext uri="{FF2B5EF4-FFF2-40B4-BE49-F238E27FC236}">
                <a16:creationId xmlns:a16="http://schemas.microsoft.com/office/drawing/2014/main" id="{CBAB6D66-E723-974A-AF0A-63040BBFFFB9}"/>
              </a:ext>
            </a:extLst>
          </p:cNvPr>
          <p:cNvSpPr/>
          <p:nvPr/>
        </p:nvSpPr>
        <p:spPr>
          <a:xfrm>
            <a:off x="0" y="78926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a:p>
        </p:txBody>
      </p:sp>
      <p:sp>
        <p:nvSpPr>
          <p:cNvPr id="5" name="TextBox 4">
            <a:extLst>
              <a:ext uri="{FF2B5EF4-FFF2-40B4-BE49-F238E27FC236}">
                <a16:creationId xmlns:a16="http://schemas.microsoft.com/office/drawing/2014/main" id="{DD86902D-5366-1549-9566-A6A7E9F91F74}"/>
              </a:ext>
            </a:extLst>
          </p:cNvPr>
          <p:cNvSpPr txBox="1"/>
          <p:nvPr/>
        </p:nvSpPr>
        <p:spPr>
          <a:xfrm>
            <a:off x="7388226" y="806450"/>
            <a:ext cx="9153524" cy="646331"/>
          </a:xfrm>
          <a:prstGeom prst="rect">
            <a:avLst/>
          </a:prstGeom>
          <a:noFill/>
        </p:spPr>
        <p:txBody>
          <a:bodyPr wrap="square">
            <a:spAutoFit/>
          </a:bodyPr>
          <a:lstStyle/>
          <a:p>
            <a:pPr algn="ctr"/>
            <a:r>
              <a:rPr lang="en-IN" sz="3600" b="1" dirty="0"/>
              <a:t>Challenges and Considerations</a:t>
            </a:r>
            <a:endParaRPr lang="en-US" sz="3600" b="1" dirty="0"/>
          </a:p>
        </p:txBody>
      </p:sp>
      <p:pic>
        <p:nvPicPr>
          <p:cNvPr id="3074" name="Picture 2" descr="What is Data analysis? Where it is used?">
            <a:extLst>
              <a:ext uri="{FF2B5EF4-FFF2-40B4-BE49-F238E27FC236}">
                <a16:creationId xmlns:a16="http://schemas.microsoft.com/office/drawing/2014/main" id="{671A10AA-1147-2642-8F4E-A5FF3CF07F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3" y="577850"/>
            <a:ext cx="6858000" cy="872924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1BCEC1E-570B-F946-BC1F-D771006ECA15}"/>
              </a:ext>
            </a:extLst>
          </p:cNvPr>
          <p:cNvSpPr txBox="1"/>
          <p:nvPr/>
        </p:nvSpPr>
        <p:spPr>
          <a:xfrm>
            <a:off x="8312149" y="1990943"/>
            <a:ext cx="9736137" cy="6740307"/>
          </a:xfrm>
          <a:prstGeom prst="rect">
            <a:avLst/>
          </a:prstGeom>
          <a:noFill/>
        </p:spPr>
        <p:txBody>
          <a:bodyPr wrap="square" rtlCol="0">
            <a:spAutoFit/>
          </a:bodyPr>
          <a:lstStyle/>
          <a:p>
            <a:r>
              <a:rPr lang="en-IN" sz="2400" b="1" dirty="0"/>
              <a:t>Data Privacy and Security:</a:t>
            </a:r>
            <a:endParaRPr lang="en-IN" sz="2400" dirty="0"/>
          </a:p>
          <a:p>
            <a:pPr>
              <a:buFont typeface="Arial" panose="020B0604020202020204" pitchFamily="34" charset="0"/>
              <a:buChar char="•"/>
            </a:pPr>
            <a:r>
              <a:rPr lang="en-IN" sz="2400" b="1" dirty="0"/>
              <a:t>Safeguarding Sensitive Data</a:t>
            </a:r>
            <a:r>
              <a:rPr lang="en-IN" sz="2400" dirty="0"/>
              <a:t>: Protect personal and financial information to avoid breaches and comply with regulations like GDPR and HIPAA.</a:t>
            </a:r>
          </a:p>
          <a:p>
            <a:pPr>
              <a:buFont typeface="Arial" panose="020B0604020202020204" pitchFamily="34" charset="0"/>
              <a:buChar char="•"/>
            </a:pPr>
            <a:r>
              <a:rPr lang="en-IN" sz="2400" b="1" dirty="0"/>
              <a:t>Risk Management</a:t>
            </a:r>
            <a:r>
              <a:rPr lang="en-IN" sz="2400" dirty="0"/>
              <a:t>: Implement encryption and access controls to secure data and maintain trust.</a:t>
            </a:r>
          </a:p>
          <a:p>
            <a:r>
              <a:rPr lang="en-IN" sz="2400" b="1" dirty="0"/>
              <a:t>Data Quality:</a:t>
            </a:r>
            <a:endParaRPr lang="en-IN" sz="2400" dirty="0"/>
          </a:p>
          <a:p>
            <a:pPr>
              <a:buFont typeface="Arial" panose="020B0604020202020204" pitchFamily="34" charset="0"/>
              <a:buChar char="•"/>
            </a:pPr>
            <a:r>
              <a:rPr lang="en-IN" sz="2400" b="1" dirty="0"/>
              <a:t>Importance</a:t>
            </a:r>
            <a:r>
              <a:rPr lang="en-IN" sz="2400" dirty="0"/>
              <a:t>: Accurate, clean data is crucial for reliable analytics and decision-making.</a:t>
            </a:r>
          </a:p>
          <a:p>
            <a:pPr>
              <a:buFont typeface="Arial" panose="020B0604020202020204" pitchFamily="34" charset="0"/>
              <a:buChar char="•"/>
            </a:pPr>
            <a:r>
              <a:rPr lang="en-IN" sz="2400" b="1" dirty="0"/>
              <a:t>Data Cleansing</a:t>
            </a:r>
            <a:r>
              <a:rPr lang="en-IN" sz="2400" dirty="0"/>
              <a:t>: Regularly verify and clean data to avoid errors and inconsistencies.</a:t>
            </a:r>
          </a:p>
          <a:p>
            <a:r>
              <a:rPr lang="en-IN" sz="2400" b="1" dirty="0"/>
              <a:t>Skill Gaps:</a:t>
            </a:r>
            <a:endParaRPr lang="en-IN" sz="2400" dirty="0"/>
          </a:p>
          <a:p>
            <a:pPr>
              <a:buFont typeface="Arial" panose="020B0604020202020204" pitchFamily="34" charset="0"/>
              <a:buChar char="•"/>
            </a:pPr>
            <a:r>
              <a:rPr lang="en-IN" sz="2400" b="1" dirty="0"/>
              <a:t>Professional Expertise</a:t>
            </a:r>
            <a:r>
              <a:rPr lang="en-IN" sz="2400" dirty="0"/>
              <a:t>: Data scientists and analysts are needed for accurate analysis and insights.</a:t>
            </a:r>
          </a:p>
          <a:p>
            <a:pPr>
              <a:buFont typeface="Arial" panose="020B0604020202020204" pitchFamily="34" charset="0"/>
              <a:buChar char="•"/>
            </a:pPr>
            <a:r>
              <a:rPr lang="en-IN" sz="2400" b="1" dirty="0"/>
              <a:t>Skills Required</a:t>
            </a:r>
            <a:r>
              <a:rPr lang="en-IN" sz="2400" dirty="0"/>
              <a:t>: Proficiency in statistical analysis, machine learning, and data visualization is essential.</a:t>
            </a:r>
          </a:p>
          <a:p>
            <a:pPr>
              <a:buFont typeface="Arial" panose="020B0604020202020204" pitchFamily="34" charset="0"/>
              <a:buChar char="•"/>
            </a:pPr>
            <a:r>
              <a:rPr lang="en-IN" sz="2400" b="1" dirty="0"/>
              <a:t>Training</a:t>
            </a:r>
            <a:r>
              <a:rPr lang="en-IN" sz="2400" dirty="0"/>
              <a:t>: Invest in ongoing training and development to address skill shortages.</a:t>
            </a:r>
          </a:p>
          <a:p>
            <a:endParaRPr lang="en-US" sz="2400" dirty="0"/>
          </a:p>
        </p:txBody>
      </p:sp>
    </p:spTree>
    <p:extLst>
      <p:ext uri="{BB962C8B-B14F-4D97-AF65-F5344CB8AC3E}">
        <p14:creationId xmlns:p14="http://schemas.microsoft.com/office/powerpoint/2010/main" val="332021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3">
            <a:extLst>
              <a:ext uri="{FF2B5EF4-FFF2-40B4-BE49-F238E27FC236}">
                <a16:creationId xmlns:a16="http://schemas.microsoft.com/office/drawing/2014/main" id="{CAB6EF76-F2CC-A54D-81FD-D3B080492B4E}"/>
              </a:ext>
            </a:extLst>
          </p:cNvPr>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a:p>
        </p:txBody>
      </p:sp>
      <p:sp>
        <p:nvSpPr>
          <p:cNvPr id="14" name="object 4">
            <a:extLst>
              <a:ext uri="{FF2B5EF4-FFF2-40B4-BE49-F238E27FC236}">
                <a16:creationId xmlns:a16="http://schemas.microsoft.com/office/drawing/2014/main" id="{CBAB6D66-E723-974A-AF0A-63040BBFFFB9}"/>
              </a:ext>
            </a:extLst>
          </p:cNvPr>
          <p:cNvSpPr/>
          <p:nvPr/>
        </p:nvSpPr>
        <p:spPr>
          <a:xfrm>
            <a:off x="0" y="78926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a:p>
        </p:txBody>
      </p:sp>
      <p:pic>
        <p:nvPicPr>
          <p:cNvPr id="4104" name="Picture 8" descr="What Is Big Data? Definition and Best Practices">
            <a:extLst>
              <a:ext uri="{FF2B5EF4-FFF2-40B4-BE49-F238E27FC236}">
                <a16:creationId xmlns:a16="http://schemas.microsoft.com/office/drawing/2014/main" id="{FF43EF4E-F98B-8C4C-AB06-EBE0C5C188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956"/>
          <a:stretch/>
        </p:blipFill>
        <p:spPr bwMode="auto">
          <a:xfrm>
            <a:off x="311150" y="577850"/>
            <a:ext cx="6553200" cy="8763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C83659E-5535-264D-AA42-8C90AE7786B7}"/>
              </a:ext>
            </a:extLst>
          </p:cNvPr>
          <p:cNvSpPr txBox="1"/>
          <p:nvPr/>
        </p:nvSpPr>
        <p:spPr>
          <a:xfrm>
            <a:off x="9150350" y="882650"/>
            <a:ext cx="7620000" cy="646331"/>
          </a:xfrm>
          <a:prstGeom prst="rect">
            <a:avLst/>
          </a:prstGeom>
          <a:noFill/>
        </p:spPr>
        <p:txBody>
          <a:bodyPr wrap="square" rtlCol="0">
            <a:spAutoFit/>
          </a:bodyPr>
          <a:lstStyle/>
          <a:p>
            <a:pPr algn="ctr"/>
            <a:r>
              <a:rPr lang="en-IN" sz="3600" b="1" dirty="0"/>
              <a:t>Future Trends</a:t>
            </a:r>
            <a:endParaRPr lang="en-US" sz="3600" b="1" dirty="0"/>
          </a:p>
        </p:txBody>
      </p:sp>
      <p:sp>
        <p:nvSpPr>
          <p:cNvPr id="5" name="TextBox 4">
            <a:extLst>
              <a:ext uri="{FF2B5EF4-FFF2-40B4-BE49-F238E27FC236}">
                <a16:creationId xmlns:a16="http://schemas.microsoft.com/office/drawing/2014/main" id="{168F7EFF-C0A9-4849-9519-D86ACCA15F8B}"/>
              </a:ext>
            </a:extLst>
          </p:cNvPr>
          <p:cNvSpPr txBox="1"/>
          <p:nvPr/>
        </p:nvSpPr>
        <p:spPr>
          <a:xfrm>
            <a:off x="7245350" y="1528981"/>
            <a:ext cx="11042650" cy="7848302"/>
          </a:xfrm>
          <a:prstGeom prst="rect">
            <a:avLst/>
          </a:prstGeom>
          <a:noFill/>
        </p:spPr>
        <p:txBody>
          <a:bodyPr wrap="square" rtlCol="0">
            <a:spAutoFit/>
          </a:bodyPr>
          <a:lstStyle/>
          <a:p>
            <a:r>
              <a:rPr lang="en-IN" sz="2400" b="1" dirty="0"/>
              <a:t>Augmented Analytics:</a:t>
            </a:r>
            <a:endParaRPr lang="en-IN" sz="2400" dirty="0"/>
          </a:p>
          <a:p>
            <a:pPr>
              <a:buFont typeface="Arial" panose="020B0604020202020204" pitchFamily="34" charset="0"/>
              <a:buChar char="•"/>
            </a:pPr>
            <a:r>
              <a:rPr lang="en-IN" sz="2400" b="1" dirty="0"/>
              <a:t>Definition</a:t>
            </a:r>
            <a:r>
              <a:rPr lang="en-IN" sz="2400" dirty="0"/>
              <a:t>: AI and machine learning enhance data analysis by automating preparation, analysis, and insight generation.</a:t>
            </a:r>
          </a:p>
          <a:p>
            <a:pPr>
              <a:buFont typeface="Arial" panose="020B0604020202020204" pitchFamily="34" charset="0"/>
              <a:buChar char="•"/>
            </a:pPr>
            <a:r>
              <a:rPr lang="en-IN" sz="2400" b="1" dirty="0"/>
              <a:t>Automated Data Preparation</a:t>
            </a:r>
            <a:r>
              <a:rPr lang="en-IN" sz="2400" dirty="0"/>
              <a:t>: AI tools clean and organize data efficiently, reducing manual effort.</a:t>
            </a:r>
          </a:p>
          <a:p>
            <a:pPr>
              <a:buFont typeface="Arial" panose="020B0604020202020204" pitchFamily="34" charset="0"/>
              <a:buChar char="•"/>
            </a:pPr>
            <a:r>
              <a:rPr lang="en-IN" sz="2400" b="1" dirty="0"/>
              <a:t>Enhanced Insights</a:t>
            </a:r>
            <a:r>
              <a:rPr lang="en-IN" sz="2400" dirty="0"/>
              <a:t>: AI identifies patterns and trends, including from unstructured data using NLP.</a:t>
            </a:r>
          </a:p>
          <a:p>
            <a:pPr>
              <a:buFont typeface="Arial" panose="020B0604020202020204" pitchFamily="34" charset="0"/>
              <a:buChar char="•"/>
            </a:pPr>
            <a:r>
              <a:rPr lang="en-IN" sz="2400" b="1" dirty="0"/>
              <a:t>Self-Service Analytics</a:t>
            </a:r>
            <a:r>
              <a:rPr lang="en-IN" sz="2400" dirty="0"/>
              <a:t>: User-friendly tools enable non-technical users to generate insights independently.</a:t>
            </a:r>
          </a:p>
          <a:p>
            <a:pPr>
              <a:buFont typeface="Arial" panose="020B0604020202020204" pitchFamily="34" charset="0"/>
              <a:buChar char="•"/>
            </a:pPr>
            <a:r>
              <a:rPr lang="en-IN" sz="2400" b="1" dirty="0"/>
              <a:t>Predictive &amp; Prescriptive Analytics</a:t>
            </a:r>
            <a:r>
              <a:rPr lang="en-IN" sz="2400" dirty="0"/>
              <a:t>: AI predicts trends and recommends actions for informed decision-making.</a:t>
            </a:r>
          </a:p>
          <a:p>
            <a:r>
              <a:rPr lang="en-IN" sz="2400" b="1" dirty="0"/>
              <a:t>Ethical Considerations:</a:t>
            </a:r>
            <a:endParaRPr lang="en-IN" sz="2400" dirty="0"/>
          </a:p>
          <a:p>
            <a:pPr>
              <a:buFont typeface="Arial" panose="020B0604020202020204" pitchFamily="34" charset="0"/>
              <a:buChar char="•"/>
            </a:pPr>
            <a:r>
              <a:rPr lang="en-IN" sz="2400" b="1" dirty="0"/>
              <a:t>Data Privacy</a:t>
            </a:r>
            <a:r>
              <a:rPr lang="en-IN" sz="2400" dirty="0"/>
              <a:t>: Comply with privacy laws and anonymize data to protect personal information.</a:t>
            </a:r>
          </a:p>
          <a:p>
            <a:pPr>
              <a:buFont typeface="Arial" panose="020B0604020202020204" pitchFamily="34" charset="0"/>
              <a:buChar char="•"/>
            </a:pPr>
            <a:r>
              <a:rPr lang="en-IN" sz="2400" b="1" dirty="0"/>
              <a:t>Bias and Fairness</a:t>
            </a:r>
            <a:r>
              <a:rPr lang="en-IN" sz="2400" dirty="0"/>
              <a:t>: Regularly audit algorithms to avoid discrimination and ensure fairness.</a:t>
            </a:r>
          </a:p>
          <a:p>
            <a:pPr>
              <a:buFont typeface="Arial" panose="020B0604020202020204" pitchFamily="34" charset="0"/>
              <a:buChar char="•"/>
            </a:pPr>
            <a:r>
              <a:rPr lang="en-IN" sz="2400" b="1" dirty="0"/>
              <a:t>Transparency</a:t>
            </a:r>
            <a:r>
              <a:rPr lang="en-IN" sz="2400" dirty="0"/>
              <a:t>: Clearly communicate how data is collected, used, and </a:t>
            </a:r>
            <a:r>
              <a:rPr lang="en-IN" sz="2400" dirty="0" err="1"/>
              <a:t>analyzed</a:t>
            </a:r>
            <a:r>
              <a:rPr lang="en-IN" sz="2400" dirty="0"/>
              <a:t>.</a:t>
            </a:r>
          </a:p>
          <a:p>
            <a:pPr>
              <a:buFont typeface="Arial" panose="020B0604020202020204" pitchFamily="34" charset="0"/>
              <a:buChar char="•"/>
            </a:pPr>
            <a:r>
              <a:rPr lang="en-IN" sz="2400" b="1" dirty="0"/>
              <a:t>Accountability</a:t>
            </a:r>
            <a:r>
              <a:rPr lang="en-IN" sz="2400" dirty="0"/>
              <a:t>: Define responsibility for data governance and ethical practices.</a:t>
            </a:r>
          </a:p>
          <a:p>
            <a:pPr>
              <a:buFont typeface="Arial" panose="020B0604020202020204" pitchFamily="34" charset="0"/>
              <a:buChar char="•"/>
            </a:pPr>
            <a:r>
              <a:rPr lang="en-IN" sz="2400" b="1" dirty="0"/>
              <a:t>Sustainability</a:t>
            </a:r>
            <a:r>
              <a:rPr lang="en-IN" sz="2400" dirty="0"/>
              <a:t>: Implement practices to reduce environmental impact and promote sustainable data management.</a:t>
            </a:r>
          </a:p>
          <a:p>
            <a:endParaRPr lang="en-US" sz="2400" dirty="0"/>
          </a:p>
        </p:txBody>
      </p:sp>
    </p:spTree>
    <p:extLst>
      <p:ext uri="{BB962C8B-B14F-4D97-AF65-F5344CB8AC3E}">
        <p14:creationId xmlns:p14="http://schemas.microsoft.com/office/powerpoint/2010/main" val="2331373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3">
            <a:extLst>
              <a:ext uri="{FF2B5EF4-FFF2-40B4-BE49-F238E27FC236}">
                <a16:creationId xmlns:a16="http://schemas.microsoft.com/office/drawing/2014/main" id="{CAB6EF76-F2CC-A54D-81FD-D3B080492B4E}"/>
              </a:ext>
            </a:extLst>
          </p:cNvPr>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a:p>
        </p:txBody>
      </p:sp>
      <p:sp>
        <p:nvSpPr>
          <p:cNvPr id="14" name="object 4">
            <a:extLst>
              <a:ext uri="{FF2B5EF4-FFF2-40B4-BE49-F238E27FC236}">
                <a16:creationId xmlns:a16="http://schemas.microsoft.com/office/drawing/2014/main" id="{CBAB6D66-E723-974A-AF0A-63040BBFFFB9}"/>
              </a:ext>
            </a:extLst>
          </p:cNvPr>
          <p:cNvSpPr/>
          <p:nvPr/>
        </p:nvSpPr>
        <p:spPr>
          <a:xfrm>
            <a:off x="0" y="78926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a:p>
        </p:txBody>
      </p:sp>
      <p:pic>
        <p:nvPicPr>
          <p:cNvPr id="5122" name="Picture 2" descr="Premium Vector | Final thoughts, conclusion or summary of all study topics,  thinking about solutions, result, outcome or opinion from business case  study concept, businessman with lightbulb idea of final thoughts.">
            <a:extLst>
              <a:ext uri="{FF2B5EF4-FFF2-40B4-BE49-F238E27FC236}">
                <a16:creationId xmlns:a16="http://schemas.microsoft.com/office/drawing/2014/main" id="{AC53EB82-A0B3-A840-B587-6EC044448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50" y="654050"/>
            <a:ext cx="7950200" cy="8991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A25302F-E0AB-B647-8BD9-0B550C9A795C}"/>
              </a:ext>
            </a:extLst>
          </p:cNvPr>
          <p:cNvSpPr txBox="1"/>
          <p:nvPr/>
        </p:nvSpPr>
        <p:spPr>
          <a:xfrm>
            <a:off x="9912350" y="806450"/>
            <a:ext cx="6248400" cy="646331"/>
          </a:xfrm>
          <a:prstGeom prst="rect">
            <a:avLst/>
          </a:prstGeom>
          <a:noFill/>
        </p:spPr>
        <p:txBody>
          <a:bodyPr wrap="square" rtlCol="0">
            <a:spAutoFit/>
          </a:bodyPr>
          <a:lstStyle/>
          <a:p>
            <a:pPr algn="ctr"/>
            <a:r>
              <a:rPr lang="en-US" sz="3600" b="1" dirty="0"/>
              <a:t>Conclusion</a:t>
            </a:r>
          </a:p>
        </p:txBody>
      </p:sp>
      <p:sp>
        <p:nvSpPr>
          <p:cNvPr id="3" name="TextBox 2">
            <a:extLst>
              <a:ext uri="{FF2B5EF4-FFF2-40B4-BE49-F238E27FC236}">
                <a16:creationId xmlns:a16="http://schemas.microsoft.com/office/drawing/2014/main" id="{0C34E88B-D293-7242-B128-EFBFC09621A1}"/>
              </a:ext>
            </a:extLst>
          </p:cNvPr>
          <p:cNvSpPr txBox="1"/>
          <p:nvPr/>
        </p:nvSpPr>
        <p:spPr>
          <a:xfrm>
            <a:off x="9759950" y="2908558"/>
            <a:ext cx="7315200" cy="4832092"/>
          </a:xfrm>
          <a:prstGeom prst="rect">
            <a:avLst/>
          </a:prstGeom>
          <a:noFill/>
        </p:spPr>
        <p:txBody>
          <a:bodyPr wrap="square" rtlCol="0">
            <a:spAutoFit/>
          </a:bodyPr>
          <a:lstStyle/>
          <a:p>
            <a:r>
              <a:rPr lang="en-IN" sz="2800" dirty="0"/>
              <a:t>Big data analytics can drive innovation and growth by revealing patterns, optimizing operations, and personalizing customer experiences. However, challenges like data security, privacy, and regulatory compliance must be carefully managed. Investing in infrastructure, skilled talent, and strong data governance is essential. Organizations that address these challenges effectively will be well-positioned to thrive in a data-driven world.</a:t>
            </a:r>
          </a:p>
          <a:p>
            <a:endParaRPr lang="en-US" sz="2800" dirty="0"/>
          </a:p>
        </p:txBody>
      </p:sp>
    </p:spTree>
    <p:extLst>
      <p:ext uri="{BB962C8B-B14F-4D97-AF65-F5344CB8AC3E}">
        <p14:creationId xmlns:p14="http://schemas.microsoft.com/office/powerpoint/2010/main" val="302182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TotalTime>
  <Words>894</Words>
  <Application>Microsoft Macintosh PowerPoint</Application>
  <PresentationFormat>Custom</PresentationFormat>
  <Paragraphs>63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Cambria</vt:lpstr>
      <vt:lpstr>Verdana</vt:lpstr>
      <vt:lpstr>Office Theme</vt:lpstr>
      <vt:lpstr>Harnessing the Power of Big Data: Innovative Analytics Techniques for Enhanced Decision-Making </vt:lpstr>
      <vt:lpstr>PowerPoint Presentation</vt:lpstr>
      <vt:lpstr>Literature Review</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Harnessing the Power of Big Data: Innovative Analytics Techniques for Enhanced Decision-Making </dc:title>
  <cp:lastModifiedBy>Shreya Bhattacharjee</cp:lastModifiedBy>
  <cp:revision>2</cp:revision>
  <dcterms:created xsi:type="dcterms:W3CDTF">2024-09-06T16:19:41Z</dcterms:created>
  <dcterms:modified xsi:type="dcterms:W3CDTF">2024-09-06T17:06:06Z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2024-09-06T00:00:00Z</vt:filetime>
  </property>
  <property fmtid="{D5CDD505-2E9C-101B-9397-08002B2CF9AE}" pid="3" name="Creator">
    <vt:lpwstr>Chromium</vt:lpwstr>
  </property>
  <property fmtid="{D5CDD505-2E9C-101B-9397-08002B2CF9AE}" pid="4" name="LastSaved">
    <vt:filetime>2024-09-06T00:00:00Z</vt:filetime>
  </property>
</Properties>
</file>