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586"/>
  </p:normalViewPr>
  <p:slideViewPr>
    <p:cSldViewPr snapToGrid="0" snapToObjects="1">
      <p:cViewPr varScale="1">
        <p:scale>
          <a:sx n="76" d="100"/>
          <a:sy n="76" d="100"/>
        </p:scale>
        <p:origin x="216" y="9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GB"/>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9/21/23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750">
        <p15:prstTrans prst="fallOver"/>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GB"/>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GB"/>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9/21/23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750">
        <p15:prstTrans prst="fallOver"/>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GB"/>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GB"/>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9/21/23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750">
        <p15:prstTrans prst="fallOver"/>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GB"/>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GB"/>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9/21/23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750">
        <p15:prstTrans prst="fallOver"/>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9/21/23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750">
        <p15:prstTrans prst="fallOver"/>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9/21/23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750">
        <p15:prstTrans prst="fallOver"/>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GB"/>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9/21/23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750">
        <p15:prstTrans prst="fallOver"/>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GB"/>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9/21/23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750">
        <p15:prstTrans prst="fallOver"/>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9/21/23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750">
        <p15:prstTrans prst="fallOver"/>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9/21/23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750">
        <p15:prstTrans prst="fallOver"/>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9/21/23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750">
        <p15:prstTrans prst="fallOver"/>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9/21/23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750">
        <p15:prstTrans prst="fallOver"/>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GB"/>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9/21/23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750">
        <p15:prstTrans prst="fallOver"/>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GB"/>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GB"/>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9/21/23</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750">
        <p15:prstTrans prst="fallOver"/>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GB"/>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9/21/23</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mc:AlternateContent xmlns:mc="http://schemas.openxmlformats.org/markup-compatibility/2006">
    <mc:Choice xmlns:p15="http://schemas.microsoft.com/office/powerpoint/2012/main" Requires="p15">
      <p:transition xmlns:p14="http://schemas.microsoft.com/office/powerpoint/2010/main" spd="slow" p14:dur="1750">
        <p15:prstTrans prst="fallOver"/>
      </p:transition>
    </mc:Choice>
    <mc:Fallback>
      <p:transition spd="slow">
        <p:fade/>
      </p:transition>
    </mc:Fallback>
  </mc:AlternateConten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in.mathworks.com/matlabcentral/fileexchange/24701-signature-preprocessing-for-signature-verification"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B498E-3FC5-5346-A7A6-2F6D7AC28509}"/>
              </a:ext>
            </a:extLst>
          </p:cNvPr>
          <p:cNvSpPr>
            <a:spLocks noGrp="1"/>
          </p:cNvSpPr>
          <p:nvPr>
            <p:ph type="ctrTitle"/>
          </p:nvPr>
        </p:nvSpPr>
        <p:spPr>
          <a:xfrm>
            <a:off x="810001" y="1449147"/>
            <a:ext cx="10572000" cy="434975"/>
          </a:xfrm>
        </p:spPr>
        <p:txBody>
          <a:bodyPr/>
          <a:lstStyle/>
          <a:p>
            <a:pPr algn="ctr"/>
            <a:r>
              <a:rPr lang="en-US" u="sng" dirty="0">
                <a:solidFill>
                  <a:schemeClr val="bg2">
                    <a:lumMod val="90000"/>
                    <a:lumOff val="10000"/>
                  </a:schemeClr>
                </a:solidFill>
              </a:rPr>
              <a:t>SIGNATURE VERIFICATION USING MATLAB</a:t>
            </a:r>
          </a:p>
        </p:txBody>
      </p:sp>
      <p:sp>
        <p:nvSpPr>
          <p:cNvPr id="3" name="Subtitle 2">
            <a:extLst>
              <a:ext uri="{FF2B5EF4-FFF2-40B4-BE49-F238E27FC236}">
                <a16:creationId xmlns:a16="http://schemas.microsoft.com/office/drawing/2014/main" id="{9175FC13-F756-584F-A2D9-22B38A43F7A3}"/>
              </a:ext>
            </a:extLst>
          </p:cNvPr>
          <p:cNvSpPr>
            <a:spLocks noGrp="1"/>
          </p:cNvSpPr>
          <p:nvPr>
            <p:ph type="subTitle" idx="1"/>
          </p:nvPr>
        </p:nvSpPr>
        <p:spPr>
          <a:xfrm>
            <a:off x="810001" y="5280846"/>
            <a:ext cx="10572000" cy="1317661"/>
          </a:xfrm>
        </p:spPr>
        <p:txBody>
          <a:bodyPr>
            <a:normAutofit/>
          </a:bodyPr>
          <a:lstStyle/>
          <a:p>
            <a:r>
              <a:rPr lang="en-US" dirty="0"/>
              <a:t>Submitted by:-3108 Shreya Bhattacharjee</a:t>
            </a:r>
          </a:p>
          <a:p>
            <a:r>
              <a:rPr lang="en-US" dirty="0"/>
              <a:t>                         3116 Anam Hamdule</a:t>
            </a:r>
          </a:p>
          <a:p>
            <a:endParaRPr lang="en-US" dirty="0"/>
          </a:p>
        </p:txBody>
      </p:sp>
    </p:spTree>
    <p:extLst>
      <p:ext uri="{BB962C8B-B14F-4D97-AF65-F5344CB8AC3E}">
        <p14:creationId xmlns:p14="http://schemas.microsoft.com/office/powerpoint/2010/main" val="279488677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750">
        <p15:prstTrans prst="fallOver"/>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7A237-7153-A34A-96C4-976696587AD4}"/>
              </a:ext>
            </a:extLst>
          </p:cNvPr>
          <p:cNvSpPr>
            <a:spLocks noGrp="1"/>
          </p:cNvSpPr>
          <p:nvPr>
            <p:ph type="title"/>
          </p:nvPr>
        </p:nvSpPr>
        <p:spPr/>
        <p:txBody>
          <a:bodyPr/>
          <a:lstStyle/>
          <a:p>
            <a:r>
              <a:rPr lang="en-US" i="1" dirty="0">
                <a:solidFill>
                  <a:schemeClr val="tx2">
                    <a:lumMod val="50000"/>
                  </a:schemeClr>
                </a:solidFill>
              </a:rPr>
              <a:t>Output</a:t>
            </a:r>
          </a:p>
        </p:txBody>
      </p:sp>
      <p:pic>
        <p:nvPicPr>
          <p:cNvPr id="5" name="Content Placeholder 4">
            <a:extLst>
              <a:ext uri="{FF2B5EF4-FFF2-40B4-BE49-F238E27FC236}">
                <a16:creationId xmlns:a16="http://schemas.microsoft.com/office/drawing/2014/main" id="{73AC6DED-2A18-434E-986B-D75FFFEC57C3}"/>
              </a:ext>
            </a:extLst>
          </p:cNvPr>
          <p:cNvPicPr>
            <a:picLocks noGrp="1" noChangeAspect="1"/>
          </p:cNvPicPr>
          <p:nvPr>
            <p:ph idx="1"/>
          </p:nvPr>
        </p:nvPicPr>
        <p:blipFill rotWithShape="1">
          <a:blip r:embed="rId2"/>
          <a:srcRect l="9946" t="33173" r="46501" b="16462"/>
          <a:stretch/>
        </p:blipFill>
        <p:spPr>
          <a:xfrm>
            <a:off x="0" y="2035154"/>
            <a:ext cx="6127668" cy="4258767"/>
          </a:xfrm>
        </p:spPr>
      </p:pic>
      <p:pic>
        <p:nvPicPr>
          <p:cNvPr id="7" name="Picture 6">
            <a:extLst>
              <a:ext uri="{FF2B5EF4-FFF2-40B4-BE49-F238E27FC236}">
                <a16:creationId xmlns:a16="http://schemas.microsoft.com/office/drawing/2014/main" id="{8BB6A5E9-FA1A-1C42-9690-55B8A9849353}"/>
              </a:ext>
            </a:extLst>
          </p:cNvPr>
          <p:cNvPicPr>
            <a:picLocks noChangeAspect="1"/>
          </p:cNvPicPr>
          <p:nvPr/>
        </p:nvPicPr>
        <p:blipFill rotWithShape="1">
          <a:blip r:embed="rId3"/>
          <a:srcRect l="10068" t="30822" r="46539" b="16018"/>
          <a:stretch/>
        </p:blipFill>
        <p:spPr>
          <a:xfrm>
            <a:off x="6519554" y="2035154"/>
            <a:ext cx="5672446" cy="4258767"/>
          </a:xfrm>
          <a:prstGeom prst="rect">
            <a:avLst/>
          </a:prstGeom>
        </p:spPr>
      </p:pic>
    </p:spTree>
    <p:extLst>
      <p:ext uri="{BB962C8B-B14F-4D97-AF65-F5344CB8AC3E}">
        <p14:creationId xmlns:p14="http://schemas.microsoft.com/office/powerpoint/2010/main" val="239791615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750">
        <p15:prstTrans prst="fallOver"/>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42C32-88C8-1E45-B621-EB296267B175}"/>
              </a:ext>
            </a:extLst>
          </p:cNvPr>
          <p:cNvSpPr>
            <a:spLocks noGrp="1"/>
          </p:cNvSpPr>
          <p:nvPr>
            <p:ph type="title"/>
          </p:nvPr>
        </p:nvSpPr>
        <p:spPr/>
        <p:txBody>
          <a:bodyPr/>
          <a:lstStyle/>
          <a:p>
            <a:r>
              <a:rPr lang="en-US" dirty="0">
                <a:solidFill>
                  <a:schemeClr val="tx2">
                    <a:lumMod val="50000"/>
                  </a:schemeClr>
                </a:solidFill>
              </a:rPr>
              <a:t>System Description</a:t>
            </a:r>
          </a:p>
        </p:txBody>
      </p:sp>
      <p:sp>
        <p:nvSpPr>
          <p:cNvPr id="3" name="Content Placeholder 2">
            <a:extLst>
              <a:ext uri="{FF2B5EF4-FFF2-40B4-BE49-F238E27FC236}">
                <a16:creationId xmlns:a16="http://schemas.microsoft.com/office/drawing/2014/main" id="{8D737C1A-DCEC-6F43-9100-16E82FB7B1F2}"/>
              </a:ext>
            </a:extLst>
          </p:cNvPr>
          <p:cNvSpPr>
            <a:spLocks noGrp="1"/>
          </p:cNvSpPr>
          <p:nvPr>
            <p:ph idx="1"/>
          </p:nvPr>
        </p:nvSpPr>
        <p:spPr/>
        <p:txBody>
          <a:bodyPr>
            <a:normAutofit fontScale="85000" lnSpcReduction="20000"/>
          </a:bodyPr>
          <a:lstStyle/>
          <a:p>
            <a:pPr>
              <a:buFont typeface="Wingdings" pitchFamily="2" charset="2"/>
              <a:buChar char="ü"/>
            </a:pPr>
            <a:r>
              <a:rPr lang="en-US" dirty="0"/>
              <a:t>Data acquisition- The signature is taken from the user  where user has to select 2 images.</a:t>
            </a:r>
          </a:p>
          <a:p>
            <a:pPr marL="0" indent="0">
              <a:buNone/>
            </a:pPr>
            <a:r>
              <a:rPr lang="en-US" dirty="0"/>
              <a:t>Two scanned images are taken  from user and moving it to processing unit.</a:t>
            </a:r>
          </a:p>
          <a:p>
            <a:pPr marL="0" indent="0">
              <a:buNone/>
            </a:pPr>
            <a:endParaRPr lang="en-US" dirty="0"/>
          </a:p>
          <a:p>
            <a:pPr>
              <a:buFont typeface="Wingdings" pitchFamily="2" charset="2"/>
              <a:buChar char="ü"/>
            </a:pPr>
            <a:r>
              <a:rPr lang="en-US" dirty="0"/>
              <a:t>Signature pre processing-</a:t>
            </a:r>
            <a:r>
              <a:rPr lang="en-IN" dirty="0"/>
              <a:t> These pre-processing techniques, the signature data can be enhanced, noise can be reduced, and relevant features can be extracted. This enables more accurate analysis, comparison, and recognition of signatures in various applications such as signature verification, document authentication, or biometric identification.</a:t>
            </a:r>
          </a:p>
          <a:p>
            <a:pPr>
              <a:buFont typeface="Wingdings" pitchFamily="2" charset="2"/>
              <a:buChar char="ü"/>
            </a:pPr>
            <a:r>
              <a:rPr lang="en-IN" dirty="0"/>
              <a:t>Feature Extraction- Feature extraction is performed using the Harris corner detection algorithm and matching features between two grayscale images (I1 and I2).</a:t>
            </a:r>
          </a:p>
          <a:p>
            <a:pPr>
              <a:buFont typeface="Wingdings" pitchFamily="2" charset="2"/>
              <a:buChar char="ü"/>
            </a:pPr>
            <a:r>
              <a:rPr lang="en-US" dirty="0"/>
              <a:t>Implementation- Layout of signature verification is formed using GUI ,Algorithm is applied to the button to their respective function.</a:t>
            </a:r>
          </a:p>
          <a:p>
            <a:pPr>
              <a:buFont typeface="Wingdings" pitchFamily="2" charset="2"/>
              <a:buChar char="ü"/>
            </a:pPr>
            <a:endParaRPr lang="en-IN" dirty="0"/>
          </a:p>
          <a:p>
            <a:pPr>
              <a:buFont typeface="Wingdings" pitchFamily="2" charset="2"/>
              <a:buChar char="ü"/>
            </a:pPr>
            <a:r>
              <a:rPr lang="en-IN" dirty="0"/>
              <a:t>Signature Verification-Once we have imported both the image it will start verifying  both the signature and if  both the signature are similar it will show matched else it will show not matched</a:t>
            </a:r>
          </a:p>
        </p:txBody>
      </p:sp>
    </p:spTree>
    <p:extLst>
      <p:ext uri="{BB962C8B-B14F-4D97-AF65-F5344CB8AC3E}">
        <p14:creationId xmlns:p14="http://schemas.microsoft.com/office/powerpoint/2010/main" val="365957787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750">
        <p15:prstTrans prst="fallOver"/>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EC7F4-421E-0240-B4D9-455201602B10}"/>
              </a:ext>
            </a:extLst>
          </p:cNvPr>
          <p:cNvSpPr>
            <a:spLocks noGrp="1"/>
          </p:cNvSpPr>
          <p:nvPr>
            <p:ph type="title"/>
          </p:nvPr>
        </p:nvSpPr>
        <p:spPr/>
        <p:txBody>
          <a:bodyPr/>
          <a:lstStyle/>
          <a:p>
            <a:r>
              <a:rPr lang="en-US" dirty="0">
                <a:solidFill>
                  <a:schemeClr val="tx2">
                    <a:lumMod val="50000"/>
                  </a:schemeClr>
                </a:solidFill>
              </a:rPr>
              <a:t>Applications </a:t>
            </a:r>
          </a:p>
        </p:txBody>
      </p:sp>
      <p:sp>
        <p:nvSpPr>
          <p:cNvPr id="3" name="Content Placeholder 2">
            <a:extLst>
              <a:ext uri="{FF2B5EF4-FFF2-40B4-BE49-F238E27FC236}">
                <a16:creationId xmlns:a16="http://schemas.microsoft.com/office/drawing/2014/main" id="{D54C8131-2945-1948-8AFB-9C45DAE63E7B}"/>
              </a:ext>
            </a:extLst>
          </p:cNvPr>
          <p:cNvSpPr>
            <a:spLocks noGrp="1"/>
          </p:cNvSpPr>
          <p:nvPr>
            <p:ph idx="1"/>
          </p:nvPr>
        </p:nvSpPr>
        <p:spPr>
          <a:xfrm>
            <a:off x="818712" y="2222287"/>
            <a:ext cx="10554574" cy="4188525"/>
          </a:xfrm>
        </p:spPr>
        <p:txBody>
          <a:bodyPr>
            <a:normAutofit fontScale="85000" lnSpcReduction="20000"/>
          </a:bodyPr>
          <a:lstStyle/>
          <a:p>
            <a:pPr marL="0" indent="0">
              <a:buNone/>
            </a:pPr>
            <a:r>
              <a:rPr lang="en-IN" dirty="0"/>
              <a:t>Signature verification has various applications across different sectors due to its ability to authenticate the identity of individuals. Some notable sectors where signature verification is commonly used include: </a:t>
            </a:r>
          </a:p>
          <a:p>
            <a:pPr marL="0" indent="0">
              <a:buNone/>
            </a:pPr>
            <a:endParaRPr lang="en-IN" dirty="0"/>
          </a:p>
          <a:p>
            <a:r>
              <a:rPr lang="en-IN" dirty="0"/>
              <a:t>1. </a:t>
            </a:r>
            <a:r>
              <a:rPr lang="en-IN" b="1" i="1" u="sng" dirty="0"/>
              <a:t>Banking and Financial Institutions</a:t>
            </a:r>
            <a:r>
              <a:rPr lang="en-IN" dirty="0"/>
              <a:t>: Signature verification is widely utilized in banking and financial institutions to verify the authenticity of signatures on checks, loan documents, credit card applications, and other financial transactions. It helps prevent fraud and ensures the integrity of financial transactions. </a:t>
            </a:r>
          </a:p>
          <a:p>
            <a:r>
              <a:rPr lang="en-IN" dirty="0"/>
              <a:t>2. </a:t>
            </a:r>
            <a:r>
              <a:rPr lang="en-IN" b="1" i="1" u="sng" dirty="0"/>
              <a:t>Legal and Contractual Agreements</a:t>
            </a:r>
            <a:r>
              <a:rPr lang="en-IN" dirty="0"/>
              <a:t>: In the legal sector, signature verification is crucial for verifying signatures on contracts, legal documents, wills, and other important agreements. It ensures that the signatures are genuine and helps maintain the legal validity of the documents.</a:t>
            </a:r>
          </a:p>
          <a:p>
            <a:r>
              <a:rPr lang="en-IN" dirty="0"/>
              <a:t> 3. </a:t>
            </a:r>
            <a:r>
              <a:rPr lang="en-IN" b="1" i="1" u="sng" dirty="0"/>
              <a:t>Government and Public Administration</a:t>
            </a:r>
            <a:r>
              <a:rPr lang="en-IN" dirty="0"/>
              <a:t>: Signature verification is employed in government offices for identity verification, document authentication, and processing various applications such as passports, driver's licenses, voter registration forms, and official permits. It helps ensure the accuracy and legitimacy of government records and processes. </a:t>
            </a:r>
          </a:p>
          <a:p>
            <a:r>
              <a:rPr lang="en-IN" dirty="0"/>
              <a:t>4. </a:t>
            </a:r>
            <a:r>
              <a:rPr lang="en-IN" b="1" i="1" u="sng" dirty="0"/>
              <a:t>Healthcare and Medical Records</a:t>
            </a:r>
            <a:r>
              <a:rPr lang="en-IN" dirty="0"/>
              <a:t>: Signature verification is used in healthcare settings for verifying signatures on medical consent forms, insurance claims, prescription orders, and other medical documents. It helps protect patient privacy, prevent identity theft, and maintain the integrity of medical records.</a:t>
            </a:r>
          </a:p>
          <a:p>
            <a:pPr marL="0" indent="0">
              <a:buNone/>
            </a:pPr>
            <a:br>
              <a:rPr lang="en-IN" dirty="0"/>
            </a:br>
            <a:endParaRPr lang="en-US" dirty="0"/>
          </a:p>
        </p:txBody>
      </p:sp>
    </p:spTree>
    <p:extLst>
      <p:ext uri="{BB962C8B-B14F-4D97-AF65-F5344CB8AC3E}">
        <p14:creationId xmlns:p14="http://schemas.microsoft.com/office/powerpoint/2010/main" val="2783659895"/>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3E1AA-014D-354C-B9F0-1EE31869AD61}"/>
              </a:ext>
            </a:extLst>
          </p:cNvPr>
          <p:cNvSpPr>
            <a:spLocks noGrp="1"/>
          </p:cNvSpPr>
          <p:nvPr>
            <p:ph type="title"/>
          </p:nvPr>
        </p:nvSpPr>
        <p:spPr/>
        <p:txBody>
          <a:bodyPr/>
          <a:lstStyle/>
          <a:p>
            <a:r>
              <a:rPr lang="en-US" dirty="0">
                <a:solidFill>
                  <a:schemeClr val="tx2">
                    <a:lumMod val="50000"/>
                  </a:schemeClr>
                </a:solidFill>
              </a:rPr>
              <a:t>ADVANTAGES/DISADVANTAGES</a:t>
            </a:r>
          </a:p>
        </p:txBody>
      </p:sp>
      <p:sp>
        <p:nvSpPr>
          <p:cNvPr id="3" name="Content Placeholder 2">
            <a:extLst>
              <a:ext uri="{FF2B5EF4-FFF2-40B4-BE49-F238E27FC236}">
                <a16:creationId xmlns:a16="http://schemas.microsoft.com/office/drawing/2014/main" id="{3706AD98-7A60-B149-8152-E2C8B4A3CCE6}"/>
              </a:ext>
            </a:extLst>
          </p:cNvPr>
          <p:cNvSpPr>
            <a:spLocks noGrp="1"/>
          </p:cNvSpPr>
          <p:nvPr>
            <p:ph idx="1"/>
          </p:nvPr>
        </p:nvSpPr>
        <p:spPr>
          <a:xfrm>
            <a:off x="818712" y="2222287"/>
            <a:ext cx="10554574" cy="4273516"/>
          </a:xfrm>
        </p:spPr>
        <p:txBody>
          <a:bodyPr>
            <a:normAutofit fontScale="70000" lnSpcReduction="20000"/>
          </a:bodyPr>
          <a:lstStyle/>
          <a:p>
            <a:pPr marL="0" indent="0">
              <a:buNone/>
            </a:pPr>
            <a:r>
              <a:rPr lang="en-IN" dirty="0"/>
              <a:t>Advantages of Signature Verification: </a:t>
            </a:r>
          </a:p>
          <a:p>
            <a:pPr>
              <a:buFont typeface="Wingdings" pitchFamily="2" charset="2"/>
              <a:buChar char="Ø"/>
            </a:pPr>
            <a:r>
              <a:rPr lang="en-IN" dirty="0"/>
              <a:t>1. Individuality: Signatures are unique to individuals, making them a potentially reliable biometric identifier for authentication purposes. Each person has a distinct signature style, making it difficult to forge or replicate accurately. </a:t>
            </a:r>
          </a:p>
          <a:p>
            <a:pPr>
              <a:buFont typeface="Wingdings" pitchFamily="2" charset="2"/>
              <a:buChar char="Ø"/>
            </a:pPr>
            <a:r>
              <a:rPr lang="en-IN" dirty="0"/>
              <a:t>2. Non-intrusive: Signature verification is a non-intrusive biometric authentication method. It doesn't require physical contact or specialized equipment, making it convenient and less invasive for users. </a:t>
            </a:r>
          </a:p>
          <a:p>
            <a:pPr>
              <a:buFont typeface="Wingdings" pitchFamily="2" charset="2"/>
              <a:buChar char="Ø"/>
            </a:pPr>
            <a:r>
              <a:rPr lang="en-IN" dirty="0"/>
              <a:t>3. Cost-effective: Implementing signature verification systems can be cost-effective compared to other biometric authentication methods. It often requires minimal hardware and can be integrated into existing systems or documents with relative ease.</a:t>
            </a:r>
          </a:p>
          <a:p>
            <a:pPr>
              <a:buFont typeface="Wingdings" pitchFamily="2" charset="2"/>
              <a:buChar char="Ø"/>
            </a:pPr>
            <a:endParaRPr lang="en-IN" dirty="0"/>
          </a:p>
          <a:p>
            <a:pPr marL="0" indent="0">
              <a:buNone/>
            </a:pPr>
            <a:r>
              <a:rPr lang="en-IN" dirty="0"/>
              <a:t>Disadvantages of Signature Verification: </a:t>
            </a:r>
          </a:p>
          <a:p>
            <a:pPr>
              <a:buFont typeface="Wingdings" pitchFamily="2" charset="2"/>
              <a:buChar char="Ø"/>
            </a:pPr>
            <a:r>
              <a:rPr lang="en-IN" dirty="0"/>
              <a:t>Variability: Signatures can vary significantly due to factors like mood, fatigue, health, or writing conditions. This variability can lead to inconsistencies in signature appearance, making it challenging to establish a consistent reference for verification.</a:t>
            </a:r>
          </a:p>
          <a:p>
            <a:pPr>
              <a:buFont typeface="Wingdings" pitchFamily="2" charset="2"/>
              <a:buChar char="Ø"/>
            </a:pPr>
            <a:r>
              <a:rPr lang="en-IN" dirty="0"/>
              <a:t> 2. Subjectivity: The interpretation of signature authenticity can be subjective. Different individuals may have varying opinions on whether a signature matches or not, leading to potential errors or disputes in the verification process.</a:t>
            </a:r>
          </a:p>
          <a:p>
            <a:pPr>
              <a:buFont typeface="Wingdings" pitchFamily="2" charset="2"/>
              <a:buChar char="Ø"/>
            </a:pPr>
            <a:r>
              <a:rPr lang="en-IN" dirty="0"/>
              <a:t>3. Skill and Training: Signature verification requires skilled personnel who are trained in accurately assessing and comparing signatures. It can be challenging to find experts in signature analysis, leading to potential errors or inconsistencies in the verification process. </a:t>
            </a:r>
            <a:br>
              <a:rPr lang="en-IN" dirty="0"/>
            </a:br>
            <a:br>
              <a:rPr lang="en-IN" dirty="0"/>
            </a:br>
            <a:endParaRPr lang="en-US" dirty="0"/>
          </a:p>
        </p:txBody>
      </p:sp>
    </p:spTree>
    <p:extLst>
      <p:ext uri="{BB962C8B-B14F-4D97-AF65-F5344CB8AC3E}">
        <p14:creationId xmlns:p14="http://schemas.microsoft.com/office/powerpoint/2010/main" val="22484256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750">
        <p15:prstTrans prst="fallOver"/>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1069D-497A-2045-B262-BC733991DC2A}"/>
              </a:ext>
            </a:extLst>
          </p:cNvPr>
          <p:cNvSpPr>
            <a:spLocks noGrp="1"/>
          </p:cNvSpPr>
          <p:nvPr>
            <p:ph type="title"/>
          </p:nvPr>
        </p:nvSpPr>
        <p:spPr/>
        <p:txBody>
          <a:bodyPr/>
          <a:lstStyle/>
          <a:p>
            <a:r>
              <a:rPr lang="en-US" dirty="0">
                <a:solidFill>
                  <a:schemeClr val="tx2">
                    <a:lumMod val="50000"/>
                  </a:schemeClr>
                </a:solidFill>
              </a:rPr>
              <a:t>References</a:t>
            </a:r>
            <a:br>
              <a:rPr lang="en-US" dirty="0">
                <a:solidFill>
                  <a:schemeClr val="tx2">
                    <a:lumMod val="50000"/>
                  </a:schemeClr>
                </a:solidFill>
              </a:rPr>
            </a:br>
            <a:endParaRPr lang="en-US" dirty="0">
              <a:solidFill>
                <a:schemeClr val="tx2">
                  <a:lumMod val="50000"/>
                </a:schemeClr>
              </a:solidFill>
            </a:endParaRPr>
          </a:p>
        </p:txBody>
      </p:sp>
      <p:sp>
        <p:nvSpPr>
          <p:cNvPr id="3" name="Content Placeholder 2">
            <a:extLst>
              <a:ext uri="{FF2B5EF4-FFF2-40B4-BE49-F238E27FC236}">
                <a16:creationId xmlns:a16="http://schemas.microsoft.com/office/drawing/2014/main" id="{DA442E77-702D-8843-8440-B11C1DCFE47A}"/>
              </a:ext>
            </a:extLst>
          </p:cNvPr>
          <p:cNvSpPr>
            <a:spLocks noGrp="1"/>
          </p:cNvSpPr>
          <p:nvPr>
            <p:ph idx="1"/>
          </p:nvPr>
        </p:nvSpPr>
        <p:spPr/>
        <p:txBody>
          <a:bodyPr/>
          <a:lstStyle/>
          <a:p>
            <a:r>
              <a:rPr lang="en-US" dirty="0">
                <a:hlinkClick r:id="rId2"/>
              </a:rPr>
              <a:t>https://in.mathworks.com/matlabcentral/fileexchange/24701-signature-preprocessing-for-signature-verification</a:t>
            </a:r>
            <a:endParaRPr lang="en-US" dirty="0"/>
          </a:p>
          <a:p>
            <a:endParaRPr lang="en-US" dirty="0"/>
          </a:p>
          <a:p>
            <a:r>
              <a:rPr lang="en-US" dirty="0"/>
              <a:t>https://</a:t>
            </a:r>
            <a:r>
              <a:rPr lang="en-US" dirty="0" err="1"/>
              <a:t>www.researchgate.net</a:t>
            </a:r>
            <a:r>
              <a:rPr lang="en-US" dirty="0"/>
              <a:t>/publication/304625369_Signature_Verification</a:t>
            </a:r>
          </a:p>
        </p:txBody>
      </p:sp>
    </p:spTree>
    <p:extLst>
      <p:ext uri="{BB962C8B-B14F-4D97-AF65-F5344CB8AC3E}">
        <p14:creationId xmlns:p14="http://schemas.microsoft.com/office/powerpoint/2010/main" val="128337727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750">
        <p15:prstTrans prst="fallOver"/>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28C7C-68AE-E146-8C5C-A21A4EE7C0E8}"/>
              </a:ext>
            </a:extLst>
          </p:cNvPr>
          <p:cNvSpPr>
            <a:spLocks noGrp="1"/>
          </p:cNvSpPr>
          <p:nvPr>
            <p:ph type="title"/>
          </p:nvPr>
        </p:nvSpPr>
        <p:spPr>
          <a:xfrm>
            <a:off x="810000" y="447188"/>
            <a:ext cx="10571998" cy="677277"/>
          </a:xfrm>
        </p:spPr>
        <p:txBody>
          <a:bodyPr/>
          <a:lstStyle/>
          <a:p>
            <a:r>
              <a:rPr lang="en-US" dirty="0">
                <a:solidFill>
                  <a:schemeClr val="tx2">
                    <a:lumMod val="50000"/>
                  </a:schemeClr>
                </a:solidFill>
              </a:rPr>
              <a:t>Content of project</a:t>
            </a:r>
          </a:p>
        </p:txBody>
      </p:sp>
      <p:sp>
        <p:nvSpPr>
          <p:cNvPr id="3" name="Content Placeholder 2">
            <a:extLst>
              <a:ext uri="{FF2B5EF4-FFF2-40B4-BE49-F238E27FC236}">
                <a16:creationId xmlns:a16="http://schemas.microsoft.com/office/drawing/2014/main" id="{59B6ECAC-DA4F-3148-A801-47C7A5761899}"/>
              </a:ext>
            </a:extLst>
          </p:cNvPr>
          <p:cNvSpPr>
            <a:spLocks noGrp="1"/>
          </p:cNvSpPr>
          <p:nvPr>
            <p:ph idx="1"/>
          </p:nvPr>
        </p:nvSpPr>
        <p:spPr>
          <a:xfrm>
            <a:off x="818712" y="2222288"/>
            <a:ext cx="10554574" cy="3857878"/>
          </a:xfrm>
        </p:spPr>
        <p:txBody>
          <a:bodyPr>
            <a:normAutofit/>
          </a:bodyPr>
          <a:lstStyle/>
          <a:p>
            <a:pPr algn="ctr"/>
            <a:r>
              <a:rPr lang="en-US" dirty="0"/>
              <a:t>1.Introduction</a:t>
            </a:r>
          </a:p>
          <a:p>
            <a:pPr algn="ctr"/>
            <a:r>
              <a:rPr lang="en-US" dirty="0"/>
              <a:t>2.Purpose of Signature Verification</a:t>
            </a:r>
          </a:p>
          <a:p>
            <a:pPr algn="ctr"/>
            <a:r>
              <a:rPr lang="en-US" dirty="0"/>
              <a:t>3. Explanation of our project</a:t>
            </a:r>
          </a:p>
          <a:p>
            <a:pPr algn="ctr"/>
            <a:r>
              <a:rPr lang="en-US" dirty="0"/>
              <a:t>4.Output</a:t>
            </a:r>
          </a:p>
          <a:p>
            <a:pPr algn="ctr"/>
            <a:r>
              <a:rPr lang="en-US" dirty="0"/>
              <a:t>5.System Description</a:t>
            </a:r>
          </a:p>
          <a:p>
            <a:pPr algn="ctr"/>
            <a:r>
              <a:rPr lang="en-US" dirty="0"/>
              <a:t>6. Applications</a:t>
            </a:r>
          </a:p>
          <a:p>
            <a:pPr algn="ctr"/>
            <a:r>
              <a:rPr lang="en-US" dirty="0"/>
              <a:t>7. Advantages/Disadvantages</a:t>
            </a:r>
          </a:p>
          <a:p>
            <a:pPr algn="ctr"/>
            <a:r>
              <a:rPr lang="en-US" dirty="0"/>
              <a:t>8. References</a:t>
            </a:r>
          </a:p>
          <a:p>
            <a:pPr marL="0" indent="0">
              <a:buNone/>
            </a:pPr>
            <a:endParaRPr lang="en-US" dirty="0"/>
          </a:p>
        </p:txBody>
      </p:sp>
    </p:spTree>
    <p:extLst>
      <p:ext uri="{BB962C8B-B14F-4D97-AF65-F5344CB8AC3E}">
        <p14:creationId xmlns:p14="http://schemas.microsoft.com/office/powerpoint/2010/main" val="235836470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750">
        <p15:prstTrans prst="fallOver"/>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8B0F5-A887-A945-89F5-31638E693146}"/>
              </a:ext>
            </a:extLst>
          </p:cNvPr>
          <p:cNvSpPr>
            <a:spLocks noGrp="1"/>
          </p:cNvSpPr>
          <p:nvPr>
            <p:ph type="title"/>
          </p:nvPr>
        </p:nvSpPr>
        <p:spPr>
          <a:xfrm>
            <a:off x="810000" y="447188"/>
            <a:ext cx="4206843" cy="813201"/>
          </a:xfrm>
        </p:spPr>
        <p:txBody>
          <a:bodyPr/>
          <a:lstStyle/>
          <a:p>
            <a:r>
              <a:rPr lang="en-US" dirty="0">
                <a:solidFill>
                  <a:schemeClr val="tx2">
                    <a:lumMod val="50000"/>
                  </a:schemeClr>
                </a:solidFill>
              </a:rPr>
              <a:t>INTRODUCTION</a:t>
            </a:r>
          </a:p>
        </p:txBody>
      </p:sp>
      <p:sp>
        <p:nvSpPr>
          <p:cNvPr id="3" name="Content Placeholder 2">
            <a:extLst>
              <a:ext uri="{FF2B5EF4-FFF2-40B4-BE49-F238E27FC236}">
                <a16:creationId xmlns:a16="http://schemas.microsoft.com/office/drawing/2014/main" id="{35642B93-B728-A44D-B8B0-7C02679C766D}"/>
              </a:ext>
            </a:extLst>
          </p:cNvPr>
          <p:cNvSpPr>
            <a:spLocks noGrp="1"/>
          </p:cNvSpPr>
          <p:nvPr>
            <p:ph idx="1"/>
          </p:nvPr>
        </p:nvSpPr>
        <p:spPr>
          <a:xfrm>
            <a:off x="810000" y="2397210"/>
            <a:ext cx="10554574" cy="4127158"/>
          </a:xfrm>
        </p:spPr>
        <p:txBody>
          <a:bodyPr>
            <a:normAutofit/>
          </a:bodyPr>
          <a:lstStyle/>
          <a:p>
            <a:pPr>
              <a:buFont typeface="Wingdings" pitchFamily="2" charset="2"/>
              <a:buChar char="v"/>
            </a:pPr>
            <a:r>
              <a:rPr lang="en-US" dirty="0"/>
              <a:t>Signature Verification one of the most widely accepted personal attributes for identity Verification of an person</a:t>
            </a:r>
          </a:p>
          <a:p>
            <a:pPr>
              <a:buFont typeface="Wingdings" pitchFamily="2" charset="2"/>
              <a:buChar char="v"/>
            </a:pPr>
            <a:r>
              <a:rPr lang="en-US" dirty="0"/>
              <a:t>One of the ways to authorize transactions and authenticate the human identity compared with other electronic identification</a:t>
            </a:r>
          </a:p>
          <a:p>
            <a:pPr>
              <a:buFont typeface="Wingdings" pitchFamily="2" charset="2"/>
              <a:buChar char="v"/>
            </a:pPr>
            <a:r>
              <a:rPr lang="en-IN" sz="1800" dirty="0"/>
              <a:t> Even in todays age signature is the most important and most used form of proof of identity      of a person. Signatures are used for all documents in financial services, legal services or on letters, documents, checks, security documents.</a:t>
            </a:r>
          </a:p>
          <a:p>
            <a:pPr>
              <a:buFont typeface="Wingdings" pitchFamily="2" charset="2"/>
              <a:buChar char="v"/>
            </a:pPr>
            <a:r>
              <a:rPr lang="en-IN" sz="1800" dirty="0"/>
              <a:t>Thus to reducing illegal acts like forgery are a great concern in our day and age.</a:t>
            </a:r>
          </a:p>
          <a:p>
            <a:pPr>
              <a:buFont typeface="Wingdings" pitchFamily="2" charset="2"/>
              <a:buChar char="v"/>
            </a:pPr>
            <a:r>
              <a:rPr lang="en-IN" sz="1800" dirty="0"/>
              <a:t>Negligence of signature verification is one of the main cause of fraud in our country.</a:t>
            </a:r>
            <a:endParaRPr lang="en-IN" dirty="0"/>
          </a:p>
          <a:p>
            <a:pPr marL="0" indent="0">
              <a:buClr>
                <a:schemeClr val="accent2">
                  <a:lumMod val="60000"/>
                  <a:lumOff val="40000"/>
                </a:schemeClr>
              </a:buClr>
              <a:buNone/>
            </a:pPr>
            <a:endParaRPr lang="en-US" dirty="0"/>
          </a:p>
          <a:p>
            <a:endParaRPr lang="en-US" dirty="0"/>
          </a:p>
        </p:txBody>
      </p:sp>
    </p:spTree>
    <p:extLst>
      <p:ext uri="{BB962C8B-B14F-4D97-AF65-F5344CB8AC3E}">
        <p14:creationId xmlns:p14="http://schemas.microsoft.com/office/powerpoint/2010/main" val="354602819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750">
        <p15:prstTrans prst="fallOver"/>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1F95A-55FE-5445-96FF-0C2CE78F208B}"/>
              </a:ext>
            </a:extLst>
          </p:cNvPr>
          <p:cNvSpPr>
            <a:spLocks noGrp="1"/>
          </p:cNvSpPr>
          <p:nvPr>
            <p:ph type="title"/>
          </p:nvPr>
        </p:nvSpPr>
        <p:spPr/>
        <p:txBody>
          <a:bodyPr/>
          <a:lstStyle/>
          <a:p>
            <a:r>
              <a:rPr lang="en-US" dirty="0">
                <a:solidFill>
                  <a:schemeClr val="tx2">
                    <a:lumMod val="50000"/>
                  </a:schemeClr>
                </a:solidFill>
              </a:rPr>
              <a:t>Purpose of Signature Verification</a:t>
            </a:r>
          </a:p>
        </p:txBody>
      </p:sp>
      <p:sp>
        <p:nvSpPr>
          <p:cNvPr id="3" name="Content Placeholder 2">
            <a:extLst>
              <a:ext uri="{FF2B5EF4-FFF2-40B4-BE49-F238E27FC236}">
                <a16:creationId xmlns:a16="http://schemas.microsoft.com/office/drawing/2014/main" id="{D93C2750-9BF3-FC47-8495-82F2F3314EE3}"/>
              </a:ext>
            </a:extLst>
          </p:cNvPr>
          <p:cNvSpPr>
            <a:spLocks noGrp="1"/>
          </p:cNvSpPr>
          <p:nvPr>
            <p:ph idx="1"/>
          </p:nvPr>
        </p:nvSpPr>
        <p:spPr>
          <a:xfrm>
            <a:off x="818712" y="2222287"/>
            <a:ext cx="10554574" cy="3002856"/>
          </a:xfrm>
        </p:spPr>
        <p:txBody>
          <a:bodyPr>
            <a:normAutofit fontScale="92500" lnSpcReduction="10000"/>
          </a:bodyPr>
          <a:lstStyle/>
          <a:p>
            <a:pPr>
              <a:buFont typeface="Wingdings" pitchFamily="2" charset="2"/>
              <a:buChar char="Ø"/>
            </a:pPr>
            <a:r>
              <a:rPr lang="en-US" dirty="0"/>
              <a:t>Everyday Transaction</a:t>
            </a:r>
          </a:p>
          <a:p>
            <a:pPr>
              <a:buFont typeface="Wingdings" pitchFamily="2" charset="2"/>
              <a:buChar char="Ø"/>
            </a:pPr>
            <a:r>
              <a:rPr lang="en-US" dirty="0"/>
              <a:t>Individuals less likely  to object</a:t>
            </a:r>
          </a:p>
          <a:p>
            <a:pPr>
              <a:buFont typeface="Wingdings" pitchFamily="2" charset="2"/>
              <a:buChar char="Ø"/>
            </a:pPr>
            <a:r>
              <a:rPr lang="en-US" dirty="0"/>
              <a:t>Individuals Signature is unique</a:t>
            </a:r>
          </a:p>
          <a:p>
            <a:pPr>
              <a:buFont typeface="Wingdings" pitchFamily="2" charset="2"/>
              <a:buChar char="Ø"/>
            </a:pPr>
            <a:r>
              <a:rPr lang="en-US" dirty="0"/>
              <a:t>Less controversial</a:t>
            </a:r>
          </a:p>
          <a:p>
            <a:pPr>
              <a:buFont typeface="Wingdings" pitchFamily="2" charset="2"/>
              <a:buChar char="Ø"/>
            </a:pPr>
            <a:endParaRPr lang="en-US" dirty="0"/>
          </a:p>
          <a:p>
            <a:pPr>
              <a:buFont typeface="Wingdings" pitchFamily="2" charset="2"/>
              <a:buChar char="Ø"/>
            </a:pPr>
            <a:r>
              <a:rPr lang="en-US" dirty="0"/>
              <a:t>Two Mode of signature</a:t>
            </a:r>
          </a:p>
          <a:p>
            <a:pPr>
              <a:buFont typeface="System Font Regular"/>
              <a:buChar char="*"/>
            </a:pPr>
            <a:r>
              <a:rPr lang="en-US" dirty="0"/>
              <a:t>Offline signature-Deals with shape only </a:t>
            </a:r>
          </a:p>
          <a:p>
            <a:pPr>
              <a:buFont typeface="System Font Regular"/>
              <a:buChar char="*"/>
            </a:pPr>
            <a:r>
              <a:rPr lang="en-US" dirty="0"/>
              <a:t>Online signature-Deals with dynamic features  like  speed,  pen, pressure ,direction</a:t>
            </a:r>
          </a:p>
        </p:txBody>
      </p:sp>
    </p:spTree>
    <p:extLst>
      <p:ext uri="{BB962C8B-B14F-4D97-AF65-F5344CB8AC3E}">
        <p14:creationId xmlns:p14="http://schemas.microsoft.com/office/powerpoint/2010/main" val="301872061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750">
        <p15:prstTrans prst="fallOver"/>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B2346-2128-8F48-8060-95A78B11586B}"/>
              </a:ext>
            </a:extLst>
          </p:cNvPr>
          <p:cNvSpPr>
            <a:spLocks noGrp="1"/>
          </p:cNvSpPr>
          <p:nvPr>
            <p:ph type="title"/>
          </p:nvPr>
        </p:nvSpPr>
        <p:spPr>
          <a:xfrm>
            <a:off x="810000" y="447188"/>
            <a:ext cx="10571998" cy="419711"/>
          </a:xfrm>
        </p:spPr>
        <p:txBody>
          <a:bodyPr/>
          <a:lstStyle/>
          <a:p>
            <a:r>
              <a:rPr lang="en-US" dirty="0">
                <a:solidFill>
                  <a:schemeClr val="tx2">
                    <a:lumMod val="50000"/>
                  </a:schemeClr>
                </a:solidFill>
              </a:rPr>
              <a:t>Explanation of our project</a:t>
            </a:r>
          </a:p>
        </p:txBody>
      </p:sp>
      <p:sp>
        <p:nvSpPr>
          <p:cNvPr id="3" name="Content Placeholder 2">
            <a:extLst>
              <a:ext uri="{FF2B5EF4-FFF2-40B4-BE49-F238E27FC236}">
                <a16:creationId xmlns:a16="http://schemas.microsoft.com/office/drawing/2014/main" id="{D18E5833-12BD-274E-86C6-3A02F0BAC232}"/>
              </a:ext>
            </a:extLst>
          </p:cNvPr>
          <p:cNvSpPr>
            <a:spLocks noGrp="1"/>
          </p:cNvSpPr>
          <p:nvPr>
            <p:ph idx="1"/>
          </p:nvPr>
        </p:nvSpPr>
        <p:spPr>
          <a:xfrm>
            <a:off x="0" y="866899"/>
            <a:ext cx="12192000" cy="5991101"/>
          </a:xfrm>
        </p:spPr>
        <p:txBody>
          <a:bodyPr anchor="ctr">
            <a:normAutofit fontScale="85000" lnSpcReduction="20000"/>
          </a:bodyPr>
          <a:lstStyle/>
          <a:p>
            <a:pPr marL="0" indent="0">
              <a:buNone/>
            </a:pPr>
            <a:r>
              <a:rPr lang="en-US" dirty="0">
                <a:solidFill>
                  <a:schemeClr val="bg2">
                    <a:lumMod val="90000"/>
                    <a:lumOff val="10000"/>
                  </a:schemeClr>
                </a:solidFill>
              </a:rPr>
              <a:t>The GUI of our project consist of several </a:t>
            </a:r>
            <a:r>
              <a:rPr lang="en-IN" dirty="0">
                <a:solidFill>
                  <a:schemeClr val="bg2">
                    <a:lumMod val="90000"/>
                    <a:lumOff val="10000"/>
                  </a:schemeClr>
                </a:solidFill>
              </a:rPr>
              <a:t>components, including buttons, labels, and axes to display images and results.</a:t>
            </a:r>
          </a:p>
          <a:p>
            <a:pPr marL="0" indent="0">
              <a:buNone/>
            </a:pPr>
            <a:endParaRPr lang="en-IN" b="1" u="sng" dirty="0"/>
          </a:p>
          <a:p>
            <a:pPr marL="0" indent="0">
              <a:buNone/>
            </a:pPr>
            <a:endParaRPr lang="en-IN" b="1" u="sng" dirty="0"/>
          </a:p>
          <a:p>
            <a:pPr marL="0" indent="0">
              <a:buNone/>
            </a:pPr>
            <a:r>
              <a:rPr lang="en-IN" b="1" i="1" dirty="0"/>
              <a:t>The app has the following components: </a:t>
            </a:r>
            <a:r>
              <a:rPr lang="en-IN" i="1" dirty="0"/>
              <a:t>-</a:t>
            </a:r>
            <a:r>
              <a:rPr lang="en-IN" dirty="0"/>
              <a:t> </a:t>
            </a:r>
          </a:p>
          <a:p>
            <a:pPr>
              <a:buFont typeface="Wingdings" pitchFamily="2" charset="2"/>
              <a:buChar char="q"/>
            </a:pPr>
            <a:r>
              <a:rPr lang="en-IN" dirty="0"/>
              <a:t>UIFigure`: The main figure of the app. </a:t>
            </a:r>
          </a:p>
          <a:p>
            <a:pPr>
              <a:buFont typeface="Wingdings" pitchFamily="2" charset="2"/>
              <a:buChar char="q"/>
            </a:pPr>
            <a:r>
              <a:rPr lang="en-IN" dirty="0"/>
              <a:t>SignatureVerificationPanel`: A panel that contains all the components related to signature verification. </a:t>
            </a:r>
          </a:p>
          <a:p>
            <a:pPr>
              <a:buFont typeface="Wingdings" pitchFamily="2" charset="2"/>
              <a:buChar char="q"/>
            </a:pPr>
            <a:r>
              <a:rPr lang="en-IN" dirty="0"/>
              <a:t>UIAxes: An axes object to display the first signature image. - `UIAxes2`: An axes object to display the second signature image. </a:t>
            </a:r>
          </a:p>
          <a:p>
            <a:pPr>
              <a:buFont typeface="Wingdings" pitchFamily="2" charset="2"/>
              <a:buChar char="q"/>
            </a:pPr>
            <a:r>
              <a:rPr lang="en-IN" dirty="0"/>
              <a:t>UIAxes_2: An axes object to display the grayscale version of the first signature image.</a:t>
            </a:r>
          </a:p>
          <a:p>
            <a:pPr>
              <a:buFont typeface="Wingdings" pitchFamily="2" charset="2"/>
              <a:buChar char="q"/>
            </a:pPr>
            <a:r>
              <a:rPr lang="en-IN" dirty="0"/>
              <a:t>UIAxes_3: An axes object to display the grayscale version of the second signature image.  </a:t>
            </a:r>
          </a:p>
          <a:p>
            <a:pPr>
              <a:buFont typeface="Wingdings" pitchFamily="2" charset="2"/>
              <a:buChar char="q"/>
            </a:pPr>
            <a:r>
              <a:rPr lang="en-IN" dirty="0"/>
              <a:t>UIAxes2_2: An axes object to display the matched features between the two signatures. </a:t>
            </a:r>
          </a:p>
          <a:p>
            <a:pPr>
              <a:buFont typeface="Wingdings" pitchFamily="2" charset="2"/>
              <a:buChar char="q"/>
            </a:pPr>
            <a:r>
              <a:rPr lang="en-IN" dirty="0"/>
              <a:t> SelectImageButton: A button to select the first signature image. </a:t>
            </a:r>
          </a:p>
          <a:p>
            <a:pPr>
              <a:buFont typeface="Wingdings" pitchFamily="2" charset="2"/>
              <a:buChar char="q"/>
            </a:pPr>
            <a:r>
              <a:rPr lang="en-IN" dirty="0"/>
              <a:t> SelectImageButton_2`: A button to select the second signature image. </a:t>
            </a:r>
          </a:p>
          <a:p>
            <a:pPr>
              <a:buFont typeface="Wingdings" pitchFamily="2" charset="2"/>
              <a:buChar char="q"/>
            </a:pPr>
            <a:r>
              <a:rPr lang="en-IN" dirty="0"/>
              <a:t>VERIFYButton`: A button to perform the signature verification process. </a:t>
            </a:r>
          </a:p>
          <a:p>
            <a:pPr>
              <a:buFont typeface="Wingdings" pitchFamily="2" charset="2"/>
              <a:buChar char="q"/>
            </a:pPr>
            <a:r>
              <a:rPr lang="en-IN" dirty="0"/>
              <a:t>StatusLabel: A label to display the status of the verification process. </a:t>
            </a:r>
          </a:p>
          <a:p>
            <a:pPr>
              <a:buFont typeface="Wingdings" pitchFamily="2" charset="2"/>
              <a:buChar char="q"/>
            </a:pPr>
            <a:endParaRPr lang="en-IN" dirty="0"/>
          </a:p>
          <a:p>
            <a:pPr>
              <a:buFont typeface="Wingdings" pitchFamily="2" charset="2"/>
              <a:buChar char="q"/>
            </a:pPr>
            <a:r>
              <a:rPr lang="en-IN" dirty="0"/>
              <a:t>The app also defines three private methods (`verify`, `select`, and `select2`) that handle the button events and perform the necessary operations for signature verification. These methods use global variables `a` and `b` to store the selected signature images. </a:t>
            </a:r>
            <a:br>
              <a:rPr lang="en-IN" dirty="0"/>
            </a:br>
            <a:br>
              <a:rPr lang="en-IN" dirty="0"/>
            </a:br>
            <a:endParaRPr lang="en-US" dirty="0"/>
          </a:p>
        </p:txBody>
      </p:sp>
    </p:spTree>
    <p:extLst>
      <p:ext uri="{BB962C8B-B14F-4D97-AF65-F5344CB8AC3E}">
        <p14:creationId xmlns:p14="http://schemas.microsoft.com/office/powerpoint/2010/main" val="8423741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750">
        <p15:prstTrans prst="fallOver"/>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6519B-4E52-5843-9952-84FDAF311EA0}"/>
              </a:ext>
            </a:extLst>
          </p:cNvPr>
          <p:cNvSpPr>
            <a:spLocks noGrp="1"/>
          </p:cNvSpPr>
          <p:nvPr>
            <p:ph type="title"/>
          </p:nvPr>
        </p:nvSpPr>
        <p:spPr>
          <a:xfrm>
            <a:off x="810000" y="447188"/>
            <a:ext cx="10571998" cy="395960"/>
          </a:xfrm>
        </p:spPr>
        <p:txBody>
          <a:bodyPr/>
          <a:lstStyle/>
          <a:p>
            <a:r>
              <a:rPr lang="en-US" dirty="0">
                <a:solidFill>
                  <a:schemeClr val="tx2">
                    <a:lumMod val="50000"/>
                  </a:schemeClr>
                </a:solidFill>
              </a:rPr>
              <a:t>Grey Scale images</a:t>
            </a:r>
          </a:p>
        </p:txBody>
      </p:sp>
      <p:sp>
        <p:nvSpPr>
          <p:cNvPr id="3" name="Content Placeholder 2">
            <a:extLst>
              <a:ext uri="{FF2B5EF4-FFF2-40B4-BE49-F238E27FC236}">
                <a16:creationId xmlns:a16="http://schemas.microsoft.com/office/drawing/2014/main" id="{537D133C-C8E4-D949-B899-1FB1AF0F62D0}"/>
              </a:ext>
            </a:extLst>
          </p:cNvPr>
          <p:cNvSpPr>
            <a:spLocks noGrp="1"/>
          </p:cNvSpPr>
          <p:nvPr>
            <p:ph idx="1"/>
          </p:nvPr>
        </p:nvSpPr>
        <p:spPr>
          <a:xfrm>
            <a:off x="818712" y="2222287"/>
            <a:ext cx="5772093" cy="3869755"/>
          </a:xfrm>
        </p:spPr>
        <p:txBody>
          <a:bodyPr>
            <a:normAutofit fontScale="85000" lnSpcReduction="20000"/>
          </a:bodyPr>
          <a:lstStyle/>
          <a:p>
            <a:r>
              <a:rPr lang="en-IN" dirty="0"/>
              <a:t>Grayscale images are digital images that consist of shades of </a:t>
            </a:r>
            <a:r>
              <a:rPr lang="en-IN" dirty="0" err="1"/>
              <a:t>gray</a:t>
            </a:r>
            <a:r>
              <a:rPr lang="en-IN" dirty="0"/>
              <a:t>, ranging from black to white, without any color information. Each pixel in a grayscale image is represented by a single intensity value, typically ranging from 0 (black) to 255 (white) in an 8-bit grayscale image.</a:t>
            </a:r>
          </a:p>
          <a:p>
            <a:r>
              <a:rPr lang="en-IN" dirty="0"/>
              <a:t>Grayscale images are commonly used in various image processing and computer vision tasks, as they simplify the image data to focus on the intensity values and remove the complexities of color information. They are often used for tasks such as edge detection, image enhancement, feature extraction, and matching.</a:t>
            </a:r>
          </a:p>
          <a:p>
            <a:endParaRPr lang="en-IN" dirty="0"/>
          </a:p>
          <a:p>
            <a:r>
              <a:rPr lang="en-IN" dirty="0"/>
              <a:t>When we refer to "2 grayscale images," it means that we have two separate grayscale images, each with its own intensity values. These images can be obtained by converting color images (such as RGB images) to grayscale using techniques like averaging the color channels or using specific conversion formulas.</a:t>
            </a:r>
            <a:endParaRPr lang="en-US" dirty="0"/>
          </a:p>
        </p:txBody>
      </p:sp>
      <p:pic>
        <p:nvPicPr>
          <p:cNvPr id="1026" name="Picture 2" descr="Grayscale Image Online: Free Grayscale Image Converter | Fotor">
            <a:extLst>
              <a:ext uri="{FF2B5EF4-FFF2-40B4-BE49-F238E27FC236}">
                <a16:creationId xmlns:a16="http://schemas.microsoft.com/office/drawing/2014/main" id="{452BE52E-E4F3-7441-993C-3C6A6493FD9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191" t="9351" r="2212" b="9437"/>
          <a:stretch/>
        </p:blipFill>
        <p:spPr bwMode="auto">
          <a:xfrm>
            <a:off x="6982691" y="0"/>
            <a:ext cx="520931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349692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750">
        <p15:prstTrans prst="fallOver"/>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4AFD5-D09E-C745-AE0B-C16F5A7D5D74}"/>
              </a:ext>
            </a:extLst>
          </p:cNvPr>
          <p:cNvSpPr>
            <a:spLocks noGrp="1"/>
          </p:cNvSpPr>
          <p:nvPr>
            <p:ph type="title"/>
          </p:nvPr>
        </p:nvSpPr>
        <p:spPr>
          <a:xfrm>
            <a:off x="810000" y="447188"/>
            <a:ext cx="7110842" cy="970450"/>
          </a:xfrm>
        </p:spPr>
        <p:txBody>
          <a:bodyPr/>
          <a:lstStyle/>
          <a:p>
            <a:pPr algn="ctr"/>
            <a:r>
              <a:rPr lang="en-US" dirty="0">
                <a:solidFill>
                  <a:schemeClr val="tx2">
                    <a:lumMod val="50000"/>
                  </a:schemeClr>
                </a:solidFill>
              </a:rPr>
              <a:t>Harris corner detection algorithm</a:t>
            </a:r>
          </a:p>
        </p:txBody>
      </p:sp>
      <p:sp>
        <p:nvSpPr>
          <p:cNvPr id="3" name="Content Placeholder 2">
            <a:extLst>
              <a:ext uri="{FF2B5EF4-FFF2-40B4-BE49-F238E27FC236}">
                <a16:creationId xmlns:a16="http://schemas.microsoft.com/office/drawing/2014/main" id="{D00006FB-6434-D44B-88BB-3E20A99DB3BF}"/>
              </a:ext>
            </a:extLst>
          </p:cNvPr>
          <p:cNvSpPr>
            <a:spLocks noGrp="1"/>
          </p:cNvSpPr>
          <p:nvPr>
            <p:ph idx="1"/>
          </p:nvPr>
        </p:nvSpPr>
        <p:spPr>
          <a:xfrm>
            <a:off x="0" y="2222287"/>
            <a:ext cx="7778338" cy="4309142"/>
          </a:xfrm>
        </p:spPr>
        <p:txBody>
          <a:bodyPr>
            <a:normAutofit fontScale="62500" lnSpcReduction="20000"/>
          </a:bodyPr>
          <a:lstStyle/>
          <a:p>
            <a:r>
              <a:rPr lang="en-IN" dirty="0"/>
              <a:t>The Harris corner detection algorithm is a popular method for detecting corners in an image. Corners are important features that can be used for matching and registration tasks. The algorithm identifies regions in the image where there are significant changes in intensity in multiple directions, indicating the presence of a corner.</a:t>
            </a:r>
          </a:p>
          <a:p>
            <a:endParaRPr lang="en-IN" dirty="0"/>
          </a:p>
          <a:p>
            <a:r>
              <a:rPr lang="en-IN" dirty="0"/>
              <a:t>1. Convert the color images to grayscale. Grayscale images simplify the feature detection process by focusing only on the intensity values. </a:t>
            </a:r>
          </a:p>
          <a:p>
            <a:r>
              <a:rPr lang="en-IN" dirty="0"/>
              <a:t>2. Apply the Harris corner detection algorithm to both grayscale images. This algorithm computes a corner response function at each pixel and identifies points with high corner responses as potential corner points. </a:t>
            </a:r>
          </a:p>
          <a:p>
            <a:r>
              <a:rPr lang="en-IN" dirty="0"/>
              <a:t>3. Extract features from the detected corner points. This step involves capturing information around the corner points that can be used for matching. Common techniques include extracting local patches or descriptors around the corners.</a:t>
            </a:r>
          </a:p>
          <a:p>
            <a:r>
              <a:rPr lang="en-IN" dirty="0"/>
              <a:t> 4. Match the extracted features between the two images. This is typically done by comparing the descriptors or feature representations from the two images. Various matching algorithms can be used, such as nearest neighbour matching or distance-based matching.</a:t>
            </a:r>
          </a:p>
          <a:p>
            <a:r>
              <a:rPr lang="en-IN" dirty="0"/>
              <a:t> 5. Display the results in the specified UIAxes components. The matched features are visualized to provide a visual representation of the matching process. This can help in understanding the quality and accuracy of the matching results.</a:t>
            </a:r>
          </a:p>
          <a:p>
            <a:r>
              <a:rPr lang="en-IN" dirty="0"/>
              <a:t>By performing feature matching using the Harris corner detection algorithm and displaying the results in the specified UIAxes components, the code allows you to visually </a:t>
            </a:r>
            <a:r>
              <a:rPr lang="en-IN" dirty="0" err="1"/>
              <a:t>analyze</a:t>
            </a:r>
            <a:r>
              <a:rPr lang="en-IN" dirty="0"/>
              <a:t> and compare the matched features between the two grayscale images. This can be useful for various applications, such as object recognition, image registration, or image retrieval.</a:t>
            </a:r>
            <a:endParaRPr lang="en-US" dirty="0"/>
          </a:p>
        </p:txBody>
      </p:sp>
      <p:pic>
        <p:nvPicPr>
          <p:cNvPr id="2050" name="Picture 2" descr="Figure 3 from Harris Operator Corner Detection using Sliding Window Method  | Semantic Scholar">
            <a:extLst>
              <a:ext uri="{FF2B5EF4-FFF2-40B4-BE49-F238E27FC236}">
                <a16:creationId xmlns:a16="http://schemas.microsoft.com/office/drawing/2014/main" id="{7258DDBD-9067-2E45-99F0-59B36034DFE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1228"/>
          <a:stretch/>
        </p:blipFill>
        <p:spPr bwMode="auto">
          <a:xfrm>
            <a:off x="7778338" y="326570"/>
            <a:ext cx="4413662" cy="251163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arris corner detection - Coding Ninjas">
            <a:extLst>
              <a:ext uri="{FF2B5EF4-FFF2-40B4-BE49-F238E27FC236}">
                <a16:creationId xmlns:a16="http://schemas.microsoft.com/office/drawing/2014/main" id="{2FC8927A-7B70-804D-9BC6-531BBB066F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78338" y="3016333"/>
            <a:ext cx="4413662" cy="35150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503966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750">
        <p15:prstTrans prst="fallOver"/>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E034C-0F96-784A-806E-4B373404AA52}"/>
              </a:ext>
            </a:extLst>
          </p:cNvPr>
          <p:cNvSpPr>
            <a:spLocks noGrp="1"/>
          </p:cNvSpPr>
          <p:nvPr>
            <p:ph type="title"/>
          </p:nvPr>
        </p:nvSpPr>
        <p:spPr>
          <a:xfrm>
            <a:off x="810000" y="447188"/>
            <a:ext cx="5286000" cy="970450"/>
          </a:xfrm>
        </p:spPr>
        <p:txBody>
          <a:bodyPr/>
          <a:lstStyle/>
          <a:p>
            <a:r>
              <a:rPr lang="en-US" dirty="0">
                <a:solidFill>
                  <a:schemeClr val="tx2">
                    <a:lumMod val="50000"/>
                  </a:schemeClr>
                </a:solidFill>
              </a:rPr>
              <a:t>RGB IMAGES</a:t>
            </a:r>
          </a:p>
        </p:txBody>
      </p:sp>
      <p:sp>
        <p:nvSpPr>
          <p:cNvPr id="3" name="Content Placeholder 2">
            <a:extLst>
              <a:ext uri="{FF2B5EF4-FFF2-40B4-BE49-F238E27FC236}">
                <a16:creationId xmlns:a16="http://schemas.microsoft.com/office/drawing/2014/main" id="{CEB9BD3B-549B-0E41-B7F1-FE6C88F31435}"/>
              </a:ext>
            </a:extLst>
          </p:cNvPr>
          <p:cNvSpPr>
            <a:spLocks noGrp="1"/>
          </p:cNvSpPr>
          <p:nvPr>
            <p:ph idx="1"/>
          </p:nvPr>
        </p:nvSpPr>
        <p:spPr>
          <a:xfrm>
            <a:off x="818712" y="2222287"/>
            <a:ext cx="7030878" cy="4416019"/>
          </a:xfrm>
        </p:spPr>
        <p:txBody>
          <a:bodyPr>
            <a:normAutofit fontScale="92500" lnSpcReduction="20000"/>
          </a:bodyPr>
          <a:lstStyle/>
          <a:p>
            <a:r>
              <a:rPr lang="en-IN" dirty="0"/>
              <a:t>An RGB (Red, Green, Blue) image is a type of digital image that uses three color channels to represent colors. It is the most common color model used in electronic displays, digital cameras, and computer graphics. In an RGB image, each pixel is composed of three color channels: red, green, and blue. </a:t>
            </a:r>
          </a:p>
          <a:p>
            <a:r>
              <a:rPr lang="en-IN" dirty="0"/>
              <a:t>The intensity values of these channels define the color of the pixel. By combining different intensities of red, green, and blue, a wide range of colors can be created. The RGB color model works on the additive color mixing principle. When all three color channels are set to their maximum intensity (usually 255 in an 8-bit representation), the resulting color is white. </a:t>
            </a:r>
          </a:p>
          <a:p>
            <a:r>
              <a:rPr lang="en-IN" dirty="0"/>
              <a:t>When all three color channels are set to their minimum intensity (usually 0), the resulting color is black. By varying the intensity values of the three channels, different colors are formed. </a:t>
            </a:r>
            <a:br>
              <a:rPr lang="en-IN" dirty="0"/>
            </a:br>
            <a:endParaRPr lang="en-US" dirty="0"/>
          </a:p>
        </p:txBody>
      </p:sp>
      <p:pic>
        <p:nvPicPr>
          <p:cNvPr id="3076" name="Picture 4" descr="MATLAB RGB Image Representation GeeksforGeeks | infusion.fr">
            <a:extLst>
              <a:ext uri="{FF2B5EF4-FFF2-40B4-BE49-F238E27FC236}">
                <a16:creationId xmlns:a16="http://schemas.microsoft.com/office/drawing/2014/main" id="{1AE74500-012E-EF49-BD02-5EAB5771A4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49590" y="0"/>
            <a:ext cx="4342410" cy="365760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Colors in MATLAB plots">
            <a:extLst>
              <a:ext uri="{FF2B5EF4-FFF2-40B4-BE49-F238E27FC236}">
                <a16:creationId xmlns:a16="http://schemas.microsoft.com/office/drawing/2014/main" id="{164CCF3E-E345-DF4E-847A-510A675010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49590" y="3657600"/>
            <a:ext cx="4342410" cy="3200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921868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750">
        <p15:prstTrans prst="fallOver"/>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42A49-D05A-F547-893A-6A2F5F785D4A}"/>
              </a:ext>
            </a:extLst>
          </p:cNvPr>
          <p:cNvSpPr>
            <a:spLocks noGrp="1"/>
          </p:cNvSpPr>
          <p:nvPr>
            <p:ph type="title"/>
          </p:nvPr>
        </p:nvSpPr>
        <p:spPr/>
        <p:txBody>
          <a:bodyPr/>
          <a:lstStyle/>
          <a:p>
            <a:r>
              <a:rPr lang="en-US" dirty="0">
                <a:solidFill>
                  <a:schemeClr val="tx2">
                    <a:lumMod val="50000"/>
                  </a:schemeClr>
                </a:solidFill>
              </a:rPr>
              <a:t>GUI of Signature Verification</a:t>
            </a:r>
          </a:p>
        </p:txBody>
      </p:sp>
      <p:pic>
        <p:nvPicPr>
          <p:cNvPr id="7" name="Content Placeholder 6">
            <a:extLst>
              <a:ext uri="{FF2B5EF4-FFF2-40B4-BE49-F238E27FC236}">
                <a16:creationId xmlns:a16="http://schemas.microsoft.com/office/drawing/2014/main" id="{86D1F6C6-FD9F-B240-8B06-CB32959C0874}"/>
              </a:ext>
            </a:extLst>
          </p:cNvPr>
          <p:cNvPicPr>
            <a:picLocks noGrp="1" noChangeAspect="1"/>
          </p:cNvPicPr>
          <p:nvPr>
            <p:ph idx="1"/>
          </p:nvPr>
        </p:nvPicPr>
        <p:blipFill rotWithShape="1">
          <a:blip r:embed="rId2"/>
          <a:srcRect l="28908" t="40765" r="28428" b="8951"/>
          <a:stretch/>
        </p:blipFill>
        <p:spPr>
          <a:xfrm>
            <a:off x="85605" y="1926770"/>
            <a:ext cx="6282047" cy="4141519"/>
          </a:xfrm>
        </p:spPr>
      </p:pic>
      <p:pic>
        <p:nvPicPr>
          <p:cNvPr id="9" name="Picture 8">
            <a:extLst>
              <a:ext uri="{FF2B5EF4-FFF2-40B4-BE49-F238E27FC236}">
                <a16:creationId xmlns:a16="http://schemas.microsoft.com/office/drawing/2014/main" id="{48B9408A-2599-4748-A776-2808A905C745}"/>
              </a:ext>
            </a:extLst>
          </p:cNvPr>
          <p:cNvPicPr>
            <a:picLocks noChangeAspect="1"/>
          </p:cNvPicPr>
          <p:nvPr/>
        </p:nvPicPr>
        <p:blipFill rotWithShape="1">
          <a:blip r:embed="rId3"/>
          <a:srcRect l="10505" t="31169" r="47500" b="16711"/>
          <a:stretch/>
        </p:blipFill>
        <p:spPr>
          <a:xfrm>
            <a:off x="6623953" y="1926771"/>
            <a:ext cx="5482442" cy="4141518"/>
          </a:xfrm>
          <a:prstGeom prst="rect">
            <a:avLst/>
          </a:prstGeom>
        </p:spPr>
      </p:pic>
    </p:spTree>
    <p:extLst>
      <p:ext uri="{BB962C8B-B14F-4D97-AF65-F5344CB8AC3E}">
        <p14:creationId xmlns:p14="http://schemas.microsoft.com/office/powerpoint/2010/main" val="84113653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750">
        <p15:prstTrans prst="fallOver"/>
      </p:transition>
    </mc:Choice>
    <mc:Fallback>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Quotable</Template>
  <TotalTime>134</TotalTime>
  <Words>1757</Words>
  <Application>Microsoft Macintosh PowerPoint</Application>
  <PresentationFormat>Widescreen</PresentationFormat>
  <Paragraphs>95</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Century Gothic</vt:lpstr>
      <vt:lpstr>System Font Regular</vt:lpstr>
      <vt:lpstr>Wingdings</vt:lpstr>
      <vt:lpstr>Wingdings 2</vt:lpstr>
      <vt:lpstr>Quotable</vt:lpstr>
      <vt:lpstr>SIGNATURE VERIFICATION USING MATLAB</vt:lpstr>
      <vt:lpstr>Content of project</vt:lpstr>
      <vt:lpstr>INTRODUCTION</vt:lpstr>
      <vt:lpstr>Purpose of Signature Verification</vt:lpstr>
      <vt:lpstr>Explanation of our project</vt:lpstr>
      <vt:lpstr>Grey Scale images</vt:lpstr>
      <vt:lpstr>Harris corner detection algorithm</vt:lpstr>
      <vt:lpstr>RGB IMAGES</vt:lpstr>
      <vt:lpstr>GUI of Signature Verification</vt:lpstr>
      <vt:lpstr>Output</vt:lpstr>
      <vt:lpstr>System Description</vt:lpstr>
      <vt:lpstr>Applications </vt:lpstr>
      <vt:lpstr>ADVANTAGES/DISADVANTAGES</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SIGNATURE VERIFICATION USING MATLAB</dc:title>
  <dc:creator>Shreya Bhattacharjee</dc:creator>
  <cp:lastModifiedBy>Shreya Bhattacharjee</cp:lastModifiedBy>
  <cp:revision>2</cp:revision>
  <dcterms:created xsi:type="dcterms:W3CDTF">2023-09-21T07:21:21Z</dcterms:created>
  <dcterms:modified xsi:type="dcterms:W3CDTF">2023-09-21T11:40:54Z</dcterms:modified>
</cp:coreProperties>
</file>