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81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74253" autoAdjust="0"/>
  </p:normalViewPr>
  <p:slideViewPr>
    <p:cSldViewPr snapToGrid="0">
      <p:cViewPr varScale="1">
        <p:scale>
          <a:sx n="96" d="100"/>
          <a:sy n="96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04B91-ECE2-49DF-AE41-C50C40215751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BAD89-FA4D-4109-9A4B-3B663446BE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06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771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10k Zeilen, 30+ Instanzvariablen, 50+ Methoden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„Ein visuelles Objekt, mit dem der Nutzer interagieren kann“</a:t>
            </a:r>
          </a:p>
          <a:p>
            <a:pPr marL="171450" indent="-171450">
              <a:buFontTx/>
              <a:buChar char="-"/>
            </a:pPr>
            <a:r>
              <a:rPr lang="de-DE" dirty="0"/>
              <a:t>Wer sind meine Kinder? Wer ist mein Vater? -&gt; Components haben keine Kinder</a:t>
            </a:r>
          </a:p>
          <a:p>
            <a:pPr marL="171450" indent="-171450">
              <a:buFontTx/>
              <a:buChar char="-"/>
            </a:pPr>
            <a:r>
              <a:rPr lang="de-DE" dirty="0"/>
              <a:t>Position, Größe (min, </a:t>
            </a:r>
            <a:r>
              <a:rPr lang="de-DE" dirty="0" err="1"/>
              <a:t>max</a:t>
            </a:r>
            <a:r>
              <a:rPr lang="de-DE" dirty="0"/>
              <a:t>, </a:t>
            </a:r>
            <a:r>
              <a:rPr lang="de-DE" dirty="0" err="1"/>
              <a:t>pref</a:t>
            </a:r>
            <a:r>
              <a:rPr lang="de-DE" dirty="0"/>
              <a:t>) und </a:t>
            </a:r>
            <a:r>
              <a:rPr lang="de-DE" dirty="0" err="1"/>
              <a:t>maxSizeSet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Vor-/Hintergrundfarbe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Schriftart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Cursor</a:t>
            </a:r>
          </a:p>
          <a:p>
            <a:pPr marL="171450" indent="-171450">
              <a:buFontTx/>
              <a:buChar char="-"/>
            </a:pPr>
            <a:r>
              <a:rPr lang="de-DE" dirty="0"/>
              <a:t>Visible, Enabled</a:t>
            </a:r>
          </a:p>
          <a:p>
            <a:pPr marL="171450" indent="-171450">
              <a:buFontTx/>
              <a:buChar char="-"/>
            </a:pPr>
            <a:r>
              <a:rPr lang="de-DE" dirty="0"/>
              <a:t>Drawing, </a:t>
            </a:r>
            <a:r>
              <a:rPr lang="de-DE" dirty="0" err="1"/>
              <a:t>buffer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Fokus</a:t>
            </a:r>
          </a:p>
          <a:p>
            <a:pPr marL="171450" indent="-171450">
              <a:buFontTx/>
              <a:buChar char="-"/>
            </a:pPr>
            <a:r>
              <a:rPr lang="de-DE" dirty="0"/>
              <a:t>Events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22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5k Zeilen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„Ein </a:t>
            </a:r>
            <a:r>
              <a:rPr lang="de-DE" dirty="0" err="1"/>
              <a:t>Component</a:t>
            </a:r>
            <a:r>
              <a:rPr lang="de-DE" dirty="0"/>
              <a:t>, dass Components enthalten kann“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Layoutmanager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Dispatcher (Eventdelegation)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Focuskram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Threading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136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5k Zeilen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Basisklasse für Swing</a:t>
            </a:r>
          </a:p>
          <a:p>
            <a:pPr marL="171450" indent="-171450">
              <a:buFontTx/>
              <a:buChar char="-"/>
            </a:pPr>
            <a:r>
              <a:rPr lang="de-DE" dirty="0"/>
              <a:t>Look and </a:t>
            </a:r>
            <a:r>
              <a:rPr lang="de-DE" dirty="0" err="1"/>
              <a:t>feel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Event, </a:t>
            </a:r>
            <a:r>
              <a:rPr lang="de-DE" dirty="0" err="1"/>
              <a:t>Eventlistener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Scrolling</a:t>
            </a:r>
          </a:p>
          <a:p>
            <a:pPr marL="171450" indent="-171450">
              <a:buFontTx/>
              <a:buChar char="-"/>
            </a:pPr>
            <a:r>
              <a:rPr lang="de-DE" dirty="0"/>
              <a:t>Focus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Zeichnen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Lazyinitialization</a:t>
            </a:r>
            <a:r>
              <a:rPr lang="de-DE" dirty="0"/>
              <a:t> für Zustand aus </a:t>
            </a:r>
            <a:r>
              <a:rPr lang="de-DE" dirty="0" err="1"/>
              <a:t>Component</a:t>
            </a:r>
            <a:r>
              <a:rPr lang="de-DE" dirty="0"/>
              <a:t>/Container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36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3k Zeilen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„Enthält übliches Verhalten eines Buttons“</a:t>
            </a:r>
          </a:p>
          <a:p>
            <a:pPr marL="171450" indent="-171450">
              <a:buFontTx/>
              <a:buChar char="-"/>
            </a:pPr>
            <a:r>
              <a:rPr lang="de-DE" dirty="0"/>
              <a:t>Text</a:t>
            </a:r>
          </a:p>
          <a:p>
            <a:pPr marL="171450" indent="-171450">
              <a:buFontTx/>
              <a:buChar char="-"/>
            </a:pPr>
            <a:r>
              <a:rPr lang="de-DE" dirty="0"/>
              <a:t>Rand</a:t>
            </a:r>
          </a:p>
          <a:p>
            <a:pPr marL="171450" indent="-171450">
              <a:buFontTx/>
              <a:buChar char="-"/>
            </a:pPr>
            <a:r>
              <a:rPr lang="de-DE" dirty="0"/>
              <a:t>Icon (</a:t>
            </a:r>
            <a:r>
              <a:rPr lang="de-DE" dirty="0" err="1"/>
              <a:t>pressed</a:t>
            </a:r>
            <a:r>
              <a:rPr lang="de-DE" dirty="0"/>
              <a:t>, disabled, </a:t>
            </a:r>
            <a:r>
              <a:rPr lang="de-DE" dirty="0" err="1"/>
              <a:t>selected</a:t>
            </a:r>
            <a:r>
              <a:rPr lang="de-DE" dirty="0"/>
              <a:t>, …) 7 Stück</a:t>
            </a:r>
          </a:p>
          <a:p>
            <a:pPr marL="171450" indent="-171450">
              <a:buFontTx/>
              <a:buChar char="-"/>
            </a:pPr>
            <a:r>
              <a:rPr lang="de-DE" dirty="0"/>
              <a:t>Focus</a:t>
            </a:r>
          </a:p>
          <a:p>
            <a:pPr marL="171450" indent="-171450">
              <a:buFontTx/>
              <a:buChar char="-"/>
            </a:pPr>
            <a:r>
              <a:rPr lang="de-DE" dirty="0"/>
              <a:t>Alignment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Listener</a:t>
            </a:r>
            <a:r>
              <a:rPr lang="de-DE" dirty="0"/>
              <a:t>, </a:t>
            </a:r>
            <a:r>
              <a:rPr lang="de-DE" dirty="0" err="1"/>
              <a:t>events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doClick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40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300 Zeilen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„Eine Implementation eines „</a:t>
            </a:r>
            <a:r>
              <a:rPr lang="de-DE" dirty="0" err="1"/>
              <a:t>push“buttons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Keine Instanzvariablen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Überschreibt aus </a:t>
            </a:r>
            <a:r>
              <a:rPr lang="de-DE" dirty="0" err="1"/>
              <a:t>Jcomponent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getAccessibleContext</a:t>
            </a:r>
            <a:r>
              <a:rPr lang="de-DE" dirty="0"/>
              <a:t> -&gt; 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getter</a:t>
            </a:r>
            <a:r>
              <a:rPr lang="de-DE" dirty="0"/>
              <a:t> für Instanzvariable aus </a:t>
            </a:r>
            <a:r>
              <a:rPr lang="de-DE" dirty="0" err="1"/>
              <a:t>Component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Schwierige Methoden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78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Großer Zustand -&gt; Schwer zu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84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Großer Zustand -&gt; Schwer zu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7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Großer Zustand -&gt; Schwer zu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7BAD89-FA4D-4109-9A4B-3B663446BE1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26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89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19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35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684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603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41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059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9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55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2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27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52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6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45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8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B046-8AD0-4A3E-A4CA-013584E66B67}" type="datetimeFigureOut">
              <a:rPr lang="de-DE" smtClean="0"/>
              <a:t>28.01.2019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F7BAAB-7E87-4DBD-AA21-A74227093B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61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03719-BE41-4829-BC2E-9BDDCF2E8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Untersuchung eines alternativen Modularisierungskonzepts für GUI-Frameworks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55824C-0ABD-49DC-9DF4-AAF63775E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Die Basis</a:t>
            </a:r>
          </a:p>
        </p:txBody>
      </p:sp>
    </p:spTree>
    <p:extLst>
      <p:ext uri="{BB962C8B-B14F-4D97-AF65-F5344CB8AC3E}">
        <p14:creationId xmlns:p14="http://schemas.microsoft.com/office/powerpoint/2010/main" val="30215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7E6E4-4B55-430E-A21A-1737AABF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Alternative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E1B69-9ABD-4AE2-9367-11434D9B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„Keine“ Vererbung. Daraus folgt:</a:t>
            </a:r>
          </a:p>
          <a:p>
            <a:pPr lvl="1"/>
            <a:r>
              <a:rPr lang="de-DE" dirty="0"/>
              <a:t>Klassen müssen klein sein</a:t>
            </a:r>
          </a:p>
          <a:p>
            <a:pPr lvl="1"/>
            <a:r>
              <a:rPr lang="de-DE" dirty="0"/>
              <a:t>Interfaces sind nötig</a:t>
            </a:r>
          </a:p>
          <a:p>
            <a:pPr lvl="1"/>
            <a:r>
              <a:rPr lang="de-DE" dirty="0"/>
              <a:t>Schnittstelle muss das Einfügen aller möglichen Eigenschaften ermöglichen</a:t>
            </a:r>
          </a:p>
        </p:txBody>
      </p:sp>
    </p:spTree>
    <p:extLst>
      <p:ext uri="{BB962C8B-B14F-4D97-AF65-F5344CB8AC3E}">
        <p14:creationId xmlns:p14="http://schemas.microsoft.com/office/powerpoint/2010/main" val="99431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A2459-5EB2-4CA4-9508-7DA89CA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Grundaufbau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D6D2F29-8FC1-4BCC-B09C-04DB791089BA}"/>
              </a:ext>
            </a:extLst>
          </p:cNvPr>
          <p:cNvGrpSpPr/>
          <p:nvPr/>
        </p:nvGrpSpPr>
        <p:grpSpPr>
          <a:xfrm>
            <a:off x="2086255" y="1830456"/>
            <a:ext cx="8019490" cy="4012095"/>
            <a:chOff x="2086255" y="1830456"/>
            <a:chExt cx="8019490" cy="401209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31378EA5-0273-472A-8413-40957DFB5721}"/>
                </a:ext>
              </a:extLst>
            </p:cNvPr>
            <p:cNvGrpSpPr/>
            <p:nvPr/>
          </p:nvGrpSpPr>
          <p:grpSpPr>
            <a:xfrm>
              <a:off x="2086255" y="1830456"/>
              <a:ext cx="8019490" cy="4012095"/>
              <a:chOff x="1861236" y="1456083"/>
              <a:chExt cx="8019490" cy="4012095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79C04D8-E7D6-4A9C-A920-3B224C6ABC69}"/>
                  </a:ext>
                </a:extLst>
              </p:cNvPr>
              <p:cNvSpPr/>
              <p:nvPr/>
            </p:nvSpPr>
            <p:spPr>
              <a:xfrm>
                <a:off x="4693194" y="1456083"/>
                <a:ext cx="2355574" cy="21070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r>
                  <a:rPr lang="de-DE" dirty="0"/>
                  <a:t>Shape</a:t>
                </a:r>
              </a:p>
              <a:p>
                <a:pPr algn="ctr"/>
                <a:endParaRPr lang="de-DE" dirty="0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F8BE368D-3202-4FF2-9AAE-0A5DCA9ABB80}"/>
                  </a:ext>
                </a:extLst>
              </p:cNvPr>
              <p:cNvSpPr/>
              <p:nvPr/>
            </p:nvSpPr>
            <p:spPr>
              <a:xfrm>
                <a:off x="1861236" y="4000500"/>
                <a:ext cx="2355574" cy="14676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r>
                  <a:rPr lang="de-DE" dirty="0"/>
                  <a:t>Area</a:t>
                </a:r>
              </a:p>
              <a:p>
                <a:pPr algn="ctr"/>
                <a:endParaRPr lang="de-DE" dirty="0"/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124DD3D-8D40-4DCD-8BD0-C48E8B2DB648}"/>
                  </a:ext>
                </a:extLst>
              </p:cNvPr>
              <p:cNvSpPr/>
              <p:nvPr/>
            </p:nvSpPr>
            <p:spPr>
              <a:xfrm>
                <a:off x="4693194" y="3984334"/>
                <a:ext cx="2355574" cy="14676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r>
                  <a:rPr lang="de-DE" dirty="0"/>
                  <a:t>Color</a:t>
                </a:r>
              </a:p>
              <a:p>
                <a:pPr algn="ctr"/>
                <a:endParaRPr lang="de-DE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E18F07D-543C-424F-8163-3FAB4E5E3564}"/>
                  </a:ext>
                </a:extLst>
              </p:cNvPr>
              <p:cNvSpPr/>
              <p:nvPr/>
            </p:nvSpPr>
            <p:spPr>
              <a:xfrm>
                <a:off x="7525152" y="3984334"/>
                <a:ext cx="2355574" cy="14676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r>
                  <a:rPr lang="de-DE" dirty="0"/>
                  <a:t>Event</a:t>
                </a:r>
              </a:p>
              <a:p>
                <a:pPr algn="ctr"/>
                <a:endParaRPr lang="de-DE" dirty="0"/>
              </a:p>
            </p:txBody>
          </p:sp>
        </p:grp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F5A9643-C065-4A62-9917-EECFC8A9861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6096000" y="3937552"/>
              <a:ext cx="0" cy="42115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BC275310-70CC-4DD5-8C7D-807F14C6CA02}"/>
                </a:ext>
              </a:extLst>
            </p:cNvPr>
            <p:cNvCxnSpPr>
              <a:cxnSpLocks/>
              <a:stCxn id="4" idx="3"/>
              <a:endCxn id="7" idx="0"/>
            </p:cNvCxnSpPr>
            <p:nvPr/>
          </p:nvCxnSpPr>
          <p:spPr>
            <a:xfrm>
              <a:off x="7273787" y="2884004"/>
              <a:ext cx="1654171" cy="1474703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FD9A0F6-6605-4069-A1A9-D3C2E199F2A2}"/>
                </a:ext>
              </a:extLst>
            </p:cNvPr>
            <p:cNvCxnSpPr>
              <a:cxnSpLocks/>
              <a:stCxn id="4" idx="1"/>
              <a:endCxn id="5" idx="0"/>
            </p:cNvCxnSpPr>
            <p:nvPr/>
          </p:nvCxnSpPr>
          <p:spPr>
            <a:xfrm rot="10800000" flipV="1">
              <a:off x="3264043" y="2884003"/>
              <a:ext cx="1654171" cy="1490869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01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A2459-5EB2-4CA4-9508-7DA89CA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Grundaufbau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D6D2F29-8FC1-4BCC-B09C-04DB791089BA}"/>
              </a:ext>
            </a:extLst>
          </p:cNvPr>
          <p:cNvGrpSpPr/>
          <p:nvPr/>
        </p:nvGrpSpPr>
        <p:grpSpPr>
          <a:xfrm>
            <a:off x="2086255" y="1830456"/>
            <a:ext cx="8019490" cy="4012095"/>
            <a:chOff x="2086255" y="1830456"/>
            <a:chExt cx="8019490" cy="4012095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31378EA5-0273-472A-8413-40957DFB5721}"/>
                </a:ext>
              </a:extLst>
            </p:cNvPr>
            <p:cNvGrpSpPr/>
            <p:nvPr/>
          </p:nvGrpSpPr>
          <p:grpSpPr>
            <a:xfrm>
              <a:off x="2086255" y="1830456"/>
              <a:ext cx="8019490" cy="4012095"/>
              <a:chOff x="1861236" y="1456083"/>
              <a:chExt cx="8019490" cy="4012095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E79C04D8-E7D6-4A9C-A920-3B224C6ABC69}"/>
                  </a:ext>
                </a:extLst>
              </p:cNvPr>
              <p:cNvSpPr/>
              <p:nvPr/>
            </p:nvSpPr>
            <p:spPr>
              <a:xfrm>
                <a:off x="4693194" y="1456083"/>
                <a:ext cx="2355574" cy="2107096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r>
                  <a:rPr lang="de-DE" dirty="0"/>
                  <a:t>Shape</a:t>
                </a:r>
              </a:p>
              <a:p>
                <a:pPr algn="ctr"/>
                <a:r>
                  <a:rPr lang="de-DE" dirty="0"/>
                  <a:t>---------------------</a:t>
                </a:r>
              </a:p>
              <a:p>
                <a:pPr algn="ctr"/>
                <a:r>
                  <a:rPr lang="de-DE" dirty="0" err="1"/>
                  <a:t>draw</a:t>
                </a:r>
                <a:endParaRPr lang="de-DE" dirty="0"/>
              </a:p>
              <a:p>
                <a:pPr algn="ctr"/>
                <a:r>
                  <a:rPr lang="de-DE" dirty="0" err="1"/>
                  <a:t>register</a:t>
                </a:r>
                <a:endParaRPr lang="de-DE" dirty="0"/>
              </a:p>
              <a:p>
                <a:pPr algn="ctr"/>
                <a:r>
                  <a:rPr lang="de-DE" dirty="0" err="1"/>
                  <a:t>registerOn</a:t>
                </a:r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F8BE368D-3202-4FF2-9AAE-0A5DCA9ABB80}"/>
                  </a:ext>
                </a:extLst>
              </p:cNvPr>
              <p:cNvSpPr/>
              <p:nvPr/>
            </p:nvSpPr>
            <p:spPr>
              <a:xfrm>
                <a:off x="1861236" y="4000500"/>
                <a:ext cx="2355574" cy="14676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r>
                  <a:rPr lang="de-DE" dirty="0"/>
                  <a:t>Area</a:t>
                </a:r>
              </a:p>
              <a:p>
                <a:pPr algn="ctr"/>
                <a:endParaRPr lang="de-DE" dirty="0"/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124DD3D-8D40-4DCD-8BD0-C48E8B2DB648}"/>
                  </a:ext>
                </a:extLst>
              </p:cNvPr>
              <p:cNvSpPr/>
              <p:nvPr/>
            </p:nvSpPr>
            <p:spPr>
              <a:xfrm>
                <a:off x="4693194" y="3984334"/>
                <a:ext cx="2355574" cy="14676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r>
                  <a:rPr lang="de-DE" dirty="0"/>
                  <a:t>Color</a:t>
                </a:r>
              </a:p>
              <a:p>
                <a:pPr algn="ctr"/>
                <a:endParaRPr lang="de-DE" dirty="0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3E18F07D-543C-424F-8163-3FAB4E5E3564}"/>
                  </a:ext>
                </a:extLst>
              </p:cNvPr>
              <p:cNvSpPr/>
              <p:nvPr/>
            </p:nvSpPr>
            <p:spPr>
              <a:xfrm>
                <a:off x="7525152" y="3984334"/>
                <a:ext cx="2355574" cy="146767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r>
                  <a:rPr lang="de-DE" dirty="0"/>
                  <a:t>Event</a:t>
                </a:r>
              </a:p>
              <a:p>
                <a:pPr algn="ctr"/>
                <a:endParaRPr lang="de-DE" dirty="0"/>
              </a:p>
            </p:txBody>
          </p:sp>
        </p:grp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3F5A9643-C065-4A62-9917-EECFC8A9861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6096000" y="3937552"/>
              <a:ext cx="0" cy="42115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Verbinder: gewinkelt 15">
              <a:extLst>
                <a:ext uri="{FF2B5EF4-FFF2-40B4-BE49-F238E27FC236}">
                  <a16:creationId xmlns:a16="http://schemas.microsoft.com/office/drawing/2014/main" id="{BC275310-70CC-4DD5-8C7D-807F14C6CA02}"/>
                </a:ext>
              </a:extLst>
            </p:cNvPr>
            <p:cNvCxnSpPr>
              <a:cxnSpLocks/>
              <a:stCxn id="4" idx="3"/>
              <a:endCxn id="7" idx="0"/>
            </p:cNvCxnSpPr>
            <p:nvPr/>
          </p:nvCxnSpPr>
          <p:spPr>
            <a:xfrm>
              <a:off x="7273787" y="2884004"/>
              <a:ext cx="1654171" cy="1474703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Verbinder: gewinkelt 19">
              <a:extLst>
                <a:ext uri="{FF2B5EF4-FFF2-40B4-BE49-F238E27FC236}">
                  <a16:creationId xmlns:a16="http://schemas.microsoft.com/office/drawing/2014/main" id="{3FD9A0F6-6605-4069-A1A9-D3C2E199F2A2}"/>
                </a:ext>
              </a:extLst>
            </p:cNvPr>
            <p:cNvCxnSpPr>
              <a:cxnSpLocks/>
              <a:stCxn id="4" idx="1"/>
              <a:endCxn id="5" idx="0"/>
            </p:cNvCxnSpPr>
            <p:nvPr/>
          </p:nvCxnSpPr>
          <p:spPr>
            <a:xfrm rot="10800000" flipV="1">
              <a:off x="3264043" y="2884003"/>
              <a:ext cx="1654171" cy="1490869"/>
            </a:xfrm>
            <a:prstGeom prst="bentConnector2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80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A2459-5EB2-4CA4-9508-7DA89CA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und ihre Umsetzung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DB1DAA4-6879-46AD-A546-AB200F21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052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A2459-5EB2-4CA4-9508-7DA89CAA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und ihre Umsetzung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DB1DAA4-6879-46AD-A546-AB200F21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Button(</a:t>
            </a:r>
          </a:p>
          <a:p>
            <a:pPr marL="0" indent="0">
              <a:buNone/>
            </a:pPr>
            <a:r>
              <a:rPr lang="de-DE" dirty="0"/>
              <a:t>  Circle(…),</a:t>
            </a:r>
          </a:p>
          <a:p>
            <a:pPr marL="0" indent="0">
              <a:buNone/>
            </a:pPr>
            <a:r>
              <a:rPr lang="de-DE" dirty="0"/>
              <a:t>  Action</a:t>
            </a:r>
          </a:p>
          <a:p>
            <a:pPr marL="0" indent="0">
              <a:buNone/>
            </a:pP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09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DB86C9E-7A58-4719-8435-EA628C85E8D7}"/>
              </a:ext>
            </a:extLst>
          </p:cNvPr>
          <p:cNvSpPr/>
          <p:nvPr/>
        </p:nvSpPr>
        <p:spPr>
          <a:xfrm>
            <a:off x="4412974" y="1749287"/>
            <a:ext cx="3170583" cy="311094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DA88B81-F136-45C6-BF0C-009BD6A82AB0}"/>
              </a:ext>
            </a:extLst>
          </p:cNvPr>
          <p:cNvCxnSpPr>
            <a:cxnSpLocks/>
          </p:cNvCxnSpPr>
          <p:nvPr/>
        </p:nvCxnSpPr>
        <p:spPr>
          <a:xfrm>
            <a:off x="4412974" y="5357191"/>
            <a:ext cx="30413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65113C-DDC3-429F-82B0-9131DA516367}"/>
              </a:ext>
            </a:extLst>
          </p:cNvPr>
          <p:cNvCxnSpPr>
            <a:cxnSpLocks/>
          </p:cNvCxnSpPr>
          <p:nvPr/>
        </p:nvCxnSpPr>
        <p:spPr>
          <a:xfrm flipV="1">
            <a:off x="8087139" y="1852819"/>
            <a:ext cx="0" cy="31523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ultiplikationszeichen 11">
            <a:extLst>
              <a:ext uri="{FF2B5EF4-FFF2-40B4-BE49-F238E27FC236}">
                <a16:creationId xmlns:a16="http://schemas.microsoft.com/office/drawing/2014/main" id="{4443ABDF-5297-44F8-9AEF-523B7A46B6CC}"/>
              </a:ext>
            </a:extLst>
          </p:cNvPr>
          <p:cNvSpPr/>
          <p:nvPr/>
        </p:nvSpPr>
        <p:spPr>
          <a:xfrm>
            <a:off x="4104863" y="1535595"/>
            <a:ext cx="427382" cy="42738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C480AA-8213-4619-85C1-D90327E9927A}"/>
              </a:ext>
            </a:extLst>
          </p:cNvPr>
          <p:cNvSpPr txBox="1"/>
          <p:nvPr/>
        </p:nvSpPr>
        <p:spPr>
          <a:xfrm>
            <a:off x="3778181" y="1938130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(X, Y)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022F2C-9B9C-45F2-A263-0883D6D05E09}"/>
              </a:ext>
            </a:extLst>
          </p:cNvPr>
          <p:cNvSpPr txBox="1"/>
          <p:nvPr/>
        </p:nvSpPr>
        <p:spPr>
          <a:xfrm>
            <a:off x="5333977" y="5481429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Breite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929B5A8-6918-4C93-8A04-06F3267B539A}"/>
              </a:ext>
            </a:extLst>
          </p:cNvPr>
          <p:cNvSpPr txBox="1"/>
          <p:nvPr/>
        </p:nvSpPr>
        <p:spPr>
          <a:xfrm>
            <a:off x="8499912" y="3043151"/>
            <a:ext cx="1119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Höhe</a:t>
            </a:r>
          </a:p>
        </p:txBody>
      </p:sp>
    </p:spTree>
    <p:extLst>
      <p:ext uri="{BB962C8B-B14F-4D97-AF65-F5344CB8AC3E}">
        <p14:creationId xmlns:p14="http://schemas.microsoft.com/office/powerpoint/2010/main" val="289878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B6BB75-79EF-4F46-AD56-3D49C7F5E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90891"/>
              </p:ext>
            </p:extLst>
          </p:nvPr>
        </p:nvGraphicFramePr>
        <p:xfrm>
          <a:off x="745434" y="1351722"/>
          <a:ext cx="10436088" cy="985172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04511">
                  <a:extLst>
                    <a:ext uri="{9D8B030D-6E8A-4147-A177-3AD203B41FA5}">
                      <a16:colId xmlns:a16="http://schemas.microsoft.com/office/drawing/2014/main" val="1861396716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76418693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511818549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5387980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3560767367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313974719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1564427063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3125909044"/>
                    </a:ext>
                  </a:extLst>
                </a:gridCol>
              </a:tblGrid>
              <a:tr h="98517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9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9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B6BB75-79EF-4F46-AD56-3D49C7F5E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4442"/>
              </p:ext>
            </p:extLst>
          </p:nvPr>
        </p:nvGraphicFramePr>
        <p:xfrm>
          <a:off x="745434" y="1351722"/>
          <a:ext cx="10436088" cy="1560795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04511">
                  <a:extLst>
                    <a:ext uri="{9D8B030D-6E8A-4147-A177-3AD203B41FA5}">
                      <a16:colId xmlns:a16="http://schemas.microsoft.com/office/drawing/2014/main" val="1861396716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76418693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511818549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5387980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3560767367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313974719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1564427063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3125909044"/>
                    </a:ext>
                  </a:extLst>
                </a:gridCol>
              </a:tblGrid>
              <a:tr h="98517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94671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4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69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B6BB75-79EF-4F46-AD56-3D49C7F5E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67911"/>
              </p:ext>
            </p:extLst>
          </p:nvPr>
        </p:nvGraphicFramePr>
        <p:xfrm>
          <a:off x="745434" y="1351722"/>
          <a:ext cx="10436088" cy="2136418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04511">
                  <a:extLst>
                    <a:ext uri="{9D8B030D-6E8A-4147-A177-3AD203B41FA5}">
                      <a16:colId xmlns:a16="http://schemas.microsoft.com/office/drawing/2014/main" val="1861396716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76418693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511818549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5387980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3560767367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313974719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1564427063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3125909044"/>
                    </a:ext>
                  </a:extLst>
                </a:gridCol>
              </a:tblGrid>
              <a:tr h="98517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94671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48079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8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684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B6BB75-79EF-4F46-AD56-3D49C7F5E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03247"/>
              </p:ext>
            </p:extLst>
          </p:nvPr>
        </p:nvGraphicFramePr>
        <p:xfrm>
          <a:off x="745434" y="1351722"/>
          <a:ext cx="10436088" cy="2712041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1304511">
                  <a:extLst>
                    <a:ext uri="{9D8B030D-6E8A-4147-A177-3AD203B41FA5}">
                      <a16:colId xmlns:a16="http://schemas.microsoft.com/office/drawing/2014/main" val="1861396716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76418693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511818549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5387980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3560767367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2313974719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1564427063"/>
                    </a:ext>
                  </a:extLst>
                </a:gridCol>
                <a:gridCol w="1304511">
                  <a:extLst>
                    <a:ext uri="{9D8B030D-6E8A-4147-A177-3AD203B41FA5}">
                      <a16:colId xmlns:a16="http://schemas.microsoft.com/office/drawing/2014/main" val="3125909044"/>
                    </a:ext>
                  </a:extLst>
                </a:gridCol>
              </a:tblGrid>
              <a:tr h="985172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894671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648079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978157"/>
                  </a:ext>
                </a:extLst>
              </a:tr>
              <a:tr h="57562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Stufe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6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40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9120C1-4284-4583-BCE5-6CC1CFC4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5C9CE-F207-4DFB-83C5-47950F52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Beispielaufbau heutiger GUI-Frameworks</a:t>
            </a:r>
          </a:p>
          <a:p>
            <a:r>
              <a:rPr lang="de-DE" dirty="0"/>
              <a:t>Die Probleme</a:t>
            </a:r>
          </a:p>
          <a:p>
            <a:r>
              <a:rPr lang="de-DE" dirty="0"/>
              <a:t>Die Alternative und ihre Konsequenzen</a:t>
            </a:r>
          </a:p>
          <a:p>
            <a:r>
              <a:rPr lang="de-DE" dirty="0"/>
              <a:t>Grundaufbau</a:t>
            </a:r>
          </a:p>
          <a:p>
            <a:r>
              <a:rPr lang="de-DE" dirty="0"/>
              <a:t>Eigenschaften und ihre Umsetzung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50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8914-68A9-4019-B84F-396FCD0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Beispielaufbau heutiger GUI-Frameworks (Swing)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E806D-246B-4A07-A7D4-635EDF0D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Component</a:t>
            </a:r>
            <a:r>
              <a:rPr lang="de-DE" dirty="0"/>
              <a:t> (Fläche, Event)</a:t>
            </a:r>
          </a:p>
        </p:txBody>
      </p:sp>
    </p:spTree>
    <p:extLst>
      <p:ext uri="{BB962C8B-B14F-4D97-AF65-F5344CB8AC3E}">
        <p14:creationId xmlns:p14="http://schemas.microsoft.com/office/powerpoint/2010/main" val="380889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8914-68A9-4019-B84F-396FCD0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Beispielaufbau heutiger GUI-Frameworks (Swing)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E806D-246B-4A07-A7D4-635EDF0D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Component</a:t>
            </a:r>
            <a:r>
              <a:rPr lang="de-DE" dirty="0"/>
              <a:t> (Fläche, Event)</a:t>
            </a:r>
          </a:p>
          <a:p>
            <a:pPr>
              <a:buFont typeface="+mj-lt"/>
              <a:buAutoNum type="arabicPeriod"/>
            </a:pPr>
            <a:r>
              <a:rPr lang="de-DE" dirty="0"/>
              <a:t>Container (Kann Components aufnehmen)</a:t>
            </a:r>
          </a:p>
        </p:txBody>
      </p:sp>
    </p:spTree>
    <p:extLst>
      <p:ext uri="{BB962C8B-B14F-4D97-AF65-F5344CB8AC3E}">
        <p14:creationId xmlns:p14="http://schemas.microsoft.com/office/powerpoint/2010/main" val="73350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8914-68A9-4019-B84F-396FCD0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Beispielaufbau heutiger GUI-Frameworks (Swing)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E806D-246B-4A07-A7D4-635EDF0D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Component</a:t>
            </a:r>
            <a:r>
              <a:rPr lang="de-DE" dirty="0"/>
              <a:t> (Fläche, Event)</a:t>
            </a:r>
          </a:p>
          <a:p>
            <a:pPr>
              <a:buFont typeface="+mj-lt"/>
              <a:buAutoNum type="arabicPeriod"/>
            </a:pPr>
            <a:r>
              <a:rPr lang="de-DE" dirty="0"/>
              <a:t>Container (Kann Components aufnehmen)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JComponent</a:t>
            </a:r>
            <a:r>
              <a:rPr lang="de-DE" dirty="0"/>
              <a:t> (Zeichnen, Event)</a:t>
            </a:r>
          </a:p>
        </p:txBody>
      </p:sp>
    </p:spTree>
    <p:extLst>
      <p:ext uri="{BB962C8B-B14F-4D97-AF65-F5344CB8AC3E}">
        <p14:creationId xmlns:p14="http://schemas.microsoft.com/office/powerpoint/2010/main" val="115804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8914-68A9-4019-B84F-396FCD0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Beispielaufbau heutiger GUI-Frameworks (Swing)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E806D-246B-4A07-A7D4-635EDF0D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Component</a:t>
            </a:r>
            <a:r>
              <a:rPr lang="de-DE" dirty="0"/>
              <a:t> (Fläche, Event)</a:t>
            </a:r>
          </a:p>
          <a:p>
            <a:pPr>
              <a:buFont typeface="+mj-lt"/>
              <a:buAutoNum type="arabicPeriod"/>
            </a:pPr>
            <a:r>
              <a:rPr lang="de-DE" dirty="0"/>
              <a:t>Container (Kann Components aufnehmen)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JComponent</a:t>
            </a:r>
            <a:r>
              <a:rPr lang="de-DE" dirty="0"/>
              <a:t> (Zeichnen, Event)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AbstractButton</a:t>
            </a:r>
            <a:r>
              <a:rPr lang="de-DE" dirty="0"/>
              <a:t> (Buttonkram)</a:t>
            </a:r>
          </a:p>
        </p:txBody>
      </p:sp>
    </p:spTree>
    <p:extLst>
      <p:ext uri="{BB962C8B-B14F-4D97-AF65-F5344CB8AC3E}">
        <p14:creationId xmlns:p14="http://schemas.microsoft.com/office/powerpoint/2010/main" val="5114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98914-68A9-4019-B84F-396FCD0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Beispielaufbau heutiger GUI-Frameworks (Swing)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E806D-246B-4A07-A7D4-635EDF0D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 err="1"/>
              <a:t>Component</a:t>
            </a:r>
            <a:r>
              <a:rPr lang="de-DE" dirty="0"/>
              <a:t> (Fläche, Event)</a:t>
            </a:r>
          </a:p>
          <a:p>
            <a:pPr>
              <a:buFont typeface="+mj-lt"/>
              <a:buAutoNum type="arabicPeriod"/>
            </a:pPr>
            <a:r>
              <a:rPr lang="de-DE" dirty="0"/>
              <a:t>Container (Kann Components aufnehmen)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JComponent</a:t>
            </a:r>
            <a:r>
              <a:rPr lang="de-DE" dirty="0"/>
              <a:t> (Zeichnen, Event)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AbstractButton</a:t>
            </a:r>
            <a:r>
              <a:rPr lang="de-DE" dirty="0"/>
              <a:t> (Buttonkram)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JButton</a:t>
            </a:r>
            <a:r>
              <a:rPr lang="de-DE" dirty="0"/>
              <a:t> („Eine Implementation […]“)</a:t>
            </a:r>
          </a:p>
        </p:txBody>
      </p:sp>
    </p:spTree>
    <p:extLst>
      <p:ext uri="{BB962C8B-B14F-4D97-AF65-F5344CB8AC3E}">
        <p14:creationId xmlns:p14="http://schemas.microsoft.com/office/powerpoint/2010/main" val="411968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7E6E4-4B55-430E-A21A-1737AABF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E1B69-9ABD-4AE2-9367-11434D9B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Schwierig zu erweitern</a:t>
            </a:r>
          </a:p>
          <a:p>
            <a:r>
              <a:rPr lang="de-DE" dirty="0"/>
              <a:t>Viel Code wird stark aneinander gekoppelt</a:t>
            </a:r>
          </a:p>
          <a:p>
            <a:r>
              <a:rPr lang="de-DE" dirty="0"/>
              <a:t>Großer Zustand</a:t>
            </a:r>
          </a:p>
          <a:p>
            <a:r>
              <a:rPr lang="de-DE" dirty="0"/>
              <a:t>Man bekommt mehr als nötig</a:t>
            </a:r>
          </a:p>
        </p:txBody>
      </p:sp>
    </p:spTree>
    <p:extLst>
      <p:ext uri="{BB962C8B-B14F-4D97-AF65-F5344CB8AC3E}">
        <p14:creationId xmlns:p14="http://schemas.microsoft.com/office/powerpoint/2010/main" val="229642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7E6E4-4B55-430E-A21A-1737AABF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Alternative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4E1B69-9ABD-4AE2-9367-11434D9B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„Keine“ Vererbung</a:t>
            </a:r>
          </a:p>
        </p:txBody>
      </p:sp>
    </p:spTree>
    <p:extLst>
      <p:ext uri="{BB962C8B-B14F-4D97-AF65-F5344CB8AC3E}">
        <p14:creationId xmlns:p14="http://schemas.microsoft.com/office/powerpoint/2010/main" val="1177602192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464</Words>
  <Application>Microsoft Office PowerPoint</Application>
  <PresentationFormat>Breitbild</PresentationFormat>
  <Paragraphs>171</Paragraphs>
  <Slides>19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Fetzen</vt:lpstr>
      <vt:lpstr>Untersuchung eines alternativen Modularisierungskonzepts für GUI-Frameworks</vt:lpstr>
      <vt:lpstr>Inhalt</vt:lpstr>
      <vt:lpstr>Beispielaufbau heutiger GUI-Frameworks (Swing)</vt:lpstr>
      <vt:lpstr>Beispielaufbau heutiger GUI-Frameworks (Swing)</vt:lpstr>
      <vt:lpstr>Beispielaufbau heutiger GUI-Frameworks (Swing)</vt:lpstr>
      <vt:lpstr>Beispielaufbau heutiger GUI-Frameworks (Swing)</vt:lpstr>
      <vt:lpstr>Beispielaufbau heutiger GUI-Frameworks (Swing)</vt:lpstr>
      <vt:lpstr>Die Probleme</vt:lpstr>
      <vt:lpstr>Die Alternative</vt:lpstr>
      <vt:lpstr>Die Alternative</vt:lpstr>
      <vt:lpstr>Grundaufbau</vt:lpstr>
      <vt:lpstr>Grundaufbau</vt:lpstr>
      <vt:lpstr>Eigenschaften und ihre Umsetzung</vt:lpstr>
      <vt:lpstr>Eigenschaften und ihre Umsetzung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Untersuchung eines alternativen Modularisierungskonzepts für GUI-Frameworks</dc:title>
  <dc:creator>Steven</dc:creator>
  <cp:lastModifiedBy>Steven</cp:lastModifiedBy>
  <cp:revision>14</cp:revision>
  <dcterms:created xsi:type="dcterms:W3CDTF">2019-01-28T18:07:57Z</dcterms:created>
  <dcterms:modified xsi:type="dcterms:W3CDTF">2019-01-29T12:19:18Z</dcterms:modified>
</cp:coreProperties>
</file>