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73" r:id="rId3"/>
  </p:sld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21560" y="62280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03;p19"/>
          <p:cNvPicPr/>
          <p:nvPr/>
        </p:nvPicPr>
        <p:blipFill>
          <a:blip r:embed="rId2"/>
          <a:stretch/>
        </p:blipFill>
        <p:spPr>
          <a:xfrm>
            <a:off x="89280" y="77400"/>
            <a:ext cx="8970120" cy="49881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30840" y="302760"/>
            <a:ext cx="85842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2;p20"/>
          <p:cNvPicPr/>
          <p:nvPr/>
        </p:nvPicPr>
        <p:blipFill>
          <a:blip r:embed="rId2"/>
          <a:stretch/>
        </p:blipFill>
        <p:spPr>
          <a:xfrm>
            <a:off x="89280" y="77400"/>
            <a:ext cx="8970120" cy="49881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30840" y="3114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7;p3"/>
          <p:cNvPicPr/>
          <p:nvPr/>
        </p:nvPicPr>
        <p:blipFill>
          <a:blip r:embed="rId2"/>
          <a:stretch/>
        </p:blipFill>
        <p:spPr>
          <a:xfrm>
            <a:off x="89280" y="77400"/>
            <a:ext cx="8970120" cy="49881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351680" y="2888280"/>
            <a:ext cx="4041720" cy="1483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351680" y="1608840"/>
            <a:ext cx="111708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62720" y="146520"/>
            <a:ext cx="3030120" cy="4839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grpSp>
        <p:nvGrpSpPr>
          <p:cNvPr id="46" name="Google Shape;21;p3"/>
          <p:cNvGrpSpPr/>
          <p:nvPr/>
        </p:nvGrpSpPr>
        <p:grpSpPr>
          <a:xfrm>
            <a:off x="5231160" y="1118880"/>
            <a:ext cx="4654440" cy="1941120"/>
            <a:chOff x="5231160" y="1118880"/>
            <a:chExt cx="4654440" cy="1941120"/>
          </a:xfrm>
        </p:grpSpPr>
        <p:cxnSp>
          <p:nvCxnSpPr>
            <p:cNvPr id="47" name="Google Shape;22;p3"/>
            <p:cNvCxnSpPr/>
            <p:nvPr/>
          </p:nvCxnSpPr>
          <p:spPr>
            <a:xfrm>
              <a:off x="5231160" y="2089440"/>
              <a:ext cx="1824840" cy="360"/>
            </a:xfrm>
            <a:prstGeom prst="straightConnector1">
              <a:avLst/>
            </a:prstGeom>
            <a:ln w="9525">
              <a:solidFill>
                <a:srgbClr val="787788"/>
              </a:solidFill>
              <a:prstDash val="dash"/>
              <a:round/>
            </a:ln>
          </p:spPr>
        </p:cxnSp>
        <p:sp>
          <p:nvSpPr>
            <p:cNvPr id="48" name="Google Shape;23;p3"/>
            <p:cNvSpPr/>
            <p:nvPr/>
          </p:nvSpPr>
          <p:spPr>
            <a:xfrm>
              <a:off x="7068600" y="1118880"/>
              <a:ext cx="1941120" cy="1941120"/>
            </a:xfrm>
            <a:prstGeom prst="ellipse">
              <a:avLst/>
            </a:prstGeom>
            <a:noFill/>
            <a:ln w="9525">
              <a:solidFill>
                <a:srgbClr val="787788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9" name="Google Shape;24;p3"/>
            <p:cNvSpPr/>
            <p:nvPr/>
          </p:nvSpPr>
          <p:spPr>
            <a:xfrm>
              <a:off x="7566840" y="1118880"/>
              <a:ext cx="1941120" cy="1941120"/>
            </a:xfrm>
            <a:prstGeom prst="ellipse">
              <a:avLst/>
            </a:prstGeom>
            <a:noFill/>
            <a:ln w="9525">
              <a:solidFill>
                <a:srgbClr val="787788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0" name="Google Shape;25;p3"/>
            <p:cNvSpPr/>
            <p:nvPr/>
          </p:nvSpPr>
          <p:spPr>
            <a:xfrm>
              <a:off x="7944480" y="1118880"/>
              <a:ext cx="1941120" cy="1941120"/>
            </a:xfrm>
            <a:prstGeom prst="ellipse">
              <a:avLst/>
            </a:prstGeom>
            <a:noFill/>
            <a:ln w="9525">
              <a:solidFill>
                <a:srgbClr val="787788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_1_1_1_1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123;p21"/>
          <p:cNvPicPr/>
          <p:nvPr/>
        </p:nvPicPr>
        <p:blipFill>
          <a:blip r:embed="rId2"/>
          <a:stretch/>
        </p:blipFill>
        <p:spPr>
          <a:xfrm>
            <a:off x="89280" y="77400"/>
            <a:ext cx="8965440" cy="498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21560" y="62280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3" name="Google Shape;126;p21"/>
          <p:cNvSpPr/>
          <p:nvPr/>
        </p:nvSpPr>
        <p:spPr>
          <a:xfrm>
            <a:off x="578880" y="3402000"/>
            <a:ext cx="2826360" cy="61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  <a:hlinkClick r:id="rId3"/>
              </a:rPr>
              <a:t>Slidesgo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,</a:t>
            </a: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 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  <a:hlinkClick r:id="rId4"/>
              </a:rPr>
              <a:t>Freepik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54" name="Google Shape;127;p21"/>
          <p:cNvGrpSpPr/>
          <p:nvPr/>
        </p:nvGrpSpPr>
        <p:grpSpPr>
          <a:xfrm>
            <a:off x="617760" y="132840"/>
            <a:ext cx="11220120" cy="4877640"/>
            <a:chOff x="617760" y="132840"/>
            <a:chExt cx="11220120" cy="4877640"/>
          </a:xfrm>
        </p:grpSpPr>
        <p:sp>
          <p:nvSpPr>
            <p:cNvPr id="55" name="Google Shape;128;p21"/>
            <p:cNvSpPr/>
            <p:nvPr/>
          </p:nvSpPr>
          <p:spPr>
            <a:xfrm>
              <a:off x="6960240" y="132840"/>
              <a:ext cx="4877640" cy="4877640"/>
            </a:xfrm>
            <a:prstGeom prst="ellipse">
              <a:avLst/>
            </a:prstGeom>
            <a:noFill/>
            <a:ln w="9525">
              <a:solidFill>
                <a:srgbClr val="787788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" name="Google Shape;129;p21"/>
            <p:cNvSpPr/>
            <p:nvPr/>
          </p:nvSpPr>
          <p:spPr>
            <a:xfrm>
              <a:off x="5135760" y="756000"/>
              <a:ext cx="3631320" cy="3631320"/>
            </a:xfrm>
            <a:prstGeom prst="ellipse">
              <a:avLst/>
            </a:prstGeom>
            <a:noFill/>
            <a:ln w="9525">
              <a:solidFill>
                <a:srgbClr val="787788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" name="Google Shape;130;p21"/>
            <p:cNvSpPr/>
            <p:nvPr/>
          </p:nvSpPr>
          <p:spPr>
            <a:xfrm>
              <a:off x="4050360" y="1605240"/>
              <a:ext cx="1932480" cy="1932480"/>
            </a:xfrm>
            <a:prstGeom prst="ellipse">
              <a:avLst/>
            </a:prstGeom>
            <a:noFill/>
            <a:ln w="9525">
              <a:solidFill>
                <a:srgbClr val="787788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cxnSp>
          <p:nvCxnSpPr>
            <p:cNvPr id="58" name="Google Shape;131;p21"/>
            <p:cNvCxnSpPr/>
            <p:nvPr/>
          </p:nvCxnSpPr>
          <p:spPr>
            <a:xfrm>
              <a:off x="617760" y="2665800"/>
              <a:ext cx="1903680" cy="360"/>
            </a:xfrm>
            <a:prstGeom prst="straightConnector1">
              <a:avLst/>
            </a:prstGeom>
            <a:ln w="9525">
              <a:solidFill>
                <a:srgbClr val="787788"/>
              </a:solidFill>
              <a:prstDash val="dash"/>
              <a:round/>
            </a:ln>
          </p:spPr>
        </p:cxnSp>
        <p:cxnSp>
          <p:nvCxnSpPr>
            <p:cNvPr id="59" name="Google Shape;132;p21"/>
            <p:cNvCxnSpPr/>
            <p:nvPr/>
          </p:nvCxnSpPr>
          <p:spPr>
            <a:xfrm>
              <a:off x="617760" y="3240000"/>
              <a:ext cx="1903680" cy="360"/>
            </a:xfrm>
            <a:prstGeom prst="straightConnector1">
              <a:avLst/>
            </a:prstGeom>
            <a:ln w="9525">
              <a:solidFill>
                <a:srgbClr val="787788"/>
              </a:solidFill>
              <a:prstDash val="dash"/>
              <a:round/>
            </a:ln>
          </p:spPr>
        </p:cxnSp>
      </p:grp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123;p21"/>
          <p:cNvPicPr/>
          <p:nvPr/>
        </p:nvPicPr>
        <p:blipFill>
          <a:blip r:embed="rId2"/>
          <a:stretch/>
        </p:blipFill>
        <p:spPr>
          <a:xfrm>
            <a:off x="89280" y="77400"/>
            <a:ext cx="8965440" cy="498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21560" y="62280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3" name="Google Shape;126;p21"/>
          <p:cNvSpPr/>
          <p:nvPr/>
        </p:nvSpPr>
        <p:spPr>
          <a:xfrm>
            <a:off x="578880" y="3402000"/>
            <a:ext cx="2826360" cy="61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  <a:hlinkClick r:id="rId3"/>
              </a:rPr>
              <a:t>Slidesgo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,</a:t>
            </a: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 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  <a:hlinkClick r:id="rId4"/>
              </a:rPr>
              <a:t>Freepik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63" name="Google Shape;127;p21"/>
          <p:cNvGrpSpPr/>
          <p:nvPr/>
        </p:nvGrpSpPr>
        <p:grpSpPr>
          <a:xfrm>
            <a:off x="617760" y="132840"/>
            <a:ext cx="11220120" cy="4877640"/>
            <a:chOff x="617760" y="132840"/>
            <a:chExt cx="11220120" cy="4877640"/>
          </a:xfrm>
        </p:grpSpPr>
        <p:sp>
          <p:nvSpPr>
            <p:cNvPr id="55" name="Google Shape;128;p21"/>
            <p:cNvSpPr/>
            <p:nvPr/>
          </p:nvSpPr>
          <p:spPr>
            <a:xfrm>
              <a:off x="6960240" y="132840"/>
              <a:ext cx="4877640" cy="4877640"/>
            </a:xfrm>
            <a:prstGeom prst="ellipse">
              <a:avLst/>
            </a:prstGeom>
            <a:noFill/>
            <a:ln w="9525">
              <a:solidFill>
                <a:srgbClr val="787788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" name="Google Shape;129;p21"/>
            <p:cNvSpPr/>
            <p:nvPr/>
          </p:nvSpPr>
          <p:spPr>
            <a:xfrm>
              <a:off x="5135760" y="756000"/>
              <a:ext cx="3631320" cy="3631320"/>
            </a:xfrm>
            <a:prstGeom prst="ellipse">
              <a:avLst/>
            </a:prstGeom>
            <a:noFill/>
            <a:ln w="9525">
              <a:solidFill>
                <a:srgbClr val="787788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" name="Google Shape;130;p21"/>
            <p:cNvSpPr/>
            <p:nvPr/>
          </p:nvSpPr>
          <p:spPr>
            <a:xfrm>
              <a:off x="4050360" y="1605240"/>
              <a:ext cx="1932480" cy="1932480"/>
            </a:xfrm>
            <a:prstGeom prst="ellipse">
              <a:avLst/>
            </a:prstGeom>
            <a:noFill/>
            <a:ln w="9525">
              <a:solidFill>
                <a:srgbClr val="787788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cxnSp>
          <p:nvCxnSpPr>
            <p:cNvPr id="64" name="Google Shape;131;p21"/>
            <p:cNvCxnSpPr/>
            <p:nvPr/>
          </p:nvCxnSpPr>
          <p:spPr>
            <a:xfrm>
              <a:off x="617760" y="2665800"/>
              <a:ext cx="1903680" cy="360"/>
            </a:xfrm>
            <a:prstGeom prst="straightConnector1">
              <a:avLst/>
            </a:prstGeom>
            <a:ln w="9525">
              <a:solidFill>
                <a:srgbClr val="787788"/>
              </a:solidFill>
              <a:prstDash val="dash"/>
              <a:round/>
            </a:ln>
          </p:spPr>
        </p:cxnSp>
        <p:cxnSp>
          <p:nvCxnSpPr>
            <p:cNvPr id="65" name="Google Shape;132;p21"/>
            <p:cNvCxnSpPr/>
            <p:nvPr/>
          </p:nvCxnSpPr>
          <p:spPr>
            <a:xfrm>
              <a:off x="617760" y="3240000"/>
              <a:ext cx="1903680" cy="360"/>
            </a:xfrm>
            <a:prstGeom prst="straightConnector1">
              <a:avLst/>
            </a:prstGeom>
            <a:ln w="9525">
              <a:solidFill>
                <a:srgbClr val="787788"/>
              </a:solidFill>
              <a:prstDash val="dash"/>
              <a:round/>
            </a:ln>
          </p:spPr>
        </p:cxnSp>
      </p:grp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134;p22"/>
          <p:cNvPicPr/>
          <p:nvPr/>
        </p:nvPicPr>
        <p:blipFill>
          <a:blip r:embed="rId2"/>
          <a:stretch/>
        </p:blipFill>
        <p:spPr>
          <a:xfrm>
            <a:off x="89280" y="77400"/>
            <a:ext cx="8970120" cy="49881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136;p23"/>
          <p:cNvPicPr/>
          <p:nvPr/>
        </p:nvPicPr>
        <p:blipFill>
          <a:blip r:embed="rId2"/>
          <a:stretch/>
        </p:blipFill>
        <p:spPr>
          <a:xfrm>
            <a:off x="89280" y="77400"/>
            <a:ext cx="8965440" cy="498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27;p4"/>
          <p:cNvPicPr/>
          <p:nvPr/>
        </p:nvPicPr>
        <p:blipFill>
          <a:blip r:embed="rId2"/>
          <a:stretch/>
        </p:blipFill>
        <p:spPr>
          <a:xfrm>
            <a:off x="91080" y="63000"/>
            <a:ext cx="8961840" cy="5017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31;p5"/>
          <p:cNvPicPr/>
          <p:nvPr/>
        </p:nvPicPr>
        <p:blipFill>
          <a:blip r:embed="rId2"/>
          <a:stretch/>
        </p:blipFill>
        <p:spPr>
          <a:xfrm>
            <a:off x="89280" y="77400"/>
            <a:ext cx="8965440" cy="498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30840" y="31032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38;p6"/>
          <p:cNvPicPr/>
          <p:nvPr/>
        </p:nvPicPr>
        <p:blipFill>
          <a:blip r:embed="rId2"/>
          <a:stretch/>
        </p:blipFill>
        <p:spPr>
          <a:xfrm flipH="1">
            <a:off x="89640" y="79920"/>
            <a:ext cx="8970120" cy="49971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30840" y="311400"/>
            <a:ext cx="85842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6;p11"/>
          <p:cNvPicPr/>
          <p:nvPr/>
        </p:nvPicPr>
        <p:blipFill>
          <a:blip r:embed="rId2"/>
          <a:stretch/>
        </p:blipFill>
        <p:spPr>
          <a:xfrm flipH="1">
            <a:off x="89640" y="79920"/>
            <a:ext cx="8970120" cy="49971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98560" y="1155960"/>
            <a:ext cx="7346520" cy="1510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7200" b="0" u="none" strike="noStrike">
                <a:solidFill>
                  <a:schemeClr val="accent1"/>
                </a:solidFill>
                <a:effectLst/>
                <a:uFillTx/>
                <a:latin typeface="Albert Sans"/>
                <a:ea typeface="Albert Sans"/>
              </a:rPr>
              <a:t>xx%</a:t>
            </a:r>
            <a:endParaRPr lang="fr-FR" sz="7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41;p7"/>
          <p:cNvPicPr/>
          <p:nvPr/>
        </p:nvPicPr>
        <p:blipFill>
          <a:blip r:embed="rId2"/>
          <a:stretch/>
        </p:blipFill>
        <p:spPr>
          <a:xfrm>
            <a:off x="91080" y="63000"/>
            <a:ext cx="8961840" cy="5017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4236840" cy="108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1864080"/>
            <a:ext cx="4008960" cy="270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654880" y="137160"/>
            <a:ext cx="3331080" cy="484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46;p8"/>
          <p:cNvPicPr/>
          <p:nvPr/>
        </p:nvPicPr>
        <p:blipFill>
          <a:blip r:embed="rId2"/>
          <a:stretch/>
        </p:blipFill>
        <p:spPr>
          <a:xfrm flipH="1">
            <a:off x="89640" y="79920"/>
            <a:ext cx="8970120" cy="49971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724120" y="1307160"/>
            <a:ext cx="369540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49;p9"/>
          <p:cNvPicPr/>
          <p:nvPr/>
        </p:nvPicPr>
        <p:blipFill>
          <a:blip r:embed="rId2"/>
          <a:stretch/>
        </p:blipFill>
        <p:spPr>
          <a:xfrm>
            <a:off x="91080" y="63000"/>
            <a:ext cx="8961840" cy="5017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201760" y="1584720"/>
            <a:ext cx="474012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-6840" y="0"/>
            <a:ext cx="9143640" cy="51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720000" y="4038120"/>
            <a:ext cx="7703640" cy="5724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142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45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1;p13"/>
          <p:cNvPicPr/>
          <p:nvPr/>
        </p:nvPicPr>
        <p:blipFill>
          <a:blip r:embed="rId2"/>
          <a:stretch/>
        </p:blipFill>
        <p:spPr>
          <a:xfrm>
            <a:off x="92160" y="75960"/>
            <a:ext cx="8959680" cy="499140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30840" y="303480"/>
            <a:ext cx="2305080" cy="1261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title"/>
          </p:nvPr>
        </p:nvSpPr>
        <p:spPr>
          <a:xfrm>
            <a:off x="330840" y="194796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title"/>
          </p:nvPr>
        </p:nvSpPr>
        <p:spPr>
          <a:xfrm>
            <a:off x="330840" y="367236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3030120" y="194796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title"/>
          </p:nvPr>
        </p:nvSpPr>
        <p:spPr>
          <a:xfrm>
            <a:off x="3030120" y="367236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6"/>
          <p:cNvSpPr>
            <a:spLocks noGrp="1"/>
          </p:cNvSpPr>
          <p:nvPr>
            <p:ph type="title"/>
          </p:nvPr>
        </p:nvSpPr>
        <p:spPr>
          <a:xfrm>
            <a:off x="5729400" y="194796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7"/>
          <p:cNvSpPr>
            <a:spLocks noGrp="1"/>
          </p:cNvSpPr>
          <p:nvPr>
            <p:ph type="title"/>
          </p:nvPr>
        </p:nvSpPr>
        <p:spPr>
          <a:xfrm>
            <a:off x="5729400" y="367236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76;p14"/>
          <p:cNvPicPr/>
          <p:nvPr/>
        </p:nvPicPr>
        <p:blipFill>
          <a:blip r:embed="rId2"/>
          <a:stretch/>
        </p:blipFill>
        <p:spPr>
          <a:xfrm>
            <a:off x="89280" y="77400"/>
            <a:ext cx="8970120" cy="49881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30840" y="312840"/>
            <a:ext cx="71719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79;p15"/>
          <p:cNvPicPr/>
          <p:nvPr/>
        </p:nvPicPr>
        <p:blipFill>
          <a:blip r:embed="rId2"/>
          <a:stretch/>
        </p:blipFill>
        <p:spPr>
          <a:xfrm>
            <a:off x="89280" y="77400"/>
            <a:ext cx="8965440" cy="498852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30840" y="312840"/>
            <a:ext cx="77137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82;p16"/>
          <p:cNvPicPr/>
          <p:nvPr/>
        </p:nvPicPr>
        <p:blipFill>
          <a:blip r:embed="rId2"/>
          <a:stretch/>
        </p:blipFill>
        <p:spPr>
          <a:xfrm>
            <a:off x="89280" y="77400"/>
            <a:ext cx="8970120" cy="49881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30840" y="309240"/>
            <a:ext cx="8099640" cy="1148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25" name="Google Shape;85;p16"/>
          <p:cNvGrpSpPr/>
          <p:nvPr/>
        </p:nvGrpSpPr>
        <p:grpSpPr>
          <a:xfrm>
            <a:off x="300240" y="2857680"/>
            <a:ext cx="4029840" cy="1362240"/>
            <a:chOff x="300240" y="2857680"/>
            <a:chExt cx="4029840" cy="1362240"/>
          </a:xfrm>
        </p:grpSpPr>
        <p:cxnSp>
          <p:nvCxnSpPr>
            <p:cNvPr id="26" name="Google Shape;86;p16"/>
            <p:cNvCxnSpPr>
              <a:stCxn id="27" idx="2"/>
            </p:cNvCxnSpPr>
            <p:nvPr/>
          </p:nvCxnSpPr>
          <p:spPr>
            <a:xfrm>
              <a:off x="1662480" y="3538800"/>
              <a:ext cx="2667960" cy="360"/>
            </a:xfrm>
            <a:prstGeom prst="straightConnector1">
              <a:avLst/>
            </a:prstGeom>
            <a:ln w="9525">
              <a:solidFill>
                <a:srgbClr val="787788"/>
              </a:solidFill>
              <a:prstDash val="dash"/>
              <a:round/>
            </a:ln>
          </p:spPr>
        </p:cxnSp>
        <p:sp>
          <p:nvSpPr>
            <p:cNvPr id="27" name="Google Shape;87;p16"/>
            <p:cNvSpPr/>
            <p:nvPr/>
          </p:nvSpPr>
          <p:spPr>
            <a:xfrm flipH="1">
              <a:off x="300240" y="2857680"/>
              <a:ext cx="1362240" cy="1362240"/>
            </a:xfrm>
            <a:prstGeom prst="ellipse">
              <a:avLst/>
            </a:prstGeom>
            <a:noFill/>
            <a:ln w="9525">
              <a:solidFill>
                <a:srgbClr val="787788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8" name="Google Shape;88;p16"/>
            <p:cNvSpPr/>
            <p:nvPr/>
          </p:nvSpPr>
          <p:spPr>
            <a:xfrm flipH="1">
              <a:off x="1127160" y="3025800"/>
              <a:ext cx="1025640" cy="1025640"/>
            </a:xfrm>
            <a:prstGeom prst="ellipse">
              <a:avLst/>
            </a:prstGeom>
            <a:noFill/>
            <a:ln w="9525">
              <a:solidFill>
                <a:srgbClr val="787788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0;p17"/>
          <p:cNvPicPr/>
          <p:nvPr/>
        </p:nvPicPr>
        <p:blipFill>
          <a:blip r:embed="rId2"/>
          <a:stretch/>
        </p:blipFill>
        <p:spPr>
          <a:xfrm>
            <a:off x="89280" y="77400"/>
            <a:ext cx="9002160" cy="49881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1" name="PlaceHolder 1"/>
          <p:cNvSpPr>
            <a:spLocks noGrp="1"/>
          </p:cNvSpPr>
          <p:nvPr>
            <p:ph type="body"/>
          </p:nvPr>
        </p:nvSpPr>
        <p:spPr>
          <a:xfrm>
            <a:off x="330840" y="1090080"/>
            <a:ext cx="4294080" cy="3109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623200" y="130680"/>
            <a:ext cx="3395160" cy="48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title"/>
          </p:nvPr>
        </p:nvSpPr>
        <p:spPr>
          <a:xfrm>
            <a:off x="330840" y="312120"/>
            <a:ext cx="4294080" cy="652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95;p18"/>
          <p:cNvPicPr/>
          <p:nvPr/>
        </p:nvPicPr>
        <p:blipFill>
          <a:blip r:embed="rId2"/>
          <a:stretch/>
        </p:blipFill>
        <p:spPr>
          <a:xfrm>
            <a:off x="89280" y="77400"/>
            <a:ext cx="8970120" cy="49881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68680" y="293256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4500" b="0" u="none" strike="noStrike">
                <a:solidFill>
                  <a:schemeClr val="accent1"/>
                </a:solidFill>
                <a:effectLst/>
                <a:uFillTx/>
                <a:latin typeface="Albert Sans"/>
                <a:ea typeface="Albert Sans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2825640" y="87552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4500" b="0" u="none" strike="noStrike">
                <a:solidFill>
                  <a:schemeClr val="accent1"/>
                </a:solidFill>
                <a:effectLst/>
                <a:uFillTx/>
                <a:latin typeface="Albert Sans"/>
                <a:ea typeface="Albert Sans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title"/>
          </p:nvPr>
        </p:nvSpPr>
        <p:spPr>
          <a:xfrm>
            <a:off x="4782960" y="293256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4500" b="0" u="none" strike="noStrike">
                <a:solidFill>
                  <a:schemeClr val="accent1"/>
                </a:solidFill>
                <a:effectLst/>
                <a:uFillTx/>
                <a:latin typeface="Albert Sans"/>
                <a:ea typeface="Albert Sans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tretch/>
        </p:blipFill>
        <p:spPr>
          <a:xfrm>
            <a:off x="83880" y="77040"/>
            <a:ext cx="8975880" cy="498888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0840" y="401040"/>
            <a:ext cx="5645880" cy="163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2" name="Google Shape;12;p2"/>
          <p:cNvGrpSpPr/>
          <p:nvPr/>
        </p:nvGrpSpPr>
        <p:grpSpPr>
          <a:xfrm>
            <a:off x="4050360" y="132840"/>
            <a:ext cx="7787520" cy="4877640"/>
            <a:chOff x="4050360" y="132840"/>
            <a:chExt cx="7787520" cy="4877640"/>
          </a:xfrm>
        </p:grpSpPr>
        <p:sp>
          <p:nvSpPr>
            <p:cNvPr id="3" name="Google Shape;13;p2"/>
            <p:cNvSpPr/>
            <p:nvPr/>
          </p:nvSpPr>
          <p:spPr>
            <a:xfrm>
              <a:off x="6960240" y="132840"/>
              <a:ext cx="4877640" cy="4877640"/>
            </a:xfrm>
            <a:prstGeom prst="ellipse">
              <a:avLst/>
            </a:prstGeom>
            <a:noFill/>
            <a:ln w="9525">
              <a:solidFill>
                <a:srgbClr val="787788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>
              <a:off x="5135760" y="756000"/>
              <a:ext cx="3631320" cy="3631320"/>
            </a:xfrm>
            <a:prstGeom prst="ellipse">
              <a:avLst/>
            </a:prstGeom>
            <a:noFill/>
            <a:ln w="9525">
              <a:solidFill>
                <a:srgbClr val="787788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>
              <a:off x="4050360" y="1605240"/>
              <a:ext cx="1932480" cy="1932480"/>
            </a:xfrm>
            <a:prstGeom prst="ellipse">
              <a:avLst/>
            </a:prstGeom>
            <a:noFill/>
            <a:ln w="9525">
              <a:solidFill>
                <a:srgbClr val="787788"/>
              </a:solidFill>
              <a:prstDash val="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3360" y="399960"/>
            <a:ext cx="5648040" cy="1638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Язык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</a:t>
            </a:r>
            <a:r>
              <a:rPr lang="ru-RU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программирования </a:t>
            </a:r>
            <a:r>
              <a:rPr lang="en-US" sz="3300" dirty="0">
                <a:solidFill>
                  <a:schemeClr val="dk1"/>
                </a:solidFill>
                <a:latin typeface="Albert Sans"/>
                <a:ea typeface="Albert Sans"/>
              </a:rPr>
              <a:t>Elixir</a:t>
            </a:r>
            <a:endParaRPr lang="fr-FR" sz="33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33360" y="4181400"/>
            <a:ext cx="4924080" cy="59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2500" lnSpcReduction="1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Краткий</a:t>
            </a: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 </a:t>
            </a:r>
            <a:r>
              <a:rPr lang="en-US" sz="14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обзор</a:t>
            </a: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 и </a:t>
            </a:r>
            <a:r>
              <a:rPr lang="en-US" sz="14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применение</a:t>
            </a:r>
            <a:endParaRPr lang="en-US" sz="1400" b="0" u="none" strike="noStrike" dirty="0">
              <a:solidFill>
                <a:schemeClr val="dk1"/>
              </a:solidFill>
              <a:effectLst/>
              <a:uFillTx/>
              <a:latin typeface="Calibri"/>
              <a:ea typeface="DM Sans Light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ru-RU" sz="1400" dirty="0">
                <a:solidFill>
                  <a:schemeClr val="dk1"/>
                </a:solidFill>
                <a:latin typeface="Calibri"/>
              </a:rPr>
              <a:t>Выполнили Фролов Иван и Ткачев Михаил, гр. 5030102</a:t>
            </a:r>
            <a:r>
              <a:rPr lang="en-US" sz="1400" dirty="0">
                <a:solidFill>
                  <a:schemeClr val="dk1"/>
                </a:solidFill>
                <a:latin typeface="Calibri"/>
              </a:rPr>
              <a:t>/20202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819844-3821-FFF9-BB07-513B1484D7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42" y="4177770"/>
            <a:ext cx="1404619" cy="6800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C6069EE-289C-00E4-6EFF-6ED39F4CC4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77920" y="3237857"/>
            <a:ext cx="4294080" cy="1667296"/>
          </a:xfrm>
        </p:spPr>
        <p:txBody>
          <a:bodyPr/>
          <a:lstStyle/>
          <a:p>
            <a:r>
              <a:rPr lang="en-US" sz="2400" dirty="0"/>
              <a:t>elixir-lang.org</a:t>
            </a:r>
            <a:r>
              <a:rPr lang="ru-RU" sz="2400" dirty="0"/>
              <a:t> – официальный сайт языка</a:t>
            </a:r>
          </a:p>
          <a:p>
            <a:r>
              <a:rPr lang="en-US" sz="2400" dirty="0"/>
              <a:t>Wikipedia – </a:t>
            </a:r>
            <a:r>
              <a:rPr lang="ru-RU" sz="2400" dirty="0"/>
              <a:t>статья </a:t>
            </a:r>
            <a:r>
              <a:rPr lang="en-US" sz="2400" dirty="0"/>
              <a:t>Elixir (programming language)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FAB2D0B-E727-E172-CBB2-34A75EF3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300" dirty="0"/>
              <a:t>Источники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EBE1C7-5FD5-3F93-3034-A888950F04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42" y="4177770"/>
            <a:ext cx="1404619" cy="68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9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E196462-8AEB-1904-205C-D9FD37E055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42" y="4177770"/>
            <a:ext cx="1404619" cy="680070"/>
          </a:xfrm>
          <a:prstGeom prst="rect">
            <a:avLst/>
          </a:prstGeom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33360" y="304920"/>
            <a:ext cx="8096040" cy="1152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История и п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роисхождение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языка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Elixir</a:t>
            </a:r>
            <a:endParaRPr lang="fr-FR" sz="33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0" y="2085840"/>
            <a:ext cx="4247640" cy="270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sz="1200" dirty="0" err="1"/>
              <a:t>Elixir</a:t>
            </a:r>
            <a:r>
              <a:rPr lang="ru-RU" sz="1200" dirty="0"/>
              <a:t> был создан в 2011 году на основе виртуальной машины </a:t>
            </a:r>
            <a:r>
              <a:rPr lang="ru-RU" sz="1200" dirty="0" err="1"/>
              <a:t>Erlang</a:t>
            </a:r>
            <a:r>
              <a:rPr lang="ru-RU" sz="1200" dirty="0"/>
              <a:t> (BEAM). Она известна своей надёжностью и масштабируемостью. </a:t>
            </a:r>
            <a:r>
              <a:rPr lang="ru-RU" sz="1200" dirty="0" err="1"/>
              <a:t>Elixir</a:t>
            </a:r>
            <a:r>
              <a:rPr lang="ru-RU" sz="1200" dirty="0"/>
              <a:t> добавляет современный синтаксис и удобные инструменты, сохраняя при этом сильные стороны </a:t>
            </a:r>
            <a:r>
              <a:rPr lang="ru-RU" sz="1200" dirty="0" err="1"/>
              <a:t>Erlang</a:t>
            </a:r>
            <a:r>
              <a:rPr lang="ru-RU" sz="1200" dirty="0"/>
              <a:t>: конкурентность, </a:t>
            </a:r>
            <a:r>
              <a:rPr lang="ru-RU" sz="1200" dirty="0" err="1"/>
              <a:t>распределённость</a:t>
            </a:r>
            <a:r>
              <a:rPr lang="ru-RU" sz="1200" dirty="0"/>
              <a:t> и отказоустойчивость.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5A3BC5-577D-2DCA-1DAF-DD2D277D0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42" y="4163594"/>
            <a:ext cx="1404619" cy="680070"/>
          </a:xfrm>
          <a:prstGeom prst="rect">
            <a:avLst/>
          </a:prstGeom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33360" y="304920"/>
            <a:ext cx="8096040" cy="1152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Основные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области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применения</a:t>
            </a:r>
            <a:endParaRPr lang="fr-FR" sz="33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49D85-1834-94CC-767D-8C522E7E0E06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4599956" y="3822917"/>
            <a:ext cx="41553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Высоконагруженные веб-сервисы (например,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Реализация чатов и мессенджеров.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Потоковая обработка данных и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аналитика.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Микросервисная архитектура.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-системы.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276480" y="2895840"/>
            <a:ext cx="4295520" cy="207310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ru-RU" sz="1200" dirty="0"/>
              <a:t>Масштабируемость и </a:t>
            </a:r>
            <a:r>
              <a:rPr lang="ru-RU" sz="1200" dirty="0" err="1"/>
              <a:t>распределённость</a:t>
            </a:r>
            <a:r>
              <a:rPr lang="ru-RU" sz="1200" dirty="0"/>
              <a:t> "из коробки".</a:t>
            </a:r>
          </a:p>
          <a:p>
            <a:r>
              <a:rPr lang="ru-RU" sz="1200" dirty="0"/>
              <a:t>Современный и читаемый синтаксис по сравнению с </a:t>
            </a:r>
            <a:r>
              <a:rPr lang="ru-RU" sz="1200" dirty="0" err="1"/>
              <a:t>Erlang</a:t>
            </a:r>
            <a:r>
              <a:rPr lang="ru-RU" sz="1200" dirty="0"/>
              <a:t>.</a:t>
            </a:r>
          </a:p>
          <a:p>
            <a:r>
              <a:rPr lang="ru-RU" sz="1200" dirty="0"/>
              <a:t>Поддержка функционального программирования.</a:t>
            </a:r>
          </a:p>
          <a:p>
            <a:r>
              <a:rPr lang="ru-RU" sz="1200" dirty="0"/>
              <a:t>Надёжность: программы устойчивы к сбоям.</a:t>
            </a:r>
          </a:p>
          <a:p>
            <a:r>
              <a:rPr lang="ru-RU" sz="1200" dirty="0"/>
              <a:t>Активное сообщество и экосистема (например, веб-фреймворк Phoenix).</a:t>
            </a:r>
          </a:p>
        </p:txBody>
      </p:sp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>
            <a:off x="333360" y="314280"/>
            <a:ext cx="42955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Преимущества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и 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отличия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Elixir</a:t>
            </a:r>
            <a:endParaRPr lang="fr-FR" sz="33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2" name="Google Shape;300;p37"/>
          <p:cNvSpPr/>
          <p:nvPr/>
        </p:nvSpPr>
        <p:spPr>
          <a:xfrm>
            <a:off x="-428760" y="4257720"/>
            <a:ext cx="3228480" cy="32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614240" rIns="870823080" bIns="161424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3" name="Google Shape;301;p37"/>
          <p:cNvSpPr/>
          <p:nvPr/>
        </p:nvSpPr>
        <p:spPr>
          <a:xfrm>
            <a:off x="1676520" y="4448160"/>
            <a:ext cx="2238120" cy="223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119240" rIns="870823080" bIns="111924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4" name="Google Shape;302;p37"/>
          <p:cNvSpPr/>
          <p:nvPr/>
        </p:nvSpPr>
        <p:spPr>
          <a:xfrm>
            <a:off x="3228840" y="4857840"/>
            <a:ext cx="1733040" cy="173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866520" rIns="870823080" bIns="86652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44C953-8553-68AE-5A68-E77C557D7E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42" y="4177770"/>
            <a:ext cx="1404619" cy="6800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/>
          </p:nvPr>
        </p:nvSpPr>
        <p:spPr>
          <a:xfrm>
            <a:off x="276480" y="3407302"/>
            <a:ext cx="4295520" cy="154093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sp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ru-RU" sz="1200" dirty="0"/>
              <a:t>Для разработки требуется установка </a:t>
            </a:r>
            <a:r>
              <a:rPr lang="ru-RU" sz="1200" dirty="0" err="1"/>
              <a:t>Elixir</a:t>
            </a:r>
            <a:r>
              <a:rPr lang="ru-RU" sz="1200" dirty="0"/>
              <a:t> и </a:t>
            </a:r>
            <a:r>
              <a:rPr lang="ru-RU" sz="1200" dirty="0" err="1"/>
              <a:t>Erlang</a:t>
            </a:r>
            <a:r>
              <a:rPr lang="ru-RU" sz="1200" dirty="0"/>
              <a:t>.</a:t>
            </a:r>
          </a:p>
          <a:p>
            <a:pPr indent="0">
              <a:spcBef>
                <a:spcPts val="1417"/>
              </a:spcBef>
              <a:buNone/>
            </a:pPr>
            <a:r>
              <a:rPr lang="ru-RU" sz="1200" dirty="0"/>
              <a:t>Программы запускаются в интерактивной оболочке </a:t>
            </a:r>
            <a:r>
              <a:rPr lang="en-US" sz="1200" dirty="0" err="1"/>
              <a:t>iex</a:t>
            </a:r>
            <a:r>
              <a:rPr lang="ru-RU" sz="1200" dirty="0"/>
              <a:t> или как скомпилированные проекты. </a:t>
            </a:r>
          </a:p>
          <a:p>
            <a:pPr indent="0">
              <a:spcBef>
                <a:spcPts val="1417"/>
              </a:spcBef>
              <a:buNone/>
            </a:pPr>
            <a:r>
              <a:rPr lang="ru-RU" sz="1200" dirty="0"/>
              <a:t>Разработку упрощает встроенный инструмент </a:t>
            </a:r>
            <a:r>
              <a:rPr lang="en-US" sz="1200" dirty="0"/>
              <a:t>mix</a:t>
            </a:r>
            <a:r>
              <a:rPr lang="ru-RU" sz="1200" dirty="0"/>
              <a:t> для создания приложений, тестирования и управления зависимостями.</a:t>
            </a:r>
            <a:endParaRPr lang="fr-FR" sz="1200" b="0" u="none" strike="noStrike" dirty="0">
              <a:solidFill>
                <a:schemeClr val="dk1"/>
              </a:solidFill>
              <a:effectLst/>
              <a:uFillTx/>
              <a:latin typeface="DM Sans Light"/>
              <a:ea typeface="DM Sans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333360" y="314280"/>
            <a:ext cx="42955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Запуск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и 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разработка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Elixir-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приложений</a:t>
            </a:r>
            <a:endParaRPr lang="fr-FR" sz="33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8" name="Google Shape;300;p37"/>
          <p:cNvSpPr/>
          <p:nvPr/>
        </p:nvSpPr>
        <p:spPr>
          <a:xfrm>
            <a:off x="-428760" y="4257720"/>
            <a:ext cx="3228480" cy="32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614240" rIns="870823080" bIns="161424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9" name="Google Shape;301;p37"/>
          <p:cNvSpPr/>
          <p:nvPr/>
        </p:nvSpPr>
        <p:spPr>
          <a:xfrm>
            <a:off x="1676520" y="4448160"/>
            <a:ext cx="2238120" cy="223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119240" rIns="870823080" bIns="111924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0" name="Google Shape;302;p37"/>
          <p:cNvSpPr/>
          <p:nvPr/>
        </p:nvSpPr>
        <p:spPr>
          <a:xfrm>
            <a:off x="3228840" y="4857840"/>
            <a:ext cx="1733040" cy="173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866520" rIns="870823080" bIns="86652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D74FD1-5ED3-7A4D-3589-E1624D073F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42" y="4177770"/>
            <a:ext cx="1404619" cy="680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276480" y="3391722"/>
            <a:ext cx="4295520" cy="157209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343080" indent="-295200">
              <a:lnSpc>
                <a:spcPct val="120000"/>
              </a:lnSpc>
              <a:buNone/>
              <a:tabLst>
                <a:tab pos="0" algn="l"/>
              </a:tabLst>
            </a:pPr>
            <a:r>
              <a:rPr lang="ru-RU" sz="1200" dirty="0"/>
              <a:t>       </a:t>
            </a:r>
            <a:r>
              <a:rPr lang="ru-RU" sz="1200" dirty="0" err="1"/>
              <a:t>Elixir</a:t>
            </a:r>
            <a:r>
              <a:rPr lang="ru-RU" sz="1200" dirty="0"/>
              <a:t> легко упаковать в </a:t>
            </a:r>
            <a:r>
              <a:rPr lang="ru-RU" sz="1200" dirty="0" err="1"/>
              <a:t>Docker</a:t>
            </a:r>
            <a:r>
              <a:rPr lang="ru-RU" sz="1200" dirty="0"/>
              <a:t>-контейнер. Это обеспечивает переносимость, одинаковую среду для разработки и продакшена, а также упрощает деплой. Обычно используется официальный образ </a:t>
            </a:r>
            <a:r>
              <a:rPr lang="ru-RU" sz="1200" dirty="0" err="1"/>
              <a:t>Elixir</a:t>
            </a:r>
            <a:r>
              <a:rPr lang="ru-RU" sz="1200" dirty="0"/>
              <a:t> на базе </a:t>
            </a:r>
            <a:r>
              <a:rPr lang="ru-RU" sz="1200" dirty="0" err="1"/>
              <a:t>Debian</a:t>
            </a:r>
            <a:r>
              <a:rPr lang="ru-RU" sz="1200" dirty="0"/>
              <a:t>/Alpine.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333360" y="314280"/>
            <a:ext cx="42955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Использование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Docker 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для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запуска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Elixir</a:t>
            </a:r>
            <a:endParaRPr lang="fr-FR" sz="33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4" name="Google Shape;300;p37"/>
          <p:cNvSpPr/>
          <p:nvPr/>
        </p:nvSpPr>
        <p:spPr>
          <a:xfrm>
            <a:off x="-428760" y="4257720"/>
            <a:ext cx="3228480" cy="32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614240" rIns="870823080" bIns="161424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301;p37"/>
          <p:cNvSpPr/>
          <p:nvPr/>
        </p:nvSpPr>
        <p:spPr>
          <a:xfrm>
            <a:off x="1676520" y="4448160"/>
            <a:ext cx="2238120" cy="223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119240" rIns="870823080" bIns="111924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6" name="Google Shape;302;p37"/>
          <p:cNvSpPr/>
          <p:nvPr/>
        </p:nvSpPr>
        <p:spPr>
          <a:xfrm>
            <a:off x="3228840" y="4857840"/>
            <a:ext cx="1733040" cy="173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866520" rIns="870823080" bIns="86652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CE5CC1-78C2-B998-6E8D-532E2EB930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42" y="4177770"/>
            <a:ext cx="1404619" cy="680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48E74E-ACEA-52D1-56A2-34556691D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42" y="4177770"/>
            <a:ext cx="1404619" cy="680070"/>
          </a:xfrm>
          <a:prstGeom prst="rect">
            <a:avLst/>
          </a:prstGeom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33360" y="304920"/>
            <a:ext cx="8096040" cy="1152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Онлайн-среды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для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запуска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и 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тестирования</a:t>
            </a:r>
            <a:endParaRPr lang="fr-FR" sz="33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0" y="2085840"/>
            <a:ext cx="4247640" cy="270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Сервисы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, </a:t>
            </a: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такие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как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Elixir Playground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, </a:t>
            </a: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дают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возможность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мгновенно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писать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 и </a:t>
            </a: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запускать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код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без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настройки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локальной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среды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 Light"/>
              </a:rPr>
              <a:t>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731A66-429B-C82E-B558-15435B594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510" y="880920"/>
            <a:ext cx="3556619" cy="31283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33360" y="304920"/>
            <a:ext cx="8096040" cy="1152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Пример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программы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"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Здравствуй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, 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мир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!" с 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объяснением</a:t>
            </a:r>
            <a:r>
              <a:rPr lang="en-US" sz="33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</a:t>
            </a: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кода</a:t>
            </a:r>
            <a:endParaRPr lang="fr-FR" sz="33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43ABC6F-41D4-4D02-4281-1DA87BD183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42" y="4177770"/>
            <a:ext cx="1404619" cy="68007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C2EDE5-3FA4-D646-54BF-A542D343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39" y="1248387"/>
            <a:ext cx="5049234" cy="37125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2"/>
          <p:cNvSpPr>
            <a:spLocks noGrp="1"/>
          </p:cNvSpPr>
          <p:nvPr>
            <p:ph type="title"/>
          </p:nvPr>
        </p:nvSpPr>
        <p:spPr>
          <a:xfrm>
            <a:off x="333360" y="314280"/>
            <a:ext cx="42955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300" b="0" u="none" strike="noStrike" dirty="0" err="1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Выводы</a:t>
            </a:r>
            <a:endParaRPr lang="fr-FR" sz="33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4" name="Google Shape;300;p37"/>
          <p:cNvSpPr/>
          <p:nvPr/>
        </p:nvSpPr>
        <p:spPr>
          <a:xfrm>
            <a:off x="-428760" y="4257720"/>
            <a:ext cx="3228480" cy="32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614240" rIns="870823080" bIns="161424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5" name="Google Shape;301;p37"/>
          <p:cNvSpPr/>
          <p:nvPr/>
        </p:nvSpPr>
        <p:spPr>
          <a:xfrm>
            <a:off x="1676520" y="4448160"/>
            <a:ext cx="2238120" cy="223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119240" rIns="870823080" bIns="111924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6" name="Google Shape;302;p37"/>
          <p:cNvSpPr/>
          <p:nvPr/>
        </p:nvSpPr>
        <p:spPr>
          <a:xfrm>
            <a:off x="3228840" y="4857840"/>
            <a:ext cx="1733040" cy="173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866520" rIns="870823080" bIns="86652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F636C6-93CD-0219-891F-327785CA1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42" y="4177770"/>
            <a:ext cx="1404619" cy="680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8AA43-F0F9-C9BA-E375-1441DC127AED}"/>
              </a:ext>
            </a:extLst>
          </p:cNvPr>
          <p:cNvSpPr txBox="1"/>
          <p:nvPr/>
        </p:nvSpPr>
        <p:spPr>
          <a:xfrm>
            <a:off x="283443" y="3813557"/>
            <a:ext cx="47917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 </a:t>
            </a:r>
            <a:r>
              <a:rPr lang="ru-RU" sz="1200" dirty="0" err="1"/>
              <a:t>Elixir</a:t>
            </a:r>
            <a:r>
              <a:rPr lang="ru-RU" sz="1200" dirty="0"/>
              <a:t> — современный функциональный язык, изначально созданный для телекоммуникационных и распределенных систем. Он демонстрирует современный подход к построению высоконагруженных систем, упрощает масштабирование и поддержку отказоустойчивости систем.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cements in Medical Genetics by Slidesgo">
  <a:themeElements>
    <a:clrScheme name="Simple Light">
      <a:dk1>
        <a:srgbClr val="FFFFFF"/>
      </a:dk1>
      <a:lt1>
        <a:srgbClr val="EEEEEE"/>
      </a:lt1>
      <a:dk2>
        <a:srgbClr val="787788"/>
      </a:dk2>
      <a:lt2>
        <a:srgbClr val="21283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vancements in Medical Genetics by Slidesgo">
  <a:themeElements>
    <a:clrScheme name="Simple Light">
      <a:dk1>
        <a:srgbClr val="FFFFFF"/>
      </a:dk1>
      <a:lt1>
        <a:srgbClr val="EEEEEE"/>
      </a:lt1>
      <a:dk2>
        <a:srgbClr val="787788"/>
      </a:dk2>
      <a:lt2>
        <a:srgbClr val="21283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292</Words>
  <Application>Microsoft Office PowerPoint</Application>
  <PresentationFormat>Экран (16:9)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Albert Sans</vt:lpstr>
      <vt:lpstr>Arial</vt:lpstr>
      <vt:lpstr>Calibri</vt:lpstr>
      <vt:lpstr>DM Sans</vt:lpstr>
      <vt:lpstr>DM Sans Light</vt:lpstr>
      <vt:lpstr>OpenSymbol</vt:lpstr>
      <vt:lpstr>Symbol</vt:lpstr>
      <vt:lpstr>Wingdings</vt:lpstr>
      <vt:lpstr>Advancements in Medical Genetics by Slidesgo</vt:lpstr>
      <vt:lpstr>Advancements in Medical Genetics by Slidesgo</vt:lpstr>
      <vt:lpstr>Slidesgo Final Pages</vt:lpstr>
      <vt:lpstr>Язык программирования Elixir</vt:lpstr>
      <vt:lpstr>История и происхождение языка Elixir</vt:lpstr>
      <vt:lpstr>Основные области применения</vt:lpstr>
      <vt:lpstr>Преимущества и отличия Elixir</vt:lpstr>
      <vt:lpstr>Запуск и разработка Elixir-приложений</vt:lpstr>
      <vt:lpstr>Использование Docker для запуска Elixir</vt:lpstr>
      <vt:lpstr>Онлайн-среды для запуска и тестирования</vt:lpstr>
      <vt:lpstr>Пример программы "Здравствуй, мир!" с объяснением кода</vt:lpstr>
      <vt:lpstr>Выводы</vt:lpstr>
      <vt:lpstr>Источники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Иван Фролов</cp:lastModifiedBy>
  <cp:revision>4</cp:revision>
  <dcterms:modified xsi:type="dcterms:W3CDTF">2025-10-02T07:34:39Z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2025-10-02T06:30:59Z</dcterms:created>
  <dc:creator>Unknown Creator</dc:creator>
  <dc:description/>
  <dc:language>en-US</dc:language>
  <cp:lastModifiedBy>Unknown Creator</cp:lastModifiedBy>
  <dcterms:modified xsi:type="dcterms:W3CDTF">2025-10-02T06:30:59Z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