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43"/>
  </p:notesMasterIdLst>
  <p:handoutMasterIdLst>
    <p:handoutMasterId r:id="rId44"/>
  </p:handoutMasterIdLst>
  <p:sldIdLst>
    <p:sldId id="274" r:id="rId4"/>
    <p:sldId id="488" r:id="rId5"/>
    <p:sldId id="276" r:id="rId6"/>
    <p:sldId id="470" r:id="rId7"/>
    <p:sldId id="451" r:id="rId8"/>
    <p:sldId id="449" r:id="rId9"/>
    <p:sldId id="476" r:id="rId10"/>
    <p:sldId id="472" r:id="rId11"/>
    <p:sldId id="473" r:id="rId12"/>
    <p:sldId id="395" r:id="rId13"/>
    <p:sldId id="477" r:id="rId14"/>
    <p:sldId id="478" r:id="rId15"/>
    <p:sldId id="481" r:id="rId16"/>
    <p:sldId id="495" r:id="rId17"/>
    <p:sldId id="494" r:id="rId18"/>
    <p:sldId id="475" r:id="rId19"/>
    <p:sldId id="479" r:id="rId20"/>
    <p:sldId id="445" r:id="rId21"/>
    <p:sldId id="480" r:id="rId22"/>
    <p:sldId id="496" r:id="rId23"/>
    <p:sldId id="460" r:id="rId24"/>
    <p:sldId id="485" r:id="rId25"/>
    <p:sldId id="483" r:id="rId26"/>
    <p:sldId id="482" r:id="rId27"/>
    <p:sldId id="464" r:id="rId28"/>
    <p:sldId id="465" r:id="rId29"/>
    <p:sldId id="497" r:id="rId30"/>
    <p:sldId id="498" r:id="rId31"/>
    <p:sldId id="499" r:id="rId32"/>
    <p:sldId id="466" r:id="rId33"/>
    <p:sldId id="467" r:id="rId34"/>
    <p:sldId id="468" r:id="rId35"/>
    <p:sldId id="459" r:id="rId36"/>
    <p:sldId id="349" r:id="rId37"/>
    <p:sldId id="489" r:id="rId38"/>
    <p:sldId id="490" r:id="rId39"/>
    <p:sldId id="491" r:id="rId40"/>
    <p:sldId id="413" r:id="rId41"/>
    <p:sldId id="492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>
            <p14:sldId id="274"/>
            <p14:sldId id="488"/>
            <p14:sldId id="276"/>
          </p14:sldIdLst>
        </p14:section>
        <p14:section name="Логически изрази и проверки" id="{DE145E72-6F2E-4C7D-AB67-ED53E5ADFDA7}">
          <p14:sldIdLst>
            <p14:sldId id="470"/>
            <p14:sldId id="451"/>
            <p14:sldId id="449"/>
            <p14:sldId id="476"/>
            <p14:sldId id="472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481"/>
            <p14:sldId id="495"/>
            <p14:sldId id="494"/>
            <p14:sldId id="475"/>
            <p14:sldId id="479"/>
            <p14:sldId id="445"/>
            <p14:sldId id="480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  <p14:sldId id="483"/>
            <p14:sldId id="482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05F9907D-64B6-40DB-954D-8A1D9E68EEBE}">
          <p14:sldIdLst>
            <p14:sldId id="497"/>
            <p14:sldId id="498"/>
            <p14:sldId id="499"/>
          </p14:sldIdLst>
        </p14:section>
        <p14:section name="Дебъгване" id="{AB046EE2-0F50-400C-BEA0-94C4D817559B}">
          <p14:sldIdLst>
            <p14:sldId id="466"/>
            <p14:sldId id="467"/>
            <p14:sldId id="468"/>
          </p14:sldIdLst>
        </p14:section>
        <p14:section name="Задачи" id="{404568EE-C957-4972-8FF5-F398C2C614C3}">
          <p14:sldIdLst>
            <p14:sldId id="459"/>
            <p14:sldId id="349"/>
            <p14:sldId id="489"/>
            <p14:sldId id="490"/>
            <p14:sldId id="491"/>
            <p14:sldId id="413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533" autoAdjust="0"/>
  </p:normalViewPr>
  <p:slideViewPr>
    <p:cSldViewPr>
      <p:cViewPr varScale="1">
        <p:scale>
          <a:sx n="86" d="100"/>
          <a:sy n="86" d="100"/>
        </p:scale>
        <p:origin x="485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952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628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udge.softuni.bg/Contests/Compete/Index/1012#0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1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3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7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Логически изрази и проверки</a:t>
            </a:r>
            <a:r>
              <a:rPr lang="en-US" dirty="0"/>
              <a:t>.</a:t>
            </a:r>
            <a:r>
              <a:rPr lang="bg-BG" dirty="0"/>
              <a:t>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898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240921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r>
              <a:rPr lang="bg-BG" sz="32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90" y="3505200"/>
            <a:ext cx="4866922" cy="1858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198812" y="2505321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910" y="3581400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Чете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Извежда</a:t>
            </a:r>
            <a:r>
              <a:rPr lang="bg-BG" sz="3000" dirty="0"/>
              <a:t>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</a:t>
            </a:r>
            <a:br>
              <a:rPr lang="en-US" sz="3000" dirty="0"/>
            </a:br>
            <a:r>
              <a:rPr lang="bg-BG" sz="3000" dirty="0"/>
              <a:t>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1" y="5692980"/>
            <a:ext cx="230781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8330" y="494357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2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8329" y="5692981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0DAB3E-AB2A-48DA-92F5-2BA4086EF8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1752601"/>
            <a:ext cx="9808371" cy="312420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solidFill>
                  <a:schemeClr val="bg1"/>
                </a:solidFill>
              </a:rPr>
              <a:t>if (grade &gt;</a:t>
            </a:r>
            <a:r>
              <a:rPr lang="bg-BG" sz="2800" dirty="0">
                <a:solidFill>
                  <a:schemeClr val="bg1"/>
                </a:solidFill>
              </a:rPr>
              <a:t>=</a:t>
            </a:r>
            <a:r>
              <a:rPr lang="it-IT" sz="2800" dirty="0">
                <a:solidFill>
                  <a:schemeClr val="bg1"/>
                </a:solidFill>
              </a:rPr>
              <a:t> 5.50)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 Console.WriteLine("Excellent!");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}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0412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845361" y="3028549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2355707"/>
            <a:ext cx="4876800" cy="34963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417642" y="3657600"/>
            <a:ext cx="3342558" cy="1340862"/>
          </a:xfrm>
          <a:prstGeom prst="wedgeRoundRectCallout">
            <a:avLst>
              <a:gd name="adj1" fmla="val -59928"/>
              <a:gd name="adj2" fmla="val 360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600" dirty="0"/>
              <a:t> въвеждат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  <a:p>
            <a:pPr marL="533066" lvl="1" indent="-533066"/>
            <a:r>
              <a:rPr lang="bg-BG" sz="2800" dirty="0"/>
              <a:t>Ако</a:t>
            </a:r>
            <a:r>
              <a:rPr lang="bg-BG" sz="3000" dirty="0"/>
              <a:t> конструкция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няма скоби</a:t>
            </a:r>
            <a:r>
              <a:rPr lang="bg-BG" sz="3000" dirty="0"/>
              <a:t>, се изпълнява само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следващият</a:t>
            </a:r>
            <a:r>
              <a:rPr lang="bg-BG" sz="3000" dirty="0"/>
              <a:t>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600" dirty="0"/>
          </a:p>
          <a:p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91" y="2719982"/>
            <a:ext cx="5360913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"yellow")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4942140" y="5353865"/>
            <a:ext cx="4751786" cy="1043326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rgbClr val="FFFFFF"/>
                </a:solidFill>
              </a:rPr>
              <a:t>Изпълнява се </a:t>
            </a:r>
            <a:r>
              <a:rPr lang="bg-BG" sz="2700" b="1" dirty="0">
                <a:solidFill>
                  <a:schemeClr val="bg1"/>
                </a:solidFill>
              </a:rPr>
              <a:t>винаги</a:t>
            </a:r>
            <a:r>
              <a:rPr lang="bg-BG" sz="2700" b="1" dirty="0">
                <a:solidFill>
                  <a:srgbClr val="FFFFFF"/>
                </a:solidFill>
              </a:rPr>
              <a:t> – не е част от </a:t>
            </a:r>
            <a:r>
              <a:rPr lang="en-US" sz="2700" b="1" dirty="0">
                <a:solidFill>
                  <a:schemeClr val="bg1"/>
                </a:solidFill>
              </a:rPr>
              <a:t>if/else</a:t>
            </a:r>
            <a:r>
              <a:rPr lang="bg-BG" sz="27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3D1C4-3A5A-49D3-ACA7-B8A0F7E0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2719982"/>
            <a:ext cx="5042659" cy="139075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98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2314E-255C-4069-96BC-C7524ACD7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09" y="2012746"/>
            <a:ext cx="6004327" cy="45388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Console.WriteLine("strawberry");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(color == "yellow")</a:t>
            </a: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  <a:endParaRPr lang="it-IT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Console.WriteLine("banana");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0355" y="1279559"/>
            <a:ext cx="116126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bg-BG" sz="3200" dirty="0"/>
              <a:t>Ако </a:t>
            </a:r>
            <a:r>
              <a:rPr lang="bg-BG" sz="3200" dirty="0">
                <a:solidFill>
                  <a:schemeClr val="bg1"/>
                </a:solidFill>
              </a:rPr>
              <a:t>включим скоби</a:t>
            </a:r>
            <a:r>
              <a:rPr lang="bg-BG" sz="3200" dirty="0"/>
              <a:t>, се изпълнява съответния блок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694698" y="2033261"/>
            <a:ext cx="2604012" cy="1189629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2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04670-07F8-466A-909B-159C74A0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86" y="3381117"/>
            <a:ext cx="4972050" cy="158115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18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 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 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 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6325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8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6325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7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151716" y="2783785"/>
            <a:ext cx="4209777" cy="3350107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3412" y="1447800"/>
            <a:ext cx="8534400" cy="4572404"/>
          </a:xfrm>
        </p:spPr>
        <p:txBody>
          <a:bodyPr/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int num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if (</a:t>
            </a:r>
            <a:r>
              <a:rPr lang="it-IT" sz="2700" dirty="0">
                <a:solidFill>
                  <a:schemeClr val="bg1"/>
                </a:solidFill>
              </a:rPr>
              <a:t>num </a:t>
            </a:r>
            <a:r>
              <a:rPr lang="en-US" sz="2700" dirty="0">
                <a:solidFill>
                  <a:schemeClr val="bg1"/>
                </a:solidFill>
              </a:rPr>
              <a:t>% 2 ==</a:t>
            </a:r>
            <a:r>
              <a:rPr lang="it-IT" sz="2700" dirty="0">
                <a:solidFill>
                  <a:schemeClr val="bg1"/>
                </a:solidFill>
              </a:rPr>
              <a:t> 0</a:t>
            </a:r>
            <a:r>
              <a:rPr lang="it-IT" sz="2700" dirty="0"/>
              <a:t>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  Console.WriteLine("even");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else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  Console.WriteLine("odd");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}</a:t>
            </a:r>
            <a:endParaRPr lang="bg-BG" sz="27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https://judge.softuni.bg/Contests/Compete/Index/1012#1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67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цели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числа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Долепя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5243" y="4876800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86409" y="2514600"/>
            <a:ext cx="33342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2B9FE-19FE-4F77-B959-A8C9BE383F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8824" y="1676400"/>
            <a:ext cx="10476706" cy="3805245"/>
          </a:xfr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cs typeface="+mn-cs"/>
              </a:rPr>
              <a:t>int </a:t>
            </a:r>
            <a:r>
              <a:rPr lang="en-US" sz="2800" dirty="0">
                <a:solidFill>
                  <a:schemeClr val="bg1"/>
                </a:solidFill>
                <a:cs typeface="+mn-cs"/>
              </a:rPr>
              <a:t>num1</a:t>
            </a:r>
            <a:r>
              <a:rPr lang="it-IT" sz="2800" dirty="0">
                <a:cs typeface="+mn-cs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cs typeface="+mn-cs"/>
              </a:rPr>
              <a:t>int </a:t>
            </a:r>
            <a:r>
              <a:rPr lang="en-US" sz="2800" dirty="0">
                <a:solidFill>
                  <a:schemeClr val="bg1"/>
                </a:solidFill>
                <a:cs typeface="+mn-cs"/>
              </a:rPr>
              <a:t>num2</a:t>
            </a:r>
            <a:r>
              <a:rPr lang="it-IT" sz="2800" dirty="0">
                <a:cs typeface="+mn-cs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cs typeface="+mn-cs"/>
              </a:rPr>
              <a:t>if (</a:t>
            </a:r>
            <a:r>
              <a:rPr lang="it-IT" sz="2800" dirty="0">
                <a:solidFill>
                  <a:schemeClr val="bg1"/>
                </a:solidFill>
                <a:cs typeface="+mn-cs"/>
              </a:rPr>
              <a:t>num1</a:t>
            </a:r>
            <a:r>
              <a:rPr lang="it-IT" sz="2800" dirty="0">
                <a:cs typeface="+mn-cs"/>
              </a:rPr>
              <a:t> &gt; </a:t>
            </a:r>
            <a:r>
              <a:rPr lang="it-IT" sz="2800" dirty="0">
                <a:solidFill>
                  <a:schemeClr val="bg1"/>
                </a:solidFill>
                <a:cs typeface="+mn-cs"/>
              </a:rPr>
              <a:t>num2</a:t>
            </a:r>
            <a:r>
              <a:rPr lang="it-IT" sz="2800" dirty="0">
                <a:cs typeface="+mn-cs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cs typeface="+mn-cs"/>
              </a:rPr>
              <a:t>  Console.WriteLine("Greater number: " + </a:t>
            </a:r>
            <a:r>
              <a:rPr lang="it-IT" sz="2800" dirty="0">
                <a:solidFill>
                  <a:schemeClr val="bg1"/>
                </a:solidFill>
                <a:cs typeface="+mn-cs"/>
              </a:rPr>
              <a:t>num1</a:t>
            </a:r>
            <a:r>
              <a:rPr lang="it-IT" sz="2800" dirty="0">
                <a:cs typeface="+mn-cs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cs typeface="+mn-cs"/>
              </a:rPr>
              <a:t>else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cs typeface="+mn-cs"/>
              </a:rPr>
              <a:t>  Console.WriteLine("Greater number: " + </a:t>
            </a:r>
            <a:r>
              <a:rPr lang="it-IT" sz="2800" dirty="0">
                <a:solidFill>
                  <a:schemeClr val="bg1"/>
                </a:solidFill>
                <a:cs typeface="+mn-cs"/>
              </a:rPr>
              <a:t>num2</a:t>
            </a:r>
            <a:r>
              <a:rPr lang="it-IT" sz="2800" dirty="0">
                <a:cs typeface="+mn-cs"/>
              </a:rPr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endParaRPr lang="bg-BG" sz="7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pb-oct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По-сложни условни конструкции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3" y="1219200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/>
              <a:t> </a:t>
            </a:r>
            <a:r>
              <a:rPr lang="bg-BG" sz="3000" dirty="0"/>
              <a:t>може да е в серия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При истинност на едно условие, </a:t>
            </a:r>
            <a:r>
              <a:rPr lang="bg-BG" sz="3000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br>
              <a:rPr lang="en-US" sz="3000" dirty="0"/>
            </a:br>
            <a:r>
              <a:rPr lang="bg-BG" sz="3000" dirty="0"/>
              <a:t>проверяване на следващите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649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4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4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8221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2502210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499" y="3893136"/>
            <a:ext cx="3314699" cy="1181063"/>
          </a:xfrm>
          <a:prstGeom prst="wedgeRoundRectCallout">
            <a:avLst>
              <a:gd name="adj1" fmla="val -60402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1563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извежда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</a:t>
            </a:r>
            <a:r>
              <a:rPr lang="en-US" dirty="0"/>
              <a:t>9</a:t>
            </a:r>
            <a:r>
              <a:rPr lang="bg-BG" dirty="0"/>
              <a:t>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61" y="526867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187" y="526368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302397" y="539125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2" y="526368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315" y="5290512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669759" y="5385900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2626" y="1828800"/>
            <a:ext cx="9503571" cy="358102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dirty="0"/>
              <a:t>int num = int.Parse(Console.ReadLine());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dirty="0">
                <a:solidFill>
                  <a:schemeClr val="bg1"/>
                </a:solidFill>
              </a:rPr>
              <a:t>if (num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it-IT" sz="2800" dirty="0">
                <a:solidFill>
                  <a:schemeClr val="bg1"/>
                </a:solidFill>
              </a:rPr>
              <a:t>1) </a:t>
            </a:r>
            <a:r>
              <a:rPr lang="it-IT" sz="2800" dirty="0"/>
              <a:t>Console.WriteLine("one");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else </a:t>
            </a:r>
            <a:r>
              <a:rPr lang="it-IT" sz="2800" dirty="0">
                <a:solidFill>
                  <a:schemeClr val="bg1"/>
                </a:solidFill>
              </a:rPr>
              <a:t>if (num</a:t>
            </a:r>
            <a:r>
              <a:rPr lang="en-US" sz="2800" dirty="0">
                <a:solidFill>
                  <a:schemeClr val="bg1"/>
                </a:solidFill>
              </a:rPr>
              <a:t> ==</a:t>
            </a:r>
            <a:r>
              <a:rPr lang="it-IT" sz="2800" dirty="0">
                <a:solidFill>
                  <a:schemeClr val="bg1"/>
                </a:solidFill>
              </a:rPr>
              <a:t> 2) </a:t>
            </a:r>
            <a:r>
              <a:rPr lang="it-IT" sz="2800" dirty="0"/>
              <a:t>Console.WriteLine("two");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else </a:t>
            </a:r>
            <a:r>
              <a:rPr lang="it-IT" sz="2800" dirty="0">
                <a:solidFill>
                  <a:schemeClr val="bg1"/>
                </a:solidFill>
              </a:rPr>
              <a:t>if (num</a:t>
            </a:r>
            <a:r>
              <a:rPr lang="en-US" sz="2800" dirty="0">
                <a:solidFill>
                  <a:schemeClr val="bg1"/>
                </a:solidFill>
              </a:rPr>
              <a:t> ==</a:t>
            </a:r>
            <a:r>
              <a:rPr lang="it-IT" sz="2800" dirty="0">
                <a:solidFill>
                  <a:schemeClr val="bg1"/>
                </a:solidFill>
              </a:rPr>
              <a:t> 3)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it-IT" sz="2800" dirty="0"/>
              <a:t>Console.WriteLine("three");</a:t>
            </a:r>
            <a:r>
              <a:rPr lang="bg-BG" sz="2800" dirty="0"/>
              <a:t> </a:t>
            </a:r>
            <a:endParaRPr lang="en-US" sz="2800" dirty="0"/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dirty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TODO: add more conditions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else </a:t>
            </a:r>
            <a:r>
              <a:rPr lang="it-IT" sz="2800" dirty="0"/>
              <a:t>Console.WriteLine("number too big");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</a:t>
            </a:r>
            <a:r>
              <a:rPr lang="en-US" dirty="0"/>
              <a:t>1 </a:t>
            </a:r>
            <a:r>
              <a:rPr lang="bg-BG" dirty="0"/>
              <a:t>до </a:t>
            </a:r>
            <a:r>
              <a:rPr lang="en-US" dirty="0"/>
              <a:t>9</a:t>
            </a:r>
            <a:r>
              <a:rPr lang="bg-BG" dirty="0"/>
              <a:t>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https://judge.softuni.bg/Contests/Compete/Index/1012#3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</a:t>
            </a:r>
            <a:r>
              <a:rPr lang="bg-BG" dirty="0">
                <a:solidFill>
                  <a:schemeClr val="bg1"/>
                </a:solidFill>
              </a:rPr>
              <a:t>само</a:t>
            </a:r>
            <a:r>
              <a:rPr lang="bg-BG" dirty="0"/>
              <a:t>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 </a:t>
            </a:r>
            <a:endParaRPr lang="en-GB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3812" y="3105742"/>
            <a:ext cx="9601200" cy="3276009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s</a:t>
            </a:r>
            <a:r>
              <a:rPr lang="bg-BG" sz="2500" dirty="0"/>
              <a:t>tring currentDay = </a:t>
            </a:r>
            <a:r>
              <a:rPr lang="en-US" sz="2500" dirty="0"/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if (</a:t>
            </a:r>
            <a:r>
              <a:rPr lang="bg-BG" sz="2500" dirty="0"/>
              <a:t>cur</a:t>
            </a:r>
            <a:r>
              <a:rPr lang="en-US" sz="2500" dirty="0"/>
              <a:t>r</a:t>
            </a:r>
            <a:r>
              <a:rPr lang="bg-BG" sz="2500" dirty="0"/>
              <a:t>entDay</a:t>
            </a:r>
            <a:r>
              <a:rPr lang="en-US" sz="2500" dirty="0"/>
              <a:t> ==</a:t>
            </a:r>
            <a:r>
              <a:rPr lang="bg-BG" sz="2500" dirty="0"/>
              <a:t> </a:t>
            </a:r>
            <a:r>
              <a:rPr lang="en-US" sz="2500" dirty="0"/>
              <a:t>"Monday")</a:t>
            </a:r>
            <a:r>
              <a:rPr lang="bg-BG" sz="2500" dirty="0"/>
              <a:t> </a:t>
            </a:r>
            <a:endParaRPr lang="en-US" sz="25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    </a:t>
            </a:r>
            <a:r>
              <a:rPr lang="bg-BG" sz="2500" dirty="0"/>
              <a:t>double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 =</a:t>
            </a:r>
            <a:r>
              <a:rPr lang="bg-BG" sz="2500" dirty="0"/>
              <a:t> </a:t>
            </a:r>
            <a:r>
              <a:rPr lang="en-US" sz="2500" dirty="0"/>
              <a:t>double</a:t>
            </a:r>
            <a:r>
              <a:rPr lang="bg-BG" sz="2500" dirty="0"/>
              <a:t>.</a:t>
            </a:r>
            <a:r>
              <a:rPr lang="en-US" sz="2500" dirty="0"/>
              <a:t>P</a:t>
            </a:r>
            <a:r>
              <a:rPr lang="bg-BG" sz="2500" dirty="0"/>
              <a:t>arse(</a:t>
            </a:r>
            <a:r>
              <a:rPr lang="en-US" sz="2500" dirty="0"/>
              <a:t>Console.ReadLine</a:t>
            </a:r>
            <a:r>
              <a:rPr lang="bg-BG" sz="2500" dirty="0"/>
              <a:t>())</a:t>
            </a:r>
            <a:r>
              <a:rPr lang="en-US" sz="2500" dirty="0"/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Console.WriteLine(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6246812" y="5816291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bg-BG" dirty="0">
                <a:solidFill>
                  <a:schemeClr val="bg1"/>
                </a:solidFill>
              </a:rPr>
              <a:t>лаб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3874024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213940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503439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205171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</p:spTree>
    <p:extLst>
      <p:ext uri="{BB962C8B-B14F-4D97-AF65-F5344CB8AC3E}">
        <p14:creationId xmlns:p14="http://schemas.microsoft.com/office/powerpoint/2010/main" val="12388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5594" y="1371600"/>
            <a:ext cx="8797636" cy="4762733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string shape = Console.ReadLine();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double area = 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(shape == "square")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 = double.Parse(Console.ReadLine());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>
                <a:solidFill>
                  <a:schemeClr val="tx1"/>
                </a:solidFill>
              </a:rPr>
              <a:t>(shape == "rectangle")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sideA = double.Parse(Console.ReadLine());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sideB = double.Parse(Console.ReadLine());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sideB;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4"/>
                </a:solidFill>
              </a:rPr>
              <a:t>//TODO: 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Console.WriteLine(area);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3201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https://judge.softuni.bg/Contests/Compete/Index/1012#7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212" y="1447800"/>
            <a:ext cx="8180332" cy="4795935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/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514350" indent="-514350"/>
            <a:r>
              <a:rPr lang="bg-BG" dirty="0"/>
              <a:t>Серия от проверки </a:t>
            </a:r>
            <a:r>
              <a:rPr lang="en-US" dirty="0"/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</a:p>
          <a:p>
            <a:pPr marL="514350" indent="-514350"/>
            <a:r>
              <a:rPr lang="bg-BG" dirty="0"/>
              <a:t>Дебъгване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изпитни задачи</a:t>
            </a: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12" y="3391682"/>
            <a:ext cx="6410325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749" y="4495800"/>
            <a:ext cx="209559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7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>
                <a:solidFill>
                  <a:schemeClr val="bg1"/>
                </a:solidFill>
              </a:rPr>
              <a:t>[F</a:t>
            </a:r>
            <a:r>
              <a:rPr lang="bg-BG" sz="3000" dirty="0">
                <a:solidFill>
                  <a:schemeClr val="bg1"/>
                </a:solidFill>
              </a:rPr>
              <a:t>9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4163940"/>
            <a:ext cx="6486525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244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1310" y="1178047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Какво научихме днес?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1135" y="1999990"/>
            <a:ext cx="4038601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група команди;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група команди;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939561" y="1997059"/>
            <a:ext cx="420027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42410" y="3395399"/>
            <a:ext cx="2819401" cy="3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3" y="4510111"/>
            <a:ext cx="3487089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C#"</a:t>
            </a:r>
            <a:r>
              <a:rPr lang="bg-BG" sz="3200" dirty="0"/>
              <a:t> от Светлин Наков и </a:t>
            </a:r>
            <a:br>
              <a:rPr lang="en-US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609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5874806"/>
              </p:ext>
            </p:extLst>
          </p:nvPr>
        </p:nvGraphicFramePr>
        <p:xfrm>
          <a:off x="2274183" y="1143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2" y="2470735"/>
            <a:ext cx="7239000" cy="4249982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b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 b);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&gt; 0);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&gt; 100);     </a:t>
            </a:r>
            <a:endParaRPr lang="bg-BG" sz="24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 a);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&lt;= 5);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Console.WriteLine(b == 2 * a);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 </a:t>
            </a:r>
            <a:r>
              <a:rPr lang="en-US" dirty="0"/>
              <a:t>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120733" y="3604339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4"/>
                </a:solidFill>
              </a:rPr>
              <a:t>//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106293" y="4080560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106293" y="514603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109716" y="460194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098610" y="565562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133799" y="617700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true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737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Сравняване</a:t>
            </a:r>
            <a:r>
              <a:rPr lang="en-US" dirty="0"/>
              <a:t> </a:t>
            </a:r>
            <a:r>
              <a:rPr lang="bg-BG" dirty="0"/>
              <a:t>на текст чрез оператор за равенство </a:t>
            </a:r>
            <a:r>
              <a:rPr lang="en-US" sz="3600" dirty="0"/>
              <a:t>(</a:t>
            </a:r>
            <a:r>
              <a:rPr lang="en-US" sz="3600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 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6612" y="4501958"/>
            <a:ext cx="6939293" cy="18718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a = </a:t>
            </a:r>
            <a:r>
              <a:rPr lang="en-US" sz="27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b = </a:t>
            </a:r>
            <a:r>
              <a:rPr lang="en-US" sz="27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Console.WriteLine(a == b);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2015884"/>
            <a:ext cx="6939293" cy="1871832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a =</a:t>
            </a:r>
            <a:r>
              <a:rPr lang="bg-BG" sz="2700" dirty="0"/>
              <a:t> </a:t>
            </a:r>
            <a:r>
              <a:rPr lang="en-US" sz="2700" dirty="0"/>
              <a:t>"Exampl</a:t>
            </a:r>
            <a:r>
              <a:rPr lang="bg-BG" sz="2700" dirty="0"/>
              <a:t>е</a:t>
            </a:r>
            <a:r>
              <a:rPr lang="en-US" sz="2700" dirty="0"/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Console.WriteLine(a</a:t>
            </a:r>
            <a:r>
              <a:rPr lang="bg-BG" sz="2700" dirty="0"/>
              <a:t> </a:t>
            </a:r>
            <a:r>
              <a:rPr lang="en-US" sz="2700" dirty="0">
                <a:solidFill>
                  <a:schemeClr val="bg1"/>
                </a:solidFill>
              </a:rPr>
              <a:t>==</a:t>
            </a:r>
            <a:r>
              <a:rPr lang="bg-BG" sz="2700" dirty="0"/>
              <a:t> </a:t>
            </a:r>
            <a:r>
              <a:rPr lang="en-US" sz="2700" dirty="0"/>
              <a:t>b);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6919" y="3293527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// true</a:t>
            </a:r>
            <a:endParaRPr lang="en-US" sz="2700" i="0" dirty="0"/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4412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// true</a:t>
            </a:r>
            <a:endParaRPr lang="en-US" sz="2700" i="0" dirty="0"/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2" y="4359084"/>
            <a:ext cx="3058183" cy="971546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2955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BABAC-0568-4F5F-A29C-74351825B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Променливи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можем да </a:t>
            </a:r>
            <a:r>
              <a:rPr lang="bg-BG" sz="3200" dirty="0"/>
              <a:t>сравняваме и чрез </a:t>
            </a:r>
            <a:br>
              <a:rPr lang="bg-BG" sz="3200" dirty="0"/>
            </a:br>
            <a:r>
              <a:rPr lang="bg-BG" sz="3200" dirty="0"/>
              <a:t>метода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</a:p>
          <a:p>
            <a:endParaRPr lang="bg-BG" sz="3200" dirty="0"/>
          </a:p>
          <a:p>
            <a:endParaRPr lang="bg-BG" sz="3200" dirty="0"/>
          </a:p>
          <a:p>
            <a:endParaRPr lang="en-US" sz="3200" dirty="0"/>
          </a:p>
          <a:p>
            <a:endParaRPr lang="en-US" sz="3200" dirty="0"/>
          </a:p>
          <a:p>
            <a:endParaRPr lang="bg-BG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D25E6A-BA02-4995-920B-89A05C60F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895" y="2533784"/>
            <a:ext cx="8222489" cy="1744681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a =</a:t>
            </a:r>
            <a:r>
              <a:rPr lang="bg-BG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b = </a:t>
            </a:r>
            <a:r>
              <a:rPr lang="en-US" sz="24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Console.WriteLine(a.Equals(b));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Текстово поле 12">
            <a:extLst>
              <a:ext uri="{FF2B5EF4-FFF2-40B4-BE49-F238E27FC236}">
                <a16:creationId xmlns:a16="http://schemas.microsoft.com/office/drawing/2014/main" id="{7204F23B-AE74-496A-AAD2-B2F730067018}"/>
              </a:ext>
            </a:extLst>
          </p:cNvPr>
          <p:cNvSpPr txBox="1"/>
          <p:nvPr/>
        </p:nvSpPr>
        <p:spPr>
          <a:xfrm>
            <a:off x="6551611" y="3695009"/>
            <a:ext cx="1676401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800" i="0" noProof="1"/>
              <a:t>// true</a:t>
            </a:r>
            <a:endParaRPr lang="en-US" sz="2800" i="0" dirty="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B8CC5438-E7AE-4E14-B41E-A418CC4F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1" y="1914753"/>
            <a:ext cx="3064295" cy="966724"/>
          </a:xfrm>
          <a:prstGeom prst="wedgeRoundRectCallout">
            <a:avLst>
              <a:gd name="adj1" fmla="val -61763"/>
              <a:gd name="adj2" fmla="val 4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80403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1622</Words>
  <Application>Microsoft Office PowerPoint</Application>
  <PresentationFormat>Custom</PresentationFormat>
  <Paragraphs>380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Условни конструкции</vt:lpstr>
      <vt:lpstr>Имате въпроси?</vt:lpstr>
      <vt:lpstr>Съдържание</vt:lpstr>
      <vt:lpstr>PowerPoint Presentation</vt:lpstr>
      <vt:lpstr>Оператори за сравнение</vt:lpstr>
      <vt:lpstr>Сравняване на стойности (1)</vt:lpstr>
      <vt:lpstr>Сравняване на стойности (2) </vt:lpstr>
      <vt:lpstr>Сравняване на стойности (3)</vt:lpstr>
      <vt:lpstr>PowerPoint Presentation</vt:lpstr>
      <vt:lpstr>Прости проверки</vt:lpstr>
      <vt:lpstr>Отлична оценка - условие</vt:lpstr>
      <vt:lpstr>Отлична оценка - решение</vt:lpstr>
      <vt:lpstr>Прости проверки – if-else</vt:lpstr>
      <vt:lpstr>Блок от код (1)</vt:lpstr>
      <vt:lpstr>Блок от код (2)</vt:lpstr>
      <vt:lpstr>Четно или нечетно число – условие</vt:lpstr>
      <vt:lpstr>Четно или нечетно – решение</vt:lpstr>
      <vt:lpstr>По-голямото число – условие</vt:lpstr>
      <vt:lpstr>По-голямото число – решение</vt:lpstr>
      <vt:lpstr>PowerPoint Presentation</vt:lpstr>
      <vt:lpstr>Серии от проверки</vt:lpstr>
      <vt:lpstr>Серия от проверки - пример</vt:lpstr>
      <vt:lpstr>Число от 1 до 9 с текст - условие</vt:lpstr>
      <vt:lpstr>Число от 1 до 9 с текст - решение</vt:lpstr>
      <vt:lpstr>PowerPoint Presentation</vt:lpstr>
      <vt:lpstr>Живот на променлива</vt:lpstr>
      <vt:lpstr>PowerPoint Presentation</vt:lpstr>
      <vt:lpstr>Лица на фигури</vt:lpstr>
      <vt:lpstr>Лица на фигури – решение</vt:lpstr>
      <vt:lpstr>PowerPoint Presentation</vt:lpstr>
      <vt:lpstr>Дебъгване</vt:lpstr>
      <vt:lpstr>Дебъгване във Visual Studio</vt:lpstr>
      <vt:lpstr>PowerPoint Presentation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2018-10-19T17:37:27Z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