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9"/>
  </p:notesMasterIdLst>
  <p:handoutMasterIdLst>
    <p:handoutMasterId r:id="rId50"/>
  </p:handoutMasterIdLst>
  <p:sldIdLst>
    <p:sldId id="522" r:id="rId3"/>
    <p:sldId id="531" r:id="rId4"/>
    <p:sldId id="539" r:id="rId5"/>
    <p:sldId id="533" r:id="rId6"/>
    <p:sldId id="540" r:id="rId7"/>
    <p:sldId id="534" r:id="rId8"/>
    <p:sldId id="541" r:id="rId9"/>
    <p:sldId id="535" r:id="rId10"/>
    <p:sldId id="542" r:id="rId11"/>
    <p:sldId id="536" r:id="rId12"/>
    <p:sldId id="543" r:id="rId13"/>
    <p:sldId id="537" r:id="rId14"/>
    <p:sldId id="544" r:id="rId15"/>
    <p:sldId id="538" r:id="rId16"/>
    <p:sldId id="545" r:id="rId17"/>
    <p:sldId id="274" r:id="rId18"/>
    <p:sldId id="501" r:id="rId19"/>
    <p:sldId id="497" r:id="rId20"/>
    <p:sldId id="420" r:id="rId21"/>
    <p:sldId id="429" r:id="rId22"/>
    <p:sldId id="481" r:id="rId23"/>
    <p:sldId id="428" r:id="rId24"/>
    <p:sldId id="480" r:id="rId25"/>
    <p:sldId id="433" r:id="rId26"/>
    <p:sldId id="483" r:id="rId27"/>
    <p:sldId id="445" r:id="rId28"/>
    <p:sldId id="513" r:id="rId29"/>
    <p:sldId id="502" r:id="rId30"/>
    <p:sldId id="503" r:id="rId31"/>
    <p:sldId id="504" r:id="rId32"/>
    <p:sldId id="511" r:id="rId33"/>
    <p:sldId id="506" r:id="rId34"/>
    <p:sldId id="507" r:id="rId35"/>
    <p:sldId id="515" r:id="rId36"/>
    <p:sldId id="516" r:id="rId37"/>
    <p:sldId id="514" r:id="rId38"/>
    <p:sldId id="517" r:id="rId39"/>
    <p:sldId id="518" r:id="rId40"/>
    <p:sldId id="519" r:id="rId41"/>
    <p:sldId id="520" r:id="rId42"/>
    <p:sldId id="427" r:id="rId43"/>
    <p:sldId id="467" r:id="rId44"/>
    <p:sldId id="466" r:id="rId45"/>
    <p:sldId id="470" r:id="rId46"/>
    <p:sldId id="413" r:id="rId47"/>
    <p:sldId id="496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1"/>
            <p14:sldId id="539"/>
            <p14:sldId id="533"/>
            <p14:sldId id="540"/>
            <p14:sldId id="534"/>
            <p14:sldId id="541"/>
            <p14:sldId id="535"/>
            <p14:sldId id="542"/>
            <p14:sldId id="536"/>
            <p14:sldId id="543"/>
            <p14:sldId id="537"/>
            <p14:sldId id="544"/>
            <p14:sldId id="538"/>
            <p14:sldId id="545"/>
          </p14:sldIdLst>
        </p14:section>
        <p14:section name="Секция по подразбиране" id="{8D503DEF-2AB1-4987-A915-7B5FEE9665BE}">
          <p14:sldIdLst>
            <p14:sldId id="274"/>
            <p14:sldId id="501"/>
            <p14:sldId id="497"/>
          </p14:sldIdLst>
        </p14:section>
        <p14:section name="Цикъл със стъпка" id="{AC02D9CC-BF0A-4F02-8147-BCA5573FFE10}">
          <p14:sldIdLst>
            <p14:sldId id="420"/>
            <p14:sldId id="429"/>
            <p14:sldId id="481"/>
            <p14:sldId id="428"/>
            <p14:sldId id="480"/>
            <p14:sldId id="433"/>
            <p14:sldId id="483"/>
          </p14:sldIdLst>
        </p14:section>
        <p14:section name="Задачи с цикли" id="{E6098E28-5284-42F9-B11E-8B1EFD8C9606}">
          <p14:sldIdLst>
            <p14:sldId id="445"/>
            <p14:sldId id="513"/>
            <p14:sldId id="502"/>
            <p14:sldId id="503"/>
            <p14:sldId id="504"/>
            <p14:sldId id="511"/>
            <p14:sldId id="506"/>
            <p14:sldId id="507"/>
            <p14:sldId id="515"/>
            <p14:sldId id="516"/>
            <p14:sldId id="514"/>
            <p14:sldId id="517"/>
            <p14:sldId id="518"/>
            <p14:sldId id="519"/>
            <p14:sldId id="520"/>
            <p14:sldId id="427"/>
            <p14:sldId id="467"/>
            <p14:sldId id="466"/>
            <p14:sldId id="470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29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49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356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714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934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2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6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3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50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3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(i == 2 || i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6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(i == 2 || i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  if (i%10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  if (i%10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6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Цикли със стъпка, 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endParaRPr lang="bg-BG" sz="7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#pb-oct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Цикли със стъпка</a:t>
            </a:r>
          </a:p>
          <a:p>
            <a:pPr lvl="1"/>
            <a:r>
              <a:rPr lang="bg-BG" dirty="0"/>
              <a:t>Цикли с намаляваща стъпка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Вложени цикли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Решаване на задачи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8840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https://judge.softuni.bg/Contests/Compete/Index/1016#0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8781114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8763000" cy="4186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https://judge.softuni.bg/Contests/Compete/Index/1016#2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F9B-BAC9-4DB7-8DDD-5792276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CBBF-DBAA-4D57-A683-C9D033F8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9C84-9110-43D4-A989-746499882A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7115B-202C-46D7-9635-C1130625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563" y="1890009"/>
            <a:ext cx="4974049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 i = 0;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a = 3;       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b = 3;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 &lt; a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Console.WriteLine("i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 j = 0;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 &lt; b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Console.WriteLine("j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j++;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Console.WriteLine();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i++;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941400-D12B-4815-A97A-CF1098CD8E9D}"/>
              </a:ext>
            </a:extLst>
          </p:cNvPr>
          <p:cNvSpPr/>
          <p:nvPr/>
        </p:nvSpPr>
        <p:spPr>
          <a:xfrm>
            <a:off x="7257362" y="4025416"/>
            <a:ext cx="357221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21025-C822-4153-AA5C-CD5F9473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37" y="2290773"/>
            <a:ext cx="2990850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9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58563" y="1890009"/>
            <a:ext cx="5507449" cy="4532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&lt; 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Console.WriteLine("i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&lt; 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Console.WriteLine("j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33864" y="3952415"/>
            <a:ext cx="318399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589212" y="4724400"/>
            <a:ext cx="4724400" cy="4418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0B819-A518-47A3-AC5D-CC30C2E7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115" y="2246347"/>
            <a:ext cx="29718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7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Блокът от код във вложения цикъл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* b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пъти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57598" y="2228487"/>
            <a:ext cx="5282273" cy="43304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a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b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for (int j = 0; j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Console.WriteLine("j = " + j);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45768" y="4164495"/>
            <a:ext cx="406044" cy="407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817812" y="4953000"/>
            <a:ext cx="4524024" cy="42939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7D870-5B76-4AE3-87FC-D18B3FA9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75" y="2532712"/>
            <a:ext cx="3179438" cy="3684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450" y="11279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Използват се когато за всяко действие искаме да изпълним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брой други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6211" y="2593816"/>
            <a:ext cx="8214481" cy="24138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a;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(int j = 0; j &lt; b;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for (int n = 0; n &lt; c; n++)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158" y="4490585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665412" y="2743200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3605990" y="3281486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5D058-95AE-4A5A-A1DF-867085CA2D94}"/>
              </a:ext>
            </a:extLst>
          </p:cNvPr>
          <p:cNvSpPr/>
          <p:nvPr/>
        </p:nvSpPr>
        <p:spPr>
          <a:xfrm>
            <a:off x="4493853" y="3913109"/>
            <a:ext cx="402588" cy="42964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774625" y="2917395"/>
            <a:ext cx="1805142" cy="1805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900692" y="2070613"/>
            <a:ext cx="3488546" cy="34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301" y="4102642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4800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630593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397898"/>
            <a:ext cx="77920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1012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2627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848600" cy="3811383"/>
              <a:chOff x="1965462" y="4673027"/>
              <a:chExt cx="7826767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1" y="4673027"/>
                <a:ext cx="4901228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https://judge.softuni.bg/Contests/Compete/Index/1016#6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22062" y="1343861"/>
            <a:ext cx="8744699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maxCombination = int.MinValue;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winner = string.Empty;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(input != "STOP")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currentSum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i = 0; i &lt; input.Length; i++)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currentSum += input[i];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(currentSum &gt; maxCombination)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maxCombination = currentSum;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winner = $"Winner is {input} - {currentSum}!";            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Console.WriteLine(winner);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055812" y="3136392"/>
            <a:ext cx="6248400" cy="143560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627" y="2828925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</p:spTree>
    <p:extLst>
      <p:ext uri="{BB962C8B-B14F-4D97-AF65-F5344CB8AC3E}">
        <p14:creationId xmlns:p14="http://schemas.microsoft.com/office/powerpoint/2010/main" val="4007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01755" cy="5334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чете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последователност от продукти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които се приготвя тесто за бисквити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първи ред ще се подаде едно цяло число –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броят на партидите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това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за всяка партида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ще се четат продукти до подаване на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команда "</a:t>
            </a:r>
            <a:r>
              <a:rPr lang="en-US" sz="2800" b="1" dirty="0">
                <a:latin typeface="Consolas" panose="020B0609020204030204" pitchFamily="49" charset="0"/>
                <a:cs typeface="Calibri" panose="020F0502020204030204" pitchFamily="34" charset="0"/>
              </a:rPr>
              <a:t>Bake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467" lvl="2" indent="-457200"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Ако сместа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продуктите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брашно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яйца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захар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да се изписва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на конзолата "</a:t>
            </a:r>
            <a:r>
              <a:rPr lang="en-US" sz="2400" dirty="0">
                <a:latin typeface="Consolas" panose="020B0609020204030204" pitchFamily="49" charset="0"/>
              </a:rPr>
              <a:t>Baking batch number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номер на партидата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..."</a:t>
            </a:r>
          </a:p>
          <a:p>
            <a:pPr marL="1447467" lvl="2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противен случай 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да се изпише следното съобщение: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/>
              <a:t>"</a:t>
            </a:r>
            <a:r>
              <a:rPr lang="bg-BG" sz="2400" dirty="0">
                <a:latin typeface="Consolas" panose="020B0609020204030204" pitchFamily="49" charset="0"/>
              </a:rPr>
              <a:t>The batter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should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contain flour,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eggs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and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sugar!</a:t>
            </a:r>
            <a:r>
              <a:rPr lang="en-US" dirty="0"/>
              <a:t>"</a:t>
            </a:r>
            <a:br>
              <a:rPr lang="bg-BG" dirty="0"/>
            </a:br>
            <a:r>
              <a:rPr lang="bg-BG" dirty="0"/>
              <a:t>и програмата да продължи четенето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836612" y="1828800"/>
            <a:ext cx="7441947" cy="4497963"/>
            <a:chOff x="331439" y="1679003"/>
            <a:chExt cx="7441947" cy="449796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31439" y="1679003"/>
              <a:ext cx="1617859" cy="44979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2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chocolate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caramel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peanuts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255" y="3454424"/>
              <a:ext cx="5563131" cy="947119"/>
              <a:chOff x="3295977" y="5782626"/>
              <a:chExt cx="5547655" cy="947119"/>
            </a:xfrm>
          </p:grpSpPr>
          <p:sp>
            <p:nvSpPr>
              <p:cNvPr id="18" name="Стрелка надясно 10"/>
              <p:cNvSpPr/>
              <p:nvPr/>
            </p:nvSpPr>
            <p:spPr>
              <a:xfrm>
                <a:off x="3295977" y="6103785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942404" y="5782626"/>
                <a:ext cx="4901228" cy="947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1...</a:t>
                </a:r>
              </a:p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2...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5427" y="1257327"/>
            <a:ext cx="9503571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int numberOfBatches = int.Parse(Console.ReadLine());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bool flour = false; bool sugar = false; bool eggs = false;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1; i &lt;= numberOfBatches; i++)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while (true)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(command == "Bake!")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if (flour == true &amp;&amp; eggs == true &amp;&amp; sugar == true) 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Console.WriteLine($"Baking batch number {i}...");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flour = false; eggs = false; sugar = false; </a:t>
            </a:r>
            <a:br>
              <a:rPr lang="bg-BG" sz="2200" b="1" noProof="1">
                <a:latin typeface="Consolas" pitchFamily="49" charset="0"/>
                <a:cs typeface="Consolas" pitchFamily="49" charset="0"/>
              </a:rPr>
            </a:br>
            <a:r>
              <a:rPr lang="bg-BG" sz="22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…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90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– решение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4011" y="1374281"/>
            <a:ext cx="10400801" cy="46628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Console.WriteLine("The batter should contain flour, eggs and         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sugar!");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continue;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switch (command)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case "flour": flour = true; break;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case "eggs": eggs = true; break;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case "sugar":sugar = true; break;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}}}  </a:t>
            </a:r>
          </a:p>
        </p:txBody>
      </p:sp>
    </p:spTree>
    <p:extLst>
      <p:ext uri="{BB962C8B-B14F-4D97-AF65-F5344CB8AC3E}">
        <p14:creationId xmlns:p14="http://schemas.microsoft.com/office/powerpoint/2010/main" val="23481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8541740" cy="45035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7027" y="1693463"/>
            <a:ext cx="5758386" cy="154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i = 1; i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2005676"/>
            <a:ext cx="1926608" cy="1427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8567" y="3657324"/>
            <a:ext cx="2253081" cy="243840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17026" y="3946831"/>
            <a:ext cx="5758386" cy="2651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“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{row}-{cow}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883960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97; i &lt; 100; i++)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Console.Write((char) 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883960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97; i &lt; 100; i++)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Console.Write((char) 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3140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</a:t>
            </a:r>
            <a:endParaRPr lang="bg-BG" dirty="0"/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Console.Write</a:t>
            </a:r>
            <a:r>
              <a:rPr lang="nn-NO" dirty="0"/>
              <a:t>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3140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</a:t>
            </a:r>
            <a:endParaRPr lang="bg-BG" dirty="0"/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Console.Write</a:t>
            </a:r>
            <a:r>
              <a:rPr lang="nn-NO" dirty="0"/>
              <a:t>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8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2218</Words>
  <Application>Microsoft Office PowerPoint</Application>
  <PresentationFormat>Custom</PresentationFormat>
  <Paragraphs>500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Работа с вложени цикли</vt:lpstr>
      <vt:lpstr>Имате въпроси?</vt:lpstr>
      <vt:lpstr>Съдържание</vt:lpstr>
      <vt:lpstr>PowerPoint Presentation</vt:lpstr>
      <vt:lpstr>Числата от N до 1 в обратен ред – условие </vt:lpstr>
      <vt:lpstr>Числата от N до 1 в обратен ред – решение </vt:lpstr>
      <vt:lpstr>Числата от 1 до N през 3 – условие 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Вложени цикли – пример</vt:lpstr>
      <vt:lpstr>Вложени цикли – пример</vt:lpstr>
      <vt:lpstr>Вложени цикли – пример (2)</vt:lpstr>
      <vt:lpstr>Вложени цикли</vt:lpstr>
      <vt:lpstr>Сграда – условие </vt:lpstr>
      <vt:lpstr>Сграда – условие (2) </vt:lpstr>
      <vt:lpstr>Сграда - решение</vt:lpstr>
      <vt:lpstr>Война на имена – условие </vt:lpstr>
      <vt:lpstr>Война на имена – условие (2) </vt:lpstr>
      <vt:lpstr>Война на имена - решение</vt:lpstr>
      <vt:lpstr>Фабрика за бисквити - условие </vt:lpstr>
      <vt:lpstr>Фабрика за бисквити - условие (2) </vt:lpstr>
      <vt:lpstr>Фабрика за бисквити - решение</vt:lpstr>
      <vt:lpstr>Фабрика за бисквити – решение (2)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2018-11-16T18:26:05Z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