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82" r:id="rId5"/>
    <p:sldId id="260" r:id="rId6"/>
    <p:sldId id="261" r:id="rId7"/>
    <p:sldId id="262" r:id="rId8"/>
    <p:sldId id="284" r:id="rId9"/>
    <p:sldId id="264" r:id="rId10"/>
    <p:sldId id="285" r:id="rId11"/>
    <p:sldId id="267" r:id="rId12"/>
    <p:sldId id="286" r:id="rId13"/>
    <p:sldId id="287" r:id="rId14"/>
    <p:sldId id="279" r:id="rId15"/>
    <p:sldId id="281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1474E32-216B-448B-9D9F-C378A8B7A41C}">
          <p14:sldIdLst>
            <p14:sldId id="256"/>
            <p14:sldId id="257"/>
            <p14:sldId id="258"/>
          </p14:sldIdLst>
        </p14:section>
        <p14:section name="Course Objective" id="{9B2DC553-CD09-4AD3-9FB8-D529C710015F}">
          <p14:sldIdLst>
            <p14:sldId id="282"/>
            <p14:sldId id="260"/>
            <p14:sldId id="261"/>
            <p14:sldId id="262"/>
          </p14:sldIdLst>
        </p14:section>
        <p14:section name="Module Team" id="{D1945DE4-406D-4ADD-97EB-720C4E8FB6C4}">
          <p14:sldIdLst>
            <p14:sldId id="284"/>
            <p14:sldId id="264"/>
          </p14:sldIdLst>
        </p14:section>
        <p14:section name="Course Organization" id="{5CFE348B-67FC-461B-ACEE-FCCF5D4A1979}">
          <p14:sldIdLst>
            <p14:sldId id="285"/>
            <p14:sldId id="267"/>
            <p14:sldId id="286"/>
            <p14:sldId id="287"/>
          </p14:sldIdLst>
        </p14:section>
        <p14:section name="Resources" id="{5AC442F7-5F8B-4056-AFD1-4D8C870A3ED3}">
          <p14:sldIdLst>
            <p14:sldId id="279"/>
          </p14:sldIdLst>
        </p14:section>
        <p14:section name="Conclusion" id="{8DC3CB6A-060E-4811-A787-C757419D037D}">
          <p14:sldIdLst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ikolay.it/" TargetMode="External"/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897" y="277713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ASP.NET Core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dirty="0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54666" y="6201675"/>
            <a:ext cx="2754739" cy="662857"/>
          </a:xfrm>
        </p:spPr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05C734-33CE-4D0B-A9FC-770444F26E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977230"/>
            <a:ext cx="3049769" cy="16700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F1DBB2-29F8-49CB-94C3-35BE500CE32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5506" y="4388521"/>
            <a:ext cx="710756" cy="365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69156A-505D-4512-8365-80C19D046C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637" y="3197855"/>
            <a:ext cx="1190666" cy="11906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D92C2-A219-4992-A0DA-61FFD50B96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17" y="3160418"/>
            <a:ext cx="896129" cy="126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Course Organization</a:t>
            </a:r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58" y="1600676"/>
            <a:ext cx="2133044" cy="21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2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Course at </a:t>
            </a:r>
            <a:r>
              <a:rPr lang="en-US" noProof="1"/>
              <a:t>SoftUni</a:t>
            </a:r>
            <a:r>
              <a:rPr lang="en-US" dirty="0"/>
              <a:t> – Timeline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2838" y="2876044"/>
            <a:ext cx="10383763" cy="35247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ASP.NET Core</a:t>
            </a:r>
          </a:p>
          <a:p>
            <a:endParaRPr lang="bg-BG" dirty="0">
              <a:effectLst/>
            </a:endParaRPr>
          </a:p>
          <a:p>
            <a:r>
              <a:rPr lang="en-US" dirty="0">
                <a:effectLst/>
              </a:rPr>
              <a:t>7</a:t>
            </a:r>
            <a:r>
              <a:rPr lang="bg-BG" dirty="0">
                <a:effectLst/>
              </a:rPr>
              <a:t> </a:t>
            </a:r>
            <a:r>
              <a:rPr lang="en-US" dirty="0">
                <a:effectLst/>
              </a:rPr>
              <a:t>weeks</a:t>
            </a:r>
            <a:r>
              <a:rPr lang="bg-BG" dirty="0">
                <a:effectLst/>
              </a:rPr>
              <a:t> * </a:t>
            </a:r>
            <a:r>
              <a:rPr lang="en-US" dirty="0">
                <a:effectLst/>
              </a:rPr>
              <a:t>2</a:t>
            </a:r>
            <a:r>
              <a:rPr lang="bg-BG" dirty="0" smtClean="0">
                <a:effectLst/>
              </a:rPr>
              <a:t> </a:t>
            </a:r>
            <a:r>
              <a:rPr lang="en-US" dirty="0">
                <a:effectLst/>
              </a:rPr>
              <a:t>times / week</a:t>
            </a:r>
          </a:p>
          <a:p>
            <a:r>
              <a:rPr lang="en-US" dirty="0">
                <a:effectLst/>
              </a:rPr>
              <a:t>18 credits</a:t>
            </a:r>
            <a:endParaRPr lang="bg-BG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Start: </a:t>
            </a:r>
            <a:r>
              <a:rPr lang="en-US" dirty="0" smtClean="0">
                <a:effectLst/>
              </a:rPr>
              <a:t>18-February-2020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Project Defense: </a:t>
            </a:r>
            <a:r>
              <a:rPr lang="en-US" dirty="0" smtClean="0">
                <a:effectLst/>
              </a:rPr>
              <a:t>25-April-2020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Project Defense: </a:t>
            </a:r>
            <a:r>
              <a:rPr lang="en-US" dirty="0" smtClean="0">
                <a:effectLst/>
              </a:rPr>
              <a:t>30-April-2020</a:t>
            </a:r>
            <a:endParaRPr lang="en-US" dirty="0">
              <a:effectLst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6902" y="1623039"/>
            <a:ext cx="2071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18-February-2020</a:t>
            </a:r>
            <a:endParaRPr lang="en-US" sz="2000" b="1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512838" y="2240377"/>
            <a:ext cx="10383763" cy="1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2837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85162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213049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647508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40214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468101" y="2121408"/>
            <a:ext cx="0" cy="26630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90355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89660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60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26396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85356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981447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16897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29200" y="2120051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432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239000" y="2120051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448800" y="211088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9060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3632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62600" y="211088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853560" y="1981399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44001" y="1623039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30-April-2020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918906" y="1623039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25-April-2020</a:t>
            </a:r>
          </a:p>
        </p:txBody>
      </p:sp>
      <p:sp>
        <p:nvSpPr>
          <p:cNvPr id="4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564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Live coding</a:t>
            </a:r>
          </a:p>
          <a:p>
            <a:r>
              <a:rPr lang="en-US" dirty="0" smtClean="0"/>
              <a:t>You no longer have homework</a:t>
            </a:r>
          </a:p>
          <a:p>
            <a:pPr lvl="1"/>
            <a:r>
              <a:rPr lang="en-US" dirty="0" smtClean="0"/>
              <a:t>Fix bugs and implement features in the custom MVC framework</a:t>
            </a:r>
          </a:p>
          <a:p>
            <a:pPr lvl="1"/>
            <a:r>
              <a:rPr lang="en-US" dirty="0" smtClean="0"/>
              <a:t>Work with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Groups of lectures are followed by workshops</a:t>
            </a:r>
          </a:p>
          <a:p>
            <a:pPr lvl="1"/>
            <a:r>
              <a:rPr lang="en-US" dirty="0" smtClean="0"/>
              <a:t>Knowledge is used to extend an application</a:t>
            </a:r>
          </a:p>
          <a:p>
            <a:pPr lvl="1"/>
            <a:r>
              <a:rPr lang="en-US" dirty="0" smtClean="0"/>
              <a:t>Best practices are applied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Workflow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710" y="3581401"/>
            <a:ext cx="2478171" cy="235704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22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024" y="2814805"/>
            <a:ext cx="4300199" cy="43001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7100000">
            <a:off x="3320561" y="2635461"/>
            <a:ext cx="2401654" cy="3552827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069" y="4695162"/>
            <a:ext cx="1814106" cy="584638"/>
          </a:xfrm>
          <a:prstGeom prst="rect">
            <a:avLst/>
          </a:prstGeom>
        </p:spPr>
        <p:txBody>
          <a:bodyPr vert="horz" lIns="107916" tIns="35973" rIns="107916" bIns="35973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7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4A0E6-71CD-4ADC-B795-CD347080D7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984">
            <a:off x="8575528" y="2346075"/>
            <a:ext cx="2434851" cy="2853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32DAB-F7B3-4831-88E5-6756F9C5FBCF}"/>
              </a:ext>
            </a:extLst>
          </p:cNvPr>
          <p:cNvSpPr txBox="1"/>
          <p:nvPr/>
        </p:nvSpPr>
        <p:spPr>
          <a:xfrm>
            <a:off x="9434391" y="2978611"/>
            <a:ext cx="1406965" cy="1059045"/>
          </a:xfrm>
          <a:prstGeom prst="rect">
            <a:avLst/>
          </a:prstGeom>
        </p:spPr>
        <p:txBody>
          <a:bodyPr vert="horz" lIns="107916" tIns="35973" rIns="107916" bIns="35973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7" b="1" dirty="0"/>
              <a:t>Presence in class</a:t>
            </a:r>
            <a:r>
              <a:rPr lang="bg-BG" sz="2397" b="1" dirty="0"/>
              <a:t> </a:t>
            </a:r>
            <a:br>
              <a:rPr lang="bg-BG" sz="2397" b="1" dirty="0"/>
            </a:br>
            <a:r>
              <a:rPr lang="en-US" sz="2397" b="1" dirty="0"/>
              <a:t>5</a:t>
            </a:r>
            <a:r>
              <a:rPr lang="bg-BG" sz="2397" b="1" dirty="0"/>
              <a:t>%</a:t>
            </a:r>
            <a:endParaRPr lang="en-US" sz="2397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39877" y="612363"/>
            <a:ext cx="2399672" cy="3584963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261373" y="3410673"/>
            <a:ext cx="1578188" cy="1284489"/>
          </a:xfrm>
          <a:prstGeom prst="rect">
            <a:avLst/>
          </a:prstGeom>
        </p:spPr>
        <p:txBody>
          <a:bodyPr vert="horz" lIns="107916" tIns="35973" rIns="107916" bIns="35973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8" b="1" dirty="0"/>
              <a:t/>
            </a:r>
            <a:br>
              <a:rPr lang="en-US" sz="2798" b="1" dirty="0"/>
            </a:br>
            <a:r>
              <a:rPr lang="en-US" sz="2798" b="1" dirty="0" smtClean="0"/>
              <a:t>Project</a:t>
            </a:r>
            <a:r>
              <a:rPr lang="bg-BG" sz="2798" b="1" dirty="0"/>
              <a:t/>
            </a:r>
            <a:br>
              <a:rPr lang="bg-BG" sz="2798" b="1" dirty="0"/>
            </a:br>
            <a:r>
              <a:rPr lang="en-US" sz="2798" b="1" dirty="0"/>
              <a:t>95</a:t>
            </a:r>
            <a:r>
              <a:rPr lang="bg-BG" sz="2798" b="1" dirty="0"/>
              <a:t>%</a:t>
            </a:r>
            <a:endParaRPr lang="en-US" sz="2798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86711" y="1702057"/>
            <a:ext cx="1913576" cy="1106303"/>
          </a:xfrm>
          <a:prstGeom prst="rect">
            <a:avLst/>
          </a:prstGeom>
        </p:spPr>
        <p:txBody>
          <a:bodyPr vert="horz" lIns="107916" tIns="35973" rIns="107916" bIns="35973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8" b="1" dirty="0"/>
              <a:t>Theoretical Exam 5</a:t>
            </a:r>
            <a:r>
              <a:rPr lang="bg-BG" sz="2798" b="1" dirty="0"/>
              <a:t>%</a:t>
            </a:r>
            <a:endParaRPr lang="en-US" sz="2798" b="1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336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  <a:p>
            <a:pPr marL="457057" indent="-457200">
              <a:lnSpc>
                <a:spcPts val="4000"/>
              </a:lnSpc>
            </a:pPr>
            <a:r>
              <a:rPr lang="en-US" dirty="0"/>
              <a:t>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506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Course Objectives</a:t>
            </a:r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295957"/>
            <a:ext cx="2497480" cy="24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6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52760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Essentials of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Razor</a:t>
            </a:r>
            <a:r>
              <a:rPr lang="en-US" dirty="0"/>
              <a:t> View Engine</a:t>
            </a:r>
          </a:p>
          <a:p>
            <a:pPr>
              <a:buClr>
                <a:schemeClr val="tx1"/>
              </a:buClr>
            </a:pPr>
            <a:r>
              <a:rPr lang="en-US" dirty="0"/>
              <a:t>Application Flow, </a:t>
            </a:r>
            <a:r>
              <a:rPr lang="en-US" b="1" dirty="0">
                <a:solidFill>
                  <a:schemeClr val="bg1"/>
                </a:solidFill>
              </a:rPr>
              <a:t>Filters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Middleware</a:t>
            </a:r>
          </a:p>
          <a:p>
            <a:pPr>
              <a:buClr>
                <a:schemeClr val="tx1"/>
              </a:buClr>
            </a:pPr>
            <a:r>
              <a:rPr lang="en-US" dirty="0"/>
              <a:t>Web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Security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Identity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Testing</a:t>
            </a:r>
          </a:p>
          <a:p>
            <a:r>
              <a:rPr lang="en-US" dirty="0"/>
              <a:t>Project </a:t>
            </a:r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  <a:p>
            <a:r>
              <a:rPr lang="en-US" dirty="0"/>
              <a:t>ML.NET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Course Content (1)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954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/>
              <a:t>SignalR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Azure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Deployment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Continuous Integration</a:t>
            </a:r>
          </a:p>
          <a:p>
            <a:pPr>
              <a:buClr>
                <a:schemeClr val="tx1"/>
              </a:buClr>
            </a:pPr>
            <a:r>
              <a:rPr lang="en-US" noProof="1" smtClean="0"/>
              <a:t>Blazor</a:t>
            </a:r>
            <a:endParaRPr lang="en-US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Course Content (2)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831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Implementing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web application </a:t>
            </a:r>
            <a:r>
              <a:rPr lang="en-US" sz="3400" dirty="0"/>
              <a:t>with:</a:t>
            </a:r>
          </a:p>
          <a:p>
            <a:pPr lvl="1"/>
            <a:r>
              <a:rPr lang="en-US" noProof="1"/>
              <a:t>.Net </a:t>
            </a:r>
            <a:r>
              <a:rPr lang="en-US" dirty="0"/>
              <a:t>Core </a:t>
            </a:r>
            <a:r>
              <a:rPr lang="en-US" dirty="0" smtClean="0"/>
              <a:t>3.1</a:t>
            </a:r>
            <a:endParaRPr lang="en-US" dirty="0"/>
          </a:p>
          <a:p>
            <a:r>
              <a:rPr lang="en-US" dirty="0" smtClean="0"/>
              <a:t>Public </a:t>
            </a:r>
            <a:r>
              <a:rPr lang="en-US" dirty="0"/>
              <a:t>defense of its work in front of a trainer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10 – 15</a:t>
            </a:r>
            <a:r>
              <a:rPr lang="en-US" dirty="0"/>
              <a:t> minutes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Demonstrate</a:t>
            </a:r>
            <a:r>
              <a:rPr lang="en-US" dirty="0"/>
              <a:t> how the app works (very short)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Show</a:t>
            </a:r>
            <a:r>
              <a:rPr lang="en-US" dirty="0"/>
              <a:t> the source code and </a:t>
            </a:r>
            <a:r>
              <a:rPr lang="en-US" b="1" dirty="0">
                <a:solidFill>
                  <a:schemeClr val="bg1"/>
                </a:solidFill>
              </a:rPr>
              <a:t>explain</a:t>
            </a:r>
            <a:r>
              <a:rPr lang="en-US" dirty="0"/>
              <a:t> how it works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Answer</a:t>
            </a:r>
            <a:r>
              <a:rPr lang="en-US" dirty="0"/>
              <a:t> questions related to the project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Exam – Project Defense</a:t>
            </a:r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90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Trainers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728" y="1524497"/>
            <a:ext cx="2437155" cy="243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1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Nikolay Kostov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Solutions Architect @ </a:t>
            </a:r>
            <a:r>
              <a:rPr lang="en-US" noProof="1"/>
              <a:t>ZenCodeo</a:t>
            </a:r>
          </a:p>
          <a:p>
            <a:pPr lvl="1"/>
            <a:r>
              <a:rPr lang="en-US" dirty="0"/>
              <a:t>15+ years in the IT</a:t>
            </a:r>
          </a:p>
          <a:p>
            <a:pPr lvl="2"/>
            <a:r>
              <a:rPr lang="en-US" dirty="0"/>
              <a:t>Developer, Manager, Trainer, Architect </a:t>
            </a:r>
          </a:p>
          <a:p>
            <a:pPr lvl="1"/>
            <a:r>
              <a:rPr lang="bg-BG" dirty="0"/>
              <a:t>А</a:t>
            </a:r>
            <a:r>
              <a:rPr lang="en-US" noProof="1"/>
              <a:t>ctive role </a:t>
            </a:r>
            <a:r>
              <a:rPr lang="en-US" dirty="0"/>
              <a:t>in the development of the</a:t>
            </a:r>
            <a:br>
              <a:rPr lang="en-US" dirty="0"/>
            </a:br>
            <a:r>
              <a:rPr lang="en-US" dirty="0"/>
              <a:t>Judge platform - </a:t>
            </a:r>
            <a:r>
              <a:rPr lang="en-US" dirty="0">
                <a:hlinkClick r:id="rId2"/>
              </a:rPr>
              <a:t>https://judge.softuni.bg/</a:t>
            </a:r>
            <a:endParaRPr lang="en-US" dirty="0"/>
          </a:p>
          <a:p>
            <a:pPr lvl="1"/>
            <a:r>
              <a:rPr lang="en-US" dirty="0"/>
              <a:t>Microsoft Certified Trainer</a:t>
            </a:r>
          </a:p>
          <a:p>
            <a:pPr lvl="1"/>
            <a:r>
              <a:rPr lang="en-US" dirty="0"/>
              <a:t>Personal blog: </a:t>
            </a:r>
            <a:r>
              <a:rPr lang="en-US" dirty="0">
                <a:hlinkClick r:id="rId3"/>
              </a:rPr>
              <a:t>nikolay.it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Team (Trainers)</a:t>
            </a:r>
            <a:endParaRPr lang="en-US" noProof="1"/>
          </a:p>
        </p:txBody>
      </p:sp>
      <p:pic>
        <p:nvPicPr>
          <p:cNvPr id="8" name="Picture 7" descr="http://i3.ytimg.com/vi/Dd40-_kYiVE/maxresdefault.jpg">
            <a:extLst>
              <a:ext uri="{FF2B5EF4-FFF2-40B4-BE49-F238E27FC236}">
                <a16:creationId xmlns:a16="http://schemas.microsoft.com/office/drawing/2014/main" id="{0545398E-344C-4ABE-8A44-B3830A684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32651" y="1600200"/>
            <a:ext cx="3657600" cy="3657600"/>
          </a:xfrm>
          <a:prstGeom prst="roundRect">
            <a:avLst>
              <a:gd name="adj" fmla="val 3985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1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3266</TotalTime>
  <Words>418</Words>
  <Application>Microsoft Office PowerPoint</Application>
  <PresentationFormat>Widescreen</PresentationFormat>
  <Paragraphs>107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ASP.NET Core</vt:lpstr>
      <vt:lpstr>Table of Contents</vt:lpstr>
      <vt:lpstr>Questions</vt:lpstr>
      <vt:lpstr>Course Objectives</vt:lpstr>
      <vt:lpstr>ASP.NET Core Course Content (1)</vt:lpstr>
      <vt:lpstr>ASP.NET Core Course Content (2)</vt:lpstr>
      <vt:lpstr>Exam – Project Defense</vt:lpstr>
      <vt:lpstr>Trainers</vt:lpstr>
      <vt:lpstr>Module Team (Trainers)</vt:lpstr>
      <vt:lpstr>Course Organization</vt:lpstr>
      <vt:lpstr>ASP.NET Core Course at SoftUni – Timeline</vt:lpstr>
      <vt:lpstr>Course Workflow</vt:lpstr>
      <vt:lpstr>Scoring System for the Course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– Course Overview</dc:title>
  <dc:subject>Software Development Course</dc:subject>
  <dc:creator>Software University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© SoftUni – https://softuni.org_x000d_
© Software University – https://softuni.bg_x000d_
_x000d_
Copyrighted document. Unauthorized copy, reproduction or use is not permitted.</dc:description>
  <cp:lastModifiedBy>Stoyan</cp:lastModifiedBy>
  <cp:revision>4</cp:revision>
  <dcterms:created xsi:type="dcterms:W3CDTF">2018-05-23T13:08:44Z</dcterms:created>
  <dcterms:modified xsi:type="dcterms:W3CDTF">2020-02-18T15:25:15Z</dcterms:modified>
  <cp:category>programming;computer programming;software development;web development</cp:category>
</cp:coreProperties>
</file>