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5"/>
  </p:notesMasterIdLst>
  <p:handoutMasterIdLst>
    <p:handoutMasterId r:id="rId76"/>
  </p:handoutMasterIdLst>
  <p:sldIdLst>
    <p:sldId id="256" r:id="rId2"/>
    <p:sldId id="379" r:id="rId3"/>
    <p:sldId id="610" r:id="rId4"/>
    <p:sldId id="259" r:id="rId5"/>
    <p:sldId id="260" r:id="rId6"/>
    <p:sldId id="261" r:id="rId7"/>
    <p:sldId id="262" r:id="rId8"/>
    <p:sldId id="263" r:id="rId9"/>
    <p:sldId id="778" r:id="rId10"/>
    <p:sldId id="265" r:id="rId11"/>
    <p:sldId id="7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8" r:id="rId67"/>
    <p:sldId id="329" r:id="rId68"/>
    <p:sldId id="320" r:id="rId69"/>
    <p:sldId id="325" r:id="rId70"/>
    <p:sldId id="612" r:id="rId71"/>
    <p:sldId id="613" r:id="rId72"/>
    <p:sldId id="351" r:id="rId73"/>
    <p:sldId id="35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FCA21AF-493E-49F8-8B43-1C0DE40F732B}">
          <p14:sldIdLst>
            <p14:sldId id="256"/>
            <p14:sldId id="379"/>
            <p14:sldId id="610"/>
            <p14:sldId id="259"/>
            <p14:sldId id="260"/>
            <p14:sldId id="261"/>
            <p14:sldId id="262"/>
            <p14:sldId id="263"/>
            <p14:sldId id="778"/>
            <p14:sldId id="265"/>
            <p14:sldId id="779"/>
          </p14:sldIdLst>
        </p14:section>
        <p14:section name="Part 1 – Web Servers" id="{DD6E80E8-B5EB-425D-B8C4-8B6031B5ADAD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Part 2 – Databases" id="{2A8DBABB-D3AD-43BB-A4BD-08850BAB5CB6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Part 3 – Web Applications" id="{14116D91-0595-4DD0-BF17-413CB742E34B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Conclusion" id="{9057BE05-C835-4624-A873-D9C37C6A91F2}">
          <p14:sldIdLst>
            <p14:sldId id="328"/>
            <p14:sldId id="329"/>
            <p14:sldId id="320"/>
            <p14:sldId id="325"/>
            <p14:sldId id="612"/>
            <p14:sldId id="613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54578-D198-42F7-A73E-F052A7713E66}" v="211" dt="2021-06-09T15:03:09.67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27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62B54578-D198-42F7-A73E-F052A7713E66}"/>
    <pc:docChg chg="custSel addSld delSld modSld modSection">
      <pc:chgData name="Dimitar Zahariev" userId="b84e4ebc77879e88" providerId="LiveId" clId="{62B54578-D198-42F7-A73E-F052A7713E66}" dt="2021-06-09T15:03:09.678" v="528" actId="20577"/>
      <pc:docMkLst>
        <pc:docMk/>
      </pc:docMkLst>
      <pc:sldChg chg="addSp delSp modSp mod">
        <pc:chgData name="Dimitar Zahariev" userId="b84e4ebc77879e88" providerId="LiveId" clId="{62B54578-D198-42F7-A73E-F052A7713E66}" dt="2021-06-08T08:22:26.852" v="3" actId="478"/>
        <pc:sldMkLst>
          <pc:docMk/>
          <pc:sldMk cId="2825810768" sldId="256"/>
        </pc:sldMkLst>
        <pc:picChg chg="add mod">
          <ac:chgData name="Dimitar Zahariev" userId="b84e4ebc77879e88" providerId="LiveId" clId="{62B54578-D198-42F7-A73E-F052A7713E66}" dt="2021-06-08T08:22:24.023" v="2"/>
          <ac:picMkLst>
            <pc:docMk/>
            <pc:sldMk cId="2825810768" sldId="256"/>
            <ac:picMk id="13" creationId="{D335FBFF-4E9D-40ED-979F-7A7344525EB7}"/>
          </ac:picMkLst>
        </pc:picChg>
        <pc:picChg chg="del">
          <ac:chgData name="Dimitar Zahariev" userId="b84e4ebc77879e88" providerId="LiveId" clId="{62B54578-D198-42F7-A73E-F052A7713E66}" dt="2021-06-08T08:22:26.852" v="3" actId="478"/>
          <ac:picMkLst>
            <pc:docMk/>
            <pc:sldMk cId="2825810768" sldId="256"/>
            <ac:picMk id="14" creationId="{00000000-0000-0000-0000-000000000000}"/>
          </ac:picMkLst>
        </pc:picChg>
      </pc:sldChg>
      <pc:sldChg chg="del">
        <pc:chgData name="Dimitar Zahariev" userId="b84e4ebc77879e88" providerId="LiveId" clId="{62B54578-D198-42F7-A73E-F052A7713E66}" dt="2021-06-08T08:22:42.357" v="5" actId="47"/>
        <pc:sldMkLst>
          <pc:docMk/>
          <pc:sldMk cId="1055272636" sldId="257"/>
        </pc:sldMkLst>
      </pc:sldChg>
      <pc:sldChg chg="modSp mod">
        <pc:chgData name="Dimitar Zahariev" userId="b84e4ebc77879e88" providerId="LiveId" clId="{62B54578-D198-42F7-A73E-F052A7713E66}" dt="2021-06-09T13:16:08.820" v="252" actId="20577"/>
        <pc:sldMkLst>
          <pc:docMk/>
          <pc:sldMk cId="3990999976" sldId="265"/>
        </pc:sldMkLst>
        <pc:spChg chg="mod">
          <ac:chgData name="Dimitar Zahariev" userId="b84e4ebc77879e88" providerId="LiveId" clId="{62B54578-D198-42F7-A73E-F052A7713E66}" dt="2021-06-09T13:16:08.820" v="252" actId="20577"/>
          <ac:spMkLst>
            <pc:docMk/>
            <pc:sldMk cId="3990999976" sldId="265"/>
            <ac:spMk id="4" creationId="{0141AF62-65D2-47C8-ACCC-4D20F874D323}"/>
          </ac:spMkLst>
        </pc:spChg>
        <pc:spChg chg="mod">
          <ac:chgData name="Dimitar Zahariev" userId="b84e4ebc77879e88" providerId="LiveId" clId="{62B54578-D198-42F7-A73E-F052A7713E66}" dt="2021-06-09T13:15:49.632" v="225" actId="20577"/>
          <ac:spMkLst>
            <pc:docMk/>
            <pc:sldMk cId="3990999976" sldId="265"/>
            <ac:spMk id="9" creationId="{00000000-0000-0000-0000-000000000000}"/>
          </ac:spMkLst>
        </pc:spChg>
      </pc:sldChg>
      <pc:sldChg chg="addSp modSp mod modAnim">
        <pc:chgData name="Dimitar Zahariev" userId="b84e4ebc77879e88" providerId="LiveId" clId="{62B54578-D198-42F7-A73E-F052A7713E66}" dt="2021-06-09T11:21:43.769" v="31"/>
        <pc:sldMkLst>
          <pc:docMk/>
          <pc:sldMk cId="284055737" sldId="268"/>
        </pc:sldMkLst>
        <pc:spChg chg="mod">
          <ac:chgData name="Dimitar Zahariev" userId="b84e4ebc77879e88" providerId="LiveId" clId="{62B54578-D198-42F7-A73E-F052A7713E66}" dt="2021-06-09T11:19:51.337" v="12" actId="14100"/>
          <ac:spMkLst>
            <pc:docMk/>
            <pc:sldMk cId="284055737" sldId="268"/>
            <ac:spMk id="8" creationId="{00000000-0000-0000-0000-000000000000}"/>
          </ac:spMkLst>
        </pc:spChg>
        <pc:spChg chg="mod">
          <ac:chgData name="Dimitar Zahariev" userId="b84e4ebc77879e88" providerId="LiveId" clId="{62B54578-D198-42F7-A73E-F052A7713E66}" dt="2021-06-09T11:19:58.226" v="14" actId="1076"/>
          <ac:spMkLst>
            <pc:docMk/>
            <pc:sldMk cId="284055737" sldId="268"/>
            <ac:spMk id="23" creationId="{00000000-0000-0000-0000-000000000000}"/>
          </ac:spMkLst>
        </pc:spChg>
        <pc:picChg chg="add mod">
          <ac:chgData name="Dimitar Zahariev" userId="b84e4ebc77879e88" providerId="LiveId" clId="{62B54578-D198-42F7-A73E-F052A7713E66}" dt="2021-06-09T11:20:03.929" v="15" actId="1076"/>
          <ac:picMkLst>
            <pc:docMk/>
            <pc:sldMk cId="284055737" sldId="268"/>
            <ac:picMk id="25" creationId="{DC8179BE-0D82-401A-A12C-EFFDDDA1B37F}"/>
          </ac:picMkLst>
        </pc:picChg>
      </pc:sldChg>
      <pc:sldChg chg="modSp mod modAnim">
        <pc:chgData name="Dimitar Zahariev" userId="b84e4ebc77879e88" providerId="LiveId" clId="{62B54578-D198-42F7-A73E-F052A7713E66}" dt="2021-06-09T11:24:41.928" v="175" actId="1038"/>
        <pc:sldMkLst>
          <pc:docMk/>
          <pc:sldMk cId="4220611869" sldId="291"/>
        </pc:sldMkLst>
        <pc:spChg chg="mod">
          <ac:chgData name="Dimitar Zahariev" userId="b84e4ebc77879e88" providerId="LiveId" clId="{62B54578-D198-42F7-A73E-F052A7713E66}" dt="2021-06-09T11:24:41.928" v="175" actId="1038"/>
          <ac:spMkLst>
            <pc:docMk/>
            <pc:sldMk cId="4220611869" sldId="291"/>
            <ac:spMk id="5" creationId="{44C4821B-FC80-45B0-9BD6-7616290429E9}"/>
          </ac:spMkLst>
        </pc:spChg>
        <pc:spChg chg="mod">
          <ac:chgData name="Dimitar Zahariev" userId="b84e4ebc77879e88" providerId="LiveId" clId="{62B54578-D198-42F7-A73E-F052A7713E66}" dt="2021-06-09T11:24:29.843" v="155" actId="5793"/>
          <ac:spMkLst>
            <pc:docMk/>
            <pc:sldMk cId="4220611869" sldId="291"/>
            <ac:spMk id="6" creationId="{00000000-0000-0000-0000-000000000000}"/>
          </ac:spMkLst>
        </pc:spChg>
        <pc:spChg chg="mod">
          <ac:chgData name="Dimitar Zahariev" userId="b84e4ebc77879e88" providerId="LiveId" clId="{62B54578-D198-42F7-A73E-F052A7713E66}" dt="2021-06-09T11:24:41.928" v="175" actId="1038"/>
          <ac:spMkLst>
            <pc:docMk/>
            <pc:sldMk cId="4220611869" sldId="291"/>
            <ac:spMk id="7" creationId="{85B4E968-9581-443E-BB37-6F2283E7B52A}"/>
          </ac:spMkLst>
        </pc:spChg>
        <pc:spChg chg="mod">
          <ac:chgData name="Dimitar Zahariev" userId="b84e4ebc77879e88" providerId="LiveId" clId="{62B54578-D198-42F7-A73E-F052A7713E66}" dt="2021-06-09T11:24:41.928" v="175" actId="1038"/>
          <ac:spMkLst>
            <pc:docMk/>
            <pc:sldMk cId="4220611869" sldId="291"/>
            <ac:spMk id="8" creationId="{FDB1CA3A-89D1-4010-B99A-1EC4FD83CF9C}"/>
          </ac:spMkLst>
        </pc:spChg>
        <pc:spChg chg="mod">
          <ac:chgData name="Dimitar Zahariev" userId="b84e4ebc77879e88" providerId="LiveId" clId="{62B54578-D198-42F7-A73E-F052A7713E66}" dt="2021-06-09T11:24:41.928" v="175" actId="1038"/>
          <ac:spMkLst>
            <pc:docMk/>
            <pc:sldMk cId="4220611869" sldId="291"/>
            <ac:spMk id="9" creationId="{DFEDF885-5750-4CC1-B270-69DEF4161D01}"/>
          </ac:spMkLst>
        </pc:spChg>
      </pc:sldChg>
      <pc:sldChg chg="modSp">
        <pc:chgData name="Dimitar Zahariev" userId="b84e4ebc77879e88" providerId="LiveId" clId="{62B54578-D198-42F7-A73E-F052A7713E66}" dt="2021-06-09T11:26:19.451" v="181" actId="20577"/>
        <pc:sldMkLst>
          <pc:docMk/>
          <pc:sldMk cId="2505309383" sldId="308"/>
        </pc:sldMkLst>
        <pc:spChg chg="mod">
          <ac:chgData name="Dimitar Zahariev" userId="b84e4ebc77879e88" providerId="LiveId" clId="{62B54578-D198-42F7-A73E-F052A7713E66}" dt="2021-06-09T11:26:19.451" v="181" actId="20577"/>
          <ac:spMkLst>
            <pc:docMk/>
            <pc:sldMk cId="2505309383" sldId="308"/>
            <ac:spMk id="3" creationId="{00000000-0000-0000-0000-000000000000}"/>
          </ac:spMkLst>
        </pc:spChg>
      </pc:sldChg>
      <pc:sldChg chg="modSp">
        <pc:chgData name="Dimitar Zahariev" userId="b84e4ebc77879e88" providerId="LiveId" clId="{62B54578-D198-42F7-A73E-F052A7713E66}" dt="2021-06-09T14:54:30.644" v="333" actId="20577"/>
        <pc:sldMkLst>
          <pc:docMk/>
          <pc:sldMk cId="4090514282" sldId="316"/>
        </pc:sldMkLst>
        <pc:spChg chg="mod">
          <ac:chgData name="Dimitar Zahariev" userId="b84e4ebc77879e88" providerId="LiveId" clId="{62B54578-D198-42F7-A73E-F052A7713E66}" dt="2021-06-09T14:54:30.644" v="333" actId="20577"/>
          <ac:spMkLst>
            <pc:docMk/>
            <pc:sldMk cId="4090514282" sldId="316"/>
            <ac:spMk id="8" creationId="{00000000-0000-0000-0000-000000000000}"/>
          </ac:spMkLst>
        </pc:spChg>
      </pc:sldChg>
      <pc:sldChg chg="modSp mod modAnim">
        <pc:chgData name="Dimitar Zahariev" userId="b84e4ebc77879e88" providerId="LiveId" clId="{62B54578-D198-42F7-A73E-F052A7713E66}" dt="2021-06-09T11:31:05.082" v="219" actId="20577"/>
        <pc:sldMkLst>
          <pc:docMk/>
          <pc:sldMk cId="418561864" sldId="318"/>
        </pc:sldMkLst>
        <pc:spChg chg="mod">
          <ac:chgData name="Dimitar Zahariev" userId="b84e4ebc77879e88" providerId="LiveId" clId="{62B54578-D198-42F7-A73E-F052A7713E66}" dt="2021-06-09T11:31:05.082" v="219" actId="20577"/>
          <ac:spMkLst>
            <pc:docMk/>
            <pc:sldMk cId="418561864" sldId="318"/>
            <ac:spMk id="3" creationId="{00000000-0000-0000-0000-000000000000}"/>
          </ac:spMkLst>
        </pc:spChg>
      </pc:sldChg>
      <pc:sldChg chg="del">
        <pc:chgData name="Dimitar Zahariev" userId="b84e4ebc77879e88" providerId="LiveId" clId="{62B54578-D198-42F7-A73E-F052A7713E66}" dt="2021-06-08T08:26:34.171" v="7" actId="47"/>
        <pc:sldMkLst>
          <pc:docMk/>
          <pc:sldMk cId="3506533871" sldId="326"/>
        </pc:sldMkLst>
      </pc:sldChg>
      <pc:sldChg chg="del">
        <pc:chgData name="Dimitar Zahariev" userId="b84e4ebc77879e88" providerId="LiveId" clId="{62B54578-D198-42F7-A73E-F052A7713E66}" dt="2021-06-08T08:26:34.171" v="7" actId="47"/>
        <pc:sldMkLst>
          <pc:docMk/>
          <pc:sldMk cId="144186764" sldId="327"/>
        </pc:sldMkLst>
      </pc:sldChg>
      <pc:sldChg chg="add">
        <pc:chgData name="Dimitar Zahariev" userId="b84e4ebc77879e88" providerId="LiveId" clId="{62B54578-D198-42F7-A73E-F052A7713E66}" dt="2021-06-08T08:26:27.186" v="6"/>
        <pc:sldMkLst>
          <pc:docMk/>
          <pc:sldMk cId="1981076842" sldId="351"/>
        </pc:sldMkLst>
      </pc:sldChg>
      <pc:sldChg chg="add">
        <pc:chgData name="Dimitar Zahariev" userId="b84e4ebc77879e88" providerId="LiveId" clId="{62B54578-D198-42F7-A73E-F052A7713E66}" dt="2021-06-08T08:26:27.186" v="6"/>
        <pc:sldMkLst>
          <pc:docMk/>
          <pc:sldMk cId="2844524380" sldId="352"/>
        </pc:sldMkLst>
      </pc:sldChg>
      <pc:sldChg chg="add">
        <pc:chgData name="Dimitar Zahariev" userId="b84e4ebc77879e88" providerId="LiveId" clId="{62B54578-D198-42F7-A73E-F052A7713E66}" dt="2021-06-08T08:22:38.307" v="4"/>
        <pc:sldMkLst>
          <pc:docMk/>
          <pc:sldMk cId="1022073263" sldId="379"/>
        </pc:sldMkLst>
      </pc:sldChg>
      <pc:sldChg chg="modSp add mod">
        <pc:chgData name="Dimitar Zahariev" userId="b84e4ebc77879e88" providerId="LiveId" clId="{62B54578-D198-42F7-A73E-F052A7713E66}" dt="2021-06-09T15:03:09.678" v="528" actId="20577"/>
        <pc:sldMkLst>
          <pc:docMk/>
          <pc:sldMk cId="2856544599" sldId="610"/>
        </pc:sldMkLst>
        <pc:spChg chg="mod">
          <ac:chgData name="Dimitar Zahariev" userId="b84e4ebc77879e88" providerId="LiveId" clId="{62B54578-D198-42F7-A73E-F052A7713E66}" dt="2021-06-09T15:02:54.603" v="522" actId="20577"/>
          <ac:spMkLst>
            <pc:docMk/>
            <pc:sldMk cId="2856544599" sldId="610"/>
            <ac:spMk id="3" creationId="{AB0FD5BD-349E-47EA-A21C-3F7B12DFB595}"/>
          </ac:spMkLst>
        </pc:spChg>
        <pc:spChg chg="mod">
          <ac:chgData name="Dimitar Zahariev" userId="b84e4ebc77879e88" providerId="LiveId" clId="{62B54578-D198-42F7-A73E-F052A7713E66}" dt="2021-06-09T15:03:09.678" v="528" actId="20577"/>
          <ac:spMkLst>
            <pc:docMk/>
            <pc:sldMk cId="2856544599" sldId="610"/>
            <ac:spMk id="6" creationId="{B5FFBE18-71C3-42E4-A972-26774B6AC791}"/>
          </ac:spMkLst>
        </pc:spChg>
      </pc:sldChg>
      <pc:sldChg chg="add">
        <pc:chgData name="Dimitar Zahariev" userId="b84e4ebc77879e88" providerId="LiveId" clId="{62B54578-D198-42F7-A73E-F052A7713E66}" dt="2021-06-08T08:26:27.186" v="6"/>
        <pc:sldMkLst>
          <pc:docMk/>
          <pc:sldMk cId="927144597" sldId="612"/>
        </pc:sldMkLst>
      </pc:sldChg>
      <pc:sldChg chg="add">
        <pc:chgData name="Dimitar Zahariev" userId="b84e4ebc77879e88" providerId="LiveId" clId="{62B54578-D198-42F7-A73E-F052A7713E66}" dt="2021-06-08T08:26:27.186" v="6"/>
        <pc:sldMkLst>
          <pc:docMk/>
          <pc:sldMk cId="246447882" sldId="613"/>
        </pc:sldMkLst>
      </pc:sldChg>
      <pc:sldChg chg="modSp add">
        <pc:chgData name="Dimitar Zahariev" userId="b84e4ebc77879e88" providerId="LiveId" clId="{62B54578-D198-42F7-A73E-F052A7713E66}" dt="2021-06-08T08:20:33.161" v="0"/>
        <pc:sldMkLst>
          <pc:docMk/>
          <pc:sldMk cId="3682259519" sldId="778"/>
        </pc:sldMkLst>
        <pc:spChg chg="mod">
          <ac:chgData name="Dimitar Zahariev" userId="b84e4ebc77879e88" providerId="LiveId" clId="{62B54578-D198-42F7-A73E-F052A7713E66}" dt="2021-06-08T08:20:33.161" v="0"/>
          <ac:spMkLst>
            <pc:docMk/>
            <pc:sldMk cId="3682259519" sldId="778"/>
            <ac:spMk id="2" creationId="{00000000-0000-0000-0000-000000000000}"/>
          </ac:spMkLst>
        </pc:spChg>
      </pc:sldChg>
      <pc:sldChg chg="addSp modSp add mod">
        <pc:chgData name="Dimitar Zahariev" userId="b84e4ebc77879e88" providerId="LiveId" clId="{62B54578-D198-42F7-A73E-F052A7713E66}" dt="2021-06-09T14:59:12.435" v="510" actId="20577"/>
        <pc:sldMkLst>
          <pc:docMk/>
          <pc:sldMk cId="2378685091" sldId="779"/>
        </pc:sldMkLst>
        <pc:spChg chg="mod">
          <ac:chgData name="Dimitar Zahariev" userId="b84e4ebc77879e88" providerId="LiveId" clId="{62B54578-D198-42F7-A73E-F052A7713E66}" dt="2021-06-09T13:16:21.255" v="274" actId="5793"/>
          <ac:spMkLst>
            <pc:docMk/>
            <pc:sldMk cId="2378685091" sldId="779"/>
            <ac:spMk id="4" creationId="{0141AF62-65D2-47C8-ACCC-4D20F874D323}"/>
          </ac:spMkLst>
        </pc:spChg>
        <pc:spChg chg="add mod">
          <ac:chgData name="Dimitar Zahariev" userId="b84e4ebc77879e88" providerId="LiveId" clId="{62B54578-D198-42F7-A73E-F052A7713E66}" dt="2021-06-09T14:59:12.435" v="510" actId="20577"/>
          <ac:spMkLst>
            <pc:docMk/>
            <pc:sldMk cId="2378685091" sldId="779"/>
            <ac:spMk id="7" creationId="{F8ECAB5A-0630-4E85-9CB5-DEE02460D997}"/>
          </ac:spMkLst>
        </pc:spChg>
        <pc:spChg chg="mod">
          <ac:chgData name="Dimitar Zahariev" userId="b84e4ebc77879e88" providerId="LiveId" clId="{62B54578-D198-42F7-A73E-F052A7713E66}" dt="2021-06-09T13:16:56.428" v="320" actId="20577"/>
          <ac:spMkLst>
            <pc:docMk/>
            <pc:sldMk cId="2378685091" sldId="779"/>
            <ac:spMk id="9" creationId="{00000000-0000-0000-0000-000000000000}"/>
          </ac:spMkLst>
        </pc:spChg>
        <pc:spChg chg="mod">
          <ac:chgData name="Dimitar Zahariev" userId="b84e4ebc77879e88" providerId="LiveId" clId="{62B54578-D198-42F7-A73E-F052A7713E66}" dt="2021-06-09T13:17:08.619" v="332" actId="20577"/>
          <ac:spMkLst>
            <pc:docMk/>
            <pc:sldMk cId="2378685091" sldId="779"/>
            <ac:spMk id="10" creationId="{00000000-0000-0000-0000-000000000000}"/>
          </ac:spMkLst>
        </pc:spChg>
      </pc:sldChg>
      <pc:sldChg chg="modSp add del">
        <pc:chgData name="Dimitar Zahariev" userId="b84e4ebc77879e88" providerId="LiveId" clId="{62B54578-D198-42F7-A73E-F052A7713E66}" dt="2021-06-08T08:22:42.357" v="5" actId="47"/>
        <pc:sldMkLst>
          <pc:docMk/>
          <pc:sldMk cId="4146847977" sldId="1030"/>
        </pc:sldMkLst>
        <pc:spChg chg="mod">
          <ac:chgData name="Dimitar Zahariev" userId="b84e4ebc77879e88" providerId="LiveId" clId="{62B54578-D198-42F7-A73E-F052A7713E66}" dt="2021-06-08T08:20:54.627" v="1"/>
          <ac:spMkLst>
            <pc:docMk/>
            <pc:sldMk cId="4146847977" sldId="1030"/>
            <ac:spMk id="2" creationId="{0EC3D611-83A9-4DFF-BD0D-AE6061924E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  <c:pt idx="5">
                  <c:v>M6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197</c:v>
                </c:pt>
                <c:pt idx="1">
                  <c:v>178</c:v>
                </c:pt>
                <c:pt idx="2">
                  <c:v>138</c:v>
                </c:pt>
                <c:pt idx="3">
                  <c:v>114</c:v>
                </c:pt>
                <c:pt idx="4">
                  <c:v>93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108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044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158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35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ajenti.org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s://cockpit-projec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hyperlink" Target="https://control-webpanel.com/" TargetMode="External"/><Relationship Id="rId4" Type="http://schemas.openxmlformats.org/officeDocument/2006/relationships/hyperlink" Target="https://webmin.com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mariadb.com/kb/en/library/" TargetMode="External"/><Relationship Id="rId4" Type="http://schemas.openxmlformats.org/officeDocument/2006/relationships/hyperlink" Target="http://php.net/docs.php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6.png"/><Relationship Id="rId20" Type="http://schemas.openxmlformats.org/officeDocument/2006/relationships/image" Target="../media/image4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codexio.bg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L(A|E)MP Stack in Action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Databases. Web Servers and Applications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35FBFF-4E9D-40ED-979F-7A7344525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is Coming, Prepare Yourself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https://zahariev.pro/q/lsa-202104</a:t>
            </a:r>
            <a:endParaRPr lang="bg-BG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Test Your Knowledge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399099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is Coming, Share Are You In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https://zahariev.pro/q/lsa-exam</a:t>
            </a:r>
            <a:endParaRPr lang="bg-BG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Will You Take Part In The Exam</a:t>
            </a:r>
            <a:endParaRPr lang="bg-BG" sz="6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CAB5A-0630-4E85-9CB5-DEE02460D997}"/>
              </a:ext>
            </a:extLst>
          </p:cNvPr>
          <p:cNvSpPr txBox="1"/>
          <p:nvPr/>
        </p:nvSpPr>
        <p:spPr>
          <a:xfrm>
            <a:off x="445728" y="5676003"/>
            <a:ext cx="1135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This is NOT an official exam request form</a:t>
            </a:r>
            <a:endParaRPr lang="bg-BG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86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224000"/>
            <a:ext cx="2798095" cy="2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Serving web content (static and dynamic) over HTTP/HTTPS</a:t>
            </a:r>
          </a:p>
          <a:p>
            <a:r>
              <a:rPr lang="en-US"/>
              <a:t>Typical TCP ports 80, 443, 8080, 8443</a:t>
            </a:r>
          </a:p>
          <a:p>
            <a:endParaRPr lang="en-US"/>
          </a:p>
          <a:p>
            <a:r>
              <a:rPr lang="en-US"/>
              <a:t>Typical Web Servers</a:t>
            </a:r>
          </a:p>
          <a:p>
            <a:pPr lvl="1"/>
            <a:r>
              <a:rPr lang="en-US"/>
              <a:t>Apache HTTP</a:t>
            </a:r>
          </a:p>
          <a:p>
            <a:pPr lvl="1"/>
            <a:r>
              <a:rPr lang="en-US"/>
              <a:t>Nginx</a:t>
            </a:r>
          </a:p>
          <a:p>
            <a:pPr lvl="1"/>
            <a:r>
              <a:rPr lang="en-US"/>
              <a:t>lighttpd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Servers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1C4B33A-038E-4D02-AECD-D47580858273}"/>
              </a:ext>
            </a:extLst>
          </p:cNvPr>
          <p:cNvSpPr/>
          <p:nvPr/>
        </p:nvSpPr>
        <p:spPr>
          <a:xfrm rot="5400000">
            <a:off x="4343400" y="1905000"/>
            <a:ext cx="228600" cy="1295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16851-D7F1-46F6-88E1-0EC1DC40BD51}"/>
              </a:ext>
            </a:extLst>
          </p:cNvPr>
          <p:cNvSpPr txBox="1"/>
          <p:nvPr/>
        </p:nvSpPr>
        <p:spPr>
          <a:xfrm>
            <a:off x="3753247" y="2577696"/>
            <a:ext cx="1408906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standard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FE9A93F-722F-48F8-A90E-7F392313893B}"/>
              </a:ext>
            </a:extLst>
          </p:cNvPr>
          <p:cNvSpPr/>
          <p:nvPr/>
        </p:nvSpPr>
        <p:spPr>
          <a:xfrm rot="5400000">
            <a:off x="6185392" y="1537195"/>
            <a:ext cx="228600" cy="20310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5E79E-DABB-482E-9585-1B1265EDFDBB}"/>
              </a:ext>
            </a:extLst>
          </p:cNvPr>
          <p:cNvSpPr txBox="1"/>
          <p:nvPr/>
        </p:nvSpPr>
        <p:spPr>
          <a:xfrm>
            <a:off x="5156651" y="2577696"/>
            <a:ext cx="228608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used very often</a:t>
            </a:r>
          </a:p>
        </p:txBody>
      </p:sp>
    </p:spTree>
    <p:extLst>
      <p:ext uri="{BB962C8B-B14F-4D97-AF65-F5344CB8AC3E}">
        <p14:creationId xmlns:p14="http://schemas.microsoft.com/office/powerpoint/2010/main" val="228636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request/response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– Web Server Communication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3" y="2151058"/>
            <a:ext cx="866437" cy="1190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47" y="2298637"/>
            <a:ext cx="1180952" cy="895001"/>
          </a:xfrm>
          <a:prstGeom prst="rect">
            <a:avLst/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400800" y="3541104"/>
            <a:ext cx="4312801" cy="28905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&lt;html&gt;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&lt;head&gt;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&lt;title&gt;Welcome!&lt;/title&gt;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&lt;/head&gt;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&lt;body&gt;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&lt;div align="center"&gt;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&lt;h1&gt;Welcome to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SoftUni</a:t>
            </a:r>
            <a:r>
              <a:rPr lang="en-US" sz="1600" dirty="0">
                <a:solidFill>
                  <a:schemeClr val="tx1"/>
                </a:solidFill>
                <a:effectLst/>
              </a:rPr>
              <a:t>!&lt;/h1&gt;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&lt;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img</a:t>
            </a:r>
            <a:r>
              <a:rPr lang="en-US" sz="1600" dirty="0"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src</a:t>
            </a:r>
            <a:r>
              <a:rPr lang="en-US" sz="1600" dirty="0">
                <a:solidFill>
                  <a:schemeClr val="tx1"/>
                </a:solidFill>
                <a:effectLst/>
              </a:rPr>
              <a:t>="wizard.png" /&gt;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&lt;/div&gt;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&lt;/body&gt;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29391" y="4098285"/>
            <a:ext cx="33223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5615" y="3541104"/>
            <a:ext cx="3289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Session Request (TCP port 80)</a:t>
            </a:r>
            <a:endParaRPr lang="bg-BG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9391" y="4812537"/>
            <a:ext cx="33223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1943" y="4255356"/>
            <a:ext cx="2017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Session Response</a:t>
            </a:r>
            <a:endParaRPr lang="bg-BG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29391" y="5526789"/>
            <a:ext cx="33223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40666" y="4969608"/>
            <a:ext cx="1499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Request</a:t>
            </a:r>
            <a:endParaRPr lang="bg-BG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29391" y="6241041"/>
            <a:ext cx="332232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64684" y="5683860"/>
            <a:ext cx="165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Response</a:t>
            </a:r>
            <a:endParaRPr lang="bg-BG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003" y="1770057"/>
            <a:ext cx="799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Client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08074" y="1752600"/>
            <a:ext cx="14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Web Server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4495800" y="4969609"/>
            <a:ext cx="228600" cy="1271433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4737230" y="5005160"/>
            <a:ext cx="1358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Loops</a:t>
            </a:r>
          </a:p>
          <a:p>
            <a:pPr algn="ctr"/>
            <a:r>
              <a:rPr lang="en-US" dirty="0"/>
              <a:t>until all</a:t>
            </a:r>
          </a:p>
          <a:p>
            <a:pPr algn="ctr"/>
            <a:r>
              <a:rPr lang="en-US" dirty="0"/>
              <a:t>files are</a:t>
            </a:r>
          </a:p>
          <a:p>
            <a:pPr algn="ctr"/>
            <a:r>
              <a:rPr lang="en-US" dirty="0"/>
              <a:t>downloaded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8854" y="3193638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index.html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8179BE-0D82-401A-A12C-EFFDDDA1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994" y="1330870"/>
            <a:ext cx="3761185" cy="24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/>
      <p:bldP spid="16" grpId="0"/>
      <p:bldP spid="18" grpId="0"/>
      <p:bldP spid="20" grpId="0"/>
      <p:bldP spid="21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Configuration and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Apache HTTP Server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82720">
            <a:off x="4729125" y="1244993"/>
            <a:ext cx="2733750" cy="27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0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root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httpd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r>
              <a:rPr lang="en-US" dirty="0"/>
              <a:t>Main configuration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httpd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/*</a:t>
            </a:r>
          </a:p>
          <a:p>
            <a:r>
              <a:rPr lang="en-US" dirty="0"/>
              <a:t>Additional 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httpd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conf.d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/*.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conf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httpd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conf.modules.d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/*.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conf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757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root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/apache2</a:t>
            </a:r>
          </a:p>
          <a:p>
            <a:r>
              <a:rPr lang="en-US" dirty="0"/>
              <a:t>Main configuration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/apache2/*.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conf</a:t>
            </a:r>
            <a:endParaRPr lang="en-US" b="1" dirty="0">
              <a:solidFill>
                <a:schemeClr val="bg1"/>
              </a:solidFill>
              <a:latin typeface="+mj-lt"/>
            </a:endParaRPr>
          </a:p>
          <a:p>
            <a:r>
              <a:rPr lang="en-US" dirty="0"/>
              <a:t>Additional 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/apache2/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ssl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.*/*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etc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/apache2/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vhosts.d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757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root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/apache2</a:t>
            </a:r>
          </a:p>
          <a:p>
            <a:r>
              <a:rPr lang="en-US" dirty="0"/>
              <a:t>Main configuration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/apache2/*.</a:t>
            </a:r>
            <a:r>
              <a:rPr lang="en-US" b="1" dirty="0" err="1">
                <a:solidFill>
                  <a:schemeClr val="bg1"/>
                </a:solidFill>
              </a:rPr>
              <a:t>conf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Additional 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/apache2/</a:t>
            </a:r>
            <a:r>
              <a:rPr lang="en-US" b="1" dirty="0" err="1">
                <a:solidFill>
                  <a:schemeClr val="bg1"/>
                </a:solidFill>
              </a:rPr>
              <a:t>conf</a:t>
            </a:r>
            <a:r>
              <a:rPr lang="en-US" b="1" dirty="0">
                <a:solidFill>
                  <a:schemeClr val="bg1"/>
                </a:solidFill>
              </a:rPr>
              <a:t>-*/*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/apache2/mods-*/*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/apache2/sites-*/*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Configuration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41404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host sample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httpd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conf.d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secret.conf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Structure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Virtual Hosts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4950" y="3257742"/>
            <a:ext cx="11049000" cy="3249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&lt;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3200" dirty="0">
                <a:solidFill>
                  <a:schemeClr val="tx1"/>
                </a:solidFill>
                <a:effectLst/>
              </a:rPr>
              <a:t> *:80&gt;</a:t>
            </a:r>
            <a:endParaRPr lang="bg-BG" sz="3200" dirty="0">
              <a:solidFill>
                <a:schemeClr val="tx1"/>
              </a:solidFill>
              <a:effectLst/>
            </a:endParaRP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ServerName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"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secret.lsa.lab</a:t>
            </a:r>
            <a:r>
              <a:rPr lang="en-US" sz="3200" dirty="0">
                <a:solidFill>
                  <a:schemeClr val="bg1"/>
                </a:solidFill>
                <a:effectLst/>
              </a:rPr>
              <a:t>"</a:t>
            </a:r>
            <a:endParaRPr lang="bg-BG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DocumentRoot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"/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3200" dirty="0">
                <a:solidFill>
                  <a:schemeClr val="bg1"/>
                </a:solidFill>
                <a:effectLst/>
              </a:rPr>
              <a:t>/www/secret"</a:t>
            </a:r>
            <a:endParaRPr lang="bg-BG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&lt;/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3200" dirty="0">
                <a:solidFill>
                  <a:schemeClr val="tx1"/>
                </a:solidFill>
                <a:effectLst/>
              </a:rPr>
              <a:t>&gt;</a:t>
            </a:r>
            <a:endParaRPr lang="bg-BG" sz="32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379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host sample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httpd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conf.d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secret.conf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Structure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Log Control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3124200"/>
            <a:ext cx="11049000" cy="3249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&lt;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 *:80&gt;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ServerName</a:t>
            </a:r>
            <a:r>
              <a:rPr lang="en-US" sz="3000" dirty="0">
                <a:solidFill>
                  <a:schemeClr val="tx1"/>
                </a:solidFill>
                <a:effectLst/>
              </a:rPr>
              <a:t> "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jupiter.lsa.lab</a:t>
            </a:r>
            <a:r>
              <a:rPr lang="en-US" sz="3000" dirty="0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DocumentRoot</a:t>
            </a:r>
            <a:r>
              <a:rPr lang="en-US" sz="3000" dirty="0">
                <a:solidFill>
                  <a:schemeClr val="tx1"/>
                </a:solidFill>
                <a:effectLst/>
              </a:rPr>
              <a:t> "/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3000" dirty="0">
                <a:solidFill>
                  <a:schemeClr val="tx1"/>
                </a:solidFill>
                <a:effectLst/>
              </a:rPr>
              <a:t>/www/html"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ErrorLog</a:t>
            </a:r>
            <a:r>
              <a:rPr lang="en-US" sz="3000" dirty="0">
                <a:solidFill>
                  <a:schemeClr val="bg1"/>
                </a:solidFill>
                <a:effectLst/>
              </a:rPr>
              <a:t> "logs/jupiter_error.log"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CustomLog</a:t>
            </a:r>
            <a:r>
              <a:rPr lang="en-US" sz="3000" dirty="0">
                <a:solidFill>
                  <a:schemeClr val="bg1"/>
                </a:solidFill>
                <a:effectLst/>
              </a:rPr>
              <a:t> "logs/jupiter_access.log" common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&lt;/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3000" dirty="0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32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host sample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httpd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conf.d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main.conf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Structure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Access Control by IP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3124200"/>
            <a:ext cx="11049000" cy="350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&lt;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2800" dirty="0">
                <a:solidFill>
                  <a:schemeClr val="tx1"/>
                </a:solidFill>
                <a:effectLst/>
              </a:rPr>
              <a:t> *:80&gt;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ServerName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 "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jupiter.lsa.lab</a:t>
            </a:r>
            <a:r>
              <a:rPr lang="en-US" sz="2800" dirty="0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DocumentRoot</a:t>
            </a:r>
            <a:r>
              <a:rPr lang="en-US" sz="2800" dirty="0">
                <a:solidFill>
                  <a:schemeClr val="tx1"/>
                </a:solidFill>
                <a:effectLst/>
              </a:rPr>
              <a:t> "/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2800" dirty="0">
                <a:solidFill>
                  <a:schemeClr val="tx1"/>
                </a:solidFill>
                <a:effectLst/>
              </a:rPr>
              <a:t>/www/html"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&lt;Location </a:t>
            </a:r>
            <a:r>
              <a:rPr lang="en-US" sz="2800" dirty="0">
                <a:solidFill>
                  <a:schemeClr val="bg1"/>
                </a:solidFill>
                <a:effectLst/>
              </a:rPr>
              <a:t>/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Require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ip</a:t>
            </a:r>
            <a:r>
              <a:rPr lang="en-US" sz="2800" dirty="0">
                <a:solidFill>
                  <a:schemeClr val="bg1"/>
                </a:solidFill>
                <a:effectLst/>
              </a:rPr>
              <a:t> 127.0.0.1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&lt;/Location&gt;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&lt;/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2800" dirty="0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26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host sample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httpd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conf.d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secret.conf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Structure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Access Control by User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3124200"/>
            <a:ext cx="11049000" cy="350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2000" dirty="0">
                <a:solidFill>
                  <a:schemeClr val="tx1"/>
                </a:solidFill>
                <a:effectLst/>
              </a:rPr>
              <a:t> *:80&gt;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ServerName</a:t>
            </a:r>
            <a:r>
              <a:rPr lang="en-US" sz="2000" dirty="0">
                <a:solidFill>
                  <a:schemeClr val="tx1"/>
                </a:solidFill>
                <a:effectLst/>
              </a:rPr>
              <a:t> "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secret.lsa.lab</a:t>
            </a:r>
            <a:r>
              <a:rPr lang="en-US" sz="2000" dirty="0">
                <a:solidFill>
                  <a:schemeClr val="tx1"/>
                </a:solidFill>
                <a:effectLst/>
              </a:rPr>
              <a:t>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DocumentRoot</a:t>
            </a:r>
            <a:r>
              <a:rPr lang="en-US" sz="2000" dirty="0">
                <a:solidFill>
                  <a:schemeClr val="tx1"/>
                </a:solidFill>
                <a:effectLst/>
              </a:rPr>
              <a:t> "/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2000" dirty="0">
                <a:solidFill>
                  <a:schemeClr val="tx1"/>
                </a:solidFill>
                <a:effectLst/>
              </a:rPr>
              <a:t>/www/secret"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&lt;Directory "/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000" dirty="0">
                <a:solidFill>
                  <a:schemeClr val="bg1"/>
                </a:solidFill>
                <a:effectLst/>
              </a:rPr>
              <a:t>/www/secret"&gt;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      Require valid-user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AuthType</a:t>
            </a:r>
            <a:r>
              <a:rPr lang="en-US" sz="2000" dirty="0">
                <a:solidFill>
                  <a:schemeClr val="bg1"/>
                </a:solidFill>
                <a:effectLst/>
              </a:rPr>
              <a:t> Basic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AuthName</a:t>
            </a:r>
            <a:r>
              <a:rPr lang="en-US" sz="2000" dirty="0">
                <a:solidFill>
                  <a:schemeClr val="bg1"/>
                </a:solidFill>
                <a:effectLst/>
              </a:rPr>
              <a:t> "Private Access"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AuthBasicProvider</a:t>
            </a:r>
            <a:r>
              <a:rPr lang="en-US" sz="2000" dirty="0">
                <a:solidFill>
                  <a:schemeClr val="bg1"/>
                </a:solidFill>
                <a:effectLst/>
              </a:rPr>
              <a:t> file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AuthUserFile</a:t>
            </a:r>
            <a:r>
              <a:rPr lang="en-US" sz="2000" dirty="0">
                <a:solidFill>
                  <a:schemeClr val="bg1"/>
                </a:solidFill>
                <a:effectLst/>
              </a:rPr>
              <a:t> "/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etc</a:t>
            </a:r>
            <a:r>
              <a:rPr lang="en-US" sz="2000" dirty="0">
                <a:solidFill>
                  <a:schemeClr val="bg1"/>
                </a:solidFill>
                <a:effectLst/>
              </a:rPr>
              <a:t>/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httpd</a:t>
            </a:r>
            <a:r>
              <a:rPr lang="en-US" sz="2000" dirty="0">
                <a:solidFill>
                  <a:schemeClr val="bg1"/>
                </a:solidFill>
                <a:effectLst/>
              </a:rPr>
              <a:t>/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conf.d</a:t>
            </a:r>
            <a:r>
              <a:rPr lang="en-US" sz="2000" dirty="0">
                <a:solidFill>
                  <a:schemeClr val="bg1"/>
                </a:solidFill>
                <a:effectLst/>
              </a:rPr>
              <a:t>/secret"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&lt;/Directory&gt;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&lt;/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VirtualHost</a:t>
            </a:r>
            <a:r>
              <a:rPr lang="en-US" sz="2000" dirty="0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95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Apache HTTP server control interface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apachectl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apachectl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[command]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25433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Check configuration</a:t>
            </a:r>
          </a:p>
          <a:p>
            <a:r>
              <a:rPr lang="en-US" sz="3000" dirty="0" err="1">
                <a:solidFill>
                  <a:schemeClr val="tx1"/>
                </a:solidFill>
                <a:effectLst/>
              </a:rPr>
              <a:t>apachectl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configtest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7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Another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NGINX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56" y="626040"/>
            <a:ext cx="5931887" cy="40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Configuration root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nginx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Main configuration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nginx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nginx.conf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Additional configuration 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nginx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conf.d</a:t>
            </a:r>
            <a:r>
              <a:rPr lang="en-US" b="1" dirty="0">
                <a:solidFill>
                  <a:schemeClr val="bg1"/>
                </a:solidFill>
              </a:rPr>
              <a:t>/*.</a:t>
            </a:r>
            <a:r>
              <a:rPr lang="en-US" b="1" dirty="0" err="1">
                <a:solidFill>
                  <a:schemeClr val="bg1"/>
                </a:solidFill>
              </a:rPr>
              <a:t>conf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Default document root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usr</a:t>
            </a:r>
            <a:r>
              <a:rPr lang="en-US" b="1" dirty="0">
                <a:solidFill>
                  <a:schemeClr val="bg1"/>
                </a:solidFill>
              </a:rPr>
              <a:t>/share/</a:t>
            </a:r>
            <a:r>
              <a:rPr lang="en-US" b="1" dirty="0" err="1">
                <a:solidFill>
                  <a:schemeClr val="bg1"/>
                </a:solidFill>
              </a:rPr>
              <a:t>nginx</a:t>
            </a:r>
            <a:r>
              <a:rPr lang="en-US" b="1" dirty="0">
                <a:solidFill>
                  <a:schemeClr val="bg1"/>
                </a:solidFill>
              </a:rPr>
              <a:t>/html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srv</a:t>
            </a:r>
            <a:r>
              <a:rPr lang="en-US" b="1" dirty="0">
                <a:solidFill>
                  <a:schemeClr val="bg1"/>
                </a:solidFill>
              </a:rPr>
              <a:t>/www/</a:t>
            </a:r>
            <a:r>
              <a:rPr lang="en-US" b="1" dirty="0" err="1">
                <a:solidFill>
                  <a:schemeClr val="bg1"/>
                </a:solidFill>
              </a:rPr>
              <a:t>htdocs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var</a:t>
            </a:r>
            <a:r>
              <a:rPr lang="en-US" b="1" dirty="0">
                <a:solidFill>
                  <a:schemeClr val="bg1"/>
                </a:solidFill>
              </a:rPr>
              <a:t>/www/html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7573"/>
            <a:ext cx="476316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4B38D-A97D-432A-A705-ECD598E0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40" y="5105129"/>
            <a:ext cx="476316" cy="47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A7018-A744-426A-A875-625C0ED5F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16" y="6084000"/>
            <a:ext cx="508654" cy="508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4BD3C-3FC9-4673-BF22-515BA3E50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12" y="5601147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Practice: Apache HTTP in Action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36000" y="1269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4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Comparison. Overview. Objects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52" y="1449000"/>
            <a:ext cx="2393095" cy="2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Database is a </a:t>
            </a:r>
            <a:r>
              <a:rPr lang="en-US" b="1" dirty="0">
                <a:solidFill>
                  <a:schemeClr val="bg1"/>
                </a:solidFill>
              </a:rPr>
              <a:t>container for data</a:t>
            </a:r>
          </a:p>
          <a:p>
            <a:r>
              <a:rPr lang="en-US" dirty="0"/>
              <a:t>Many classifications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- Desktop, Server, Enterprise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Organization</a:t>
            </a:r>
            <a:r>
              <a:rPr lang="en-US" dirty="0"/>
              <a:t> - Relational, Object, NoSQL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Purpose</a:t>
            </a:r>
            <a:r>
              <a:rPr lang="en-US" dirty="0"/>
              <a:t> - Operational (OLTP), Data warehouses, Analytical (OLAP)</a:t>
            </a:r>
          </a:p>
          <a:p>
            <a:r>
              <a:rPr lang="en-US" dirty="0"/>
              <a:t>Typical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Relational</a:t>
            </a:r>
            <a:r>
              <a:rPr lang="en-US" dirty="0"/>
              <a:t> - </a:t>
            </a:r>
            <a:r>
              <a:rPr lang="en-US" dirty="0" err="1"/>
              <a:t>MariaDB</a:t>
            </a:r>
            <a:r>
              <a:rPr lang="en-US" dirty="0"/>
              <a:t>, MySQL, PostgreSQL, Oracle, MS SQL, 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NoSQL</a:t>
            </a:r>
            <a:r>
              <a:rPr lang="en-US" dirty="0"/>
              <a:t> - MongoDB, Cassandra,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Couchbase</a:t>
            </a:r>
            <a:r>
              <a:rPr lang="en-US" dirty="0"/>
              <a:t>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Engines</a:t>
            </a:r>
            <a:r>
              <a:rPr lang="en-US" dirty="0"/>
              <a:t>: </a:t>
            </a:r>
            <a:r>
              <a:rPr lang="en-US" dirty="0" err="1"/>
              <a:t>InnoDB</a:t>
            </a:r>
            <a:r>
              <a:rPr lang="en-US" dirty="0"/>
              <a:t>, </a:t>
            </a:r>
            <a:r>
              <a:rPr lang="en-US" dirty="0" err="1"/>
              <a:t>MyISAM</a:t>
            </a:r>
            <a:r>
              <a:rPr lang="en-US" dirty="0"/>
              <a:t>, Others (CSV, MEMORY, …)</a:t>
            </a:r>
          </a:p>
          <a:p>
            <a:r>
              <a:rPr lang="en-US" dirty="0"/>
              <a:t>Available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4950" y="6004384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show engines; 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# it will list all available engines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345499"/>
            <a:ext cx="8244000" cy="533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Client Tools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5624" y="2107499"/>
            <a:ext cx="8244000" cy="533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Server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877503"/>
            <a:ext cx="2743200" cy="533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Engine 1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6424" y="2877503"/>
            <a:ext cx="2743200" cy="5334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Engine N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3532477"/>
            <a:ext cx="609600" cy="581537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File 1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3962475"/>
            <a:ext cx="609600" cy="581537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File N</a:t>
            </a:r>
            <a:endParaRPr lang="bg-BG" sz="16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8" idx="2"/>
            <a:endCxn id="11" idx="1"/>
          </p:cNvCxnSpPr>
          <p:nvPr/>
        </p:nvCxnSpPr>
        <p:spPr>
          <a:xfrm rot="16200000" flipH="1">
            <a:off x="3388830" y="3222473"/>
            <a:ext cx="842340" cy="121920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0" idx="1"/>
          </p:cNvCxnSpPr>
          <p:nvPr/>
        </p:nvCxnSpPr>
        <p:spPr>
          <a:xfrm rot="16200000" flipH="1">
            <a:off x="3119514" y="3513759"/>
            <a:ext cx="390372" cy="22860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15400" y="3534365"/>
            <a:ext cx="609600" cy="581537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File 1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0" y="3964363"/>
            <a:ext cx="609600" cy="581537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File N</a:t>
            </a:r>
            <a:endParaRPr lang="bg-BG" sz="16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endCxn id="19" idx="1"/>
          </p:cNvCxnSpPr>
          <p:nvPr/>
        </p:nvCxnSpPr>
        <p:spPr>
          <a:xfrm>
            <a:off x="8698024" y="3432873"/>
            <a:ext cx="1207976" cy="822259"/>
          </a:xfrm>
          <a:prstGeom prst="bentConnector3">
            <a:avLst>
              <a:gd name="adj1" fmla="val -46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18" idx="1"/>
          </p:cNvCxnSpPr>
          <p:nvPr/>
        </p:nvCxnSpPr>
        <p:spPr>
          <a:xfrm rot="16200000" flipH="1">
            <a:off x="8599597" y="3509330"/>
            <a:ext cx="414230" cy="217376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28424" y="2721117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...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3431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165153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0FD5BD-349E-47EA-A21C-3F7B12DFB595}"/>
              </a:ext>
            </a:extLst>
          </p:cNvPr>
          <p:cNvSpPr txBox="1"/>
          <p:nvPr/>
        </p:nvSpPr>
        <p:spPr>
          <a:xfrm>
            <a:off x="8810763" y="1243899"/>
            <a:ext cx="3181347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M6 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23:59:59 on 13.06</a:t>
            </a:r>
            <a:endParaRPr lang="bg-B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FBE18-71C3-42E4-A972-26774B6AC791}"/>
              </a:ext>
            </a:extLst>
          </p:cNvPr>
          <p:cNvSpPr txBox="1"/>
          <p:nvPr/>
        </p:nvSpPr>
        <p:spPr>
          <a:xfrm>
            <a:off x="8810763" y="2418686"/>
            <a:ext cx="3181347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M7 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23:59:59 </a:t>
            </a:r>
            <a:r>
              <a:rPr lang="en-US" sz="2400"/>
              <a:t>on 18.06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.opt </a:t>
            </a:r>
            <a:r>
              <a:rPr lang="en-US" dirty="0"/>
              <a:t>- options / settings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frm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structure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idb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data and indexes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myd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.mid </a:t>
            </a:r>
            <a:r>
              <a:rPr lang="en-US" dirty="0"/>
              <a:t>- indexes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File Location -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var</a:t>
            </a:r>
            <a:r>
              <a:rPr lang="en-US" b="1" dirty="0">
                <a:solidFill>
                  <a:schemeClr val="bg1"/>
                </a:solidFill>
              </a:rPr>
              <a:t>/lib/</a:t>
            </a:r>
            <a:r>
              <a:rPr lang="en-US" b="1" dirty="0" err="1">
                <a:solidFill>
                  <a:schemeClr val="bg1"/>
                </a:solidFill>
              </a:rPr>
              <a:t>mysql</a:t>
            </a:r>
            <a:r>
              <a:rPr lang="en-US" b="1" dirty="0">
                <a:solidFill>
                  <a:schemeClr val="bg1"/>
                </a:solidFill>
              </a:rPr>
              <a:t>/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Files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804115" y="1890334"/>
            <a:ext cx="228600" cy="10668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ight Brace 5"/>
          <p:cNvSpPr/>
          <p:nvPr/>
        </p:nvSpPr>
        <p:spPr>
          <a:xfrm>
            <a:off x="5804115" y="3166394"/>
            <a:ext cx="228600" cy="176072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094412" y="2176790"/>
            <a:ext cx="199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 files</a:t>
            </a:r>
            <a:endParaRPr lang="bg-B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83969" y="3785143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Engine specific files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4992" y="322894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InnoDB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2218" y="4219544"/>
            <a:ext cx="109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MyISAM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523618" y="3886199"/>
            <a:ext cx="228600" cy="10668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69912" y="580707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show variables like '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datadir</a:t>
            </a:r>
            <a:r>
              <a:rPr lang="en-US" sz="3000" dirty="0">
                <a:solidFill>
                  <a:schemeClr val="tx1"/>
                </a:solidFill>
                <a:effectLst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5501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1" grpId="0"/>
      <p:bldP spid="12" grpId="0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 lvl="1"/>
            <a:r>
              <a:rPr lang="en-US" dirty="0"/>
              <a:t>Rows and Columns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Indexes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 lvl="1"/>
            <a:r>
              <a:rPr lang="en-US" dirty="0"/>
              <a:t>Stored logic for reading a data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Stored Procedures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dirty="0"/>
              <a:t>Stored code and logic for retrieving or storing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Numeric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Whole - </a:t>
            </a:r>
            <a:r>
              <a:rPr lang="en-US" b="1" dirty="0">
                <a:solidFill>
                  <a:schemeClr val="bg1"/>
                </a:solidFill>
              </a:rPr>
              <a:t>TINYINT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SMALLINT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MEDIUMINT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INT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BIGINT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Fixed - </a:t>
            </a:r>
            <a:r>
              <a:rPr lang="en-US" b="1" dirty="0">
                <a:solidFill>
                  <a:schemeClr val="bg1"/>
                </a:solidFill>
              </a:rPr>
              <a:t>DECIMAL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Floating - </a:t>
            </a:r>
            <a:r>
              <a:rPr lang="en-US" b="1" dirty="0">
                <a:solidFill>
                  <a:schemeClr val="bg1"/>
                </a:solidFill>
              </a:rPr>
              <a:t>FLOAT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DOUBLE</a:t>
            </a:r>
          </a:p>
          <a:p>
            <a:r>
              <a:rPr lang="en-US" dirty="0"/>
              <a:t>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VARCHAR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TINYTEXT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MEDIUMTEXT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LONGTEXT</a:t>
            </a:r>
          </a:p>
          <a:p>
            <a:r>
              <a:rPr lang="en-US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DATETIME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TIMESTAMP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10024978" y="1752600"/>
            <a:ext cx="228600" cy="1143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468336" y="1847047"/>
            <a:ext cx="1571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Exact</a:t>
            </a:r>
          </a:p>
          <a:p>
            <a:pPr algn="ctr"/>
            <a:r>
              <a:rPr lang="en-US" sz="2800" dirty="0" err="1"/>
              <a:t>Numerics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3825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Basic DCL, DDL, and DML Statements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latinLnBrk="1"/>
            <a:r>
              <a:rPr lang="en-US" dirty="0"/>
              <a:t>Basic Operations</a:t>
            </a:r>
            <a:endParaRPr lang="en-GB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Language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DDL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database objects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Language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DML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retrieve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data in the 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Language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DCL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control </a:t>
            </a:r>
            <a:r>
              <a:rPr lang="en-US" b="1" dirty="0">
                <a:solidFill>
                  <a:schemeClr val="bg1"/>
                </a:solidFill>
              </a:rPr>
              <a:t>access rights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Language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TCL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to control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within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Create database objects like tables, views, indexes, and others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(DDL)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7393" y="320504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object_type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object_name</a:t>
            </a:r>
            <a:r>
              <a:rPr lang="en-US" sz="3000" dirty="0">
                <a:solidFill>
                  <a:schemeClr val="tx1"/>
                </a:solidFill>
                <a:effectLst/>
              </a:rPr>
              <a:t> DEFINITION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7393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 simple table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CREATE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TABLE T1 (id INT,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person_name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 VARCHAR(100));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 simple view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CREATE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VIEW V1 AS SELECT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person_name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 FROM T1;</a:t>
            </a:r>
          </a:p>
        </p:txBody>
      </p:sp>
    </p:spTree>
    <p:extLst>
      <p:ext uri="{BB962C8B-B14F-4D97-AF65-F5344CB8AC3E}">
        <p14:creationId xmlns:p14="http://schemas.microsoft.com/office/powerpoint/2010/main" val="20540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Remove database objects like tables, views, indexes, and others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 (DDL)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1895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DROP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object_type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object_name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1895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Drop existing table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DROP </a:t>
            </a:r>
            <a:r>
              <a:rPr lang="en-US" sz="3000" dirty="0">
                <a:solidFill>
                  <a:schemeClr val="bg1"/>
                </a:solidFill>
                <a:effectLst/>
              </a:rPr>
              <a:t>TABLE T1;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Drop existing view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DROP </a:t>
            </a:r>
            <a:r>
              <a:rPr lang="en-US" sz="3000" dirty="0">
                <a:solidFill>
                  <a:schemeClr val="bg1"/>
                </a:solidFill>
                <a:effectLst/>
              </a:rPr>
              <a:t>VIEW V1;</a:t>
            </a:r>
          </a:p>
        </p:txBody>
      </p:sp>
    </p:spTree>
    <p:extLst>
      <p:ext uri="{BB962C8B-B14F-4D97-AF65-F5344CB8AC3E}">
        <p14:creationId xmlns:p14="http://schemas.microsoft.com/office/powerpoint/2010/main" val="21465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Read a data set from a table or set of tables or views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(DML)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36166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i="1" dirty="0">
                <a:solidFill>
                  <a:schemeClr val="accent2"/>
                </a:solidFill>
                <a:effectLst/>
              </a:rPr>
              <a:t># What?</a:t>
            </a:r>
          </a:p>
          <a:p>
            <a:r>
              <a:rPr lang="en-US" sz="1900" dirty="0">
                <a:solidFill>
                  <a:schemeClr val="bg1"/>
                </a:solidFill>
                <a:effectLst/>
              </a:rPr>
              <a:t>SELECT</a:t>
            </a:r>
            <a:r>
              <a:rPr lang="en-US" sz="1900" dirty="0">
                <a:solidFill>
                  <a:schemeClr val="tx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tx1"/>
                </a:solidFill>
                <a:effectLst/>
              </a:rPr>
              <a:t>list_of_columns</a:t>
            </a:r>
            <a:endParaRPr lang="en-US" sz="1900" dirty="0">
              <a:solidFill>
                <a:schemeClr val="tx1"/>
              </a:solidFill>
              <a:effectLst/>
            </a:endParaRPr>
          </a:p>
          <a:p>
            <a:r>
              <a:rPr lang="en-US" sz="1900" i="1" dirty="0">
                <a:solidFill>
                  <a:schemeClr val="accent2"/>
                </a:solidFill>
                <a:effectLst/>
              </a:rPr>
              <a:t># From where?</a:t>
            </a:r>
          </a:p>
          <a:p>
            <a:r>
              <a:rPr lang="en-US" sz="1900" dirty="0">
                <a:solidFill>
                  <a:schemeClr val="bg1"/>
                </a:solidFill>
                <a:effectLst/>
              </a:rPr>
              <a:t>FROM</a:t>
            </a:r>
            <a:r>
              <a:rPr lang="en-US" sz="1900" dirty="0">
                <a:solidFill>
                  <a:schemeClr val="tx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tx1"/>
                </a:solidFill>
                <a:effectLst/>
              </a:rPr>
              <a:t>table_or_view</a:t>
            </a:r>
            <a:endParaRPr lang="en-US" sz="1900" dirty="0">
              <a:solidFill>
                <a:schemeClr val="tx1"/>
              </a:solidFill>
              <a:effectLst/>
            </a:endParaRPr>
          </a:p>
          <a:p>
            <a:r>
              <a:rPr lang="en-US" sz="1900" i="1" dirty="0">
                <a:solidFill>
                  <a:schemeClr val="accent2"/>
                </a:solidFill>
                <a:effectLst/>
              </a:rPr>
              <a:t># Extend or shrink the data set</a:t>
            </a:r>
          </a:p>
          <a:p>
            <a:r>
              <a:rPr lang="en-US" sz="1900" dirty="0">
                <a:solidFill>
                  <a:schemeClr val="tx1"/>
                </a:solidFill>
                <a:effectLst/>
              </a:rPr>
              <a:t>[</a:t>
            </a:r>
            <a:r>
              <a:rPr lang="en-US" sz="1900" dirty="0">
                <a:solidFill>
                  <a:schemeClr val="bg1"/>
                </a:solidFill>
                <a:effectLst/>
              </a:rPr>
              <a:t>[INNER|LEFT|RIGHT] JOIN </a:t>
            </a:r>
            <a:r>
              <a:rPr lang="en-US" sz="1900" dirty="0" err="1">
                <a:solidFill>
                  <a:schemeClr val="tx1"/>
                </a:solidFill>
                <a:effectLst/>
              </a:rPr>
              <a:t>table_or_view</a:t>
            </a:r>
            <a:r>
              <a:rPr lang="en-US" sz="1900" dirty="0">
                <a:solidFill>
                  <a:schemeClr val="tx1"/>
                </a:solidFill>
                <a:effectLst/>
              </a:rPr>
              <a:t> ON criteria] </a:t>
            </a:r>
          </a:p>
          <a:p>
            <a:r>
              <a:rPr lang="en-US" sz="1900" i="1" dirty="0">
                <a:solidFill>
                  <a:schemeClr val="accent2"/>
                </a:solidFill>
                <a:effectLst/>
              </a:rPr>
              <a:t># Apply a filter on the data set. For example, by sex, city, …</a:t>
            </a:r>
          </a:p>
          <a:p>
            <a:r>
              <a:rPr lang="en-US" sz="1900" dirty="0">
                <a:solidFill>
                  <a:schemeClr val="tx1"/>
                </a:solidFill>
                <a:effectLst/>
              </a:rPr>
              <a:t>[</a:t>
            </a:r>
            <a:r>
              <a:rPr lang="en-US" sz="1900" dirty="0">
                <a:solidFill>
                  <a:schemeClr val="bg1"/>
                </a:solidFill>
                <a:effectLst/>
              </a:rPr>
              <a:t>WHERE</a:t>
            </a:r>
            <a:r>
              <a:rPr lang="en-US" sz="1900" dirty="0">
                <a:solidFill>
                  <a:schemeClr val="tx1"/>
                </a:solidFill>
                <a:effectLst/>
              </a:rPr>
              <a:t> filter]</a:t>
            </a:r>
          </a:p>
          <a:p>
            <a:r>
              <a:rPr lang="en-US" sz="1900" i="1" dirty="0">
                <a:solidFill>
                  <a:schemeClr val="accent2"/>
                </a:solidFill>
                <a:effectLst/>
              </a:rPr>
              <a:t># Aggregate the data set. For example, by color, size, …</a:t>
            </a:r>
          </a:p>
          <a:p>
            <a:r>
              <a:rPr lang="en-US" sz="1900" dirty="0">
                <a:solidFill>
                  <a:schemeClr val="tx1"/>
                </a:solidFill>
                <a:effectLst/>
              </a:rPr>
              <a:t>[</a:t>
            </a:r>
            <a:r>
              <a:rPr lang="en-US" sz="1900" dirty="0">
                <a:solidFill>
                  <a:schemeClr val="bg1"/>
                </a:solidFill>
                <a:effectLst/>
              </a:rPr>
              <a:t>GROUP BY </a:t>
            </a:r>
            <a:r>
              <a:rPr lang="en-US" sz="1900" dirty="0" err="1">
                <a:solidFill>
                  <a:schemeClr val="tx1"/>
                </a:solidFill>
                <a:effectLst/>
              </a:rPr>
              <a:t>group_list</a:t>
            </a:r>
            <a:r>
              <a:rPr lang="en-US" sz="1900" dirty="0"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900" i="1" dirty="0">
                <a:solidFill>
                  <a:schemeClr val="accent2"/>
                </a:solidFill>
                <a:effectLst/>
              </a:rPr>
              <a:t># Sort the result set. For example, by name, weight, …</a:t>
            </a:r>
          </a:p>
          <a:p>
            <a:r>
              <a:rPr lang="en-US" sz="1900" dirty="0">
                <a:solidFill>
                  <a:schemeClr val="tx1"/>
                </a:solidFill>
                <a:effectLst/>
              </a:rPr>
              <a:t>[</a:t>
            </a:r>
            <a:r>
              <a:rPr lang="en-US" sz="1900" dirty="0">
                <a:solidFill>
                  <a:schemeClr val="bg1"/>
                </a:solidFill>
                <a:effectLst/>
              </a:rPr>
              <a:t>ORDER BY </a:t>
            </a:r>
            <a:r>
              <a:rPr lang="en-US" sz="1900" dirty="0" err="1">
                <a:solidFill>
                  <a:schemeClr val="tx1"/>
                </a:solidFill>
                <a:effectLst/>
              </a:rPr>
              <a:t>order_list</a:t>
            </a:r>
            <a:r>
              <a:rPr lang="en-US" sz="1900" dirty="0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4C4821B-FC80-45B0-9BD6-7616290429E9}"/>
              </a:ext>
            </a:extLst>
          </p:cNvPr>
          <p:cNvSpPr/>
          <p:nvPr/>
        </p:nvSpPr>
        <p:spPr>
          <a:xfrm>
            <a:off x="9036822" y="3124200"/>
            <a:ext cx="228600" cy="11778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5B4E968-9581-443E-BB37-6F2283E7B52A}"/>
              </a:ext>
            </a:extLst>
          </p:cNvPr>
          <p:cNvSpPr/>
          <p:nvPr/>
        </p:nvSpPr>
        <p:spPr>
          <a:xfrm>
            <a:off x="9036822" y="4336860"/>
            <a:ext cx="228600" cy="22730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1CA3A-89D1-4010-B99A-1EC4FD83CF9C}"/>
              </a:ext>
            </a:extLst>
          </p:cNvPr>
          <p:cNvSpPr txBox="1"/>
          <p:nvPr/>
        </p:nvSpPr>
        <p:spPr>
          <a:xfrm>
            <a:off x="9464358" y="3411090"/>
            <a:ext cx="1446642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Required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DF885-5750-4CC1-B270-69DEF4161D01}"/>
              </a:ext>
            </a:extLst>
          </p:cNvPr>
          <p:cNvSpPr txBox="1"/>
          <p:nvPr/>
        </p:nvSpPr>
        <p:spPr>
          <a:xfrm>
            <a:off x="9464357" y="5171361"/>
            <a:ext cx="140047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206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Add new row(s) to a table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(DML)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5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INSERT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INTO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object_name</a:t>
            </a:r>
            <a:r>
              <a:rPr lang="en-US" sz="3000" dirty="0">
                <a:solidFill>
                  <a:schemeClr val="tx1"/>
                </a:solidFill>
                <a:effectLst/>
              </a:rPr>
              <a:t> VALUES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value_list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Insert one row of data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INSERT INTO </a:t>
            </a:r>
            <a:r>
              <a:rPr lang="en-US" sz="3000" dirty="0">
                <a:solidFill>
                  <a:schemeClr val="bg1"/>
                </a:solidFill>
                <a:effectLst/>
              </a:rPr>
              <a:t>T1(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person_name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) VALUES ('John');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Insert two more rows of data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INSERT INTO </a:t>
            </a:r>
            <a:r>
              <a:rPr lang="en-US" sz="3000" dirty="0">
                <a:solidFill>
                  <a:schemeClr val="bg1"/>
                </a:solidFill>
                <a:effectLst/>
              </a:rPr>
              <a:t>T1(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person_name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) VALUES ('Jim'), ('Ed');</a:t>
            </a:r>
          </a:p>
        </p:txBody>
      </p:sp>
    </p:spTree>
    <p:extLst>
      <p:ext uri="{BB962C8B-B14F-4D97-AF65-F5344CB8AC3E}">
        <p14:creationId xmlns:p14="http://schemas.microsoft.com/office/powerpoint/2010/main" val="38899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Delete data from table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(DML)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6000" y="320291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DELETE</a:t>
            </a:r>
            <a:r>
              <a:rPr lang="en-US" sz="3000" dirty="0">
                <a:solidFill>
                  <a:schemeClr val="tx1"/>
                </a:solidFill>
                <a:effectLst/>
              </a:rPr>
              <a:t> FROM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object_name</a:t>
            </a:r>
            <a:r>
              <a:rPr lang="en-US" sz="3000" dirty="0">
                <a:solidFill>
                  <a:schemeClr val="tx1"/>
                </a:solidFill>
                <a:effectLst/>
              </a:rPr>
              <a:t> [WHERE condition]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6000" y="453314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Delete one record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DELETE FROM </a:t>
            </a:r>
            <a:r>
              <a:rPr lang="en-US" sz="3000" dirty="0">
                <a:solidFill>
                  <a:schemeClr val="bg1"/>
                </a:solidFill>
                <a:effectLst/>
              </a:rPr>
              <a:t>T1 WHERE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person_name</a:t>
            </a:r>
            <a:r>
              <a:rPr lang="en-US" sz="3000" dirty="0">
                <a:solidFill>
                  <a:schemeClr val="bg1"/>
                </a:solidFill>
                <a:effectLst/>
              </a:rPr>
              <a:t>='Ed';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Delete all records from a table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DELETE FROM </a:t>
            </a:r>
            <a:r>
              <a:rPr lang="en-US" sz="3000" dirty="0">
                <a:solidFill>
                  <a:schemeClr val="bg1"/>
                </a:solidFill>
                <a:effectLst/>
              </a:rPr>
              <a:t>T1;</a:t>
            </a:r>
          </a:p>
        </p:txBody>
      </p:sp>
    </p:spTree>
    <p:extLst>
      <p:ext uri="{BB962C8B-B14F-4D97-AF65-F5344CB8AC3E}">
        <p14:creationId xmlns:p14="http://schemas.microsoft.com/office/powerpoint/2010/main" val="40374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Quick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Previous Module (M6)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Update set of records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(DML)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6000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UPDATE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object_name</a:t>
            </a:r>
            <a:r>
              <a:rPr lang="en-US" sz="3000" dirty="0">
                <a:solidFill>
                  <a:schemeClr val="tx1"/>
                </a:solidFill>
                <a:effectLst/>
              </a:rPr>
              <a:t> SET field=value [WHERE filter]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16000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Increase all salaries with 100 units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UPDATE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T1 SET salary=salary+100;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bonus for all people with blue eyes to 1000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UPDATE </a:t>
            </a:r>
            <a:r>
              <a:rPr lang="en-US" sz="3000" dirty="0">
                <a:solidFill>
                  <a:schemeClr val="bg1"/>
                </a:solidFill>
                <a:effectLst/>
              </a:rPr>
              <a:t>T1 SET bonus=1000 WHERE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eyes_color</a:t>
            </a:r>
            <a:r>
              <a:rPr lang="en-US" sz="3000" dirty="0">
                <a:solidFill>
                  <a:schemeClr val="bg1"/>
                </a:solidFill>
                <a:effectLst/>
              </a:rPr>
              <a:t>='blue';</a:t>
            </a:r>
          </a:p>
        </p:txBody>
      </p:sp>
    </p:spTree>
    <p:extLst>
      <p:ext uri="{BB962C8B-B14F-4D97-AF65-F5344CB8AC3E}">
        <p14:creationId xmlns:p14="http://schemas.microsoft.com/office/powerpoint/2010/main" val="12464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Link additional data source based on a condition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 (Part of the SELECT Statement)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383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LEFT|INNER|RIGHT JOIN </a:t>
            </a:r>
            <a:r>
              <a:rPr lang="en-US" sz="3000" dirty="0">
                <a:solidFill>
                  <a:schemeClr val="tx1"/>
                </a:solidFill>
                <a:effectLst/>
              </a:rPr>
              <a:t>source ON condition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7383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Join records from two tables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SELECT T1.id, T1.person_name, </a:t>
            </a:r>
            <a:r>
              <a:rPr lang="en-US" sz="3000" dirty="0">
                <a:solidFill>
                  <a:schemeClr val="bg1"/>
                </a:solidFill>
                <a:effectLst/>
              </a:rPr>
              <a:t>T2</a:t>
            </a:r>
            <a:r>
              <a:rPr lang="en-US" sz="3000" dirty="0">
                <a:solidFill>
                  <a:schemeClr val="tx1"/>
                </a:solidFill>
                <a:effectLst/>
              </a:rPr>
              <a:t>.department_name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FROM T1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LEFT JOIN </a:t>
            </a:r>
            <a:r>
              <a:rPr lang="en-US" sz="3000" dirty="0">
                <a:solidFill>
                  <a:schemeClr val="bg1"/>
                </a:solidFill>
                <a:effectLst/>
              </a:rPr>
              <a:t>T2 on T1.did=T2.id</a:t>
            </a:r>
            <a:r>
              <a:rPr lang="en-US" sz="3000" dirty="0">
                <a:solidFill>
                  <a:schemeClr val="tx1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56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Data (INNER JOIN)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C67EB-640C-47F8-B90A-F1F646D3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07301"/>
              </p:ext>
            </p:extLst>
          </p:nvPr>
        </p:nvGraphicFramePr>
        <p:xfrm>
          <a:off x="1122843" y="1233531"/>
          <a:ext cx="3820886" cy="1853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001">
                  <a:extLst>
                    <a:ext uri="{9D8B030D-6E8A-4147-A177-3AD203B41FA5}">
                      <a16:colId xmlns:a16="http://schemas.microsoft.com/office/drawing/2014/main" val="1362024339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4204019822"/>
                    </a:ext>
                  </a:extLst>
                </a:gridCol>
                <a:gridCol w="2567040">
                  <a:extLst>
                    <a:ext uri="{9D8B030D-6E8A-4147-A177-3AD203B41FA5}">
                      <a16:colId xmlns:a16="http://schemas.microsoft.com/office/drawing/2014/main" val="292860750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US" sz="1800" b="1" dirty="0"/>
                        <a:t>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PERSON_NAME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792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Ivan Petrov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066641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Stoyan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Iliev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0435081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Gergana </a:t>
                      </a:r>
                      <a:r>
                        <a:rPr lang="en-US" sz="1800" dirty="0" err="1"/>
                        <a:t>Kostova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8524759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Tsvetanka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Petkova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71579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AEF2A9-2C88-4AF7-A319-D5F5CD08D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71829"/>
              </p:ext>
            </p:extLst>
          </p:nvPr>
        </p:nvGraphicFramePr>
        <p:xfrm>
          <a:off x="6907847" y="1233530"/>
          <a:ext cx="3906707" cy="1482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093">
                  <a:extLst>
                    <a:ext uri="{9D8B030D-6E8A-4147-A177-3AD203B41FA5}">
                      <a16:colId xmlns:a16="http://schemas.microsoft.com/office/drawing/2014/main" val="1362024339"/>
                    </a:ext>
                  </a:extLst>
                </a:gridCol>
                <a:gridCol w="3233614">
                  <a:extLst>
                    <a:ext uri="{9D8B030D-6E8A-4147-A177-3AD203B41FA5}">
                      <a16:colId xmlns:a16="http://schemas.microsoft.com/office/drawing/2014/main" val="292860750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US" sz="1800" b="1" dirty="0"/>
                        <a:t>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DEPT_NAME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792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 Department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066641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Marketing Department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0435081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Accounting Department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625251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AEB490-9064-4562-95C0-D1387E81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34198"/>
              </p:ext>
            </p:extLst>
          </p:nvPr>
        </p:nvGraphicFramePr>
        <p:xfrm>
          <a:off x="1879114" y="3479928"/>
          <a:ext cx="8125882" cy="1482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226">
                  <a:extLst>
                    <a:ext uri="{9D8B030D-6E8A-4147-A177-3AD203B41FA5}">
                      <a16:colId xmlns:a16="http://schemas.microsoft.com/office/drawing/2014/main" val="851679344"/>
                    </a:ext>
                  </a:extLst>
                </a:gridCol>
                <a:gridCol w="1108074">
                  <a:extLst>
                    <a:ext uri="{9D8B030D-6E8A-4147-A177-3AD203B41FA5}">
                      <a16:colId xmlns:a16="http://schemas.microsoft.com/office/drawing/2014/main" val="576463743"/>
                    </a:ext>
                  </a:extLst>
                </a:gridCol>
                <a:gridCol w="3139546">
                  <a:extLst>
                    <a:ext uri="{9D8B030D-6E8A-4147-A177-3AD203B41FA5}">
                      <a16:colId xmlns:a16="http://schemas.microsoft.com/office/drawing/2014/main" val="3272744295"/>
                    </a:ext>
                  </a:extLst>
                </a:gridCol>
                <a:gridCol w="3001036">
                  <a:extLst>
                    <a:ext uri="{9D8B030D-6E8A-4147-A177-3AD203B41FA5}">
                      <a16:colId xmlns:a16="http://schemas.microsoft.com/office/drawing/2014/main" val="2610778851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US" sz="1800" b="1" dirty="0"/>
                        <a:t>T1.ID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T1.DID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T2.DEPT_NAME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T1.PERSON_NAME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746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 Department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Ivan Petrov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0987248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 Department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Stoyan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Iliev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4005352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Marketing Department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Tsvetanka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Petkova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32240126"/>
                  </a:ext>
                </a:extLst>
              </a:tr>
            </a:tbl>
          </a:graphicData>
        </a:graphic>
      </p:graphicFrame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85BC09-B7EC-4291-AD97-E5758F8F2FAD}"/>
              </a:ext>
            </a:extLst>
          </p:cNvPr>
          <p:cNvSpPr txBox="1">
            <a:spLocks/>
          </p:cNvSpPr>
          <p:nvPr/>
        </p:nvSpPr>
        <p:spPr>
          <a:xfrm>
            <a:off x="2239744" y="5068227"/>
            <a:ext cx="7343159" cy="1361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rgbClr val="234465"/>
                </a:solidFill>
                <a:effectLst/>
              </a:rPr>
              <a:t>SELECT T1.ID, T1.DID, T2.DEPT_NAME, T1.PERSON_NAME</a:t>
            </a:r>
          </a:p>
          <a:p>
            <a:r>
              <a:rPr lang="en-US" sz="1999" dirty="0">
                <a:solidFill>
                  <a:srgbClr val="234465"/>
                </a:solidFill>
                <a:effectLst/>
              </a:rPr>
              <a:t>FROM PERSONS T1</a:t>
            </a:r>
          </a:p>
          <a:p>
            <a:r>
              <a:rPr lang="en-US" sz="1999" dirty="0">
                <a:solidFill>
                  <a:srgbClr val="234465"/>
                </a:solidFill>
                <a:effectLst/>
              </a:rPr>
              <a:t>INNER JOIN DEPARTMENTS T2</a:t>
            </a:r>
          </a:p>
          <a:p>
            <a:r>
              <a:rPr lang="en-US" sz="1999" dirty="0">
                <a:solidFill>
                  <a:srgbClr val="234465"/>
                </a:solidFill>
                <a:effectLst/>
              </a:rPr>
              <a:t>ON T2.ID = T1.DID;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23FA94ED-2216-46F1-B16C-6D6987986888}"/>
              </a:ext>
            </a:extLst>
          </p:cNvPr>
          <p:cNvSpPr/>
          <p:nvPr/>
        </p:nvSpPr>
        <p:spPr bwMode="auto">
          <a:xfrm>
            <a:off x="5560433" y="1739585"/>
            <a:ext cx="701780" cy="674078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CA6994D-F7E8-48AB-9EA0-36C7B2E30508}"/>
              </a:ext>
            </a:extLst>
          </p:cNvPr>
          <p:cNvSpPr/>
          <p:nvPr/>
        </p:nvSpPr>
        <p:spPr>
          <a:xfrm rot="5400000">
            <a:off x="4555159" y="633342"/>
            <a:ext cx="240083" cy="52424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36701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Data (LEFT | RIGHT [OUTER] JOIN)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C67EB-640C-47F8-B90A-F1F646D3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32696"/>
              </p:ext>
            </p:extLst>
          </p:nvPr>
        </p:nvGraphicFramePr>
        <p:xfrm>
          <a:off x="1122843" y="1233531"/>
          <a:ext cx="3820886" cy="1853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001">
                  <a:extLst>
                    <a:ext uri="{9D8B030D-6E8A-4147-A177-3AD203B41FA5}">
                      <a16:colId xmlns:a16="http://schemas.microsoft.com/office/drawing/2014/main" val="1362024339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4204019822"/>
                    </a:ext>
                  </a:extLst>
                </a:gridCol>
                <a:gridCol w="2567040">
                  <a:extLst>
                    <a:ext uri="{9D8B030D-6E8A-4147-A177-3AD203B41FA5}">
                      <a16:colId xmlns:a16="http://schemas.microsoft.com/office/drawing/2014/main" val="292860750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US" sz="1800" b="1" dirty="0"/>
                        <a:t>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PERSON_NAME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792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Ivan Petrov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066641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Stoyan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Iliev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0435081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Gergana </a:t>
                      </a:r>
                      <a:r>
                        <a:rPr lang="en-US" sz="1800" dirty="0" err="1"/>
                        <a:t>Kostova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98524759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Tsvetanka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Petkova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971579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AEF2A9-2C88-4AF7-A319-D5F5CD08D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72507"/>
              </p:ext>
            </p:extLst>
          </p:nvPr>
        </p:nvGraphicFramePr>
        <p:xfrm>
          <a:off x="6907847" y="1233530"/>
          <a:ext cx="3906707" cy="1482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093">
                  <a:extLst>
                    <a:ext uri="{9D8B030D-6E8A-4147-A177-3AD203B41FA5}">
                      <a16:colId xmlns:a16="http://schemas.microsoft.com/office/drawing/2014/main" val="1362024339"/>
                    </a:ext>
                  </a:extLst>
                </a:gridCol>
                <a:gridCol w="3233614">
                  <a:extLst>
                    <a:ext uri="{9D8B030D-6E8A-4147-A177-3AD203B41FA5}">
                      <a16:colId xmlns:a16="http://schemas.microsoft.com/office/drawing/2014/main" val="2928607502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US" sz="1800" b="1" dirty="0"/>
                        <a:t>ID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DEPT_NAME</a:t>
                      </a:r>
                      <a:endParaRPr lang="en-US" sz="1800" b="1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792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 Department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0666411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Marketing Department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0435081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Accounting Department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625251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AEB490-9064-4562-95C0-D1387E81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70817"/>
              </p:ext>
            </p:extLst>
          </p:nvPr>
        </p:nvGraphicFramePr>
        <p:xfrm>
          <a:off x="1848382" y="3432905"/>
          <a:ext cx="8125882" cy="1853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226">
                  <a:extLst>
                    <a:ext uri="{9D8B030D-6E8A-4147-A177-3AD203B41FA5}">
                      <a16:colId xmlns:a16="http://schemas.microsoft.com/office/drawing/2014/main" val="851679344"/>
                    </a:ext>
                  </a:extLst>
                </a:gridCol>
                <a:gridCol w="1108074">
                  <a:extLst>
                    <a:ext uri="{9D8B030D-6E8A-4147-A177-3AD203B41FA5}">
                      <a16:colId xmlns:a16="http://schemas.microsoft.com/office/drawing/2014/main" val="576463743"/>
                    </a:ext>
                  </a:extLst>
                </a:gridCol>
                <a:gridCol w="3139546">
                  <a:extLst>
                    <a:ext uri="{9D8B030D-6E8A-4147-A177-3AD203B41FA5}">
                      <a16:colId xmlns:a16="http://schemas.microsoft.com/office/drawing/2014/main" val="3272744295"/>
                    </a:ext>
                  </a:extLst>
                </a:gridCol>
                <a:gridCol w="3001036">
                  <a:extLst>
                    <a:ext uri="{9D8B030D-6E8A-4147-A177-3AD203B41FA5}">
                      <a16:colId xmlns:a16="http://schemas.microsoft.com/office/drawing/2014/main" val="2610778851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en-US" sz="1800" dirty="0"/>
                        <a:t>T1.ID</a:t>
                      </a:r>
                      <a:endParaRPr lang="en-US" sz="1800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T1.DID</a:t>
                      </a:r>
                      <a:endParaRPr lang="en-US" sz="1800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T2.DEPT_NAME</a:t>
                      </a:r>
                      <a:endParaRPr lang="en-US" sz="1800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T1.PERSON_NAME</a:t>
                      </a:r>
                      <a:endParaRPr lang="en-US" sz="1800" dirty="0">
                        <a:solidFill>
                          <a:srgbClr val="234465"/>
                        </a:solidFill>
                      </a:endParaRPr>
                    </a:p>
                  </a:txBody>
                  <a:tcPr marL="91416" marR="91416" marT="45708" marB="45708"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4746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 Department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Ivan Petrov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809872487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Sales Department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Stoyan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Iliev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4005352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Gergana </a:t>
                      </a:r>
                      <a:r>
                        <a:rPr lang="en-US" sz="1800" dirty="0" err="1"/>
                        <a:t>Kostova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81108592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Marketing Department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Tsvetanka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Petkova</a:t>
                      </a:r>
                      <a:endParaRPr lang="en-US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732240126"/>
                  </a:ext>
                </a:extLst>
              </a:tr>
            </a:tbl>
          </a:graphicData>
        </a:graphic>
      </p:graphicFrame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85BC09-B7EC-4291-AD97-E5758F8F2FAD}"/>
              </a:ext>
            </a:extLst>
          </p:cNvPr>
          <p:cNvSpPr txBox="1">
            <a:spLocks/>
          </p:cNvSpPr>
          <p:nvPr/>
        </p:nvSpPr>
        <p:spPr>
          <a:xfrm>
            <a:off x="2239743" y="5344922"/>
            <a:ext cx="7343159" cy="1361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rgbClr val="234465"/>
                </a:solidFill>
                <a:effectLst/>
              </a:rPr>
              <a:t>SELECT T1.ID, T1.DID, T2.DEPT_NAME, T1.PERSON_NAME</a:t>
            </a:r>
          </a:p>
          <a:p>
            <a:r>
              <a:rPr lang="en-US" sz="1999" dirty="0">
                <a:solidFill>
                  <a:srgbClr val="234465"/>
                </a:solidFill>
                <a:effectLst/>
              </a:rPr>
              <a:t>FROM PERSONS T1</a:t>
            </a:r>
          </a:p>
          <a:p>
            <a:r>
              <a:rPr lang="en-US" sz="1999" dirty="0">
                <a:solidFill>
                  <a:srgbClr val="234465"/>
                </a:solidFill>
                <a:effectLst/>
              </a:rPr>
              <a:t>LEFT JOIN DEPARTMENTS T2</a:t>
            </a:r>
          </a:p>
          <a:p>
            <a:r>
              <a:rPr lang="en-US" sz="1999" dirty="0">
                <a:solidFill>
                  <a:srgbClr val="234465"/>
                </a:solidFill>
                <a:effectLst/>
              </a:rPr>
              <a:t>ON T2.ID = T1.DID;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23FA94ED-2216-46F1-B16C-6D6987986888}"/>
              </a:ext>
            </a:extLst>
          </p:cNvPr>
          <p:cNvSpPr/>
          <p:nvPr/>
        </p:nvSpPr>
        <p:spPr bwMode="auto">
          <a:xfrm>
            <a:off x="5560433" y="1739585"/>
            <a:ext cx="701780" cy="674078"/>
          </a:xfrm>
          <a:prstGeom prst="mathPlu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CA6994D-F7E8-48AB-9EA0-36C7B2E30508}"/>
              </a:ext>
            </a:extLst>
          </p:cNvPr>
          <p:cNvSpPr/>
          <p:nvPr/>
        </p:nvSpPr>
        <p:spPr>
          <a:xfrm rot="5400000">
            <a:off x="4555159" y="633342"/>
            <a:ext cx="240083" cy="52424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3686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Give permissions to a user over an object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GRANT (DCL)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72862" y="318486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GRANT</a:t>
            </a:r>
            <a:r>
              <a:rPr lang="en-US" sz="3000" dirty="0">
                <a:solidFill>
                  <a:schemeClr val="tx1"/>
                </a:solidFill>
                <a:effectLst/>
              </a:rPr>
              <a:t> privileges ON object TO user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72862" y="4515091"/>
            <a:ext cx="11049000" cy="2209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# Create user and grant permissions to a database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GRANT </a:t>
            </a:r>
            <a:r>
              <a:rPr lang="en-US" sz="2800" dirty="0">
                <a:solidFill>
                  <a:schemeClr val="bg1"/>
                </a:solidFill>
                <a:effectLst/>
              </a:rPr>
              <a:t>ALL ON DATABASE_1.* TO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user@localhost</a:t>
            </a:r>
            <a:endParaRPr lang="en-US" sz="2800" dirty="0">
              <a:solidFill>
                <a:schemeClr val="bg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IDENTIFIED BY 'Password1';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# Apply privileges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FLUSH PRIVILEGES; </a:t>
            </a:r>
          </a:p>
        </p:txBody>
      </p:sp>
    </p:spTree>
    <p:extLst>
      <p:ext uri="{BB962C8B-B14F-4D97-AF65-F5344CB8AC3E}">
        <p14:creationId xmlns:p14="http://schemas.microsoft.com/office/powerpoint/2010/main" val="33709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Revoke permissions from a user over an object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REVOKE (DCL)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5271" y="3164865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REVOKE</a:t>
            </a:r>
            <a:r>
              <a:rPr lang="en-US" sz="3000" dirty="0">
                <a:solidFill>
                  <a:schemeClr val="tx1"/>
                </a:solidFill>
                <a:effectLst/>
              </a:rPr>
              <a:t> privileges ON object FROM user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5271" y="4495095"/>
            <a:ext cx="11049000" cy="2209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accent2"/>
                </a:solidFill>
                <a:effectLst/>
              </a:rPr>
              <a:t># Revoke insert permissions in a database from user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REVOKE </a:t>
            </a:r>
            <a:r>
              <a:rPr lang="en-US" sz="2800" dirty="0">
                <a:solidFill>
                  <a:schemeClr val="bg1"/>
                </a:solidFill>
                <a:effectLst/>
              </a:rPr>
              <a:t>INSERT ON DATABASE_1.* FROM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user@localhost</a:t>
            </a:r>
            <a:r>
              <a:rPr lang="en-US" sz="28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# Apply privileges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FLUSH PRIVILEGES; </a:t>
            </a:r>
          </a:p>
        </p:txBody>
      </p:sp>
    </p:spTree>
    <p:extLst>
      <p:ext uri="{BB962C8B-B14F-4D97-AF65-F5344CB8AC3E}">
        <p14:creationId xmlns:p14="http://schemas.microsoft.com/office/powerpoint/2010/main" val="28054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Basic Set of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24000"/>
            <a:ext cx="283500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Post-installation wizard used to secure the installed instance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mysql_secure_installation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6000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mysql_secure_installation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16000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Start the wizard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mysql_secure_installation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014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Client application to communicate with the </a:t>
            </a:r>
            <a:r>
              <a:rPr lang="en-US" dirty="0" err="1"/>
              <a:t>MariaDB</a:t>
            </a:r>
            <a:r>
              <a:rPr lang="en-US" dirty="0"/>
              <a:t> daemon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307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mysql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30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Connect to a local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MariaDB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daemon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mysql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-u root -p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Import database backup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mysql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-u root -p db1 &lt;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dump.sql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4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Tool for extract / backup a database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mysqldump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6000" y="324313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mysqldump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16000" y="4573367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i="1" dirty="0">
                <a:solidFill>
                  <a:schemeClr val="accent2"/>
                </a:solidFill>
                <a:effectLst/>
              </a:rPr>
              <a:t># Export single database</a:t>
            </a:r>
          </a:p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mysqldump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-u root -p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sudemo</a:t>
            </a:r>
            <a:r>
              <a:rPr lang="en-US" sz="2500" dirty="0">
                <a:solidFill>
                  <a:schemeClr val="bg1"/>
                </a:solidFill>
                <a:effectLst/>
              </a:rPr>
              <a:t> &gt;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sudemo.sql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i="1" dirty="0">
                <a:solidFill>
                  <a:schemeClr val="accent2"/>
                </a:solidFill>
                <a:effectLst/>
              </a:rPr>
              <a:t># Export all databases</a:t>
            </a:r>
          </a:p>
          <a:p>
            <a:r>
              <a:rPr lang="en-US" sz="25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5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25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2500" dirty="0" err="1">
                <a:solidFill>
                  <a:schemeClr val="tx1"/>
                </a:solidFill>
                <a:effectLst/>
              </a:rPr>
              <a:t>mysqldump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-u root -p --all-databases &gt;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exp.sql</a:t>
            </a:r>
            <a:endParaRPr lang="en-US" sz="25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90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Filesystem</a:t>
            </a:r>
            <a:r>
              <a:rPr lang="en-US" dirty="0"/>
              <a:t> Hierarchy Standard (FHS)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Archive and Restore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Disk drives and Partitions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Filesystems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  <a:endParaRPr lang="en-GB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Practice: </a:t>
            </a:r>
            <a:r>
              <a:rPr lang="en-GB" dirty="0" err="1"/>
              <a:t>MariaDB</a:t>
            </a:r>
            <a:r>
              <a:rPr lang="en-GB" dirty="0"/>
              <a:t> in Action</a:t>
            </a:r>
            <a:endParaRPr lang="en-GB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36000" y="1269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Types and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Content Generation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314000"/>
            <a:ext cx="2996547" cy="29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Pseudo-dynamic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</a:p>
          <a:p>
            <a:endParaRPr lang="en-US" dirty="0"/>
          </a:p>
          <a:p>
            <a:r>
              <a:rPr lang="en-US" dirty="0"/>
              <a:t>Different approaches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scripting, or </a:t>
            </a:r>
            <a:r>
              <a:rPr lang="en-US" b="1" dirty="0">
                <a:solidFill>
                  <a:schemeClr val="bg1"/>
                </a:solidFill>
              </a:rPr>
              <a:t>combination</a:t>
            </a:r>
          </a:p>
          <a:p>
            <a:endParaRPr lang="en-US" dirty="0"/>
          </a:p>
          <a:p>
            <a:r>
              <a:rPr lang="en-US" dirty="0"/>
              <a:t>Typical tools / languages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PHP</a:t>
            </a:r>
            <a:r>
              <a:rPr lang="en-US" dirty="0"/>
              <a:t>, Perl, Python, Ruby, Java,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9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Introduction to PHP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224000"/>
            <a:ext cx="2979000" cy="29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PHP = </a:t>
            </a:r>
            <a:r>
              <a:rPr lang="en-US" b="1" dirty="0">
                <a:solidFill>
                  <a:schemeClr val="bg1"/>
                </a:solidFill>
              </a:rPr>
              <a:t>PHP: Hypertext Preprocessor</a:t>
            </a:r>
          </a:p>
          <a:p>
            <a:pPr lvl="1"/>
            <a:r>
              <a:rPr lang="en-US" b="1" dirty="0">
                <a:hlinkClick r:id="rId2"/>
              </a:rPr>
              <a:t>http://php.net</a:t>
            </a:r>
            <a:endParaRPr lang="en-US" b="1" dirty="0"/>
          </a:p>
          <a:p>
            <a:pPr lvl="1"/>
            <a:r>
              <a:rPr lang="en-US" dirty="0"/>
              <a:t>Current versions 7.x / 8.x</a:t>
            </a:r>
          </a:p>
          <a:p>
            <a:r>
              <a:rPr lang="en-US" dirty="0"/>
              <a:t>Huge repository of libraries / plugins</a:t>
            </a:r>
          </a:p>
          <a:p>
            <a:r>
              <a:rPr lang="en-US" dirty="0"/>
              <a:t>Many frameworks - Zend, </a:t>
            </a:r>
            <a:r>
              <a:rPr lang="en-US" dirty="0" err="1"/>
              <a:t>Symfony</a:t>
            </a:r>
            <a:r>
              <a:rPr lang="en-US" dirty="0"/>
              <a:t>, </a:t>
            </a:r>
            <a:r>
              <a:rPr lang="en-US" dirty="0" err="1"/>
              <a:t>Laravel</a:t>
            </a:r>
            <a:r>
              <a:rPr lang="en-US" dirty="0"/>
              <a:t>, </a:t>
            </a:r>
            <a:r>
              <a:rPr lang="en-US" dirty="0" err="1"/>
              <a:t>Yii</a:t>
            </a:r>
            <a:r>
              <a:rPr lang="en-US" dirty="0"/>
              <a:t>, </a:t>
            </a:r>
            <a:r>
              <a:rPr lang="en-US" dirty="0" err="1"/>
              <a:t>Phalcon</a:t>
            </a:r>
            <a:r>
              <a:rPr lang="en-US" dirty="0"/>
              <a:t>, …</a:t>
            </a:r>
          </a:p>
          <a:p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procedural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object-oriented approach</a:t>
            </a:r>
          </a:p>
          <a:p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general-purpose scripting language </a:t>
            </a:r>
            <a:r>
              <a:rPr lang="en-US" dirty="0"/>
              <a:t>as well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configuration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/php.ini</a:t>
            </a:r>
          </a:p>
          <a:p>
            <a:r>
              <a:rPr lang="en-US" dirty="0"/>
              <a:t>Get settings on command line</a:t>
            </a:r>
          </a:p>
          <a:p>
            <a:endParaRPr lang="en-US" dirty="0"/>
          </a:p>
          <a:p>
            <a:r>
              <a:rPr lang="en-US" dirty="0"/>
              <a:t>Get settings as a web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6000" y="320291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php</a:t>
            </a:r>
            <a:r>
              <a:rPr lang="en-US" sz="3000" dirty="0">
                <a:solidFill>
                  <a:schemeClr val="tx1"/>
                </a:solidFill>
                <a:effectLst/>
              </a:rPr>
              <a:t> -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6000" y="453314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&lt;h1&gt;Current PHP configuration:&lt;/h1&gt;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&lt;?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php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  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phpinfo</a:t>
            </a:r>
            <a:r>
              <a:rPr lang="en-US" sz="3000" dirty="0">
                <a:solidFill>
                  <a:schemeClr val="bg1"/>
                </a:solidFill>
                <a:effectLst/>
              </a:rPr>
              <a:t>();</a:t>
            </a:r>
          </a:p>
          <a:p>
            <a:r>
              <a:rPr lang="en-US" sz="3000" dirty="0">
                <a:solidFill>
                  <a:schemeClr val="tx1"/>
                </a:solidFill>
                <a:effectLst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341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Hello, PHP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PHP Enabled Page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9912" y="1749716"/>
            <a:ext cx="11049000" cy="4678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1"/>
                </a:solidFill>
                <a:effectLst/>
              </a:rPr>
              <a:t>&lt;!DOCTYPE HTML&gt;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&lt;html&gt;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 &lt;head&gt;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     &lt;title&gt;Hello, PHP&lt;/title&gt;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 &lt;/head&gt;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 &lt;body&gt;</a:t>
            </a:r>
          </a:p>
          <a:p>
            <a:r>
              <a:rPr lang="en-US" sz="2500" dirty="0">
                <a:solidFill>
                  <a:schemeClr val="tx2">
                    <a:lumMod val="75000"/>
                  </a:schemeClr>
                </a:solidFill>
                <a:effectLst/>
              </a:rPr>
              <a:t>       </a:t>
            </a:r>
            <a:r>
              <a:rPr lang="en-US" sz="2500" dirty="0">
                <a:solidFill>
                  <a:schemeClr val="bg1"/>
                </a:solidFill>
                <a:effectLst/>
              </a:rPr>
              <a:t>&lt;?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php</a:t>
            </a:r>
            <a:endParaRPr lang="en-US" sz="2500" dirty="0">
              <a:solidFill>
                <a:schemeClr val="bg1"/>
              </a:solidFill>
              <a:effectLst/>
            </a:endParaRP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          echo "Hi, I'm a PHP script!&lt;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br</a:t>
            </a:r>
            <a:r>
              <a:rPr lang="en-US" sz="2500" dirty="0">
                <a:solidFill>
                  <a:schemeClr val="bg1"/>
                </a:solidFill>
                <a:effectLst/>
              </a:rPr>
              <a:t>&gt;";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          echo "Your IP is: ".$_SERVER['REMOTE_ADDR'];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       ?&gt;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 &lt;/body&gt;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1703" y="6427916"/>
            <a:ext cx="550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http://php.net/manual/en/reserved.variables.server.php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PHP code is enclosed in </a:t>
            </a:r>
            <a:r>
              <a:rPr lang="en-US" b="1" dirty="0">
                <a:solidFill>
                  <a:schemeClr val="bg1"/>
                </a:solidFill>
              </a:rPr>
              <a:t>&lt;?</a:t>
            </a:r>
            <a:r>
              <a:rPr lang="en-US" b="1" dirty="0" err="1">
                <a:solidFill>
                  <a:schemeClr val="bg1"/>
                </a:solidFill>
              </a:rPr>
              <a:t>php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?&gt;</a:t>
            </a:r>
          </a:p>
          <a:p>
            <a:pPr>
              <a:buClr>
                <a:schemeClr val="tx1"/>
              </a:buClr>
            </a:pPr>
            <a:r>
              <a:rPr lang="en-US" dirty="0"/>
              <a:t>A line is terminated with 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Comments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Single line starts with 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//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Multi line are enclosed in </a:t>
            </a:r>
            <a:r>
              <a:rPr lang="en-US" b="1" dirty="0">
                <a:solidFill>
                  <a:schemeClr val="bg1"/>
                </a:solidFill>
              </a:rPr>
              <a:t>/*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*/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Start with </a:t>
            </a:r>
            <a:r>
              <a:rPr lang="en-US" b="1" dirty="0">
                <a:solidFill>
                  <a:schemeClr val="bg1"/>
                </a:solidFill>
              </a:rPr>
              <a:t>$</a:t>
            </a:r>
            <a:r>
              <a:rPr lang="en-US" dirty="0"/>
              <a:t> followed by </a:t>
            </a:r>
            <a:r>
              <a:rPr lang="en-US" b="1" dirty="0">
                <a:solidFill>
                  <a:schemeClr val="bg1"/>
                </a:solidFill>
              </a:rPr>
              <a:t>a letter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_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Allowed only </a:t>
            </a:r>
            <a:r>
              <a:rPr lang="en-US" b="1" dirty="0">
                <a:solidFill>
                  <a:schemeClr val="bg1"/>
                </a:solidFill>
              </a:rPr>
              <a:t>a-z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A-Z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0-9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Rules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455883" y="5181600"/>
            <a:ext cx="304800" cy="1143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7989283" y="5276047"/>
            <a:ext cx="1003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$var1</a:t>
            </a:r>
          </a:p>
          <a:p>
            <a:r>
              <a:rPr lang="en-US" sz="2800" dirty="0"/>
              <a:t>$1var</a:t>
            </a:r>
            <a:endParaRPr lang="bg-BG" sz="2800" dirty="0"/>
          </a:p>
        </p:txBody>
      </p:sp>
      <p:sp>
        <p:nvSpPr>
          <p:cNvPr id="7" name="Smiley Face 6"/>
          <p:cNvSpPr/>
          <p:nvPr/>
        </p:nvSpPr>
        <p:spPr>
          <a:xfrm>
            <a:off x="9110894" y="5231998"/>
            <a:ext cx="490306" cy="47705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&quot;No&quot; Symbol 7"/>
          <p:cNvSpPr/>
          <p:nvPr/>
        </p:nvSpPr>
        <p:spPr>
          <a:xfrm>
            <a:off x="9110894" y="5758063"/>
            <a:ext cx="490306" cy="457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Control the program flow based on a condition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1000" y="320291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if</a:t>
            </a:r>
            <a:r>
              <a:rPr lang="en-US" sz="3000" dirty="0">
                <a:solidFill>
                  <a:schemeClr val="tx1"/>
                </a:solidFill>
                <a:effectLst/>
              </a:rPr>
              <a:t> (condition) {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on_true</a:t>
            </a:r>
            <a:r>
              <a:rPr lang="en-US" sz="3000" dirty="0">
                <a:solidFill>
                  <a:schemeClr val="tx1"/>
                </a:solidFill>
                <a:effectLst/>
              </a:rPr>
              <a:t> } [else {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on_false</a:t>
            </a:r>
            <a:r>
              <a:rPr lang="en-US" sz="3000" dirty="0">
                <a:solidFill>
                  <a:schemeClr val="tx1"/>
                </a:solidFill>
                <a:effectLst/>
              </a:rPr>
              <a:t>}]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000" y="453314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i="1" dirty="0">
                <a:solidFill>
                  <a:schemeClr val="accent2"/>
                </a:solidFill>
                <a:effectLst/>
              </a:rPr>
              <a:t># Check if $var1 equals $var2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if </a:t>
            </a:r>
            <a:r>
              <a:rPr lang="en-US" sz="2500" dirty="0">
                <a:solidFill>
                  <a:schemeClr val="bg1"/>
                </a:solidFill>
                <a:effectLst/>
              </a:rPr>
              <a:t>($var1 == $var2)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echo "var1 and var2 are equal";</a:t>
            </a:r>
          </a:p>
          <a:p>
            <a:r>
              <a:rPr lang="en-US" sz="2500" dirty="0"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500" dirty="0">
                <a:solidFill>
                  <a:schemeClr val="tx1"/>
                </a:solidFill>
                <a:effectLst/>
              </a:rPr>
              <a:t>   echo "var1 and var2 are NOT equal";</a:t>
            </a:r>
          </a:p>
        </p:txBody>
      </p:sp>
    </p:spTree>
    <p:extLst>
      <p:ext uri="{BB962C8B-B14F-4D97-AF65-F5344CB8AC3E}">
        <p14:creationId xmlns:p14="http://schemas.microsoft.com/office/powerpoint/2010/main" val="421583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Repeat a statement(s) while the condition is true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15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while</a:t>
            </a:r>
            <a:r>
              <a:rPr lang="en-US" sz="3000" dirty="0">
                <a:solidFill>
                  <a:schemeClr val="tx1"/>
                </a:solidFill>
                <a:effectLst/>
              </a:rPr>
              <a:t> (condition) { statement 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498709"/>
            <a:ext cx="11049000" cy="2226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i="1" dirty="0">
                <a:solidFill>
                  <a:schemeClr val="accent2"/>
                </a:solidFill>
                <a:effectLst/>
              </a:rPr>
              <a:t># Echo numbers from 1 to 5</a:t>
            </a:r>
          </a:p>
          <a:p>
            <a:r>
              <a:rPr lang="en-US" sz="2300" dirty="0">
                <a:solidFill>
                  <a:schemeClr val="tx1"/>
                </a:solidFill>
                <a:effectLst/>
              </a:rPr>
              <a:t>$</a:t>
            </a:r>
            <a:r>
              <a:rPr lang="en-US" sz="23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2300" dirty="0">
                <a:solidFill>
                  <a:schemeClr val="tx1"/>
                </a:solidFill>
                <a:effectLst/>
              </a:rPr>
              <a:t>=1;</a:t>
            </a:r>
          </a:p>
          <a:p>
            <a:r>
              <a:rPr lang="en-US" sz="2300" dirty="0">
                <a:solidFill>
                  <a:schemeClr val="tx1"/>
                </a:solidFill>
                <a:effectLst/>
              </a:rPr>
              <a:t>while </a:t>
            </a:r>
            <a:r>
              <a:rPr lang="en-US" sz="2300" dirty="0">
                <a:solidFill>
                  <a:schemeClr val="bg1"/>
                </a:solidFill>
                <a:effectLst/>
              </a:rPr>
              <a:t>($</a:t>
            </a:r>
            <a:r>
              <a:rPr lang="en-US" sz="23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300" dirty="0">
                <a:solidFill>
                  <a:schemeClr val="bg1"/>
                </a:solidFill>
                <a:effectLst/>
              </a:rPr>
              <a:t> &lt;=5) {</a:t>
            </a:r>
          </a:p>
          <a:p>
            <a:r>
              <a:rPr lang="en-US" sz="2300" dirty="0">
                <a:solidFill>
                  <a:schemeClr val="tx1"/>
                </a:solidFill>
                <a:effectLst/>
              </a:rPr>
              <a:t>  echo $</a:t>
            </a:r>
            <a:r>
              <a:rPr lang="en-US" sz="23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23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300" dirty="0">
                <a:solidFill>
                  <a:schemeClr val="tx1"/>
                </a:solidFill>
                <a:effectLst/>
              </a:rPr>
              <a:t>  $</a:t>
            </a:r>
            <a:r>
              <a:rPr lang="en-US" sz="2300" dirty="0" err="1">
                <a:solidFill>
                  <a:schemeClr val="tx1"/>
                </a:solidFill>
                <a:effectLst/>
              </a:rPr>
              <a:t>var</a:t>
            </a:r>
            <a:r>
              <a:rPr lang="en-US" sz="2300" dirty="0">
                <a:solidFill>
                  <a:schemeClr val="tx1"/>
                </a:solidFill>
                <a:effectLst/>
              </a:rPr>
              <a:t>=$var+1;</a:t>
            </a:r>
          </a:p>
          <a:p>
            <a:r>
              <a:rPr lang="en-US" sz="23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Topics and Lab Infrastructure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36000" y="1269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Open a new connection to the MySQL server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mysqli_connect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14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mysqli_connect</a:t>
            </a:r>
            <a:r>
              <a:rPr lang="en-US" sz="3000" dirty="0">
                <a:solidFill>
                  <a:schemeClr val="tx1"/>
                </a:solidFill>
                <a:effectLst/>
              </a:rPr>
              <a:t>($host, $user, $pass, $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db</a:t>
            </a:r>
            <a:r>
              <a:rPr lang="en-US" sz="3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Check if we can connect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if 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mysqli_connect</a:t>
            </a:r>
            <a:r>
              <a:rPr lang="en-US" sz="2400" dirty="0">
                <a:solidFill>
                  <a:schemeClr val="tx1"/>
                </a:solidFill>
                <a:effectLst/>
              </a:rPr>
              <a:t>($host, $user, $pass, $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db</a:t>
            </a:r>
            <a:r>
              <a:rPr lang="en-US" sz="2400" dirty="0"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echo "Connected!";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echo "NOT connected!";</a:t>
            </a:r>
          </a:p>
        </p:txBody>
      </p:sp>
    </p:spTree>
    <p:extLst>
      <p:ext uri="{BB962C8B-B14F-4D97-AF65-F5344CB8AC3E}">
        <p14:creationId xmlns:p14="http://schemas.microsoft.com/office/powerpoint/2010/main" val="258673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Perform a query on the database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mysqli_query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4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mysqli_query</a:t>
            </a:r>
            <a:r>
              <a:rPr lang="en-US" sz="3000" dirty="0">
                <a:solidFill>
                  <a:schemeClr val="tx1"/>
                </a:solidFill>
                <a:effectLst/>
              </a:rPr>
              <a:t>($link, $query [, $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resultmode</a:t>
            </a:r>
            <a:r>
              <a:rPr lang="en-US" sz="3000" dirty="0">
                <a:solidFill>
                  <a:schemeClr val="tx1"/>
                </a:solidFill>
                <a:effectLst/>
              </a:rPr>
              <a:t>])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i="1" dirty="0">
                <a:solidFill>
                  <a:schemeClr val="accent2"/>
                </a:solidFill>
                <a:effectLst/>
              </a:rPr>
              <a:t># Echo do we have data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if 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mysqli_query</a:t>
            </a:r>
            <a:r>
              <a:rPr lang="en-US" sz="2400" dirty="0">
                <a:solidFill>
                  <a:schemeClr val="tx1"/>
                </a:solidFill>
                <a:effectLst/>
              </a:rPr>
              <a:t>($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dbh</a:t>
            </a:r>
            <a:r>
              <a:rPr lang="en-US" sz="2400" dirty="0">
                <a:solidFill>
                  <a:schemeClr val="tx1"/>
                </a:solidFill>
                <a:effectLst/>
              </a:rPr>
              <a:t>, $query))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echo "We have data";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echo "There is no data";</a:t>
            </a:r>
          </a:p>
        </p:txBody>
      </p:sp>
    </p:spTree>
    <p:extLst>
      <p:ext uri="{BB962C8B-B14F-4D97-AF65-F5344CB8AC3E}">
        <p14:creationId xmlns:p14="http://schemas.microsoft.com/office/powerpoint/2010/main" val="25540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Fetch a result row as an associative, a numeric array, or both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mysqli_fetch_array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04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mysqli_fetch_array</a:t>
            </a:r>
            <a:r>
              <a:rPr lang="en-US" sz="3000" dirty="0">
                <a:solidFill>
                  <a:schemeClr val="tx1"/>
                </a:solidFill>
                <a:effectLst/>
              </a:rPr>
              <a:t>($result [, $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resulttype</a:t>
            </a:r>
            <a:r>
              <a:rPr lang="en-US" sz="3000" dirty="0">
                <a:solidFill>
                  <a:schemeClr val="tx1"/>
                </a:solidFill>
                <a:effectLst/>
              </a:rPr>
              <a:t>])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Echo every row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while ($row=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mysqli_fetch_array</a:t>
            </a:r>
            <a:r>
              <a:rPr lang="en-US" sz="2600" dirty="0">
                <a:solidFill>
                  <a:schemeClr val="tx1"/>
                </a:solidFill>
                <a:effectLst/>
              </a:rPr>
              <a:t>($result, MYSQLI_ASSOC))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echo "&lt;li&gt;".$row['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person_name</a:t>
            </a:r>
            <a:r>
              <a:rPr lang="en-US" sz="2600" dirty="0">
                <a:solidFill>
                  <a:schemeClr val="tx1"/>
                </a:solidFill>
                <a:effectLst/>
              </a:rPr>
              <a:t>']."&lt;/li&gt;";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51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Several Web-based Administration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Web-based Administration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15000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options</a:t>
            </a:r>
          </a:p>
          <a:p>
            <a:pPr lvl="1"/>
            <a:r>
              <a:rPr lang="en-US" dirty="0"/>
              <a:t>Different offerings, support options, and capabilities</a:t>
            </a:r>
          </a:p>
          <a:p>
            <a:r>
              <a:rPr lang="en-US" dirty="0"/>
              <a:t>Cockpit </a:t>
            </a:r>
          </a:p>
          <a:p>
            <a:pPr lvl="1"/>
            <a:r>
              <a:rPr lang="en-US" b="1" dirty="0">
                <a:hlinkClick r:id="rId2"/>
              </a:rPr>
              <a:t>https://cockpit-project.org</a:t>
            </a:r>
            <a:endParaRPr lang="en-US" b="1" dirty="0"/>
          </a:p>
          <a:p>
            <a:r>
              <a:rPr lang="en-US" dirty="0" err="1"/>
              <a:t>Ajenti</a:t>
            </a:r>
            <a:endParaRPr lang="en-US" dirty="0"/>
          </a:p>
          <a:p>
            <a:pPr lvl="1"/>
            <a:r>
              <a:rPr lang="en-US" b="1" dirty="0">
                <a:hlinkClick r:id="rId3"/>
              </a:rPr>
              <a:t>https://ajenti.org/</a:t>
            </a:r>
            <a:r>
              <a:rPr lang="en-US" b="1" dirty="0"/>
              <a:t> </a:t>
            </a:r>
          </a:p>
          <a:p>
            <a:r>
              <a:rPr lang="en-US" dirty="0" err="1"/>
              <a:t>Webmin</a:t>
            </a:r>
            <a:endParaRPr lang="en-US" dirty="0"/>
          </a:p>
          <a:p>
            <a:pPr lvl="1"/>
            <a:r>
              <a:rPr lang="en-US" b="1" dirty="0">
                <a:hlinkClick r:id="rId4"/>
              </a:rPr>
              <a:t>https://webmin.com</a:t>
            </a:r>
            <a:endParaRPr lang="en-US" b="1" dirty="0"/>
          </a:p>
          <a:p>
            <a:r>
              <a:rPr lang="en-US" dirty="0"/>
              <a:t>Control Web Panel (ex-CentOS Web </a:t>
            </a:r>
            <a:r>
              <a:rPr lang="en-US"/>
              <a:t>Panel or CWP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hlinkClick r:id="rId5"/>
              </a:rPr>
              <a:t>https://control-webpanel.com/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00" y="2275256"/>
            <a:ext cx="476316" cy="47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24" y="2242918"/>
            <a:ext cx="508654" cy="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46" y="4474391"/>
            <a:ext cx="476316" cy="476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51" y="4474391"/>
            <a:ext cx="476316" cy="476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56" y="4458222"/>
            <a:ext cx="508654" cy="508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5544000"/>
            <a:ext cx="476316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E615C-E580-455A-B142-3AB7DD5D0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73" y="3345461"/>
            <a:ext cx="476316" cy="476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166C0-83BB-4CDF-8AF4-070414C385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97" y="3313123"/>
            <a:ext cx="508654" cy="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Practice: PHP. Web Admin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36000" y="1269000"/>
            <a:ext cx="2619539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629567"/>
            <a:ext cx="8000488" cy="4844895"/>
          </a:xfrm>
        </p:spPr>
        <p:txBody>
          <a:bodyPr>
            <a:noAutofit/>
          </a:bodyPr>
          <a:lstStyle/>
          <a:p>
            <a:pPr>
              <a:buClr>
                <a:schemeClr val="bg2"/>
              </a:buClr>
            </a:pPr>
            <a:r>
              <a:rPr lang="en-US" sz="3400" b="1" dirty="0">
                <a:solidFill>
                  <a:schemeClr val="accent1"/>
                </a:solidFill>
              </a:rPr>
              <a:t>Apache</a:t>
            </a:r>
            <a:r>
              <a:rPr lang="en-US" sz="3400" b="1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accent1"/>
                </a:solidFill>
              </a:rPr>
              <a:t>NGINX</a:t>
            </a:r>
            <a:r>
              <a:rPr lang="en-US" sz="3400" b="1" dirty="0">
                <a:solidFill>
                  <a:schemeClr val="bg2"/>
                </a:solidFill>
              </a:rPr>
              <a:t> are two of the most popular web servers</a:t>
            </a:r>
          </a:p>
          <a:p>
            <a:pPr>
              <a:buClr>
                <a:schemeClr val="bg2"/>
              </a:buClr>
            </a:pPr>
            <a:r>
              <a:rPr lang="en-US" sz="3400" b="1" dirty="0">
                <a:solidFill>
                  <a:schemeClr val="bg2"/>
                </a:solidFill>
              </a:rPr>
              <a:t>Together </a:t>
            </a:r>
            <a:r>
              <a:rPr lang="en-US" sz="3400" b="1" dirty="0">
                <a:solidFill>
                  <a:schemeClr val="accent1"/>
                </a:solidFill>
              </a:rPr>
              <a:t>L</a:t>
            </a:r>
            <a:r>
              <a:rPr lang="en-US" sz="3400" b="1" dirty="0">
                <a:solidFill>
                  <a:schemeClr val="bg2"/>
                </a:solidFill>
              </a:rPr>
              <a:t>inux, </a:t>
            </a:r>
            <a:r>
              <a:rPr lang="en-US" sz="3400" b="1" dirty="0">
                <a:solidFill>
                  <a:schemeClr val="accent1"/>
                </a:solidFill>
              </a:rPr>
              <a:t>A</a:t>
            </a:r>
            <a:r>
              <a:rPr lang="en-US" sz="3400" b="1" dirty="0">
                <a:solidFill>
                  <a:schemeClr val="bg2"/>
                </a:solidFill>
              </a:rPr>
              <a:t>pache, </a:t>
            </a:r>
            <a:r>
              <a:rPr lang="en-US" sz="3400" b="1" dirty="0" err="1">
                <a:solidFill>
                  <a:schemeClr val="accent1"/>
                </a:solidFill>
              </a:rPr>
              <a:t>M</a:t>
            </a:r>
            <a:r>
              <a:rPr lang="en-US" sz="3400" b="1" dirty="0" err="1">
                <a:solidFill>
                  <a:schemeClr val="bg2"/>
                </a:solidFill>
              </a:rPr>
              <a:t>ariaDB</a:t>
            </a:r>
            <a:r>
              <a:rPr lang="en-US" sz="3400" b="1" dirty="0">
                <a:solidFill>
                  <a:schemeClr val="bg2"/>
                </a:solidFill>
              </a:rPr>
              <a:t>, and </a:t>
            </a:r>
            <a:r>
              <a:rPr lang="en-US" sz="3400" b="1" dirty="0">
                <a:solidFill>
                  <a:schemeClr val="accent1"/>
                </a:solidFill>
              </a:rPr>
              <a:t>P</a:t>
            </a:r>
            <a:r>
              <a:rPr lang="en-US" sz="3400" b="1" dirty="0">
                <a:solidFill>
                  <a:schemeClr val="bg2"/>
                </a:solidFill>
              </a:rPr>
              <a:t>HP form the</a:t>
            </a:r>
            <a:r>
              <a:rPr lang="en-US" sz="3400" b="1" dirty="0">
                <a:solidFill>
                  <a:schemeClr val="accent1"/>
                </a:solidFill>
              </a:rPr>
              <a:t> LAMP </a:t>
            </a:r>
            <a:r>
              <a:rPr lang="en-US" sz="3400" b="1" dirty="0">
                <a:solidFill>
                  <a:schemeClr val="bg2"/>
                </a:solidFill>
              </a:rPr>
              <a:t>stack</a:t>
            </a:r>
          </a:p>
          <a:p>
            <a:pPr>
              <a:buClr>
                <a:schemeClr val="bg2"/>
              </a:buClr>
            </a:pPr>
            <a:r>
              <a:rPr lang="en-US" sz="3400" b="1" dirty="0">
                <a:solidFill>
                  <a:schemeClr val="bg2"/>
                </a:solidFill>
              </a:rPr>
              <a:t>M in the LAMP acronym could stand either for </a:t>
            </a:r>
            <a:r>
              <a:rPr lang="en-US" sz="3400" b="1" dirty="0">
                <a:solidFill>
                  <a:schemeClr val="accent1"/>
                </a:solidFill>
              </a:rPr>
              <a:t>MySQL</a:t>
            </a:r>
            <a:r>
              <a:rPr lang="en-US" sz="3400" b="1" dirty="0">
                <a:solidFill>
                  <a:schemeClr val="bg2"/>
                </a:solidFill>
              </a:rPr>
              <a:t> or </a:t>
            </a:r>
            <a:r>
              <a:rPr lang="en-US" sz="3400" b="1" dirty="0" err="1">
                <a:solidFill>
                  <a:schemeClr val="accent1"/>
                </a:solidFill>
              </a:rPr>
              <a:t>MariaDB</a:t>
            </a:r>
            <a:r>
              <a:rPr lang="en-US" sz="3400" b="1" dirty="0">
                <a:solidFill>
                  <a:schemeClr val="accent1"/>
                </a:solidFill>
              </a:rPr>
              <a:t> </a:t>
            </a:r>
          </a:p>
          <a:p>
            <a:pPr>
              <a:buClr>
                <a:schemeClr val="bg2"/>
              </a:buClr>
            </a:pPr>
            <a:r>
              <a:rPr lang="en-US" sz="3400" b="1" dirty="0" err="1">
                <a:solidFill>
                  <a:schemeClr val="accent1"/>
                </a:solidFill>
              </a:rPr>
              <a:t>MariaDB</a:t>
            </a:r>
            <a:r>
              <a:rPr lang="en-US" sz="3400" b="1" dirty="0">
                <a:solidFill>
                  <a:schemeClr val="bg2"/>
                </a:solidFill>
              </a:rPr>
              <a:t> is compatible with MySQL and both are relational databases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924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400" b="1" dirty="0">
                <a:solidFill>
                  <a:schemeClr val="accent1"/>
                </a:solidFill>
              </a:rPr>
              <a:t>PHP</a:t>
            </a:r>
            <a:r>
              <a:rPr lang="en-US" sz="3400" b="1" dirty="0">
                <a:solidFill>
                  <a:schemeClr val="bg2"/>
                </a:solidFill>
              </a:rPr>
              <a:t> is one of the many available languages for dynamic web content</a:t>
            </a:r>
          </a:p>
          <a:p>
            <a:pPr>
              <a:buClr>
                <a:schemeClr val="bg2"/>
              </a:buClr>
            </a:pPr>
            <a:r>
              <a:rPr lang="en-US" sz="3400" b="1" dirty="0">
                <a:solidFill>
                  <a:schemeClr val="bg2"/>
                </a:solidFill>
              </a:rPr>
              <a:t>PHP can be used </a:t>
            </a:r>
            <a:r>
              <a:rPr lang="en-US" sz="3400" b="1" dirty="0">
                <a:solidFill>
                  <a:schemeClr val="accent1"/>
                </a:solidFill>
              </a:rPr>
              <a:t>in the terminal</a:t>
            </a:r>
            <a:r>
              <a:rPr lang="en-US" sz="3400" b="1" dirty="0">
                <a:solidFill>
                  <a:schemeClr val="bg2"/>
                </a:solidFill>
              </a:rPr>
              <a:t> as a regular scripting language</a:t>
            </a:r>
          </a:p>
          <a:p>
            <a:pPr>
              <a:buClr>
                <a:schemeClr val="bg2"/>
              </a:buClr>
            </a:pPr>
            <a:r>
              <a:rPr lang="en-US" sz="3400" b="1" dirty="0">
                <a:solidFill>
                  <a:schemeClr val="bg2"/>
                </a:solidFill>
              </a:rPr>
              <a:t>We can </a:t>
            </a:r>
            <a:r>
              <a:rPr lang="en-US" sz="3400" b="1" dirty="0">
                <a:solidFill>
                  <a:schemeClr val="accent1"/>
                </a:solidFill>
              </a:rPr>
              <a:t>ease our administration duties</a:t>
            </a:r>
            <a:r>
              <a:rPr lang="en-US" sz="3400" b="1" dirty="0">
                <a:solidFill>
                  <a:schemeClr val="bg2"/>
                </a:solidFill>
              </a:rPr>
              <a:t> with </a:t>
            </a:r>
            <a:r>
              <a:rPr lang="en-US" sz="3400" b="1" dirty="0">
                <a:solidFill>
                  <a:schemeClr val="accent1"/>
                </a:solidFill>
              </a:rPr>
              <a:t>tools</a:t>
            </a:r>
            <a:r>
              <a:rPr lang="en-US" sz="3400" b="1" dirty="0">
                <a:solidFill>
                  <a:schemeClr val="bg2"/>
                </a:solidFill>
              </a:rPr>
              <a:t> like </a:t>
            </a:r>
            <a:r>
              <a:rPr lang="en-US" sz="3400" b="1" dirty="0">
                <a:solidFill>
                  <a:schemeClr val="accent1"/>
                </a:solidFill>
              </a:rPr>
              <a:t>Cockpit</a:t>
            </a:r>
            <a:r>
              <a:rPr lang="en-US" sz="3400" b="1" dirty="0">
                <a:solidFill>
                  <a:schemeClr val="bg2"/>
                </a:solidFill>
              </a:rPr>
              <a:t>, </a:t>
            </a:r>
            <a:r>
              <a:rPr lang="en-US" sz="3400" b="1" dirty="0" err="1">
                <a:solidFill>
                  <a:schemeClr val="accent1"/>
                </a:solidFill>
              </a:rPr>
              <a:t>Webmin</a:t>
            </a:r>
            <a:r>
              <a:rPr lang="en-US" sz="3400" b="1" dirty="0">
                <a:solidFill>
                  <a:schemeClr val="bg2"/>
                </a:solidFill>
              </a:rPr>
              <a:t>, and etc.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1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Apache HTTP Server Documentation</a:t>
            </a:r>
          </a:p>
          <a:p>
            <a:pPr lvl="1"/>
            <a:r>
              <a:rPr lang="en-US">
                <a:hlinkClick r:id="rId3"/>
              </a:rPr>
              <a:t>https://httpd.apache.org/docs/</a:t>
            </a:r>
            <a:r>
              <a:rPr lang="en-US"/>
              <a:t> </a:t>
            </a:r>
          </a:p>
          <a:p>
            <a:r>
              <a:rPr lang="en-US"/>
              <a:t>PHP Documentation</a:t>
            </a:r>
          </a:p>
          <a:p>
            <a:pPr lvl="1"/>
            <a:r>
              <a:rPr lang="en-US">
                <a:hlinkClick r:id="rId4"/>
              </a:rPr>
              <a:t>http://php.net/docs.php</a:t>
            </a:r>
            <a:r>
              <a:rPr lang="en-US"/>
              <a:t> </a:t>
            </a:r>
          </a:p>
          <a:p>
            <a:r>
              <a:rPr lang="en-US"/>
              <a:t>MariaDB Library</a:t>
            </a:r>
          </a:p>
          <a:p>
            <a:pPr lvl="1"/>
            <a:r>
              <a:rPr lang="en-US">
                <a:hlinkClick r:id="rId5"/>
              </a:rPr>
              <a:t>https://mariadb.com/kb/en/library/</a:t>
            </a:r>
            <a:r>
              <a:rPr lang="en-US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0201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Web Servers (Apache HTTP)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Relational Databases (</a:t>
            </a:r>
            <a:r>
              <a:rPr lang="en-US" dirty="0" err="1"/>
              <a:t>MariaDB</a:t>
            </a:r>
            <a:r>
              <a:rPr lang="en-US" dirty="0"/>
              <a:t> / MySQL)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Web Content Generation (PHP)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Web-based Management Interfaces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7876" y="1873979"/>
            <a:ext cx="3572162" cy="4385137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7971611" y="1295399"/>
            <a:ext cx="304800" cy="1752600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8259830" y="1879313"/>
            <a:ext cx="2179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LAMP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Bent Arrow 3"/>
          <p:cNvSpPr/>
          <p:nvPr/>
        </p:nvSpPr>
        <p:spPr>
          <a:xfrm>
            <a:off x="4123762" y="629747"/>
            <a:ext cx="685800" cy="609600"/>
          </a:xfrm>
          <a:prstGeom prst="ben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82026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NGINX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9051577" y="1267870"/>
            <a:ext cx="685800" cy="609600"/>
          </a:xfrm>
          <a:prstGeom prst="ben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02403" y="1151122"/>
            <a:ext cx="2131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LEMP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  <p:bldP spid="6" grpId="0" animBg="1"/>
      <p:bldP spid="7" grpId="0"/>
      <p:bldP spid="4" grpId="0" animBg="1"/>
      <p:bldP spid="8" grpId="0"/>
      <p:bldP spid="11" grpId="0" animBg="1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1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course (slides, examples, demos, exercises, homework, documents, videos and other assets) is copyrighted content</a:t>
            </a:r>
          </a:p>
          <a:p>
            <a:r>
              <a:rPr lang="en-US"/>
              <a:t>Unauthorized copy, reproduction or use is illegal</a:t>
            </a:r>
          </a:p>
          <a:p>
            <a:r>
              <a:rPr lang="en-US"/>
              <a:t>© SoftUni – </a:t>
            </a:r>
            <a:r>
              <a:rPr lang="en-US">
                <a:hlinkClick r:id="rId3"/>
              </a:rPr>
              <a:t>https://about.softuni.bg/</a:t>
            </a:r>
            <a:endParaRPr lang="en-US"/>
          </a:p>
          <a:p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3"/>
              </a:rPr>
              <a:t>softuni.bg</a:t>
            </a:r>
            <a:r>
              <a:rPr lang="en-US" noProof="1"/>
              <a:t>, </a:t>
            </a:r>
            <a:r>
              <a:rPr lang="en-US" noProof="1">
                <a:hlinkClick r:id="rId4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/>
              <a:t>Software University Foundation</a:t>
            </a:r>
            <a:endParaRPr lang="bg-BG"/>
          </a:p>
          <a:p>
            <a:pPr lvl="1"/>
            <a:r>
              <a:rPr lang="en-US" noProof="1">
                <a:hlinkClick r:id="rId5"/>
              </a:rPr>
              <a:t>softuni.foundation</a:t>
            </a:r>
            <a:endParaRPr lang="en-US" noProof="1"/>
          </a:p>
          <a:p>
            <a:r>
              <a:rPr lang="en-US"/>
              <a:t>Software University @ Facebook</a:t>
            </a:r>
          </a:p>
          <a:p>
            <a:pPr lvl="1"/>
            <a:r>
              <a:rPr lang="en-US" noProof="1">
                <a:hlinkClick r:id="rId6"/>
              </a:rPr>
              <a:t>facebook.com/SoftwareUniversity</a:t>
            </a:r>
            <a:endParaRPr lang="en-US" noProof="1"/>
          </a:p>
          <a:p>
            <a:r>
              <a:rPr lang="en-US"/>
              <a:t>Software University Forums</a:t>
            </a:r>
          </a:p>
          <a:p>
            <a:pPr lvl="1"/>
            <a:r>
              <a:rPr lang="en-US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8DDC8-6397-415E-BD3E-3A4DB9C5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Infrastructure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6CCDBF-6F30-4C9B-87E5-EE36F913205C}"/>
              </a:ext>
            </a:extLst>
          </p:cNvPr>
          <p:cNvSpPr/>
          <p:nvPr/>
        </p:nvSpPr>
        <p:spPr bwMode="auto">
          <a:xfrm>
            <a:off x="5334000" y="1219200"/>
            <a:ext cx="2819400" cy="2819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6218" y="1762881"/>
            <a:ext cx="8739567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7164" y="3808739"/>
            <a:ext cx="1564792" cy="1086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398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552784" y="2940038"/>
            <a:ext cx="3720270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dirty="0"/>
              <a:t>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516" y="3827423"/>
            <a:ext cx="1347674" cy="137556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198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835" y="3467172"/>
            <a:ext cx="1467035" cy="7968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246" y="2930612"/>
            <a:ext cx="280038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3252</Words>
  <Application>Microsoft Office PowerPoint</Application>
  <PresentationFormat>Widescreen</PresentationFormat>
  <Paragraphs>731</Paragraphs>
  <Slides>73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Consolas</vt:lpstr>
      <vt:lpstr>Wingdings</vt:lpstr>
      <vt:lpstr>Wingdings 2</vt:lpstr>
      <vt:lpstr>SoftUni</vt:lpstr>
      <vt:lpstr>Databases. Web Servers and Applications</vt:lpstr>
      <vt:lpstr>You Have Questions?</vt:lpstr>
      <vt:lpstr>Homework Progress</vt:lpstr>
      <vt:lpstr>Previous Module (M6)</vt:lpstr>
      <vt:lpstr>What We Covered</vt:lpstr>
      <vt:lpstr>This Module (M7)</vt:lpstr>
      <vt:lpstr>Table of Contents</vt:lpstr>
      <vt:lpstr>Lab Infrastructure</vt:lpstr>
      <vt:lpstr>The End is Near </vt:lpstr>
      <vt:lpstr>Exam is Coming, Prepare Yourself</vt:lpstr>
      <vt:lpstr>Exam is Coming, Share Are You In </vt:lpstr>
      <vt:lpstr>Web Servers</vt:lpstr>
      <vt:lpstr>Web Servers</vt:lpstr>
      <vt:lpstr>Client – Web Server Communication</vt:lpstr>
      <vt:lpstr>Apache HTTP Server</vt:lpstr>
      <vt:lpstr> Configuration</vt:lpstr>
      <vt:lpstr> Configuration</vt:lpstr>
      <vt:lpstr> Configuration</vt:lpstr>
      <vt:lpstr> Virtual Hosts</vt:lpstr>
      <vt:lpstr> Log Control</vt:lpstr>
      <vt:lpstr> Access Control by IP</vt:lpstr>
      <vt:lpstr> Access Control by User</vt:lpstr>
      <vt:lpstr>apachectl</vt:lpstr>
      <vt:lpstr>NGINX</vt:lpstr>
      <vt:lpstr> Configuration</vt:lpstr>
      <vt:lpstr>Practice: Apache HTTP in Action</vt:lpstr>
      <vt:lpstr>Databases</vt:lpstr>
      <vt:lpstr>Database Types</vt:lpstr>
      <vt:lpstr>Architecture</vt:lpstr>
      <vt:lpstr>Database Files</vt:lpstr>
      <vt:lpstr>Database Objects</vt:lpstr>
      <vt:lpstr>Data Types</vt:lpstr>
      <vt:lpstr>Basic Operations</vt:lpstr>
      <vt:lpstr>Statement Types</vt:lpstr>
      <vt:lpstr>CREATE (DDL)</vt:lpstr>
      <vt:lpstr>DROP (DDL)</vt:lpstr>
      <vt:lpstr>SELECT (DML)</vt:lpstr>
      <vt:lpstr>INSERT (DML)</vt:lpstr>
      <vt:lpstr>DELETE (DML)</vt:lpstr>
      <vt:lpstr>UPDATE (DML)</vt:lpstr>
      <vt:lpstr>JOIN (Part of the SELECT Statement)</vt:lpstr>
      <vt:lpstr>Combine Data (INNER JOIN)</vt:lpstr>
      <vt:lpstr>Combine Data (LEFT | RIGHT [OUTER] JOIN)</vt:lpstr>
      <vt:lpstr>GRANT (DCL)</vt:lpstr>
      <vt:lpstr>REVOKE (DCL)</vt:lpstr>
      <vt:lpstr>Tools</vt:lpstr>
      <vt:lpstr>mysql_secure_installation</vt:lpstr>
      <vt:lpstr>mysql</vt:lpstr>
      <vt:lpstr>mysqldump</vt:lpstr>
      <vt:lpstr>Practice: MariaDB in Action</vt:lpstr>
      <vt:lpstr>Web Content Generation</vt:lpstr>
      <vt:lpstr>Web Content</vt:lpstr>
      <vt:lpstr>PHP</vt:lpstr>
      <vt:lpstr>Introduction to PHP</vt:lpstr>
      <vt:lpstr>Configuration</vt:lpstr>
      <vt:lpstr>Simple PHP Enabled Page</vt:lpstr>
      <vt:lpstr>General Rules</vt:lpstr>
      <vt:lpstr>if</vt:lpstr>
      <vt:lpstr>while</vt:lpstr>
      <vt:lpstr>mysqli_connect</vt:lpstr>
      <vt:lpstr>mysqli_query</vt:lpstr>
      <vt:lpstr>mysqli_fetch_array</vt:lpstr>
      <vt:lpstr>Web-based Administration</vt:lpstr>
      <vt:lpstr>Introduction</vt:lpstr>
      <vt:lpstr>Practice: PHP. Web Admin Tools</vt:lpstr>
      <vt:lpstr>Summary</vt:lpstr>
      <vt:lpstr>Summary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M7: Databases. Web Servers and Applications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120</cp:revision>
  <dcterms:created xsi:type="dcterms:W3CDTF">2018-05-23T13:08:44Z</dcterms:created>
  <dcterms:modified xsi:type="dcterms:W3CDTF">2021-06-09T15:03:12Z</dcterms:modified>
  <cp:category>programming;computer programming;software development</cp:category>
</cp:coreProperties>
</file>