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98"/>
  </p:notesMasterIdLst>
  <p:handoutMasterIdLst>
    <p:handoutMasterId r:id="rId99"/>
  </p:handoutMasterIdLst>
  <p:sldIdLst>
    <p:sldId id="256" r:id="rId2"/>
    <p:sldId id="379" r:id="rId3"/>
    <p:sldId id="610" r:id="rId4"/>
    <p:sldId id="259" r:id="rId5"/>
    <p:sldId id="260" r:id="rId6"/>
    <p:sldId id="261" r:id="rId7"/>
    <p:sldId id="262" r:id="rId8"/>
    <p:sldId id="263" r:id="rId9"/>
    <p:sldId id="265" r:id="rId10"/>
    <p:sldId id="61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61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54" r:id="rId90"/>
    <p:sldId id="355" r:id="rId91"/>
    <p:sldId id="343" r:id="rId92"/>
    <p:sldId id="350" r:id="rId93"/>
    <p:sldId id="612" r:id="rId94"/>
    <p:sldId id="613" r:id="rId95"/>
    <p:sldId id="351" r:id="rId96"/>
    <p:sldId id="352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466C92-E48F-4204-A5A8-FEC0A8B9C84D}">
          <p14:sldIdLst>
            <p14:sldId id="256"/>
            <p14:sldId id="379"/>
            <p14:sldId id="610"/>
            <p14:sldId id="259"/>
            <p14:sldId id="260"/>
            <p14:sldId id="261"/>
            <p14:sldId id="262"/>
            <p14:sldId id="263"/>
          </p14:sldIdLst>
        </p14:section>
        <p14:section name="Part 1 - Filesystem Hierarchy Standard" id="{6131659D-91D2-472E-A095-E303254C7E32}">
          <p14:sldIdLst>
            <p14:sldId id="265"/>
            <p14:sldId id="61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Part 2 - Archiving Tools" id="{8FBEA1D7-73DF-4A55-B513-239692A47CE4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Part 3 – Disks and Partition Schemes" id="{4CB75C1E-7781-489D-9F8A-6D8EAC9877DA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1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Part 4 – Filesystems" id="{815CE2DE-1F90-4924-A9AF-02D7E42AA5DC}">
          <p14:sldIdLst>
            <p14:sldId id="302"/>
            <p14:sldId id="303"/>
            <p14:sldId id="304"/>
            <p14:sldId id="61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Conclusion" id="{7A50D084-024F-4750-8954-0B2D14A5989A}">
          <p14:sldIdLst>
            <p14:sldId id="354"/>
            <p14:sldId id="355"/>
            <p14:sldId id="343"/>
            <p14:sldId id="350"/>
            <p14:sldId id="612"/>
            <p14:sldId id="613"/>
            <p14:sldId id="351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88245-48BE-4A57-B936-909B6E492CA4}" v="329" dt="2021-06-02T15:24:23.45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59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35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6DA88245-48BE-4A57-B936-909B6E492CA4}"/>
    <pc:docChg chg="undo redo custSel addSld delSld modSld sldOrd modSection">
      <pc:chgData name="Dimitar Zahariev" userId="b84e4ebc77879e88" providerId="LiveId" clId="{6DA88245-48BE-4A57-B936-909B6E492CA4}" dt="2021-06-02T15:24:23.453" v="1405" actId="20577"/>
      <pc:docMkLst>
        <pc:docMk/>
      </pc:docMkLst>
      <pc:sldChg chg="addSp delSp modSp mod">
        <pc:chgData name="Dimitar Zahariev" userId="b84e4ebc77879e88" providerId="LiveId" clId="{6DA88245-48BE-4A57-B936-909B6E492CA4}" dt="2021-06-02T09:19:44.906" v="3" actId="478"/>
        <pc:sldMkLst>
          <pc:docMk/>
          <pc:sldMk cId="2825810768" sldId="256"/>
        </pc:sldMkLst>
        <pc:picChg chg="add mod">
          <ac:chgData name="Dimitar Zahariev" userId="b84e4ebc77879e88" providerId="LiveId" clId="{6DA88245-48BE-4A57-B936-909B6E492CA4}" dt="2021-06-02T09:19:42.947" v="0"/>
          <ac:picMkLst>
            <pc:docMk/>
            <pc:sldMk cId="2825810768" sldId="256"/>
            <ac:picMk id="13" creationId="{997C0FD0-2F3E-447C-9981-DF85F1EF37D3}"/>
          </ac:picMkLst>
        </pc:picChg>
        <pc:picChg chg="del">
          <ac:chgData name="Dimitar Zahariev" userId="b84e4ebc77879e88" providerId="LiveId" clId="{6DA88245-48BE-4A57-B936-909B6E492CA4}" dt="2021-06-02T09:19:44.906" v="3" actId="478"/>
          <ac:picMkLst>
            <pc:docMk/>
            <pc:sldMk cId="2825810768" sldId="256"/>
            <ac:picMk id="16" creationId="{00000000-0000-0000-0000-000000000000}"/>
          </ac:picMkLst>
        </pc:picChg>
      </pc:sldChg>
      <pc:sldChg chg="addSp delSp modSp del mod">
        <pc:chgData name="Dimitar Zahariev" userId="b84e4ebc77879e88" providerId="LiveId" clId="{6DA88245-48BE-4A57-B936-909B6E492CA4}" dt="2021-06-02T09:20:09.740" v="9" actId="47"/>
        <pc:sldMkLst>
          <pc:docMk/>
          <pc:sldMk cId="1055272636" sldId="257"/>
        </pc:sldMkLst>
        <pc:picChg chg="add del mod">
          <ac:chgData name="Dimitar Zahariev" userId="b84e4ebc77879e88" providerId="LiveId" clId="{6DA88245-48BE-4A57-B936-909B6E492CA4}" dt="2021-06-02T09:19:54.308" v="5"/>
          <ac:picMkLst>
            <pc:docMk/>
            <pc:sldMk cId="1055272636" sldId="257"/>
            <ac:picMk id="11" creationId="{DB3E4755-CA93-4187-9C6D-3110C63B926C}"/>
          </ac:picMkLst>
        </pc:picChg>
        <pc:picChg chg="add del mod">
          <ac:chgData name="Dimitar Zahariev" userId="b84e4ebc77879e88" providerId="LiveId" clId="{6DA88245-48BE-4A57-B936-909B6E492CA4}" dt="2021-06-02T09:20:04.779" v="7" actId="478"/>
          <ac:picMkLst>
            <pc:docMk/>
            <pc:sldMk cId="1055272636" sldId="257"/>
            <ac:picMk id="12" creationId="{C59D345B-33DF-45EA-8A60-63E4E91A6781}"/>
          </ac:picMkLst>
        </pc:picChg>
      </pc:sldChg>
      <pc:sldChg chg="modSp mod">
        <pc:chgData name="Dimitar Zahariev" userId="b84e4ebc77879e88" providerId="LiveId" clId="{6DA88245-48BE-4A57-B936-909B6E492CA4}" dt="2021-06-02T10:14:07.391" v="201" actId="20577"/>
        <pc:sldMkLst>
          <pc:docMk/>
          <pc:sldMk cId="2650338417" sldId="266"/>
        </pc:sldMkLst>
        <pc:spChg chg="mod">
          <ac:chgData name="Dimitar Zahariev" userId="b84e4ebc77879e88" providerId="LiveId" clId="{6DA88245-48BE-4A57-B936-909B6E492CA4}" dt="2021-06-02T10:14:07.391" v="201" actId="20577"/>
          <ac:spMkLst>
            <pc:docMk/>
            <pc:sldMk cId="2650338417" sldId="266"/>
            <ac:spMk id="4" creationId="{00000000-0000-0000-0000-000000000000}"/>
          </ac:spMkLst>
        </pc:spChg>
      </pc:sldChg>
      <pc:sldChg chg="modSp mod modAnim">
        <pc:chgData name="Dimitar Zahariev" userId="b84e4ebc77879e88" providerId="LiveId" clId="{6DA88245-48BE-4A57-B936-909B6E492CA4}" dt="2021-06-02T10:06:03.802" v="175" actId="113"/>
        <pc:sldMkLst>
          <pc:docMk/>
          <pc:sldMk cId="3723109194" sldId="271"/>
        </pc:sldMkLst>
        <pc:spChg chg="mod">
          <ac:chgData name="Dimitar Zahariev" userId="b84e4ebc77879e88" providerId="LiveId" clId="{6DA88245-48BE-4A57-B936-909B6E492CA4}" dt="2021-06-02T10:06:03.802" v="175" actId="113"/>
          <ac:spMkLst>
            <pc:docMk/>
            <pc:sldMk cId="3723109194" sldId="271"/>
            <ac:spMk id="3" creationId="{00000000-0000-0000-0000-000000000000}"/>
          </ac:spMkLst>
        </pc:spChg>
        <pc:spChg chg="mod">
          <ac:chgData name="Dimitar Zahariev" userId="b84e4ebc77879e88" providerId="LiveId" clId="{6DA88245-48BE-4A57-B936-909B6E492CA4}" dt="2021-06-02T10:02:34.642" v="36" actId="14100"/>
          <ac:spMkLst>
            <pc:docMk/>
            <pc:sldMk cId="3723109194" sldId="271"/>
            <ac:spMk id="5" creationId="{0CB75EB7-BE62-431B-A590-7CF6BF821C1E}"/>
          </ac:spMkLst>
        </pc:spChg>
        <pc:spChg chg="mod">
          <ac:chgData name="Dimitar Zahariev" userId="b84e4ebc77879e88" providerId="LiveId" clId="{6DA88245-48BE-4A57-B936-909B6E492CA4}" dt="2021-06-02T10:02:40.822" v="38" actId="1076"/>
          <ac:spMkLst>
            <pc:docMk/>
            <pc:sldMk cId="3723109194" sldId="271"/>
            <ac:spMk id="6" creationId="{8B589A01-C74A-4D25-8396-A907E091B2E0}"/>
          </ac:spMkLst>
        </pc:spChg>
      </pc:sldChg>
      <pc:sldChg chg="modSp mod">
        <pc:chgData name="Dimitar Zahariev" userId="b84e4ebc77879e88" providerId="LiveId" clId="{6DA88245-48BE-4A57-B936-909B6E492CA4}" dt="2021-06-02T10:23:15.055" v="383" actId="115"/>
        <pc:sldMkLst>
          <pc:docMk/>
          <pc:sldMk cId="3462770610" sldId="304"/>
        </pc:sldMkLst>
        <pc:spChg chg="mod">
          <ac:chgData name="Dimitar Zahariev" userId="b84e4ebc77879e88" providerId="LiveId" clId="{6DA88245-48BE-4A57-B936-909B6E492CA4}" dt="2021-06-02T10:23:15.055" v="383" actId="115"/>
          <ac:spMkLst>
            <pc:docMk/>
            <pc:sldMk cId="3462770610" sldId="304"/>
            <ac:spMk id="3" creationId="{00000000-0000-0000-0000-000000000000}"/>
          </ac:spMkLst>
        </pc:spChg>
      </pc:sldChg>
      <pc:sldChg chg="modSp">
        <pc:chgData name="Dimitar Zahariev" userId="b84e4ebc77879e88" providerId="LiveId" clId="{6DA88245-48BE-4A57-B936-909B6E492CA4}" dt="2021-06-02T10:24:09.303" v="385" actId="20577"/>
        <pc:sldMkLst>
          <pc:docMk/>
          <pc:sldMk cId="3707393494" sldId="341"/>
        </pc:sldMkLst>
        <pc:spChg chg="mod">
          <ac:chgData name="Dimitar Zahariev" userId="b84e4ebc77879e88" providerId="LiveId" clId="{6DA88245-48BE-4A57-B936-909B6E492CA4}" dt="2021-06-02T10:24:09.303" v="385" actId="20577"/>
          <ac:spMkLst>
            <pc:docMk/>
            <pc:sldMk cId="3707393494" sldId="341"/>
            <ac:spMk id="8" creationId="{00000000-0000-0000-0000-000000000000}"/>
          </ac:spMkLst>
        </pc:spChg>
      </pc:sldChg>
      <pc:sldChg chg="modSp mod">
        <pc:chgData name="Dimitar Zahariev" userId="b84e4ebc77879e88" providerId="LiveId" clId="{6DA88245-48BE-4A57-B936-909B6E492CA4}" dt="2021-06-02T09:19:43.365" v="2" actId="27636"/>
        <pc:sldMkLst>
          <pc:docMk/>
          <pc:sldMk cId="144186764" sldId="352"/>
        </pc:sldMkLst>
        <pc:spChg chg="mod">
          <ac:chgData name="Dimitar Zahariev" userId="b84e4ebc77879e88" providerId="LiveId" clId="{6DA88245-48BE-4A57-B936-909B6E492CA4}" dt="2021-06-02T09:19:43.365" v="2" actId="27636"/>
          <ac:spMkLst>
            <pc:docMk/>
            <pc:sldMk cId="144186764" sldId="352"/>
            <ac:spMk id="4" creationId="{00000000-0000-0000-0000-000000000000}"/>
          </ac:spMkLst>
        </pc:spChg>
      </pc:sldChg>
      <pc:sldChg chg="add">
        <pc:chgData name="Dimitar Zahariev" userId="b84e4ebc77879e88" providerId="LiveId" clId="{6DA88245-48BE-4A57-B936-909B6E492CA4}" dt="2021-06-02T09:20:07.667" v="8"/>
        <pc:sldMkLst>
          <pc:docMk/>
          <pc:sldMk cId="1022073263" sldId="379"/>
        </pc:sldMkLst>
      </pc:sldChg>
      <pc:sldChg chg="addSp delSp modSp add mod delAnim modAnim">
        <pc:chgData name="Dimitar Zahariev" userId="b84e4ebc77879e88" providerId="LiveId" clId="{6DA88245-48BE-4A57-B936-909B6E492CA4}" dt="2021-06-02T15:24:23.453" v="1405" actId="20577"/>
        <pc:sldMkLst>
          <pc:docMk/>
          <pc:sldMk cId="2856544599" sldId="610"/>
        </pc:sldMkLst>
        <pc:spChg chg="mod">
          <ac:chgData name="Dimitar Zahariev" userId="b84e4ebc77879e88" providerId="LiveId" clId="{6DA88245-48BE-4A57-B936-909B6E492CA4}" dt="2021-06-02T15:24:15.285" v="1401" actId="20577"/>
          <ac:spMkLst>
            <pc:docMk/>
            <pc:sldMk cId="2856544599" sldId="610"/>
            <ac:spMk id="3" creationId="{AB0FD5BD-349E-47EA-A21C-3F7B12DFB595}"/>
          </ac:spMkLst>
        </pc:spChg>
        <pc:spChg chg="del">
          <ac:chgData name="Dimitar Zahariev" userId="b84e4ebc77879e88" providerId="LiveId" clId="{6DA88245-48BE-4A57-B936-909B6E492CA4}" dt="2021-06-02T09:45:54.358" v="15" actId="478"/>
          <ac:spMkLst>
            <pc:docMk/>
            <pc:sldMk cId="2856544599" sldId="610"/>
            <ac:spMk id="6" creationId="{2D2D68B7-2ECF-40B4-921B-853985A6A87D}"/>
          </ac:spMkLst>
        </pc:spChg>
        <pc:spChg chg="add mod">
          <ac:chgData name="Dimitar Zahariev" userId="b84e4ebc77879e88" providerId="LiveId" clId="{6DA88245-48BE-4A57-B936-909B6E492CA4}" dt="2021-06-02T15:24:23.453" v="1405" actId="20577"/>
          <ac:spMkLst>
            <pc:docMk/>
            <pc:sldMk cId="2856544599" sldId="610"/>
            <ac:spMk id="6" creationId="{B5FFBE18-71C3-42E4-A972-26774B6AC791}"/>
          </ac:spMkLst>
        </pc:spChg>
        <pc:spChg chg="del">
          <ac:chgData name="Dimitar Zahariev" userId="b84e4ebc77879e88" providerId="LiveId" clId="{6DA88245-48BE-4A57-B936-909B6E492CA4}" dt="2021-06-02T09:45:55.646" v="16" actId="478"/>
          <ac:spMkLst>
            <pc:docMk/>
            <pc:sldMk cId="2856544599" sldId="610"/>
            <ac:spMk id="7" creationId="{D07C84DF-F48A-4BEF-B456-E8A73ADABD6C}"/>
          </ac:spMkLst>
        </pc:spChg>
      </pc:sldChg>
      <pc:sldChg chg="add">
        <pc:chgData name="Dimitar Zahariev" userId="b84e4ebc77879e88" providerId="LiveId" clId="{6DA88245-48BE-4A57-B936-909B6E492CA4}" dt="2021-06-02T09:20:50.374" v="11"/>
        <pc:sldMkLst>
          <pc:docMk/>
          <pc:sldMk cId="927144597" sldId="612"/>
        </pc:sldMkLst>
      </pc:sldChg>
      <pc:sldChg chg="add">
        <pc:chgData name="Dimitar Zahariev" userId="b84e4ebc77879e88" providerId="LiveId" clId="{6DA88245-48BE-4A57-B936-909B6E492CA4}" dt="2021-06-02T09:20:50.374" v="11"/>
        <pc:sldMkLst>
          <pc:docMk/>
          <pc:sldMk cId="246447882" sldId="613"/>
        </pc:sldMkLst>
      </pc:sldChg>
      <pc:sldChg chg="addSp delSp modSp add mod delAnim modAnim">
        <pc:chgData name="Dimitar Zahariev" userId="b84e4ebc77879e88" providerId="LiveId" clId="{6DA88245-48BE-4A57-B936-909B6E492CA4}" dt="2021-06-02T15:21:49.259" v="1389"/>
        <pc:sldMkLst>
          <pc:docMk/>
          <pc:sldMk cId="2740058448" sldId="614"/>
        </pc:sldMkLst>
        <pc:spChg chg="del">
          <ac:chgData name="Dimitar Zahariev" userId="b84e4ebc77879e88" providerId="LiveId" clId="{6DA88245-48BE-4A57-B936-909B6E492CA4}" dt="2021-06-02T10:13:36.905" v="189" actId="478"/>
          <ac:spMkLst>
            <pc:docMk/>
            <pc:sldMk cId="2740058448" sldId="614"/>
            <ac:spMk id="3" creationId="{00000000-0000-0000-0000-000000000000}"/>
          </ac:spMkLst>
        </pc:spChg>
        <pc:spChg chg="mod">
          <ac:chgData name="Dimitar Zahariev" userId="b84e4ebc77879e88" providerId="LiveId" clId="{6DA88245-48BE-4A57-B936-909B6E492CA4}" dt="2021-06-02T10:13:31.668" v="188" actId="20577"/>
          <ac:spMkLst>
            <pc:docMk/>
            <pc:sldMk cId="2740058448" sldId="614"/>
            <ac:spMk id="4" creationId="{00000000-0000-0000-0000-000000000000}"/>
          </ac:spMkLst>
        </pc:spChg>
        <pc:spChg chg="add del mod">
          <ac:chgData name="Dimitar Zahariev" userId="b84e4ebc77879e88" providerId="LiveId" clId="{6DA88245-48BE-4A57-B936-909B6E492CA4}" dt="2021-06-02T14:45:10.353" v="514" actId="478"/>
          <ac:spMkLst>
            <pc:docMk/>
            <pc:sldMk cId="2740058448" sldId="614"/>
            <ac:spMk id="6" creationId="{68414084-2820-4D86-86E0-2B48393BA757}"/>
          </ac:spMkLst>
        </pc:spChg>
        <pc:spChg chg="add mod">
          <ac:chgData name="Dimitar Zahariev" userId="b84e4ebc77879e88" providerId="LiveId" clId="{6DA88245-48BE-4A57-B936-909B6E492CA4}" dt="2021-06-02T14:57:24.193" v="848" actId="1076"/>
          <ac:spMkLst>
            <pc:docMk/>
            <pc:sldMk cId="2740058448" sldId="614"/>
            <ac:spMk id="7" creationId="{AB973DE6-367A-4508-8A05-05FEB329DBBD}"/>
          </ac:spMkLst>
        </pc:spChg>
        <pc:spChg chg="add mod">
          <ac:chgData name="Dimitar Zahariev" userId="b84e4ebc77879e88" providerId="LiveId" clId="{6DA88245-48BE-4A57-B936-909B6E492CA4}" dt="2021-06-02T14:57:24.193" v="848" actId="1076"/>
          <ac:spMkLst>
            <pc:docMk/>
            <pc:sldMk cId="2740058448" sldId="614"/>
            <ac:spMk id="8" creationId="{C1E6D0F7-03E8-48A5-A67A-C98BCB7FF855}"/>
          </ac:spMkLst>
        </pc:spChg>
        <pc:spChg chg="add del mod">
          <ac:chgData name="Dimitar Zahariev" userId="b84e4ebc77879e88" providerId="LiveId" clId="{6DA88245-48BE-4A57-B936-909B6E492CA4}" dt="2021-06-02T14:45:07.705" v="513"/>
          <ac:spMkLst>
            <pc:docMk/>
            <pc:sldMk cId="2740058448" sldId="614"/>
            <ac:spMk id="9" creationId="{A103DB9F-2804-43F1-B507-074BFDEF0B7D}"/>
          </ac:spMkLst>
        </pc:spChg>
        <pc:spChg chg="add mod">
          <ac:chgData name="Dimitar Zahariev" userId="b84e4ebc77879e88" providerId="LiveId" clId="{6DA88245-48BE-4A57-B936-909B6E492CA4}" dt="2021-06-02T15:19:28.217" v="1357" actId="1076"/>
          <ac:spMkLst>
            <pc:docMk/>
            <pc:sldMk cId="2740058448" sldId="614"/>
            <ac:spMk id="10" creationId="{8FEE60A6-7944-4F40-B83A-1AA28C59A984}"/>
          </ac:spMkLst>
        </pc:spChg>
        <pc:spChg chg="add mod">
          <ac:chgData name="Dimitar Zahariev" userId="b84e4ebc77879e88" providerId="LiveId" clId="{6DA88245-48BE-4A57-B936-909B6E492CA4}" dt="2021-06-02T14:57:24.193" v="848" actId="1076"/>
          <ac:spMkLst>
            <pc:docMk/>
            <pc:sldMk cId="2740058448" sldId="614"/>
            <ac:spMk id="11" creationId="{0513A9AF-1CE3-4666-8F89-598CEE16C348}"/>
          </ac:spMkLst>
        </pc:spChg>
        <pc:spChg chg="add mod">
          <ac:chgData name="Dimitar Zahariev" userId="b84e4ebc77879e88" providerId="LiveId" clId="{6DA88245-48BE-4A57-B936-909B6E492CA4}" dt="2021-06-02T14:57:24.193" v="848" actId="1076"/>
          <ac:spMkLst>
            <pc:docMk/>
            <pc:sldMk cId="2740058448" sldId="614"/>
            <ac:spMk id="12" creationId="{413A8E91-66C6-4241-AA67-B469CDA4A19E}"/>
          </ac:spMkLst>
        </pc:spChg>
        <pc:spChg chg="add mod">
          <ac:chgData name="Dimitar Zahariev" userId="b84e4ebc77879e88" providerId="LiveId" clId="{6DA88245-48BE-4A57-B936-909B6E492CA4}" dt="2021-06-02T14:57:24.193" v="848" actId="1076"/>
          <ac:spMkLst>
            <pc:docMk/>
            <pc:sldMk cId="2740058448" sldId="614"/>
            <ac:spMk id="13" creationId="{AAA13F06-B232-4C3D-84A6-8268562DD4AD}"/>
          </ac:spMkLst>
        </pc:spChg>
        <pc:spChg chg="add mod">
          <ac:chgData name="Dimitar Zahariev" userId="b84e4ebc77879e88" providerId="LiveId" clId="{6DA88245-48BE-4A57-B936-909B6E492CA4}" dt="2021-06-02T14:57:24.193" v="848" actId="1076"/>
          <ac:spMkLst>
            <pc:docMk/>
            <pc:sldMk cId="2740058448" sldId="614"/>
            <ac:spMk id="14" creationId="{19F534C3-D2E2-415E-ACE1-3D9CC113B4BC}"/>
          </ac:spMkLst>
        </pc:spChg>
        <pc:spChg chg="add mod">
          <ac:chgData name="Dimitar Zahariev" userId="b84e4ebc77879e88" providerId="LiveId" clId="{6DA88245-48BE-4A57-B936-909B6E492CA4}" dt="2021-06-02T14:57:24.193" v="848" actId="1076"/>
          <ac:spMkLst>
            <pc:docMk/>
            <pc:sldMk cId="2740058448" sldId="614"/>
            <ac:spMk id="15" creationId="{C06EF0C8-83F0-4365-9401-1652EF889098}"/>
          </ac:spMkLst>
        </pc:spChg>
        <pc:spChg chg="add mod">
          <ac:chgData name="Dimitar Zahariev" userId="b84e4ebc77879e88" providerId="LiveId" clId="{6DA88245-48BE-4A57-B936-909B6E492CA4}" dt="2021-06-02T14:57:24.193" v="848" actId="1076"/>
          <ac:spMkLst>
            <pc:docMk/>
            <pc:sldMk cId="2740058448" sldId="614"/>
            <ac:spMk id="16" creationId="{6A61FEF0-3AFA-44B1-A36F-A448E4E3DF15}"/>
          </ac:spMkLst>
        </pc:spChg>
        <pc:spChg chg="add mod">
          <ac:chgData name="Dimitar Zahariev" userId="b84e4ebc77879e88" providerId="LiveId" clId="{6DA88245-48BE-4A57-B936-909B6E492CA4}" dt="2021-06-02T15:21:40.193" v="1387" actId="1076"/>
          <ac:spMkLst>
            <pc:docMk/>
            <pc:sldMk cId="2740058448" sldId="614"/>
            <ac:spMk id="17" creationId="{0EACAC63-908F-4B95-9F5A-BE94F7462267}"/>
          </ac:spMkLst>
        </pc:spChg>
        <pc:spChg chg="add mod">
          <ac:chgData name="Dimitar Zahariev" userId="b84e4ebc77879e88" providerId="LiveId" clId="{6DA88245-48BE-4A57-B936-909B6E492CA4}" dt="2021-06-02T15:21:40.193" v="1387" actId="1076"/>
          <ac:spMkLst>
            <pc:docMk/>
            <pc:sldMk cId="2740058448" sldId="614"/>
            <ac:spMk id="18" creationId="{93BBEC02-DE41-4A29-994A-BEF3B167338A}"/>
          </ac:spMkLst>
        </pc:spChg>
        <pc:spChg chg="add mod">
          <ac:chgData name="Dimitar Zahariev" userId="b84e4ebc77879e88" providerId="LiveId" clId="{6DA88245-48BE-4A57-B936-909B6E492CA4}" dt="2021-06-02T15:21:40.193" v="1387" actId="1076"/>
          <ac:spMkLst>
            <pc:docMk/>
            <pc:sldMk cId="2740058448" sldId="614"/>
            <ac:spMk id="19" creationId="{E2E9CA75-1BDA-4842-ADEA-6161329EAD66}"/>
          </ac:spMkLst>
        </pc:spChg>
        <pc:spChg chg="add mod">
          <ac:chgData name="Dimitar Zahariev" userId="b84e4ebc77879e88" providerId="LiveId" clId="{6DA88245-48BE-4A57-B936-909B6E492CA4}" dt="2021-06-02T15:21:40.193" v="1387" actId="1076"/>
          <ac:spMkLst>
            <pc:docMk/>
            <pc:sldMk cId="2740058448" sldId="614"/>
            <ac:spMk id="20" creationId="{295BD2D0-BF0A-4D12-A7D8-66CFC0DFC81C}"/>
          </ac:spMkLst>
        </pc:spChg>
        <pc:spChg chg="add mod">
          <ac:chgData name="Dimitar Zahariev" userId="b84e4ebc77879e88" providerId="LiveId" clId="{6DA88245-48BE-4A57-B936-909B6E492CA4}" dt="2021-06-02T15:21:40.193" v="1387" actId="1076"/>
          <ac:spMkLst>
            <pc:docMk/>
            <pc:sldMk cId="2740058448" sldId="614"/>
            <ac:spMk id="21" creationId="{2DB916AF-00A2-4787-B52C-FEDA92A92598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22" creationId="{A042402B-FA2E-4EC6-9845-5D79267EC2DE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23" creationId="{187FE421-D54D-4FE8-A063-25B2799189DB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24" creationId="{3692938C-0EAF-4072-9712-CF6B37EB2DB1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25" creationId="{9E825C69-0CEE-406A-9256-042412B9B930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26" creationId="{31E27F1C-32FD-46C4-8360-51911D484DCC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27" creationId="{4829B689-2705-4A18-8D5C-FE9AF27FFBCB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28" creationId="{F80D43AE-D01A-4154-BF5B-F80F47A62AD7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29" creationId="{06F6D9A0-2C64-4112-A87D-A84E6E184CC8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30" creationId="{259B4EA8-B1E0-45E6-A1F9-486613B015E2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31" creationId="{AEF3BDB9-DBDD-4050-970C-A5A878343A3E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32" creationId="{17310AD5-648A-489D-98E5-46988C81EB37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33" creationId="{42D7B2B2-AAC3-4635-A19C-395865BA1D1A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36" creationId="{5CED5F48-E895-4726-890A-FF066A07075F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37" creationId="{5CA9CB23-05FC-47CD-B7F7-362EA91A5759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38" creationId="{1FDE5239-16F2-4E2E-86A5-0F6556E857EF}"/>
          </ac:spMkLst>
        </pc:spChg>
        <pc:spChg chg="add del mod">
          <ac:chgData name="Dimitar Zahariev" userId="b84e4ebc77879e88" providerId="LiveId" clId="{6DA88245-48BE-4A57-B936-909B6E492CA4}" dt="2021-06-02T15:11:29.690" v="1150" actId="478"/>
          <ac:spMkLst>
            <pc:docMk/>
            <pc:sldMk cId="2740058448" sldId="614"/>
            <ac:spMk id="39" creationId="{7BAE6C64-83AA-49B9-9B75-A1D4DB3E347A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40" creationId="{FA124650-3276-4F6B-AEAB-2812EC575C82}"/>
          </ac:spMkLst>
        </pc:spChg>
        <pc:spChg chg="add mod">
          <ac:chgData name="Dimitar Zahariev" userId="b84e4ebc77879e88" providerId="LiveId" clId="{6DA88245-48BE-4A57-B936-909B6E492CA4}" dt="2021-06-02T15:14:18.445" v="1216" actId="1037"/>
          <ac:spMkLst>
            <pc:docMk/>
            <pc:sldMk cId="2740058448" sldId="614"/>
            <ac:spMk id="41" creationId="{6DDE7B12-A9E0-4681-B14D-6F714A278D3F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42" creationId="{2F06E1B8-A78E-4031-8F61-97830B909368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43" creationId="{4D8584F3-CA93-457E-9873-E4594E124CD3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44" creationId="{A09267E1-9387-4478-86AF-08C001F55C05}"/>
          </ac:spMkLst>
        </pc:spChg>
        <pc:spChg chg="add mod">
          <ac:chgData name="Dimitar Zahariev" userId="b84e4ebc77879e88" providerId="LiveId" clId="{6DA88245-48BE-4A57-B936-909B6E492CA4}" dt="2021-06-02T15:13:41.085" v="1198" actId="1037"/>
          <ac:spMkLst>
            <pc:docMk/>
            <pc:sldMk cId="2740058448" sldId="614"/>
            <ac:spMk id="45" creationId="{D36DB00B-582E-45AD-99F2-DD962F6AE9AF}"/>
          </ac:spMkLst>
        </pc:spChg>
        <pc:spChg chg="add mod">
          <ac:chgData name="Dimitar Zahariev" userId="b84e4ebc77879e88" providerId="LiveId" clId="{6DA88245-48BE-4A57-B936-909B6E492CA4}" dt="2021-06-02T15:13:53.892" v="1207" actId="14100"/>
          <ac:spMkLst>
            <pc:docMk/>
            <pc:sldMk cId="2740058448" sldId="614"/>
            <ac:spMk id="46" creationId="{B60A93C1-9734-48E5-ACFB-80436A8E54E6}"/>
          </ac:spMkLst>
        </pc:spChg>
        <pc:spChg chg="add mod">
          <ac:chgData name="Dimitar Zahariev" userId="b84e4ebc77879e88" providerId="LiveId" clId="{6DA88245-48BE-4A57-B936-909B6E492CA4}" dt="2021-06-02T15:13:47.871" v="1206" actId="1038"/>
          <ac:spMkLst>
            <pc:docMk/>
            <pc:sldMk cId="2740058448" sldId="614"/>
            <ac:spMk id="47" creationId="{85409AB0-2DCF-42B8-9604-20BAA1F97E8A}"/>
          </ac:spMkLst>
        </pc:spChg>
        <pc:spChg chg="add mod">
          <ac:chgData name="Dimitar Zahariev" userId="b84e4ebc77879e88" providerId="LiveId" clId="{6DA88245-48BE-4A57-B936-909B6E492CA4}" dt="2021-06-02T15:13:57.395" v="1208" actId="1076"/>
          <ac:spMkLst>
            <pc:docMk/>
            <pc:sldMk cId="2740058448" sldId="614"/>
            <ac:spMk id="48" creationId="{804DAA80-19EF-441E-B549-C15F0E25C79E}"/>
          </ac:spMkLst>
        </pc:spChg>
        <pc:spChg chg="add mod">
          <ac:chgData name="Dimitar Zahariev" userId="b84e4ebc77879e88" providerId="LiveId" clId="{6DA88245-48BE-4A57-B936-909B6E492CA4}" dt="2021-06-02T15:14:07.308" v="1211" actId="20577"/>
          <ac:spMkLst>
            <pc:docMk/>
            <pc:sldMk cId="2740058448" sldId="614"/>
            <ac:spMk id="49" creationId="{DE18F3DC-C181-47ED-B5B8-EB148C972D2F}"/>
          </ac:spMkLst>
        </pc:spChg>
        <pc:spChg chg="add mod">
          <ac:chgData name="Dimitar Zahariev" userId="b84e4ebc77879e88" providerId="LiveId" clId="{6DA88245-48BE-4A57-B936-909B6E492CA4}" dt="2021-06-02T15:14:54.841" v="1278" actId="20577"/>
          <ac:spMkLst>
            <pc:docMk/>
            <pc:sldMk cId="2740058448" sldId="614"/>
            <ac:spMk id="50" creationId="{657C01DB-D59B-4EBE-B1A9-0A5F427869CE}"/>
          </ac:spMkLst>
        </pc:spChg>
        <pc:spChg chg="add mod">
          <ac:chgData name="Dimitar Zahariev" userId="b84e4ebc77879e88" providerId="LiveId" clId="{6DA88245-48BE-4A57-B936-909B6E492CA4}" dt="2021-06-02T15:16:39.507" v="1324" actId="1076"/>
          <ac:spMkLst>
            <pc:docMk/>
            <pc:sldMk cId="2740058448" sldId="614"/>
            <ac:spMk id="51" creationId="{0C96740D-0FDD-4397-8B1D-A9F75F85C529}"/>
          </ac:spMkLst>
        </pc:spChg>
        <pc:spChg chg="add mod">
          <ac:chgData name="Dimitar Zahariev" userId="b84e4ebc77879e88" providerId="LiveId" clId="{6DA88245-48BE-4A57-B936-909B6E492CA4}" dt="2021-06-02T15:21:40.193" v="1387" actId="1076"/>
          <ac:spMkLst>
            <pc:docMk/>
            <pc:sldMk cId="2740058448" sldId="614"/>
            <ac:spMk id="52" creationId="{9DEE1C78-8D41-4C23-B167-D85DF0167A3E}"/>
          </ac:spMkLst>
        </pc:spChg>
        <pc:spChg chg="add mod">
          <ac:chgData name="Dimitar Zahariev" userId="b84e4ebc77879e88" providerId="LiveId" clId="{6DA88245-48BE-4A57-B936-909B6E492CA4}" dt="2021-06-02T15:21:40.193" v="1387" actId="1076"/>
          <ac:spMkLst>
            <pc:docMk/>
            <pc:sldMk cId="2740058448" sldId="614"/>
            <ac:spMk id="53" creationId="{4D6097AF-8F23-41D4-9D89-7FECEFD39D17}"/>
          </ac:spMkLst>
        </pc:spChg>
        <pc:spChg chg="add mod">
          <ac:chgData name="Dimitar Zahariev" userId="b84e4ebc77879e88" providerId="LiveId" clId="{6DA88245-48BE-4A57-B936-909B6E492CA4}" dt="2021-06-02T15:19:21.297" v="1356" actId="1076"/>
          <ac:spMkLst>
            <pc:docMk/>
            <pc:sldMk cId="2740058448" sldId="614"/>
            <ac:spMk id="54" creationId="{FCF5D9F5-CA87-4007-8DED-19D37CDB7DA1}"/>
          </ac:spMkLst>
        </pc:spChg>
        <pc:spChg chg="add mod">
          <ac:chgData name="Dimitar Zahariev" userId="b84e4ebc77879e88" providerId="LiveId" clId="{6DA88245-48BE-4A57-B936-909B6E492CA4}" dt="2021-06-02T15:20:38.449" v="1373" actId="1076"/>
          <ac:spMkLst>
            <pc:docMk/>
            <pc:sldMk cId="2740058448" sldId="614"/>
            <ac:spMk id="60" creationId="{D8B8A079-5C4B-4FD9-AFCE-81070BD09334}"/>
          </ac:spMkLst>
        </pc:spChg>
        <pc:spChg chg="add mod">
          <ac:chgData name="Dimitar Zahariev" userId="b84e4ebc77879e88" providerId="LiveId" clId="{6DA88245-48BE-4A57-B936-909B6E492CA4}" dt="2021-06-02T15:20:50.882" v="1377" actId="20577"/>
          <ac:spMkLst>
            <pc:docMk/>
            <pc:sldMk cId="2740058448" sldId="614"/>
            <ac:spMk id="61" creationId="{57978F73-A36E-4858-AB22-AF5C7B296AB8}"/>
          </ac:spMkLst>
        </pc:spChg>
        <pc:spChg chg="add mod">
          <ac:chgData name="Dimitar Zahariev" userId="b84e4ebc77879e88" providerId="LiveId" clId="{6DA88245-48BE-4A57-B936-909B6E492CA4}" dt="2021-06-02T15:21:00.082" v="1379" actId="1076"/>
          <ac:spMkLst>
            <pc:docMk/>
            <pc:sldMk cId="2740058448" sldId="614"/>
            <ac:spMk id="62" creationId="{8EE6A2E2-7BFD-4BD0-8B45-942BDE149A6B}"/>
          </ac:spMkLst>
        </pc:spChg>
        <pc:spChg chg="add mod">
          <ac:chgData name="Dimitar Zahariev" userId="b84e4ebc77879e88" providerId="LiveId" clId="{6DA88245-48BE-4A57-B936-909B6E492CA4}" dt="2021-06-02T15:21:12.401" v="1381" actId="1076"/>
          <ac:spMkLst>
            <pc:docMk/>
            <pc:sldMk cId="2740058448" sldId="614"/>
            <ac:spMk id="63" creationId="{8FEF5057-DAF8-456D-9109-F542E44B21F5}"/>
          </ac:spMkLst>
        </pc:spChg>
        <pc:spChg chg="add mod">
          <ac:chgData name="Dimitar Zahariev" userId="b84e4ebc77879e88" providerId="LiveId" clId="{6DA88245-48BE-4A57-B936-909B6E492CA4}" dt="2021-06-02T15:21:19.177" v="1383" actId="1076"/>
          <ac:spMkLst>
            <pc:docMk/>
            <pc:sldMk cId="2740058448" sldId="614"/>
            <ac:spMk id="64" creationId="{936962F4-BA53-46E5-A9D3-3A4AADB161A2}"/>
          </ac:spMkLst>
        </pc:spChg>
        <pc:spChg chg="add mod">
          <ac:chgData name="Dimitar Zahariev" userId="b84e4ebc77879e88" providerId="LiveId" clId="{6DA88245-48BE-4A57-B936-909B6E492CA4}" dt="2021-06-02T15:21:25.601" v="1385" actId="1076"/>
          <ac:spMkLst>
            <pc:docMk/>
            <pc:sldMk cId="2740058448" sldId="614"/>
            <ac:spMk id="65" creationId="{1E465946-3058-4CA5-8254-A53742B83549}"/>
          </ac:spMkLst>
        </pc:spChg>
        <pc:cxnChg chg="add del">
          <ac:chgData name="Dimitar Zahariev" userId="b84e4ebc77879e88" providerId="LiveId" clId="{6DA88245-48BE-4A57-B936-909B6E492CA4}" dt="2021-06-02T15:08:52.626" v="1077" actId="478"/>
          <ac:cxnSpMkLst>
            <pc:docMk/>
            <pc:sldMk cId="2740058448" sldId="614"/>
            <ac:cxnSpMk id="35" creationId="{A27C0358-CC8B-4AD7-BF61-25C7701DE05D}"/>
          </ac:cxnSpMkLst>
        </pc:cxnChg>
        <pc:cxnChg chg="add mod">
          <ac:chgData name="Dimitar Zahariev" userId="b84e4ebc77879e88" providerId="LiveId" clId="{6DA88245-48BE-4A57-B936-909B6E492CA4}" dt="2021-06-02T15:20:08.462" v="1363" actId="1582"/>
          <ac:cxnSpMkLst>
            <pc:docMk/>
            <pc:sldMk cId="2740058448" sldId="614"/>
            <ac:cxnSpMk id="56" creationId="{DD730FCF-A8BC-49B5-B041-C8E2EEDFBFD8}"/>
          </ac:cxnSpMkLst>
        </pc:cxnChg>
        <pc:cxnChg chg="add mod">
          <ac:chgData name="Dimitar Zahariev" userId="b84e4ebc77879e88" providerId="LiveId" clId="{6DA88245-48BE-4A57-B936-909B6E492CA4}" dt="2021-06-02T15:20:08.462" v="1363" actId="1582"/>
          <ac:cxnSpMkLst>
            <pc:docMk/>
            <pc:sldMk cId="2740058448" sldId="614"/>
            <ac:cxnSpMk id="58" creationId="{F6E77573-3103-4643-84EA-5BF9B5164BBE}"/>
          </ac:cxnSpMkLst>
        </pc:cxnChg>
      </pc:sldChg>
      <pc:sldChg chg="addSp delSp modSp new mod ord modAnim">
        <pc:chgData name="Dimitar Zahariev" userId="b84e4ebc77879e88" providerId="LiveId" clId="{6DA88245-48BE-4A57-B936-909B6E492CA4}" dt="2021-06-02T10:41:17.635" v="477" actId="20577"/>
        <pc:sldMkLst>
          <pc:docMk/>
          <pc:sldMk cId="1785747289" sldId="615"/>
        </pc:sldMkLst>
        <pc:spChg chg="mod">
          <ac:chgData name="Dimitar Zahariev" userId="b84e4ebc77879e88" providerId="LiveId" clId="{6DA88245-48BE-4A57-B936-909B6E492CA4}" dt="2021-06-02T10:41:17.635" v="477" actId="20577"/>
          <ac:spMkLst>
            <pc:docMk/>
            <pc:sldMk cId="1785747289" sldId="615"/>
            <ac:spMk id="3" creationId="{89E2A001-FB39-49F6-9FFF-A549099C874E}"/>
          </ac:spMkLst>
        </pc:spChg>
        <pc:spChg chg="mod">
          <ac:chgData name="Dimitar Zahariev" userId="b84e4ebc77879e88" providerId="LiveId" clId="{6DA88245-48BE-4A57-B936-909B6E492CA4}" dt="2021-06-02T10:14:26.969" v="241" actId="20577"/>
          <ac:spMkLst>
            <pc:docMk/>
            <pc:sldMk cId="1785747289" sldId="615"/>
            <ac:spMk id="4" creationId="{EEF488DA-217F-4613-A1FB-36DBA8AA316A}"/>
          </ac:spMkLst>
        </pc:spChg>
        <pc:spChg chg="add del">
          <ac:chgData name="Dimitar Zahariev" userId="b84e4ebc77879e88" providerId="LiveId" clId="{6DA88245-48BE-4A57-B936-909B6E492CA4}" dt="2021-06-02T10:17:27.998" v="253"/>
          <ac:spMkLst>
            <pc:docMk/>
            <pc:sldMk cId="1785747289" sldId="615"/>
            <ac:spMk id="5" creationId="{D27A1E85-6988-492F-8D6B-D68F90C2509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tx1">
                <a:alpha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197</c:v>
                </c:pt>
                <c:pt idx="1">
                  <c:v>178</c:v>
                </c:pt>
                <c:pt idx="2">
                  <c:v>138</c:v>
                </c:pt>
                <c:pt idx="3">
                  <c:v>98</c:v>
                </c:pt>
                <c:pt idx="4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16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4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8809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3F0D92-38C9-4DE6-BF76-63F7C25632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325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358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refspecs.linuxfoundation.org/fhs.shtml" TargetMode="External"/><Relationship Id="rId7" Type="http://schemas.openxmlformats.org/officeDocument/2006/relationships/hyperlink" Target="https://www.digitalocean.com/community/tutorials/how-to-partition-and-format-storage-devices-in-linu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bm.com/developerworks/library/l-lpic1-102-1/index.html" TargetMode="External"/><Relationship Id="rId5" Type="http://schemas.openxmlformats.org/officeDocument/2006/relationships/hyperlink" Target="https://opensource.com/article/17/5/introduction-ext4-filesystem" TargetMode="External"/><Relationship Id="rId4" Type="http://schemas.openxmlformats.org/officeDocument/2006/relationships/hyperlink" Target="https://opensource.com/life/16/10/introduction-linux-filesystems" TargetMode="Externa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3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5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0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png"/><Relationship Id="rId20" Type="http://schemas.openxmlformats.org/officeDocument/2006/relationships/image" Target="../media/image44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9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6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41.png"/><Relationship Id="rId22" Type="http://schemas.openxmlformats.org/officeDocument/2006/relationships/image" Target="../media/image4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hyperlink" Target="https://codexio.bg/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Knowing FHS. Working with Archives, Disks, and Filesystems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FHS. Disks. Filesystems. Archives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7C0FD0-2F3E-447C-9981-DF85F1EF3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349000"/>
            <a:ext cx="2366623" cy="23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8263C-C3E5-46BC-AD41-1775AFC8F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2A001-FB39-49F6-9FFF-A549099C8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Defines the </a:t>
            </a:r>
            <a:r>
              <a:rPr lang="en-US" b="1" dirty="0"/>
              <a:t>directory structure </a:t>
            </a:r>
            <a:r>
              <a:rPr lang="en-US" dirty="0"/>
              <a:t>and </a:t>
            </a:r>
            <a:r>
              <a:rPr lang="en-US" b="1" dirty="0"/>
              <a:t>directory contents </a:t>
            </a:r>
            <a:r>
              <a:rPr lang="en-US" dirty="0"/>
              <a:t>in Linux distributions</a:t>
            </a:r>
          </a:p>
          <a:p>
            <a:r>
              <a:rPr lang="en-US" dirty="0"/>
              <a:t>Maintained by the </a:t>
            </a:r>
            <a:r>
              <a:rPr lang="en-US" b="1" dirty="0"/>
              <a:t>Linux Foundation</a:t>
            </a:r>
          </a:p>
          <a:p>
            <a:r>
              <a:rPr lang="en-US" dirty="0"/>
              <a:t>Linux distributions can voluntarily conform to the standard</a:t>
            </a:r>
          </a:p>
          <a:p>
            <a:r>
              <a:rPr lang="en-US" dirty="0"/>
              <a:t>All files and directories appear under the </a:t>
            </a:r>
            <a:r>
              <a:rPr lang="en-US" b="1" dirty="0"/>
              <a:t>root directory </a:t>
            </a:r>
            <a:r>
              <a:rPr lang="en-US" dirty="0"/>
              <a:t>(</a:t>
            </a:r>
            <a:r>
              <a:rPr lang="en-US" b="1" dirty="0"/>
              <a:t>/</a:t>
            </a:r>
            <a:r>
              <a:rPr lang="en-US" dirty="0"/>
              <a:t>), even if they may be stored on </a:t>
            </a:r>
            <a:r>
              <a:rPr lang="en-US" b="1" dirty="0"/>
              <a:t>different physical </a:t>
            </a:r>
            <a:r>
              <a:rPr lang="en-US" dirty="0"/>
              <a:t>(separate </a:t>
            </a:r>
            <a:r>
              <a:rPr lang="en-US" b="1" dirty="0"/>
              <a:t>hard disk</a:t>
            </a:r>
            <a:r>
              <a:rPr lang="en-US" dirty="0"/>
              <a:t>)or </a:t>
            </a:r>
            <a:r>
              <a:rPr lang="en-US" b="1" dirty="0"/>
              <a:t>virtual devices </a:t>
            </a:r>
            <a:r>
              <a:rPr lang="en-US" dirty="0"/>
              <a:t>(for example, a </a:t>
            </a:r>
            <a:r>
              <a:rPr lang="en-US" b="1" dirty="0"/>
              <a:t>memory disk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Some of these directories only exist on a particular system if certain subsystems are installed</a:t>
            </a:r>
          </a:p>
          <a:p>
            <a:r>
              <a:rPr lang="en-US" dirty="0"/>
              <a:t>Information about the standard can be seen by executing </a:t>
            </a:r>
            <a:r>
              <a:rPr lang="en-US" b="1" dirty="0"/>
              <a:t>man </a:t>
            </a:r>
            <a:r>
              <a:rPr lang="en-US" b="1" dirty="0" err="1"/>
              <a:t>hier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F488DA-217F-4613-A1FB-36DBA8AA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Hierarchy Standard (FHS)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574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Curved Connector 136"/>
          <p:cNvCxnSpPr>
            <a:stCxn id="8" idx="1"/>
            <a:endCxn id="100" idx="3"/>
          </p:cNvCxnSpPr>
          <p:nvPr/>
        </p:nvCxnSpPr>
        <p:spPr>
          <a:xfrm rot="10800000" flipH="1" flipV="1">
            <a:off x="685800" y="2319010"/>
            <a:ext cx="10714717" cy="1069088"/>
          </a:xfrm>
          <a:prstGeom prst="curvedConnector5">
            <a:avLst>
              <a:gd name="adj1" fmla="val -2134"/>
              <a:gd name="adj2" fmla="val 70492"/>
              <a:gd name="adj3" fmla="val 102134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>
            <a:stCxn id="12" idx="1"/>
            <a:endCxn id="102" idx="3"/>
          </p:cNvCxnSpPr>
          <p:nvPr/>
        </p:nvCxnSpPr>
        <p:spPr>
          <a:xfrm rot="10800000" flipH="1" flipV="1">
            <a:off x="3380729" y="2715074"/>
            <a:ext cx="7912387" cy="1585136"/>
          </a:xfrm>
          <a:prstGeom prst="curvedConnector5">
            <a:avLst>
              <a:gd name="adj1" fmla="val -2889"/>
              <a:gd name="adj2" fmla="val 50000"/>
              <a:gd name="adj3" fmla="val 102889"/>
            </a:avLst>
          </a:prstGeom>
          <a:ln w="254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>
            <a:cxnSpLocks/>
            <a:stCxn id="13" idx="1"/>
            <a:endCxn id="103" idx="3"/>
          </p:cNvCxnSpPr>
          <p:nvPr/>
        </p:nvCxnSpPr>
        <p:spPr>
          <a:xfrm rot="10800000" flipH="1" flipV="1">
            <a:off x="3768383" y="2323445"/>
            <a:ext cx="7890217" cy="2433965"/>
          </a:xfrm>
          <a:prstGeom prst="curvedConnector5">
            <a:avLst>
              <a:gd name="adj1" fmla="val -2173"/>
              <a:gd name="adj2" fmla="val 58218"/>
              <a:gd name="adj3" fmla="val 102897"/>
            </a:avLst>
          </a:prstGeom>
          <a:ln w="254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>
            <a:stCxn id="20" idx="1"/>
            <a:endCxn id="104" idx="3"/>
          </p:cNvCxnSpPr>
          <p:nvPr/>
        </p:nvCxnSpPr>
        <p:spPr>
          <a:xfrm rot="10800000" flipH="1" flipV="1">
            <a:off x="8130453" y="2715074"/>
            <a:ext cx="3411129" cy="2507301"/>
          </a:xfrm>
          <a:prstGeom prst="curvedConnector5">
            <a:avLst>
              <a:gd name="adj1" fmla="val -6702"/>
              <a:gd name="adj2" fmla="val 50000"/>
              <a:gd name="adj3" fmla="val 106702"/>
            </a:avLst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Hierarchy Standard Illustrated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7470" y="1179146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/</a:t>
            </a:r>
            <a:endParaRPr lang="bg-B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078011" y="2453464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boot</a:t>
            </a:r>
            <a:endParaRPr lang="bg-B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205740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</a:t>
            </a:r>
            <a:endParaRPr lang="bg-B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722738" y="2057400"/>
            <a:ext cx="71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dev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15769" y="2453464"/>
            <a:ext cx="628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etc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6077" y="2062181"/>
            <a:ext cx="1027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home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380730" y="2453464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</a:t>
            </a:r>
            <a:endParaRPr lang="bg-B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3768384" y="206183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lib64</a:t>
            </a:r>
            <a:endParaRPr lang="bg-BG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454190" y="2453464"/>
            <a:ext cx="109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media</a:t>
            </a:r>
            <a:endParaRPr lang="bg-BG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26546" y="2062320"/>
            <a:ext cx="777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mnt</a:t>
            </a:r>
            <a:endParaRPr lang="bg-BG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954811" y="2453464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</a:t>
            </a:r>
            <a:endParaRPr lang="bg-B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418511" y="2057400"/>
            <a:ext cx="834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proc</a:t>
            </a:r>
            <a:endParaRPr lang="bg-B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38235" y="2453464"/>
            <a:ext cx="80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root</a:t>
            </a:r>
            <a:endParaRPr lang="bg-BG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7636625" y="2057400"/>
            <a:ext cx="688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</a:t>
            </a:r>
            <a:endParaRPr lang="bg-BG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130454" y="245346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sbin</a:t>
            </a:r>
            <a:endParaRPr lang="bg-BG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8682028" y="2057400"/>
            <a:ext cx="616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srv</a:t>
            </a:r>
            <a:endParaRPr lang="bg-BG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140729" y="2453464"/>
            <a:ext cx="618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sys</a:t>
            </a:r>
            <a:endParaRPr lang="bg-BG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9604111" y="2066306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tmp</a:t>
            </a:r>
            <a:endParaRPr lang="bg-BG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10206969" y="2453464"/>
            <a:ext cx="639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usr</a:t>
            </a:r>
            <a:endParaRPr lang="bg-B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0691174" y="2066306"/>
            <a:ext cx="637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var</a:t>
            </a:r>
            <a:endParaRPr lang="bg-BG" sz="2800" dirty="0"/>
          </a:p>
        </p:txBody>
      </p:sp>
      <p:cxnSp>
        <p:nvCxnSpPr>
          <p:cNvPr id="27" name="Elbow Connector 26"/>
          <p:cNvCxnSpPr>
            <a:stCxn id="6" idx="2"/>
            <a:endCxn id="8" idx="0"/>
          </p:cNvCxnSpPr>
          <p:nvPr/>
        </p:nvCxnSpPr>
        <p:spPr>
          <a:xfrm rot="5400000">
            <a:off x="3301332" y="-590802"/>
            <a:ext cx="355034" cy="494137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2"/>
            <a:endCxn id="7" idx="0"/>
          </p:cNvCxnSpPr>
          <p:nvPr/>
        </p:nvCxnSpPr>
        <p:spPr>
          <a:xfrm rot="5400000">
            <a:off x="3356312" y="-139758"/>
            <a:ext cx="751098" cy="4435346"/>
          </a:xfrm>
          <a:prstGeom prst="bentConnector3">
            <a:avLst>
              <a:gd name="adj1" fmla="val 2379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6" idx="2"/>
            <a:endCxn id="9" idx="0"/>
          </p:cNvCxnSpPr>
          <p:nvPr/>
        </p:nvCxnSpPr>
        <p:spPr>
          <a:xfrm rot="5400000">
            <a:off x="3836601" y="-55533"/>
            <a:ext cx="355034" cy="387083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6" idx="2"/>
            <a:endCxn id="10" idx="0"/>
          </p:cNvCxnSpPr>
          <p:nvPr/>
        </p:nvCxnSpPr>
        <p:spPr>
          <a:xfrm rot="5400000">
            <a:off x="3864309" y="368239"/>
            <a:ext cx="751098" cy="3419352"/>
          </a:xfrm>
          <a:prstGeom prst="bentConnector3">
            <a:avLst>
              <a:gd name="adj1" fmla="val 2379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2"/>
            <a:endCxn id="11" idx="0"/>
          </p:cNvCxnSpPr>
          <p:nvPr/>
        </p:nvCxnSpPr>
        <p:spPr>
          <a:xfrm rot="5400000">
            <a:off x="4349861" y="462507"/>
            <a:ext cx="359815" cy="283953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6" idx="2"/>
            <a:endCxn id="12" idx="0"/>
          </p:cNvCxnSpPr>
          <p:nvPr/>
        </p:nvCxnSpPr>
        <p:spPr>
          <a:xfrm rot="5400000">
            <a:off x="4423915" y="927846"/>
            <a:ext cx="751098" cy="2300141"/>
          </a:xfrm>
          <a:prstGeom prst="bentConnector3">
            <a:avLst>
              <a:gd name="adj1" fmla="val 2379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6" idx="2"/>
            <a:endCxn id="13" idx="0"/>
          </p:cNvCxnSpPr>
          <p:nvPr/>
        </p:nvCxnSpPr>
        <p:spPr>
          <a:xfrm rot="5400000">
            <a:off x="4904929" y="1017229"/>
            <a:ext cx="359469" cy="172974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>
            <a:off x="5099305" y="1603237"/>
            <a:ext cx="751098" cy="949361"/>
          </a:xfrm>
          <a:prstGeom prst="bentConnector3">
            <a:avLst>
              <a:gd name="adj1" fmla="val 2421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6" idx="2"/>
            <a:endCxn id="15" idx="0"/>
          </p:cNvCxnSpPr>
          <p:nvPr/>
        </p:nvCxnSpPr>
        <p:spPr>
          <a:xfrm rot="5400000">
            <a:off x="5652475" y="1765261"/>
            <a:ext cx="359954" cy="234164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" idx="2"/>
            <a:endCxn id="16" idx="0"/>
          </p:cNvCxnSpPr>
          <p:nvPr/>
        </p:nvCxnSpPr>
        <p:spPr>
          <a:xfrm rot="16200000" flipH="1">
            <a:off x="5747022" y="1904878"/>
            <a:ext cx="751098" cy="346075"/>
          </a:xfrm>
          <a:prstGeom prst="bentConnector3">
            <a:avLst>
              <a:gd name="adj1" fmla="val 2379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6" idx="2"/>
            <a:endCxn id="17" idx="0"/>
          </p:cNvCxnSpPr>
          <p:nvPr/>
        </p:nvCxnSpPr>
        <p:spPr>
          <a:xfrm rot="16200000" flipH="1">
            <a:off x="6215136" y="1436764"/>
            <a:ext cx="355034" cy="886239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6" idx="2"/>
            <a:endCxn id="18" idx="0"/>
          </p:cNvCxnSpPr>
          <p:nvPr/>
        </p:nvCxnSpPr>
        <p:spPr>
          <a:xfrm rot="16200000" flipH="1">
            <a:off x="6318951" y="1332949"/>
            <a:ext cx="751098" cy="1489933"/>
          </a:xfrm>
          <a:prstGeom prst="bentConnector3">
            <a:avLst>
              <a:gd name="adj1" fmla="val 2379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" idx="2"/>
            <a:endCxn id="19" idx="0"/>
          </p:cNvCxnSpPr>
          <p:nvPr/>
        </p:nvCxnSpPr>
        <p:spPr>
          <a:xfrm rot="16200000" flipH="1">
            <a:off x="6787564" y="864336"/>
            <a:ext cx="355034" cy="203109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6" idx="2"/>
            <a:endCxn id="20" idx="0"/>
          </p:cNvCxnSpPr>
          <p:nvPr/>
        </p:nvCxnSpPr>
        <p:spPr>
          <a:xfrm rot="16200000" flipH="1">
            <a:off x="6860893" y="791007"/>
            <a:ext cx="751098" cy="2573816"/>
          </a:xfrm>
          <a:prstGeom prst="bentConnector3">
            <a:avLst>
              <a:gd name="adj1" fmla="val 23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" idx="2"/>
            <a:endCxn id="21" idx="0"/>
          </p:cNvCxnSpPr>
          <p:nvPr/>
        </p:nvCxnSpPr>
        <p:spPr>
          <a:xfrm rot="16200000" flipH="1">
            <a:off x="7292264" y="359636"/>
            <a:ext cx="355034" cy="3040495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6" idx="2"/>
            <a:endCxn id="22" idx="0"/>
          </p:cNvCxnSpPr>
          <p:nvPr/>
        </p:nvCxnSpPr>
        <p:spPr>
          <a:xfrm rot="16200000" flipH="1">
            <a:off x="7324304" y="327596"/>
            <a:ext cx="751098" cy="3500638"/>
          </a:xfrm>
          <a:prstGeom prst="bentConnector3">
            <a:avLst>
              <a:gd name="adj1" fmla="val 2463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" idx="2"/>
            <a:endCxn id="23" idx="0"/>
          </p:cNvCxnSpPr>
          <p:nvPr/>
        </p:nvCxnSpPr>
        <p:spPr>
          <a:xfrm rot="16200000" flipH="1">
            <a:off x="7790098" y="-138198"/>
            <a:ext cx="363940" cy="4045068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6" idx="2"/>
            <a:endCxn id="24" idx="0"/>
          </p:cNvCxnSpPr>
          <p:nvPr/>
        </p:nvCxnSpPr>
        <p:spPr>
          <a:xfrm rot="16200000" flipH="1">
            <a:off x="7862682" y="-210782"/>
            <a:ext cx="751098" cy="4577394"/>
          </a:xfrm>
          <a:prstGeom prst="bentConnector3">
            <a:avLst>
              <a:gd name="adj1" fmla="val 2294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" idx="2"/>
            <a:endCxn id="25" idx="0"/>
          </p:cNvCxnSpPr>
          <p:nvPr/>
        </p:nvCxnSpPr>
        <p:spPr>
          <a:xfrm rot="16200000" flipH="1">
            <a:off x="8297850" y="-645951"/>
            <a:ext cx="363940" cy="506057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278428" y="3126488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softuni</a:t>
            </a:r>
            <a:endParaRPr lang="bg-BG" sz="2800" dirty="0"/>
          </a:p>
        </p:txBody>
      </p:sp>
      <p:sp>
        <p:nvSpPr>
          <p:cNvPr id="81" name="TextBox 80"/>
          <p:cNvSpPr txBox="1"/>
          <p:nvPr/>
        </p:nvSpPr>
        <p:spPr>
          <a:xfrm>
            <a:off x="3278429" y="3582544"/>
            <a:ext cx="1304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</a:t>
            </a:r>
            <a:endParaRPr lang="bg-BG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3281071" y="4038600"/>
            <a:ext cx="1212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lsauser</a:t>
            </a:r>
            <a:endParaRPr lang="bg-BG" sz="2800" dirty="0"/>
          </a:p>
        </p:txBody>
      </p:sp>
      <p:cxnSp>
        <p:nvCxnSpPr>
          <p:cNvPr id="86" name="Elbow Connector 85"/>
          <p:cNvCxnSpPr>
            <a:stCxn id="11" idx="2"/>
            <a:endCxn id="80" idx="1"/>
          </p:cNvCxnSpPr>
          <p:nvPr/>
        </p:nvCxnSpPr>
        <p:spPr>
          <a:xfrm rot="16200000" flipH="1">
            <a:off x="2792866" y="2902535"/>
            <a:ext cx="802697" cy="16842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1" idx="2"/>
            <a:endCxn id="81" idx="1"/>
          </p:cNvCxnSpPr>
          <p:nvPr/>
        </p:nvCxnSpPr>
        <p:spPr>
          <a:xfrm rot="16200000" flipH="1">
            <a:off x="2564838" y="3130563"/>
            <a:ext cx="1258753" cy="16842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1" idx="2"/>
            <a:endCxn id="82" idx="1"/>
          </p:cNvCxnSpPr>
          <p:nvPr/>
        </p:nvCxnSpPr>
        <p:spPr>
          <a:xfrm rot="16200000" flipH="1">
            <a:off x="2338131" y="3357270"/>
            <a:ext cx="1714809" cy="17107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191000" y="4644460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</a:t>
            </a:r>
            <a:endParaRPr lang="bg-BG" sz="2800" dirty="0"/>
          </a:p>
        </p:txBody>
      </p:sp>
      <p:sp>
        <p:nvSpPr>
          <p:cNvPr id="92" name="TextBox 91"/>
          <p:cNvSpPr txBox="1"/>
          <p:nvPr/>
        </p:nvSpPr>
        <p:spPr>
          <a:xfrm>
            <a:off x="4191001" y="5105400"/>
            <a:ext cx="181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documents</a:t>
            </a:r>
            <a:endParaRPr lang="bg-BG" sz="2800" dirty="0"/>
          </a:p>
        </p:txBody>
      </p:sp>
      <p:sp>
        <p:nvSpPr>
          <p:cNvPr id="93" name="TextBox 92"/>
          <p:cNvSpPr txBox="1"/>
          <p:nvPr/>
        </p:nvSpPr>
        <p:spPr>
          <a:xfrm>
            <a:off x="4196609" y="5576520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public</a:t>
            </a:r>
            <a:endParaRPr lang="bg-BG" sz="2800" dirty="0"/>
          </a:p>
        </p:txBody>
      </p:sp>
      <p:cxnSp>
        <p:nvCxnSpPr>
          <p:cNvPr id="95" name="Elbow Connector 94"/>
          <p:cNvCxnSpPr>
            <a:stCxn id="82" idx="2"/>
            <a:endCxn id="91" idx="1"/>
          </p:cNvCxnSpPr>
          <p:nvPr/>
        </p:nvCxnSpPr>
        <p:spPr>
          <a:xfrm rot="16200000" flipH="1">
            <a:off x="3866958" y="4582028"/>
            <a:ext cx="344250" cy="30383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2" idx="2"/>
            <a:endCxn id="92" idx="1"/>
          </p:cNvCxnSpPr>
          <p:nvPr/>
        </p:nvCxnSpPr>
        <p:spPr>
          <a:xfrm rot="16200000" flipH="1">
            <a:off x="3636488" y="4812498"/>
            <a:ext cx="805190" cy="303834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2" idx="2"/>
            <a:endCxn id="93" idx="1"/>
          </p:cNvCxnSpPr>
          <p:nvPr/>
        </p:nvCxnSpPr>
        <p:spPr>
          <a:xfrm rot="16200000" flipH="1">
            <a:off x="3403732" y="5045254"/>
            <a:ext cx="1276310" cy="30944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0755789" y="312648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</a:t>
            </a:r>
            <a:endParaRPr lang="bg-BG" sz="2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55789" y="3582544"/>
            <a:ext cx="628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etc</a:t>
            </a:r>
            <a:endParaRPr lang="bg-BG" sz="2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755790" y="403860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</a:t>
            </a:r>
            <a:endParaRPr lang="bg-BG" sz="2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55790" y="44958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lib64</a:t>
            </a:r>
            <a:endParaRPr lang="bg-BG" sz="2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755790" y="4960765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sbin</a:t>
            </a:r>
            <a:endParaRPr lang="bg-BG" sz="2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755789" y="541020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  <a:endParaRPr lang="bg-BG" sz="2800" dirty="0"/>
          </a:p>
        </p:txBody>
      </p:sp>
      <p:cxnSp>
        <p:nvCxnSpPr>
          <p:cNvPr id="107" name="Elbow Connector 106"/>
          <p:cNvCxnSpPr>
            <a:stCxn id="24" idx="2"/>
            <a:endCxn id="100" idx="1"/>
          </p:cNvCxnSpPr>
          <p:nvPr/>
        </p:nvCxnSpPr>
        <p:spPr>
          <a:xfrm rot="16200000" flipH="1">
            <a:off x="10435651" y="3067961"/>
            <a:ext cx="411414" cy="22886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24" idx="2"/>
            <a:endCxn id="101" idx="1"/>
          </p:cNvCxnSpPr>
          <p:nvPr/>
        </p:nvCxnSpPr>
        <p:spPr>
          <a:xfrm rot="16200000" flipH="1">
            <a:off x="10207623" y="3295989"/>
            <a:ext cx="867470" cy="22886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24" idx="2"/>
            <a:endCxn id="102" idx="1"/>
          </p:cNvCxnSpPr>
          <p:nvPr/>
        </p:nvCxnSpPr>
        <p:spPr>
          <a:xfrm rot="16200000" flipH="1">
            <a:off x="9979595" y="3524017"/>
            <a:ext cx="1323526" cy="22886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4" idx="2"/>
            <a:endCxn id="103" idx="1"/>
          </p:cNvCxnSpPr>
          <p:nvPr/>
        </p:nvCxnSpPr>
        <p:spPr>
          <a:xfrm rot="16200000" flipH="1">
            <a:off x="9750995" y="3752617"/>
            <a:ext cx="1780726" cy="22886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24" idx="2"/>
            <a:endCxn id="104" idx="1"/>
          </p:cNvCxnSpPr>
          <p:nvPr/>
        </p:nvCxnSpPr>
        <p:spPr>
          <a:xfrm rot="16200000" flipH="1">
            <a:off x="9518514" y="3985099"/>
            <a:ext cx="2245691" cy="22886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24" idx="2"/>
            <a:endCxn id="105" idx="1"/>
          </p:cNvCxnSpPr>
          <p:nvPr/>
        </p:nvCxnSpPr>
        <p:spPr>
          <a:xfrm rot="16200000" flipH="1">
            <a:off x="9293795" y="4209817"/>
            <a:ext cx="2695126" cy="22886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52074" y="5709301"/>
            <a:ext cx="91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/bin</a:t>
            </a:r>
            <a:endParaRPr lang="bg-BG" sz="2800" dirty="0"/>
          </a:p>
        </p:txBody>
      </p:sp>
      <p:sp>
        <p:nvSpPr>
          <p:cNvPr id="151" name="TextBox 150"/>
          <p:cNvSpPr txBox="1"/>
          <p:nvPr/>
        </p:nvSpPr>
        <p:spPr>
          <a:xfrm>
            <a:off x="647682" y="6182380"/>
            <a:ext cx="91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/</a:t>
            </a:r>
            <a:r>
              <a:rPr lang="en-US" sz="2800" dirty="0" err="1"/>
              <a:t>sbin</a:t>
            </a:r>
            <a:endParaRPr lang="bg-BG" sz="28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068293" y="5707991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/</a:t>
            </a:r>
            <a:r>
              <a:rPr lang="en-US" sz="2800" dirty="0" err="1"/>
              <a:t>usr</a:t>
            </a:r>
            <a:r>
              <a:rPr lang="en-US" sz="2800" dirty="0"/>
              <a:t>/bin</a:t>
            </a:r>
            <a:endParaRPr lang="bg-BG" sz="2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068294" y="6182380"/>
            <a:ext cx="151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/</a:t>
            </a:r>
            <a:r>
              <a:rPr lang="en-US" sz="2800" dirty="0" err="1"/>
              <a:t>usr</a:t>
            </a:r>
            <a:r>
              <a:rPr lang="en-US" sz="2800" dirty="0"/>
              <a:t>/</a:t>
            </a:r>
            <a:r>
              <a:rPr lang="en-US" sz="2800" dirty="0" err="1"/>
              <a:t>sbin</a:t>
            </a:r>
            <a:endParaRPr lang="bg-BG" sz="2800" dirty="0"/>
          </a:p>
        </p:txBody>
      </p:sp>
      <p:cxnSp>
        <p:nvCxnSpPr>
          <p:cNvPr id="155" name="Straight Arrow Connector 154"/>
          <p:cNvCxnSpPr>
            <a:stCxn id="150" idx="3"/>
            <a:endCxn id="152" idx="1"/>
          </p:cNvCxnSpPr>
          <p:nvPr/>
        </p:nvCxnSpPr>
        <p:spPr>
          <a:xfrm flipV="1">
            <a:off x="1566075" y="5969601"/>
            <a:ext cx="502219" cy="131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1566075" y="6504311"/>
            <a:ext cx="50221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6817256" y="5725180"/>
            <a:ext cx="1037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/lib</a:t>
            </a:r>
            <a:endParaRPr lang="bg-BG" sz="28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812864" y="625858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/lib64</a:t>
            </a:r>
            <a:endParaRPr lang="bg-BG" sz="2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8573813" y="572387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/</a:t>
            </a:r>
            <a:r>
              <a:rPr lang="en-US" sz="2800" dirty="0" err="1"/>
              <a:t>usr</a:t>
            </a:r>
            <a:r>
              <a:rPr lang="en-US" sz="2800" dirty="0"/>
              <a:t>/lib</a:t>
            </a:r>
            <a:endParaRPr lang="bg-BG" sz="2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8573814" y="6258580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/</a:t>
            </a:r>
            <a:r>
              <a:rPr lang="en-US" sz="2800" dirty="0" err="1"/>
              <a:t>usr</a:t>
            </a:r>
            <a:r>
              <a:rPr lang="en-US" sz="2800" dirty="0"/>
              <a:t>/lib64</a:t>
            </a:r>
            <a:endParaRPr lang="bg-BG" sz="2800" dirty="0"/>
          </a:p>
        </p:txBody>
      </p:sp>
      <p:cxnSp>
        <p:nvCxnSpPr>
          <p:cNvPr id="163" name="Straight Arrow Connector 162"/>
          <p:cNvCxnSpPr>
            <a:stCxn id="159" idx="3"/>
            <a:endCxn id="161" idx="1"/>
          </p:cNvCxnSpPr>
          <p:nvPr/>
        </p:nvCxnSpPr>
        <p:spPr>
          <a:xfrm flipV="1">
            <a:off x="7855137" y="5985480"/>
            <a:ext cx="718677" cy="1310"/>
          </a:xfrm>
          <a:prstGeom prst="straightConnector1">
            <a:avLst/>
          </a:prstGeom>
          <a:ln w="254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0" idx="3"/>
            <a:endCxn id="162" idx="1"/>
          </p:cNvCxnSpPr>
          <p:nvPr/>
        </p:nvCxnSpPr>
        <p:spPr>
          <a:xfrm>
            <a:off x="7855137" y="6520190"/>
            <a:ext cx="718677" cy="0"/>
          </a:xfrm>
          <a:prstGeom prst="straightConnector1">
            <a:avLst/>
          </a:prstGeom>
          <a:ln w="254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6" y="5738703"/>
            <a:ext cx="476316" cy="47631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6" y="6205832"/>
            <a:ext cx="476316" cy="47631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08" y="5747322"/>
            <a:ext cx="476316" cy="476316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08" y="6266153"/>
            <a:ext cx="47631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3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80" grpId="0"/>
      <p:bldP spid="81" grpId="0"/>
      <p:bldP spid="82" grpId="0"/>
      <p:bldP spid="91" grpId="0"/>
      <p:bldP spid="92" grpId="0"/>
      <p:bldP spid="93" grpId="0"/>
      <p:bldP spid="100" grpId="0"/>
      <p:bldP spid="101" grpId="0"/>
      <p:bldP spid="102" grpId="0"/>
      <p:bldP spid="103" grpId="0"/>
      <p:bldP spid="104" grpId="0"/>
      <p:bldP spid="105" grpId="0"/>
      <p:bldP spid="150" grpId="0"/>
      <p:bldP spid="151" grpId="0"/>
      <p:bldP spid="152" grpId="0"/>
      <p:bldP spid="153" grpId="0"/>
      <p:bldP spid="159" grpId="0"/>
      <p:bldP spid="160" grpId="0"/>
      <p:bldP spid="161" grpId="0"/>
      <p:bldP spid="1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Shareable</a:t>
            </a:r>
          </a:p>
          <a:p>
            <a:pPr lvl="1"/>
            <a:r>
              <a:rPr lang="en-US" dirty="0"/>
              <a:t>User data files and program binary files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Un-shareable</a:t>
            </a:r>
          </a:p>
          <a:p>
            <a:pPr lvl="1"/>
            <a:r>
              <a:rPr lang="en-US" dirty="0"/>
              <a:t>System-specific information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</a:p>
          <a:p>
            <a:pPr lvl="1"/>
            <a:r>
              <a:rPr lang="en-US" dirty="0"/>
              <a:t>Binaries and scripts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</a:t>
            </a:r>
          </a:p>
          <a:p>
            <a:pPr lvl="1"/>
            <a:r>
              <a:rPr lang="en-US" dirty="0"/>
              <a:t>User files, mail, ...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Classification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30871"/>
              </p:ext>
            </p:extLst>
          </p:nvPr>
        </p:nvGraphicFramePr>
        <p:xfrm>
          <a:off x="4910222" y="4191000"/>
          <a:ext cx="7086600" cy="210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Shareable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Un-shareable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Static</a:t>
                      </a:r>
                      <a:endParaRPr lang="bg-BG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usr</a:t>
                      </a:r>
                      <a:endParaRPr lang="en-US" dirty="0"/>
                    </a:p>
                    <a:p>
                      <a:r>
                        <a:rPr lang="en-US" dirty="0"/>
                        <a:t>/opt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r>
                        <a:rPr lang="en-US" dirty="0"/>
                        <a:t>/boot</a:t>
                      </a:r>
                      <a:endParaRPr lang="bg-B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Variable</a:t>
                      </a:r>
                      <a:endParaRPr lang="bg-BG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/home</a:t>
                      </a:r>
                    </a:p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/mail</a:t>
                      </a:r>
                      <a:endParaRPr lang="bg-B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/run</a:t>
                      </a:r>
                    </a:p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/lock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49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</a:p>
          <a:p>
            <a:pPr lvl="1"/>
            <a:r>
              <a:rPr lang="en-US" dirty="0"/>
              <a:t>Root </a:t>
            </a:r>
            <a:r>
              <a:rPr lang="en-US" dirty="0" err="1"/>
              <a:t>filesystem</a:t>
            </a:r>
            <a:r>
              <a:rPr lang="en-US" dirty="0"/>
              <a:t> or root directory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/boot</a:t>
            </a:r>
          </a:p>
          <a:p>
            <a:pPr lvl="1"/>
            <a:r>
              <a:rPr lang="en-US" dirty="0"/>
              <a:t>Static and un-shareable files related to the booting process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Static and un-shareable system configuration files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/bin</a:t>
            </a:r>
          </a:p>
          <a:p>
            <a:pPr lvl="1"/>
            <a:r>
              <a:rPr lang="en-US" dirty="0"/>
              <a:t>Critical executable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Hierarchy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sbin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Similar to /bin, but contains programs usually executed by root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/lib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lib64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Contain program libraries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usr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Shareable and static. Hosts binaries, libraries, documentation, …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/opt</a:t>
            </a:r>
          </a:p>
          <a:p>
            <a:pPr lvl="1"/>
            <a:r>
              <a:rPr lang="en-US" dirty="0"/>
              <a:t>Used for external software, not part of the distribution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Hierarchy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8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/home</a:t>
            </a:r>
          </a:p>
          <a:p>
            <a:pPr lvl="1"/>
            <a:r>
              <a:rPr lang="en-US" dirty="0"/>
              <a:t>Variable and shareable. Contains used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/root</a:t>
            </a:r>
          </a:p>
          <a:p>
            <a:pPr lvl="1"/>
            <a:r>
              <a:rPr lang="en-US" dirty="0"/>
              <a:t>It is the home directory of the root user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var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Variable and partially shareable. Contains logs, mail spool, …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tmp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Variable and temporary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Hierarchy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6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mnt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Used for mounting of removable media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/media</a:t>
            </a:r>
          </a:p>
          <a:p>
            <a:pPr lvl="1"/>
            <a:r>
              <a:rPr lang="en-US" dirty="0"/>
              <a:t>Similar to </a:t>
            </a:r>
            <a:r>
              <a:rPr lang="en-US" b="1" dirty="0"/>
              <a:t>/</a:t>
            </a:r>
            <a:r>
              <a:rPr lang="en-US" b="1" dirty="0" err="1"/>
              <a:t>mnt</a:t>
            </a:r>
            <a:r>
              <a:rPr lang="en-US" dirty="0"/>
              <a:t>, but should contain subfolders for different media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/dev</a:t>
            </a:r>
          </a:p>
          <a:p>
            <a:pPr lvl="1"/>
            <a:r>
              <a:rPr lang="en-US" dirty="0"/>
              <a:t>Files used as interface to the underlying hardware devices. Uses </a:t>
            </a:r>
            <a:r>
              <a:rPr lang="en-US" b="1" dirty="0" err="1"/>
              <a:t>devtmpfs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proc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Provides process and kernel information as files. Uses </a:t>
            </a:r>
            <a:r>
              <a:rPr lang="en-US" b="1" dirty="0"/>
              <a:t>proc</a:t>
            </a:r>
            <a:r>
              <a:rPr lang="en-US" dirty="0"/>
              <a:t> (</a:t>
            </a:r>
            <a:r>
              <a:rPr lang="en-US" b="1" dirty="0" err="1"/>
              <a:t>procfs</a:t>
            </a:r>
            <a:r>
              <a:rPr lang="en-US" dirty="0"/>
              <a:t>) filesystem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/sys</a:t>
            </a:r>
          </a:p>
          <a:p>
            <a:pPr lvl="1"/>
            <a:r>
              <a:rPr lang="en-US" dirty="0"/>
              <a:t>Contains information about devices, drivers, and some kernel features. Uses </a:t>
            </a:r>
            <a:r>
              <a:rPr lang="en-US" b="1" dirty="0" err="1"/>
              <a:t>sysfs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/run</a:t>
            </a:r>
          </a:p>
          <a:p>
            <a:pPr lvl="1"/>
            <a:r>
              <a:rPr lang="en-US" dirty="0"/>
              <a:t>Contains run-time variable data. Exists in memory. Uses </a:t>
            </a:r>
            <a:r>
              <a:rPr lang="en-US" b="1" dirty="0" err="1"/>
              <a:t>tmpfs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Hierarchy Standard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CB75EB7-BE62-431B-A590-7CF6BF821C1E}"/>
              </a:ext>
            </a:extLst>
          </p:cNvPr>
          <p:cNvSpPr/>
          <p:nvPr/>
        </p:nvSpPr>
        <p:spPr>
          <a:xfrm>
            <a:off x="10866000" y="2979000"/>
            <a:ext cx="438403" cy="369469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89A01-C74A-4D25-8396-A907E091B2E0}"/>
              </a:ext>
            </a:extLst>
          </p:cNvPr>
          <p:cNvSpPr txBox="1"/>
          <p:nvPr/>
        </p:nvSpPr>
        <p:spPr>
          <a:xfrm>
            <a:off x="11129468" y="3677680"/>
            <a:ext cx="1103343" cy="2297333"/>
          </a:xfrm>
          <a:prstGeom prst="rect">
            <a:avLst/>
          </a:prstGeom>
          <a:noFill/>
          <a:ln w="12700">
            <a:noFill/>
          </a:ln>
        </p:spPr>
        <p:txBody>
          <a:bodyPr vert="vert270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Virtual (pseudo)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filesystems</a:t>
            </a:r>
          </a:p>
        </p:txBody>
      </p:sp>
    </p:spTree>
    <p:extLst>
      <p:ext uri="{BB962C8B-B14F-4D97-AF65-F5344CB8AC3E}">
        <p14:creationId xmlns:p14="http://schemas.microsoft.com/office/powerpoint/2010/main" val="37231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Backup and Restore Techniques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Archiving Tools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7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3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Save and restore multiple files in/from single archive file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5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tar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61528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archive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tar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cvf</a:t>
            </a:r>
            <a:r>
              <a:rPr lang="en-US" sz="3000" dirty="0">
                <a:solidFill>
                  <a:schemeClr val="bg1"/>
                </a:solidFill>
                <a:effectLst/>
              </a:rPr>
              <a:t> folder.tar /folder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Extract files from archive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tar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xvf</a:t>
            </a:r>
            <a:r>
              <a:rPr lang="en-US" sz="3000" dirty="0">
                <a:solidFill>
                  <a:schemeClr val="bg1"/>
                </a:solidFill>
                <a:effectLst/>
              </a:rPr>
              <a:t> folder.tar</a:t>
            </a:r>
          </a:p>
        </p:txBody>
      </p:sp>
    </p:spTree>
    <p:extLst>
      <p:ext uri="{BB962C8B-B14F-4D97-AF65-F5344CB8AC3E}">
        <p14:creationId xmlns:p14="http://schemas.microsoft.com/office/powerpoint/2010/main" val="314952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Package and compress archive files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2084" y="3180228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zip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archive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infile</a:t>
            </a:r>
            <a:endParaRPr lang="en-US" sz="3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2084" y="4644000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archive of one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zip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file.zip file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archive of a folder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zip </a:t>
            </a:r>
            <a:r>
              <a:rPr lang="en-US" sz="3000" dirty="0">
                <a:solidFill>
                  <a:schemeClr val="bg1"/>
                </a:solidFill>
                <a:effectLst/>
              </a:rPr>
              <a:t>-r folder.zip folder</a:t>
            </a:r>
          </a:p>
        </p:txBody>
      </p:sp>
    </p:spTree>
    <p:extLst>
      <p:ext uri="{BB962C8B-B14F-4D97-AF65-F5344CB8AC3E}">
        <p14:creationId xmlns:p14="http://schemas.microsoft.com/office/powerpoint/2010/main" val="276422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#LSA-April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/LinuxSystemAdministrationApril2021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List, test, and extract compressed files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unzip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672" y="3204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unzip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file[.zip]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672" y="466454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files in archive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unzip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file.zip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Extract files from archive, but skip *.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conf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unzip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file.zip -x *.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conf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97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Compress or expand files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g(un)zip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3497" y="3204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gzip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archive and replace the original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gzip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archive and keep the original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gzip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-c file.txt &gt; file.txt.gz</a:t>
            </a:r>
          </a:p>
        </p:txBody>
      </p:sp>
    </p:spTree>
    <p:extLst>
      <p:ext uri="{BB962C8B-B14F-4D97-AF65-F5344CB8AC3E}">
        <p14:creationId xmlns:p14="http://schemas.microsoft.com/office/powerpoint/2010/main" val="34254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Compress or expand files using the block-sorting technique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b(un)zip2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24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bzip2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7016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archive and keep the original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bzip2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zk</a:t>
            </a:r>
            <a:r>
              <a:rPr lang="en-US" sz="3000" dirty="0">
                <a:solidFill>
                  <a:schemeClr val="bg1"/>
                </a:solidFill>
                <a:effectLst/>
              </a:rPr>
              <a:t> file.txt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Extract files from archive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bunzip2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file.txt.bz2</a:t>
            </a:r>
          </a:p>
        </p:txBody>
      </p:sp>
    </p:spTree>
    <p:extLst>
      <p:ext uri="{BB962C8B-B14F-4D97-AF65-F5344CB8AC3E}">
        <p14:creationId xmlns:p14="http://schemas.microsoft.com/office/powerpoint/2010/main" val="100610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General purpose data compression tool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(un)xz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08937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xz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[files]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61528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archive and keep the original file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xz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zk</a:t>
            </a:r>
            <a:r>
              <a:rPr lang="en-US" sz="3000" dirty="0">
                <a:solidFill>
                  <a:schemeClr val="bg1"/>
                </a:solidFill>
                <a:effectLst/>
              </a:rPr>
              <a:t> file.txt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Archive several files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xz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-c *.txt &gt;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file.xz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996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z|bz|xz</a:t>
            </a:r>
            <a:r>
              <a:rPr lang="en-US" b="1" dirty="0">
                <a:solidFill>
                  <a:schemeClr val="bg1"/>
                </a:solidFill>
              </a:rPr>
              <a:t>)cat</a:t>
            </a:r>
          </a:p>
          <a:p>
            <a:pPr lvl="1"/>
            <a:r>
              <a:rPr lang="en-US" dirty="0"/>
              <a:t>Usually the same as </a:t>
            </a:r>
            <a:r>
              <a:rPr lang="en-US" b="1" dirty="0">
                <a:solidFill>
                  <a:schemeClr val="bg1"/>
                </a:solidFill>
              </a:rPr>
              <a:t>[utility] -c</a:t>
            </a:r>
            <a:r>
              <a:rPr lang="en-US" dirty="0"/>
              <a:t> . Output contents to the </a:t>
            </a:r>
            <a:r>
              <a:rPr lang="en-US" dirty="0" err="1"/>
              <a:t>STDOUT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z|bz|xz</a:t>
            </a:r>
            <a:r>
              <a:rPr lang="en-US" b="1" dirty="0">
                <a:solidFill>
                  <a:schemeClr val="bg1"/>
                </a:solidFill>
              </a:rPr>
              <a:t>)less</a:t>
            </a:r>
          </a:p>
          <a:p>
            <a:pPr lvl="1"/>
            <a:r>
              <a:rPr lang="en-US" dirty="0"/>
              <a:t>Display text from compressed files to a terminal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z|bz|xz</a:t>
            </a:r>
            <a:r>
              <a:rPr lang="en-US" b="1" dirty="0">
                <a:solidFill>
                  <a:schemeClr val="bg1"/>
                </a:solidFill>
              </a:rPr>
              <a:t>)more</a:t>
            </a:r>
          </a:p>
          <a:p>
            <a:pPr lvl="1"/>
            <a:r>
              <a:rPr lang="en-US" dirty="0"/>
              <a:t>Display text from compressed files to a terminal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chemeClr val="bg1"/>
                </a:solidFill>
              </a:rPr>
              <a:t>z|bz|xz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b="1" dirty="0" err="1">
                <a:solidFill>
                  <a:schemeClr val="bg1"/>
                </a:solidFill>
              </a:rPr>
              <a:t>grep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Search possibly compressed files for a regular expression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Tools (z|bz|xz)…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Construction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Create archive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 archive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 Extended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597118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tar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6935" y="2218798"/>
            <a:ext cx="221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(create)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6935" y="260041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(list)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6935" y="2962976"/>
            <a:ext cx="221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(expand)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50441" y="2597425"/>
            <a:ext cx="239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(verbose)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9577" y="2209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9577" y="2597118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(bzip2)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09577" y="295968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xz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25654" y="2597118"/>
            <a:ext cx="2722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(filename)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6488" y="2597118"/>
            <a:ext cx="3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4123" y="2597118"/>
            <a:ext cx="3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77805" y="2587650"/>
            <a:ext cx="381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bg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629271" y="4508869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tar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czvf</a:t>
            </a:r>
            <a:r>
              <a:rPr lang="en-US" sz="3000" dirty="0">
                <a:solidFill>
                  <a:schemeClr val="bg1"/>
                </a:solidFill>
                <a:effectLst/>
              </a:rPr>
              <a:t> archive.tar.gz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etc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629271" y="572139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tar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xzvf</a:t>
            </a:r>
            <a:r>
              <a:rPr lang="en-US" sz="3000" dirty="0">
                <a:solidFill>
                  <a:schemeClr val="bg1"/>
                </a:solidFill>
                <a:effectLst/>
              </a:rPr>
              <a:t> archive.tar.gz</a:t>
            </a:r>
          </a:p>
        </p:txBody>
      </p:sp>
    </p:spTree>
    <p:extLst>
      <p:ext uri="{BB962C8B-B14F-4D97-AF65-F5344CB8AC3E}">
        <p14:creationId xmlns:p14="http://schemas.microsoft.com/office/powerpoint/2010/main" val="160169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Live Demonstration in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Practice: Directories. Archiving Tools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5999" y="1224000"/>
            <a:ext cx="2702699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Disk Types. Partition Schemes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Disks and Partition Schemes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1179000"/>
            <a:ext cx="2970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9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Parallel ATA (</a:t>
            </a:r>
            <a:r>
              <a:rPr lang="en-US" b="1" dirty="0" err="1">
                <a:solidFill>
                  <a:schemeClr val="bg1"/>
                </a:solidFill>
              </a:rPr>
              <a:t>PATA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40/80 pins, 2 devices/channel, 128 - 1064 Mbps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/dev/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hdX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Serial ATA (</a:t>
            </a:r>
            <a:r>
              <a:rPr lang="en-US" b="1" dirty="0" err="1">
                <a:solidFill>
                  <a:schemeClr val="bg1"/>
                </a:solidFill>
              </a:rPr>
              <a:t>SATA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7 pins, 1 device/channel, 1.5 - 6.0 </a:t>
            </a:r>
            <a:r>
              <a:rPr lang="en-US" dirty="0" err="1"/>
              <a:t>Gbps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/dev/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sdX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Small Computer System Interface (</a:t>
            </a:r>
            <a:r>
              <a:rPr lang="en-US" b="1" dirty="0">
                <a:solidFill>
                  <a:schemeClr val="bg1"/>
                </a:solidFill>
              </a:rPr>
              <a:t>SCSI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varies, 8 or 16 devices/bus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/dev/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sdX</a:t>
            </a:r>
            <a:r>
              <a:rPr lang="en-US" dirty="0"/>
              <a:t> or for CD/DVD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 /dev/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srY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Multiple OS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Filesystem</a:t>
            </a:r>
            <a:r>
              <a:rPr lang="en-US" dirty="0"/>
              <a:t> Choice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Disk Space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Disk Error Protection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Partition?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454857"/>
              </p:ext>
            </p:extLst>
          </p:nvPr>
        </p:nvGraphicFramePr>
        <p:xfrm>
          <a:off x="2436056" y="1530747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0FD5BD-349E-47EA-A21C-3F7B12DFB595}"/>
              </a:ext>
            </a:extLst>
          </p:cNvPr>
          <p:cNvSpPr txBox="1"/>
          <p:nvPr/>
        </p:nvSpPr>
        <p:spPr>
          <a:xfrm>
            <a:off x="8810763" y="1243899"/>
            <a:ext cx="3181347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M5 can be submitted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until 23:59:59 on 06.06</a:t>
            </a:r>
            <a:endParaRPr lang="bg-BG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FBE18-71C3-42E4-A972-26774B6AC791}"/>
              </a:ext>
            </a:extLst>
          </p:cNvPr>
          <p:cNvSpPr txBox="1"/>
          <p:nvPr/>
        </p:nvSpPr>
        <p:spPr>
          <a:xfrm>
            <a:off x="8810763" y="2418686"/>
            <a:ext cx="3181347" cy="10103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/>
              <a:t>M6 </a:t>
            </a:r>
            <a:r>
              <a:rPr lang="en-US" sz="2400" dirty="0"/>
              <a:t>can be submitted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until 23:59:59 on 06.06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46271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 Units: MB vs MiB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34D8C-644C-46A6-BF2A-CFCD9BF28B22}"/>
              </a:ext>
            </a:extLst>
          </p:cNvPr>
          <p:cNvSpPr txBox="1"/>
          <p:nvPr/>
        </p:nvSpPr>
        <p:spPr>
          <a:xfrm>
            <a:off x="3499989" y="1442866"/>
            <a:ext cx="2009232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/>
              <a:t>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12F3A-2BE7-46F2-8B40-3C0E95350B7B}"/>
              </a:ext>
            </a:extLst>
          </p:cNvPr>
          <p:cNvSpPr txBox="1"/>
          <p:nvPr/>
        </p:nvSpPr>
        <p:spPr>
          <a:xfrm>
            <a:off x="5221149" y="1354939"/>
            <a:ext cx="576147" cy="9629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0EDD8-BDA0-4001-8836-45EC3B4CFA87}"/>
              </a:ext>
            </a:extLst>
          </p:cNvPr>
          <p:cNvSpPr txBox="1"/>
          <p:nvPr/>
        </p:nvSpPr>
        <p:spPr>
          <a:xfrm>
            <a:off x="6324599" y="1442866"/>
            <a:ext cx="2009232" cy="133533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/>
              <a:t>1024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58CB3-0D15-4AE1-9ED5-0423757DE14D}"/>
              </a:ext>
            </a:extLst>
          </p:cNvPr>
          <p:cNvSpPr txBox="1"/>
          <p:nvPr/>
        </p:nvSpPr>
        <p:spPr>
          <a:xfrm>
            <a:off x="8016989" y="1354938"/>
            <a:ext cx="576147" cy="96292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b="1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B58665-0BF3-40F1-ACAD-FAEF826BFB73}"/>
              </a:ext>
            </a:extLst>
          </p:cNvPr>
          <p:cNvSpPr txBox="1"/>
          <p:nvPr/>
        </p:nvSpPr>
        <p:spPr>
          <a:xfrm>
            <a:off x="2716681" y="2519895"/>
            <a:ext cx="3080614" cy="204630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/>
              <a:t>MB</a:t>
            </a:r>
          </a:p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dirty="0"/>
              <a:t>megabyte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96AD2D-010D-44A7-8B8C-AF1E74BE01E2}"/>
              </a:ext>
            </a:extLst>
          </p:cNvPr>
          <p:cNvSpPr txBox="1"/>
          <p:nvPr/>
        </p:nvSpPr>
        <p:spPr>
          <a:xfrm>
            <a:off x="6386769" y="2519895"/>
            <a:ext cx="2958787" cy="204630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b="1" dirty="0" err="1"/>
              <a:t>MiB</a:t>
            </a:r>
            <a:r>
              <a:rPr lang="en-US" sz="5400" dirty="0"/>
              <a:t>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400" dirty="0"/>
              <a:t>mebibyte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DE0A9-9A82-4908-B510-7E74DAB32564}"/>
              </a:ext>
            </a:extLst>
          </p:cNvPr>
          <p:cNvSpPr txBox="1"/>
          <p:nvPr/>
        </p:nvSpPr>
        <p:spPr>
          <a:xfrm>
            <a:off x="438015" y="5679978"/>
            <a:ext cx="4066590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https://en.wikipedia.org/wiki/Megabyte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3A948-8C9A-40A4-908C-B12BCD099B08}"/>
              </a:ext>
            </a:extLst>
          </p:cNvPr>
          <p:cNvSpPr txBox="1"/>
          <p:nvPr/>
        </p:nvSpPr>
        <p:spPr>
          <a:xfrm>
            <a:off x="7491000" y="5679978"/>
            <a:ext cx="4026002" cy="52280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https://en.wikipedia.org/wiki/Mebibyte</a:t>
            </a:r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2F4EB8-98A5-4B0F-BFE5-50EB4B2BF2D3}"/>
              </a:ext>
            </a:extLst>
          </p:cNvPr>
          <p:cNvCxnSpPr/>
          <p:nvPr/>
        </p:nvCxnSpPr>
        <p:spPr>
          <a:xfrm>
            <a:off x="6096000" y="1224000"/>
            <a:ext cx="0" cy="3505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Characteristics</a:t>
            </a:r>
          </a:p>
          <a:p>
            <a:pPr lvl="1"/>
            <a:r>
              <a:rPr lang="en-US" dirty="0"/>
              <a:t>Occupies first 512 Bytes</a:t>
            </a:r>
          </a:p>
          <a:p>
            <a:pPr lvl="1"/>
            <a:r>
              <a:rPr lang="en-US" dirty="0"/>
              <a:t>Up to 4 primary partitions</a:t>
            </a:r>
          </a:p>
          <a:p>
            <a:pPr lvl="1"/>
            <a:r>
              <a:rPr lang="en-US" dirty="0"/>
              <a:t>Maximum size 2 </a:t>
            </a:r>
            <a:r>
              <a:rPr lang="en-US" dirty="0" err="1"/>
              <a:t>TiB</a:t>
            </a:r>
            <a:r>
              <a:rPr lang="en-US" dirty="0"/>
              <a:t> / partition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Partition types</a:t>
            </a:r>
          </a:p>
          <a:p>
            <a:pPr lvl="1"/>
            <a:r>
              <a:rPr lang="en-US" dirty="0"/>
              <a:t>Primary</a:t>
            </a:r>
          </a:p>
          <a:p>
            <a:pPr lvl="1"/>
            <a:r>
              <a:rPr lang="en-US" dirty="0"/>
              <a:t>Extended</a:t>
            </a:r>
          </a:p>
          <a:p>
            <a:pPr lvl="1"/>
            <a:r>
              <a:rPr lang="en-US" dirty="0"/>
              <a:t>Logical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Boot Record (MBR)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2400" y="1295400"/>
            <a:ext cx="2133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Rectangle 5"/>
          <p:cNvSpPr/>
          <p:nvPr/>
        </p:nvSpPr>
        <p:spPr>
          <a:xfrm>
            <a:off x="7848600" y="1371600"/>
            <a:ext cx="1981200" cy="381000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848600" y="1880901"/>
            <a:ext cx="1981200" cy="786099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7848600" y="2795302"/>
            <a:ext cx="1981200" cy="786099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848600" y="5436251"/>
            <a:ext cx="1981200" cy="786099"/>
          </a:xfrm>
          <a:prstGeom prst="rect">
            <a:avLst/>
          </a:prstGeom>
          <a:pattFill prst="diag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0" name="Rectangle 9"/>
          <p:cNvSpPr/>
          <p:nvPr/>
        </p:nvSpPr>
        <p:spPr>
          <a:xfrm>
            <a:off x="7848600" y="3709702"/>
            <a:ext cx="1981200" cy="16242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1" name="Rectangle 10"/>
          <p:cNvSpPr/>
          <p:nvPr/>
        </p:nvSpPr>
        <p:spPr>
          <a:xfrm>
            <a:off x="7917600" y="3777780"/>
            <a:ext cx="1843200" cy="381000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2" name="Rectangle 11"/>
          <p:cNvSpPr/>
          <p:nvPr/>
        </p:nvSpPr>
        <p:spPr>
          <a:xfrm>
            <a:off x="7917600" y="4226859"/>
            <a:ext cx="1843200" cy="802342"/>
          </a:xfrm>
          <a:prstGeom prst="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3" name="Right Brace 12"/>
          <p:cNvSpPr/>
          <p:nvPr/>
        </p:nvSpPr>
        <p:spPr>
          <a:xfrm>
            <a:off x="10058400" y="1371600"/>
            <a:ext cx="152400" cy="381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ight Brace 13"/>
          <p:cNvSpPr/>
          <p:nvPr/>
        </p:nvSpPr>
        <p:spPr>
          <a:xfrm>
            <a:off x="10058400" y="1882521"/>
            <a:ext cx="152400" cy="78447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ight Brace 14"/>
          <p:cNvSpPr/>
          <p:nvPr/>
        </p:nvSpPr>
        <p:spPr>
          <a:xfrm>
            <a:off x="10061676" y="2795301"/>
            <a:ext cx="149124" cy="78609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ight Brace 15"/>
          <p:cNvSpPr/>
          <p:nvPr/>
        </p:nvSpPr>
        <p:spPr>
          <a:xfrm>
            <a:off x="10066572" y="5453404"/>
            <a:ext cx="152400" cy="76503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ight Brace 16"/>
          <p:cNvSpPr/>
          <p:nvPr/>
        </p:nvSpPr>
        <p:spPr>
          <a:xfrm>
            <a:off x="10071404" y="3709701"/>
            <a:ext cx="139397" cy="1624299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ight Brace 17"/>
          <p:cNvSpPr/>
          <p:nvPr/>
        </p:nvSpPr>
        <p:spPr>
          <a:xfrm flipH="1">
            <a:off x="7490348" y="3743733"/>
            <a:ext cx="152400" cy="4572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ight Brace 19"/>
          <p:cNvSpPr/>
          <p:nvPr/>
        </p:nvSpPr>
        <p:spPr>
          <a:xfrm flipH="1">
            <a:off x="7490348" y="4226859"/>
            <a:ext cx="159792" cy="80234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10453475" y="136204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MBR</a:t>
            </a:r>
            <a:endParaRPr lang="bg-BG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453475" y="1920006"/>
            <a:ext cx="1426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Primary</a:t>
            </a:r>
          </a:p>
          <a:p>
            <a:r>
              <a:rPr lang="en-US" sz="2000" b="1" dirty="0"/>
              <a:t>Partition #1</a:t>
            </a:r>
            <a:endParaRPr lang="bg-BG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453475" y="2834406"/>
            <a:ext cx="1426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Primary </a:t>
            </a:r>
          </a:p>
          <a:p>
            <a:r>
              <a:rPr lang="en-US" sz="2000" b="1" dirty="0"/>
              <a:t>Partition #2</a:t>
            </a:r>
            <a:endParaRPr lang="bg-BG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461646" y="5481979"/>
            <a:ext cx="1461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Unallocated</a:t>
            </a:r>
          </a:p>
          <a:p>
            <a:r>
              <a:rPr lang="en-US" sz="2000" b="1" dirty="0"/>
              <a:t>Space</a:t>
            </a:r>
            <a:endParaRPr lang="bg-BG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453475" y="4167906"/>
            <a:ext cx="1244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Extended </a:t>
            </a:r>
          </a:p>
          <a:p>
            <a:r>
              <a:rPr lang="en-US" sz="2000" b="1" dirty="0"/>
              <a:t>Partition</a:t>
            </a:r>
            <a:endParaRPr lang="bg-BG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586322" y="3614337"/>
            <a:ext cx="176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Logical Partition #1</a:t>
            </a:r>
            <a:endParaRPr lang="bg-BG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86321" y="4274087"/>
            <a:ext cx="1762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Logical Partition #2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24248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Characteristics</a:t>
            </a:r>
          </a:p>
          <a:p>
            <a:pPr lvl="1"/>
            <a:r>
              <a:rPr lang="en-US" dirty="0"/>
              <a:t>Part of the </a:t>
            </a:r>
            <a:r>
              <a:rPr lang="en-US" dirty="0" err="1"/>
              <a:t>EFI</a:t>
            </a:r>
            <a:r>
              <a:rPr lang="en-US" dirty="0"/>
              <a:t> specification</a:t>
            </a:r>
          </a:p>
          <a:p>
            <a:pPr lvl="1"/>
            <a:r>
              <a:rPr lang="en-US" dirty="0"/>
              <a:t>Has protective </a:t>
            </a:r>
            <a:r>
              <a:rPr lang="en-US" dirty="0" err="1"/>
              <a:t>MBR</a:t>
            </a:r>
            <a:endParaRPr lang="en-US" dirty="0"/>
          </a:p>
          <a:p>
            <a:pPr lvl="1"/>
            <a:r>
              <a:rPr lang="en-US" dirty="0"/>
              <a:t>Two copies of the partition table</a:t>
            </a:r>
          </a:p>
          <a:p>
            <a:pPr lvl="1"/>
            <a:r>
              <a:rPr lang="en-US" dirty="0"/>
              <a:t>Up to 128 partitions</a:t>
            </a:r>
          </a:p>
          <a:p>
            <a:pPr lvl="1"/>
            <a:r>
              <a:rPr lang="en-US" dirty="0"/>
              <a:t>Maximum size 8 </a:t>
            </a:r>
            <a:r>
              <a:rPr lang="en-US" dirty="0" err="1"/>
              <a:t>ZiB</a:t>
            </a:r>
            <a:r>
              <a:rPr lang="en-US" dirty="0"/>
              <a:t> / partition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 Partition Table (GPT)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72400" y="1295400"/>
            <a:ext cx="2133600" cy="502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6" name="Rectangle 5"/>
          <p:cNvSpPr/>
          <p:nvPr/>
        </p:nvSpPr>
        <p:spPr>
          <a:xfrm>
            <a:off x="7848600" y="1371600"/>
            <a:ext cx="1981200" cy="381000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855117" y="2934920"/>
            <a:ext cx="1981200" cy="103924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7848599" y="4045701"/>
            <a:ext cx="1981200" cy="63959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9" name="Rectangle 8"/>
          <p:cNvSpPr/>
          <p:nvPr/>
        </p:nvSpPr>
        <p:spPr>
          <a:xfrm>
            <a:off x="7848599" y="4763430"/>
            <a:ext cx="1981200" cy="836402"/>
          </a:xfrm>
          <a:prstGeom prst="rect">
            <a:avLst/>
          </a:prstGeom>
          <a:pattFill prst="diag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3" name="Right Brace 12"/>
          <p:cNvSpPr/>
          <p:nvPr/>
        </p:nvSpPr>
        <p:spPr>
          <a:xfrm>
            <a:off x="10058400" y="1371600"/>
            <a:ext cx="152400" cy="381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ight Brace 13"/>
          <p:cNvSpPr/>
          <p:nvPr/>
        </p:nvSpPr>
        <p:spPr>
          <a:xfrm>
            <a:off x="10066572" y="2958236"/>
            <a:ext cx="144228" cy="101592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ight Brace 14"/>
          <p:cNvSpPr/>
          <p:nvPr/>
        </p:nvSpPr>
        <p:spPr>
          <a:xfrm>
            <a:off x="10071210" y="4045702"/>
            <a:ext cx="147762" cy="63959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ight Brace 15"/>
          <p:cNvSpPr/>
          <p:nvPr/>
        </p:nvSpPr>
        <p:spPr>
          <a:xfrm>
            <a:off x="10066572" y="4797562"/>
            <a:ext cx="144228" cy="81880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10453474" y="1208157"/>
            <a:ext cx="1269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Protective</a:t>
            </a:r>
          </a:p>
          <a:p>
            <a:r>
              <a:rPr lang="en-US" sz="2000" b="1" dirty="0"/>
              <a:t>MBR</a:t>
            </a:r>
            <a:endParaRPr lang="bg-BG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453475" y="3262888"/>
            <a:ext cx="1426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Partition #1</a:t>
            </a:r>
            <a:endParaRPr lang="bg-BG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469000" y="4165442"/>
            <a:ext cx="1426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Partition #2</a:t>
            </a:r>
            <a:endParaRPr lang="bg-BG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472963" y="4850777"/>
            <a:ext cx="1461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Unallocated</a:t>
            </a:r>
          </a:p>
          <a:p>
            <a:r>
              <a:rPr lang="en-US" sz="2000" b="1" dirty="0"/>
              <a:t>Space</a:t>
            </a:r>
            <a:endParaRPr lang="bg-BG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7848600" y="1828800"/>
            <a:ext cx="1981200" cy="381000"/>
          </a:xfrm>
          <a:prstGeom prst="rect">
            <a:avLst/>
          </a:prstGeom>
          <a:pattFill prst="nar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29" name="Right Brace 28"/>
          <p:cNvSpPr/>
          <p:nvPr/>
        </p:nvSpPr>
        <p:spPr>
          <a:xfrm>
            <a:off x="10066572" y="1826635"/>
            <a:ext cx="152400" cy="38100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TextBox 29"/>
          <p:cNvSpPr txBox="1"/>
          <p:nvPr/>
        </p:nvSpPr>
        <p:spPr>
          <a:xfrm>
            <a:off x="10461646" y="1817080"/>
            <a:ext cx="1544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GPT Headers</a:t>
            </a:r>
            <a:endParaRPr lang="bg-BG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451113" y="1362045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512 B</a:t>
            </a:r>
            <a:endParaRPr lang="bg-BG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451113" y="1817080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512 B</a:t>
            </a:r>
            <a:endParaRPr lang="bg-BG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7848599" y="2292846"/>
            <a:ext cx="1981200" cy="570534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8467585" y="237771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16 </a:t>
            </a:r>
            <a:r>
              <a:rPr lang="en-US" sz="2000" b="1" dirty="0" err="1"/>
              <a:t>KiB</a:t>
            </a:r>
            <a:endParaRPr lang="bg-BG" sz="2800" b="1" dirty="0"/>
          </a:p>
        </p:txBody>
      </p:sp>
      <p:sp>
        <p:nvSpPr>
          <p:cNvPr id="35" name="Right Brace 34"/>
          <p:cNvSpPr/>
          <p:nvPr/>
        </p:nvSpPr>
        <p:spPr>
          <a:xfrm>
            <a:off x="10066572" y="2302493"/>
            <a:ext cx="152400" cy="56088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TextBox 35"/>
          <p:cNvSpPr txBox="1"/>
          <p:nvPr/>
        </p:nvSpPr>
        <p:spPr>
          <a:xfrm>
            <a:off x="10465404" y="2223822"/>
            <a:ext cx="1024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Primary</a:t>
            </a:r>
          </a:p>
          <a:p>
            <a:r>
              <a:rPr lang="en-US" sz="2000" b="1" dirty="0"/>
              <a:t>GPT</a:t>
            </a:r>
            <a:endParaRPr lang="bg-BG" sz="2800" b="1" dirty="0"/>
          </a:p>
        </p:txBody>
      </p:sp>
      <p:sp>
        <p:nvSpPr>
          <p:cNvPr id="37" name="Rectangle 36"/>
          <p:cNvSpPr/>
          <p:nvPr/>
        </p:nvSpPr>
        <p:spPr>
          <a:xfrm>
            <a:off x="7855117" y="5685392"/>
            <a:ext cx="1981200" cy="570534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8474103" y="5770256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16 </a:t>
            </a:r>
            <a:r>
              <a:rPr lang="en-US" sz="2000" b="1" dirty="0" err="1"/>
              <a:t>KiB</a:t>
            </a:r>
            <a:endParaRPr lang="bg-BG" sz="2800" b="1" dirty="0"/>
          </a:p>
        </p:txBody>
      </p:sp>
      <p:sp>
        <p:nvSpPr>
          <p:cNvPr id="39" name="Right Brace 38"/>
          <p:cNvSpPr/>
          <p:nvPr/>
        </p:nvSpPr>
        <p:spPr>
          <a:xfrm>
            <a:off x="10073090" y="5695039"/>
            <a:ext cx="152400" cy="56088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TextBox 39"/>
          <p:cNvSpPr txBox="1"/>
          <p:nvPr/>
        </p:nvSpPr>
        <p:spPr>
          <a:xfrm>
            <a:off x="10471921" y="5616368"/>
            <a:ext cx="9589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Backup</a:t>
            </a:r>
          </a:p>
          <a:p>
            <a:r>
              <a:rPr lang="en-US" sz="2000" b="1" dirty="0"/>
              <a:t>GPT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171296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21" grpId="0"/>
      <p:bldP spid="22" grpId="0"/>
      <p:bldP spid="23" grpId="0"/>
      <p:bldP spid="24" grpId="0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RAW Partitions</a:t>
            </a:r>
          </a:p>
          <a:p>
            <a:pPr lvl="1"/>
            <a:r>
              <a:rPr lang="en-US" dirty="0"/>
              <a:t>No regular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Used for special purposes, i.e. enterprise databases</a:t>
            </a:r>
          </a:p>
          <a:p>
            <a:pPr lvl="1"/>
            <a:r>
              <a:rPr lang="en-US" dirty="0"/>
              <a:t>Better control and performance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Swap Partitions</a:t>
            </a:r>
          </a:p>
          <a:p>
            <a:pPr lvl="1"/>
            <a:r>
              <a:rPr lang="en-US" dirty="0"/>
              <a:t>No further separation</a:t>
            </a:r>
          </a:p>
          <a:p>
            <a:pPr lvl="1"/>
            <a:r>
              <a:rPr lang="en-US" dirty="0"/>
              <a:t>No regular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1-</a:t>
            </a:r>
            <a:r>
              <a:rPr lang="en-US" dirty="0" err="1"/>
              <a:t>2x</a:t>
            </a:r>
            <a:r>
              <a:rPr lang="en-US" dirty="0"/>
              <a:t> RAM size 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Partition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Partition Codes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6A497-2079-42C9-9681-FF26B375B262}"/>
              </a:ext>
            </a:extLst>
          </p:cNvPr>
          <p:cNvSpPr/>
          <p:nvPr/>
        </p:nvSpPr>
        <p:spPr bwMode="auto">
          <a:xfrm>
            <a:off x="1524000" y="2386958"/>
            <a:ext cx="2819400" cy="2819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Filesystem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83 or 8300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C304F-244E-47B5-8EE0-540E9CEAFA1D}"/>
              </a:ext>
            </a:extLst>
          </p:cNvPr>
          <p:cNvSpPr/>
          <p:nvPr/>
        </p:nvSpPr>
        <p:spPr bwMode="auto">
          <a:xfrm>
            <a:off x="4686300" y="2386958"/>
            <a:ext cx="2819400" cy="2819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Swap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 or 8200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10985-E128-4FFE-BEFF-AA21EA207635}"/>
              </a:ext>
            </a:extLst>
          </p:cNvPr>
          <p:cNvSpPr/>
          <p:nvPr/>
        </p:nvSpPr>
        <p:spPr bwMode="auto">
          <a:xfrm>
            <a:off x="7848600" y="2386958"/>
            <a:ext cx="2819400" cy="28194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LVM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8e or 8e00</a:t>
            </a:r>
          </a:p>
        </p:txBody>
      </p:sp>
    </p:spTree>
    <p:extLst>
      <p:ext uri="{BB962C8B-B14F-4D97-AF65-F5344CB8AC3E}">
        <p14:creationId xmlns:p14="http://schemas.microsoft.com/office/powerpoint/2010/main" val="15773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Could be separated</a:t>
            </a:r>
          </a:p>
          <a:p>
            <a:pPr lvl="1"/>
            <a:r>
              <a:rPr lang="en-US" b="1" dirty="0"/>
              <a:t>/boot</a:t>
            </a:r>
            <a:r>
              <a:rPr lang="en-US" dirty="0"/>
              <a:t> – </a:t>
            </a:r>
            <a:r>
              <a:rPr lang="en-US" dirty="0" err="1"/>
              <a:t>100MiB</a:t>
            </a:r>
            <a:r>
              <a:rPr lang="en-US" dirty="0"/>
              <a:t> - </a:t>
            </a:r>
            <a:r>
              <a:rPr lang="en-US" dirty="0" err="1"/>
              <a:t>1GiB</a:t>
            </a:r>
            <a:endParaRPr lang="en-US" dirty="0"/>
          </a:p>
          <a:p>
            <a:pPr lvl="1"/>
            <a:r>
              <a:rPr lang="en-US" b="1" dirty="0"/>
              <a:t>/home</a:t>
            </a:r>
            <a:r>
              <a:rPr lang="en-US" dirty="0"/>
              <a:t> – </a:t>
            </a:r>
            <a:r>
              <a:rPr lang="en-US" dirty="0" err="1"/>
              <a:t>200MiB</a:t>
            </a:r>
            <a:r>
              <a:rPr lang="en-US" dirty="0"/>
              <a:t> - </a:t>
            </a:r>
            <a:r>
              <a:rPr lang="en-US" dirty="0" err="1"/>
              <a:t>3TiB</a:t>
            </a:r>
            <a:r>
              <a:rPr lang="en-US" dirty="0"/>
              <a:t> (or more)</a:t>
            </a:r>
          </a:p>
          <a:p>
            <a:pPr lvl="1"/>
            <a:r>
              <a:rPr lang="en-US" b="1" dirty="0"/>
              <a:t>/opt</a:t>
            </a:r>
            <a:r>
              <a:rPr lang="en-US" dirty="0"/>
              <a:t> – </a:t>
            </a:r>
            <a:r>
              <a:rPr lang="en-US" dirty="0" err="1"/>
              <a:t>100MiB</a:t>
            </a:r>
            <a:r>
              <a:rPr lang="en-US" dirty="0"/>
              <a:t> - </a:t>
            </a:r>
            <a:r>
              <a:rPr lang="en-US" dirty="0" err="1"/>
              <a:t>5GiB</a:t>
            </a:r>
            <a:endParaRPr lang="en-US" dirty="0"/>
          </a:p>
          <a:p>
            <a:pPr lvl="1"/>
            <a:r>
              <a:rPr lang="en-US" b="1" dirty="0"/>
              <a:t>/</a:t>
            </a:r>
            <a:r>
              <a:rPr lang="en-US" b="1" dirty="0" err="1"/>
              <a:t>var</a:t>
            </a:r>
            <a:r>
              <a:rPr lang="en-US" dirty="0"/>
              <a:t> – </a:t>
            </a:r>
            <a:r>
              <a:rPr lang="en-US" dirty="0" err="1"/>
              <a:t>100MiB</a:t>
            </a:r>
            <a:r>
              <a:rPr lang="en-US" dirty="0"/>
              <a:t> - </a:t>
            </a:r>
            <a:r>
              <a:rPr lang="en-US" dirty="0" err="1"/>
              <a:t>3TiB</a:t>
            </a:r>
            <a:r>
              <a:rPr lang="en-US" dirty="0"/>
              <a:t> (or more)</a:t>
            </a:r>
          </a:p>
          <a:p>
            <a:pPr lvl="1"/>
            <a:r>
              <a:rPr lang="en-US" b="1" dirty="0"/>
              <a:t>/</a:t>
            </a:r>
            <a:r>
              <a:rPr lang="en-US" b="1" dirty="0" err="1"/>
              <a:t>tmp</a:t>
            </a:r>
            <a:r>
              <a:rPr lang="en-US" dirty="0"/>
              <a:t> – </a:t>
            </a:r>
            <a:r>
              <a:rPr lang="en-US" dirty="0" err="1"/>
              <a:t>100MiB</a:t>
            </a:r>
            <a:r>
              <a:rPr lang="en-US" dirty="0"/>
              <a:t> - </a:t>
            </a:r>
            <a:r>
              <a:rPr lang="en-US" dirty="0" err="1"/>
              <a:t>20GiB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Should be together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, /bin, /</a:t>
            </a:r>
            <a:r>
              <a:rPr lang="en-US" dirty="0" err="1"/>
              <a:t>sbin</a:t>
            </a:r>
            <a:r>
              <a:rPr lang="en-US" dirty="0"/>
              <a:t>, /lib, /</a:t>
            </a:r>
            <a:r>
              <a:rPr lang="en-US" dirty="0" err="1"/>
              <a:t>lib64</a:t>
            </a:r>
            <a:r>
              <a:rPr lang="en-US" dirty="0"/>
              <a:t>, /dev, and /</a:t>
            </a:r>
            <a:r>
              <a:rPr lang="en-US" dirty="0" err="1"/>
              <a:t>usr</a:t>
            </a:r>
            <a:r>
              <a:rPr lang="en-US" dirty="0"/>
              <a:t> *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Partitions and Filesystem Layouts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1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application has different default settings</a:t>
            </a:r>
          </a:p>
          <a:p>
            <a:r>
              <a:rPr lang="en-US" dirty="0"/>
              <a:t>KB is </a:t>
            </a:r>
            <a:r>
              <a:rPr lang="en-US" b="1" dirty="0">
                <a:solidFill>
                  <a:schemeClr val="bg1"/>
                </a:solidFill>
              </a:rPr>
              <a:t>not equal</a:t>
            </a:r>
            <a:r>
              <a:rPr lang="en-US" dirty="0"/>
              <a:t> to KiB</a:t>
            </a:r>
          </a:p>
          <a:p>
            <a:pPr lvl="1"/>
            <a:r>
              <a:rPr lang="en-US" dirty="0"/>
              <a:t>KB is kilobytes, </a:t>
            </a:r>
            <a:r>
              <a:rPr lang="en-US" b="1" dirty="0" err="1">
                <a:solidFill>
                  <a:schemeClr val="bg1"/>
                </a:solidFill>
              </a:rPr>
              <a:t>1KB</a:t>
            </a:r>
            <a:r>
              <a:rPr lang="en-US" b="1" dirty="0">
                <a:solidFill>
                  <a:schemeClr val="bg1"/>
                </a:solidFill>
              </a:rPr>
              <a:t> = 1000 Bytes</a:t>
            </a:r>
          </a:p>
          <a:p>
            <a:pPr lvl="1"/>
            <a:r>
              <a:rPr lang="en-US" dirty="0"/>
              <a:t>KiB is </a:t>
            </a:r>
            <a:r>
              <a:rPr lang="en-US" dirty="0" err="1"/>
              <a:t>kibibytes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</a:rPr>
              <a:t>1KiB</a:t>
            </a:r>
            <a:r>
              <a:rPr lang="en-US" b="1" dirty="0">
                <a:solidFill>
                  <a:schemeClr val="bg1"/>
                </a:solidFill>
              </a:rPr>
              <a:t> = 1024 Bytes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 Cautious</a:t>
            </a:r>
            <a:endParaRPr lang="en-US" dirty="0"/>
          </a:p>
        </p:txBody>
      </p:sp>
      <p:pic>
        <p:nvPicPr>
          <p:cNvPr id="6" name="Graphic 5" descr="Warning">
            <a:extLst>
              <a:ext uri="{FF2B5EF4-FFF2-40B4-BE49-F238E27FC236}">
                <a16:creationId xmlns:a16="http://schemas.microsoft.com/office/drawing/2014/main" id="{DA1DEF90-B330-47C7-8DEB-509E7680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5400" y="403860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Partition and Imaging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52" y="1185370"/>
            <a:ext cx="2888095" cy="2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3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List block devices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lsblk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474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lsblk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[device]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474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all non-empty block devices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lsblk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information about the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filesystem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 type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lsblk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-f</a:t>
            </a:r>
          </a:p>
        </p:txBody>
      </p:sp>
    </p:spTree>
    <p:extLst>
      <p:ext uri="{BB962C8B-B14F-4D97-AF65-F5344CB8AC3E}">
        <p14:creationId xmlns:p14="http://schemas.microsoft.com/office/powerpoint/2010/main" val="107089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Manipulate disk partition table (MBR)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fdisk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5699" y="322177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fdisk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[device]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5699" y="4552007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all partitions of a drive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fdisk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sda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Enter maintenance mode for a device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fdisk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sda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330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Previous Module (M5)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999000"/>
            <a:ext cx="3496522" cy="349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Interactive GUID partition table (GPT) manipulator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gdisk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9379" y="3244817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gdisk</a:t>
            </a:r>
            <a:r>
              <a:rPr lang="en-US" sz="3000" dirty="0">
                <a:solidFill>
                  <a:schemeClr val="tx1"/>
                </a:solidFill>
                <a:effectLst/>
              </a:rPr>
              <a:t> [-l]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89379" y="4575047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partition tables for a device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gdisk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sda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Enter maintenance mode for a device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gdisk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sda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479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Partition manipulation program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parted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parted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[device [command [options]]]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partition layout for all block devices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parted </a:t>
            </a:r>
            <a:r>
              <a:rPr lang="en-US" sz="3000" dirty="0">
                <a:solidFill>
                  <a:schemeClr val="bg1"/>
                </a:solidFill>
                <a:effectLst/>
              </a:rPr>
              <a:t>-l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Enter maintenance mode for a device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parted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sda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31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Copy a file, converting and formatting according to the operands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6970" y="324152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dd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[device]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6970" y="4571751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i="1" dirty="0">
                <a:solidFill>
                  <a:schemeClr val="accent2"/>
                </a:solidFill>
                <a:effectLst/>
              </a:rPr>
              <a:t># Backup the first sector of a disk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dd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if=/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2600" dirty="0">
                <a:solidFill>
                  <a:schemeClr val="bg1"/>
                </a:solidFill>
                <a:effectLst/>
              </a:rPr>
              <a:t>/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sda</a:t>
            </a:r>
            <a:r>
              <a:rPr lang="en-US" sz="2600" dirty="0">
                <a:solidFill>
                  <a:schemeClr val="bg1"/>
                </a:solidFill>
                <a:effectLst/>
              </a:rPr>
              <a:t> of=512.mbr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bs</a:t>
            </a:r>
            <a:r>
              <a:rPr lang="en-US" sz="2600" dirty="0">
                <a:solidFill>
                  <a:schemeClr val="bg1"/>
                </a:solidFill>
                <a:effectLst/>
              </a:rPr>
              <a:t>=512 count=1</a:t>
            </a:r>
          </a:p>
          <a:p>
            <a:r>
              <a:rPr lang="en-US" sz="2600" i="1" dirty="0">
                <a:solidFill>
                  <a:schemeClr val="accent2"/>
                </a:solidFill>
                <a:effectLst/>
              </a:rPr>
              <a:t># Zero first 32 KB of a disk</a:t>
            </a:r>
          </a:p>
          <a:p>
            <a:r>
              <a:rPr lang="en-US" sz="26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26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26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2600" dirty="0" err="1">
                <a:solidFill>
                  <a:schemeClr val="tx1"/>
                </a:solidFill>
                <a:effectLst/>
              </a:rPr>
              <a:t>dd</a:t>
            </a:r>
            <a:r>
              <a:rPr lang="en-US" sz="2600" dirty="0">
                <a:solidFill>
                  <a:schemeClr val="tx1"/>
                </a:solidFill>
                <a:effectLst/>
              </a:rPr>
              <a:t> </a:t>
            </a:r>
            <a:r>
              <a:rPr lang="en-US" sz="2600" dirty="0">
                <a:solidFill>
                  <a:schemeClr val="bg1"/>
                </a:solidFill>
                <a:effectLst/>
              </a:rPr>
              <a:t>if=/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2600" dirty="0">
                <a:solidFill>
                  <a:schemeClr val="bg1"/>
                </a:solidFill>
                <a:effectLst/>
              </a:rPr>
              <a:t>/zero of=/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2600" dirty="0">
                <a:solidFill>
                  <a:schemeClr val="bg1"/>
                </a:solidFill>
                <a:effectLst/>
              </a:rPr>
              <a:t>/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sda</a:t>
            </a:r>
            <a:r>
              <a:rPr lang="en-US" sz="2600" dirty="0">
                <a:solidFill>
                  <a:schemeClr val="bg1"/>
                </a:solidFill>
                <a:effectLst/>
              </a:rPr>
              <a:t> </a:t>
            </a:r>
            <a:r>
              <a:rPr lang="en-US" sz="2600" dirty="0" err="1">
                <a:solidFill>
                  <a:schemeClr val="bg1"/>
                </a:solidFill>
                <a:effectLst/>
              </a:rPr>
              <a:t>bs</a:t>
            </a:r>
            <a:r>
              <a:rPr lang="en-US" sz="2600" dirty="0">
                <a:solidFill>
                  <a:schemeClr val="bg1"/>
                </a:solidFill>
                <a:effectLst/>
              </a:rPr>
              <a:t>=16K count=2</a:t>
            </a:r>
          </a:p>
        </p:txBody>
      </p:sp>
    </p:spTree>
    <p:extLst>
      <p:ext uri="{BB962C8B-B14F-4D97-AF65-F5344CB8AC3E}">
        <p14:creationId xmlns:p14="http://schemas.microsoft.com/office/powerpoint/2010/main" val="194926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Setup a Linux swap area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mkswap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mkswap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 [size]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Initialize new swap partition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mkswap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–L SWAP-2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/sdb2</a:t>
            </a:r>
          </a:p>
        </p:txBody>
      </p:sp>
    </p:spTree>
    <p:extLst>
      <p:ext uri="{BB962C8B-B14F-4D97-AF65-F5344CB8AC3E}">
        <p14:creationId xmlns:p14="http://schemas.microsoft.com/office/powerpoint/2010/main" val="20732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Enable devices and files for paging and swapping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swapon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0271" y="3169871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swapon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device|file</a:t>
            </a:r>
            <a:r>
              <a:rPr lang="en-US" sz="3000" dirty="0">
                <a:solidFill>
                  <a:schemeClr val="tx1"/>
                </a:solidFill>
                <a:effectLst/>
              </a:rPr>
              <a:t>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0271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information for all swap targets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swapon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-s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Enable a device for swapping with priority of 5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swapon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-p 5 -v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/sdb11</a:t>
            </a:r>
          </a:p>
        </p:txBody>
      </p:sp>
    </p:spTree>
    <p:extLst>
      <p:ext uri="{BB962C8B-B14F-4D97-AF65-F5344CB8AC3E}">
        <p14:creationId xmlns:p14="http://schemas.microsoft.com/office/powerpoint/2010/main" val="196920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Disable devices and files for paging and swapping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swapoff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swapoff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[device]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Disable all swap devices and files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swapoff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-a -v 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Turn off particular device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swapoff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-v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/sdb11</a:t>
            </a:r>
          </a:p>
        </p:txBody>
      </p:sp>
    </p:spTree>
    <p:extLst>
      <p:ext uri="{BB962C8B-B14F-4D97-AF65-F5344CB8AC3E}">
        <p14:creationId xmlns:p14="http://schemas.microsoft.com/office/powerpoint/2010/main" val="1406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Live Demonstration in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Practice: Disks and Partitions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5999" y="1224000"/>
            <a:ext cx="2702699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 err="1"/>
              <a:t>Filesystem</a:t>
            </a:r>
            <a:r>
              <a:rPr lang="en-GB" dirty="0"/>
              <a:t> Types and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Filesystems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269000"/>
            <a:ext cx="2617821" cy="26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2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 b="1" dirty="0"/>
              <a:t>#1</a:t>
            </a:r>
          </a:p>
          <a:p>
            <a:pPr lvl="1"/>
            <a:r>
              <a:rPr lang="en-US" dirty="0"/>
              <a:t>Hierarchy of directories (directory tree) used to organize files on a computer system</a:t>
            </a:r>
          </a:p>
          <a:p>
            <a:endParaRPr lang="en-US" dirty="0"/>
          </a:p>
          <a:p>
            <a:r>
              <a:rPr lang="en-US" dirty="0"/>
              <a:t>Definition </a:t>
            </a:r>
            <a:r>
              <a:rPr lang="en-US" b="1" dirty="0"/>
              <a:t>#2</a:t>
            </a:r>
          </a:p>
          <a:p>
            <a:pPr lvl="1"/>
            <a:r>
              <a:rPr lang="en-US" dirty="0"/>
              <a:t>The way the storage of data (directories, files, …) is organized on a disk or on a partition of a disk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Filesystem?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5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Superblock</a:t>
            </a:r>
          </a:p>
          <a:p>
            <a:pPr lvl="1"/>
            <a:r>
              <a:rPr lang="en-US" b="1" dirty="0"/>
              <a:t>Contains the characteristics of the </a:t>
            </a:r>
            <a:r>
              <a:rPr lang="en-US" b="1" dirty="0" err="1"/>
              <a:t>filesystem</a:t>
            </a:r>
            <a:r>
              <a:rPr lang="en-US" dirty="0"/>
              <a:t>, including its size, block size, empty and filled blocks and their counts, size and location of the </a:t>
            </a:r>
            <a:r>
              <a:rPr lang="en-US" b="1" dirty="0" err="1"/>
              <a:t>inode</a:t>
            </a:r>
            <a:r>
              <a:rPr lang="en-US" b="1" dirty="0"/>
              <a:t> table</a:t>
            </a:r>
            <a:r>
              <a:rPr lang="en-US" dirty="0"/>
              <a:t>, etc. </a:t>
            </a:r>
            <a:r>
              <a:rPr lang="en-US" b="1" dirty="0"/>
              <a:t>One main </a:t>
            </a:r>
            <a:r>
              <a:rPr lang="en-US" dirty="0"/>
              <a:t>and </a:t>
            </a:r>
            <a:r>
              <a:rPr lang="en-US" b="1" dirty="0"/>
              <a:t>multiple copies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Inode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/>
              <a:t>Data structure</a:t>
            </a:r>
            <a:r>
              <a:rPr lang="en-US" dirty="0"/>
              <a:t> that stores all the information (</a:t>
            </a:r>
            <a:r>
              <a:rPr lang="en-US" b="1" dirty="0"/>
              <a:t>metadata only</a:t>
            </a:r>
            <a:r>
              <a:rPr lang="en-US" dirty="0"/>
              <a:t>) about a file </a:t>
            </a:r>
            <a:r>
              <a:rPr lang="en-US" b="1" u="sng" dirty="0"/>
              <a:t>except its name and data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</a:p>
          <a:p>
            <a:pPr lvl="1"/>
            <a:r>
              <a:rPr lang="en-US" b="1" dirty="0"/>
              <a:t>Contains the information </a:t>
            </a:r>
            <a:r>
              <a:rPr lang="en-US" dirty="0"/>
              <a:t>stored in the individual files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Filesystem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7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Boot Managers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Startup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systemd</a:t>
            </a:r>
            <a:r>
              <a:rPr lang="en-US" dirty="0"/>
              <a:t>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Processes Monitoring &amp;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 Monitoring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Components Illustrated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73DE6-367A-4508-8A05-05FEB329DBBD}"/>
              </a:ext>
            </a:extLst>
          </p:cNvPr>
          <p:cNvSpPr/>
          <p:nvPr/>
        </p:nvSpPr>
        <p:spPr bwMode="auto">
          <a:xfrm>
            <a:off x="190406" y="1566440"/>
            <a:ext cx="99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 Block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6D0F7-03E8-48A5-A67A-C98BCB7FF855}"/>
              </a:ext>
            </a:extLst>
          </p:cNvPr>
          <p:cNvSpPr/>
          <p:nvPr/>
        </p:nvSpPr>
        <p:spPr bwMode="auto">
          <a:xfrm>
            <a:off x="1180406" y="1566440"/>
            <a:ext cx="2406946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Group 0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E60A6-7944-4F40-B83A-1AA28C59A984}"/>
              </a:ext>
            </a:extLst>
          </p:cNvPr>
          <p:cNvSpPr/>
          <p:nvPr/>
        </p:nvSpPr>
        <p:spPr bwMode="auto">
          <a:xfrm>
            <a:off x="4065723" y="1566440"/>
            <a:ext cx="2406946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Group N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13A9AF-1CE3-4666-8F89-598CEE16C348}"/>
              </a:ext>
            </a:extLst>
          </p:cNvPr>
          <p:cNvSpPr/>
          <p:nvPr/>
        </p:nvSpPr>
        <p:spPr bwMode="auto">
          <a:xfrm>
            <a:off x="1180406" y="2544161"/>
            <a:ext cx="765554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Block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A8E91-66C6-4241-AA67-B469CDA4A19E}"/>
              </a:ext>
            </a:extLst>
          </p:cNvPr>
          <p:cNvSpPr/>
          <p:nvPr/>
        </p:nvSpPr>
        <p:spPr bwMode="auto">
          <a:xfrm>
            <a:off x="1941296" y="2544161"/>
            <a:ext cx="10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Descriptors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A13F06-B232-4C3D-84A6-8268562DD4AD}"/>
              </a:ext>
            </a:extLst>
          </p:cNvPr>
          <p:cNvSpPr/>
          <p:nvPr/>
        </p:nvSpPr>
        <p:spPr bwMode="auto">
          <a:xfrm>
            <a:off x="3021296" y="2544161"/>
            <a:ext cx="765554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Block Bitmap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534C3-D2E2-415E-ACE1-3D9CC113B4BC}"/>
              </a:ext>
            </a:extLst>
          </p:cNvPr>
          <p:cNvSpPr/>
          <p:nvPr/>
        </p:nvSpPr>
        <p:spPr bwMode="auto">
          <a:xfrm>
            <a:off x="3783974" y="2545520"/>
            <a:ext cx="765554" cy="7186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Bitmap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EF0C8-83F0-4365-9401-1652EF889098}"/>
              </a:ext>
            </a:extLst>
          </p:cNvPr>
          <p:cNvSpPr/>
          <p:nvPr/>
        </p:nvSpPr>
        <p:spPr bwMode="auto">
          <a:xfrm>
            <a:off x="4549528" y="2544161"/>
            <a:ext cx="10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61FEF0-3AFA-44B1-A36F-A448E4E3DF15}"/>
              </a:ext>
            </a:extLst>
          </p:cNvPr>
          <p:cNvSpPr/>
          <p:nvPr/>
        </p:nvSpPr>
        <p:spPr bwMode="auto">
          <a:xfrm>
            <a:off x="5629528" y="2544161"/>
            <a:ext cx="1080000" cy="72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Blocks</a:t>
            </a:r>
            <a:endParaRPr lang="bg-BG" sz="1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ACAC63-908F-4B95-9F5A-BE94F7462267}"/>
              </a:ext>
            </a:extLst>
          </p:cNvPr>
          <p:cNvSpPr/>
          <p:nvPr/>
        </p:nvSpPr>
        <p:spPr bwMode="auto">
          <a:xfrm>
            <a:off x="7586467" y="1881416"/>
            <a:ext cx="1200286" cy="1728226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BBEC02-DE41-4A29-994A-BEF3B167338A}"/>
              </a:ext>
            </a:extLst>
          </p:cNvPr>
          <p:cNvSpPr/>
          <p:nvPr/>
        </p:nvSpPr>
        <p:spPr bwMode="auto">
          <a:xfrm>
            <a:off x="7653967" y="2535439"/>
            <a:ext cx="1054470" cy="36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/data</a:t>
            </a:r>
            <a:endParaRPr lang="bg-BG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E9CA75-1BDA-4842-ADEA-6161329EAD66}"/>
              </a:ext>
            </a:extLst>
          </p:cNvPr>
          <p:cNvSpPr/>
          <p:nvPr/>
        </p:nvSpPr>
        <p:spPr bwMode="auto">
          <a:xfrm>
            <a:off x="10037855" y="1881416"/>
            <a:ext cx="1953794" cy="15136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15 … 2 .</a:t>
            </a:r>
          </a:p>
          <a:p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2 … 2 ..</a:t>
            </a:r>
          </a:p>
          <a:p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18 … 2 dir1</a:t>
            </a:r>
          </a:p>
          <a:p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32 … 1 file1.txt</a:t>
            </a:r>
          </a:p>
          <a:p>
            <a:r>
              <a:rPr lang="en-US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</a:p>
          <a:p>
            <a:endParaRPr lang="bg-BG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5BD2D0-BF0A-4D12-A7D8-66CFC0DFC81C}"/>
              </a:ext>
            </a:extLst>
          </p:cNvPr>
          <p:cNvSpPr txBox="1"/>
          <p:nvPr/>
        </p:nvSpPr>
        <p:spPr>
          <a:xfrm>
            <a:off x="7460631" y="1446287"/>
            <a:ext cx="1247806" cy="475359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 err="1"/>
              <a:t>inode</a:t>
            </a:r>
            <a:r>
              <a:rPr lang="en-US" sz="1600" dirty="0"/>
              <a:t> Table</a:t>
            </a:r>
            <a:endParaRPr lang="bg-BG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916AF-00A2-4787-B52C-FEDA92A92598}"/>
              </a:ext>
            </a:extLst>
          </p:cNvPr>
          <p:cNvSpPr txBox="1"/>
          <p:nvPr/>
        </p:nvSpPr>
        <p:spPr>
          <a:xfrm>
            <a:off x="9865192" y="1475708"/>
            <a:ext cx="1574177" cy="475359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First Data Block</a:t>
            </a:r>
            <a:endParaRPr lang="bg-BG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42402B-FA2E-4EC6-9845-5D79267EC2DE}"/>
              </a:ext>
            </a:extLst>
          </p:cNvPr>
          <p:cNvSpPr/>
          <p:nvPr/>
        </p:nvSpPr>
        <p:spPr bwMode="auto">
          <a:xfrm>
            <a:off x="169399" y="4795486"/>
            <a:ext cx="1147462" cy="72830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</a:t>
            </a:r>
            <a:r>
              <a:rPr lang="en-US" sz="105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endParaRPr lang="en-US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(/)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7FE421-D54D-4FE8-A063-25B2799189DB}"/>
              </a:ext>
            </a:extLst>
          </p:cNvPr>
          <p:cNvSpPr/>
          <p:nvPr/>
        </p:nvSpPr>
        <p:spPr bwMode="auto">
          <a:xfrm>
            <a:off x="1644514" y="5141856"/>
            <a:ext cx="1491243" cy="15136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2 … 2 .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2 … 2 ..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18 … 2 bin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48 … 2 home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92938C-0EAF-4072-9712-CF6B37EB2DB1}"/>
              </a:ext>
            </a:extLst>
          </p:cNvPr>
          <p:cNvSpPr/>
          <p:nvPr/>
        </p:nvSpPr>
        <p:spPr bwMode="auto">
          <a:xfrm>
            <a:off x="3440741" y="4791078"/>
            <a:ext cx="1147462" cy="72830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</a:t>
            </a:r>
            <a:r>
              <a:rPr lang="en-US" sz="105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endParaRPr lang="en-US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(/home)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825C69-0CEE-406A-9256-042412B9B930}"/>
              </a:ext>
            </a:extLst>
          </p:cNvPr>
          <p:cNvSpPr/>
          <p:nvPr/>
        </p:nvSpPr>
        <p:spPr bwMode="auto">
          <a:xfrm>
            <a:off x="4982741" y="5141855"/>
            <a:ext cx="1491243" cy="15136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48 … 2 .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2 … 2 ..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58 … 2 user1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62 … 2 </a:t>
            </a:r>
            <a:r>
              <a:rPr lang="en-US" sz="105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lsauser</a:t>
            </a:r>
            <a:endParaRPr lang="en-US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E27F1C-32FD-46C4-8360-51911D484DCC}"/>
              </a:ext>
            </a:extLst>
          </p:cNvPr>
          <p:cNvSpPr/>
          <p:nvPr/>
        </p:nvSpPr>
        <p:spPr bwMode="auto">
          <a:xfrm>
            <a:off x="6868453" y="4791078"/>
            <a:ext cx="1147462" cy="72830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lsauser</a:t>
            </a:r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05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inode</a:t>
            </a:r>
            <a:endParaRPr lang="en-US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(/home/</a:t>
            </a:r>
            <a:r>
              <a:rPr lang="en-US" sz="105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lsauser</a:t>
            </a:r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29B689-2705-4A18-8D5C-FE9AF27FFBCB}"/>
              </a:ext>
            </a:extLst>
          </p:cNvPr>
          <p:cNvSpPr/>
          <p:nvPr/>
        </p:nvSpPr>
        <p:spPr bwMode="auto">
          <a:xfrm>
            <a:off x="8405201" y="5141854"/>
            <a:ext cx="1491243" cy="151364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62 … 2 .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48 … 2 ..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86 … 1 file1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94 … 1 readme.txt</a:t>
            </a:r>
          </a:p>
          <a:p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...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0D43AE-D01A-4154-BF5B-F80F47A62AD7}"/>
              </a:ext>
            </a:extLst>
          </p:cNvPr>
          <p:cNvSpPr txBox="1"/>
          <p:nvPr/>
        </p:nvSpPr>
        <p:spPr>
          <a:xfrm>
            <a:off x="1512468" y="4757452"/>
            <a:ext cx="811789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block[0]</a:t>
            </a:r>
            <a:endParaRPr lang="bg-BG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6D9A0-2C64-4112-A87D-A84E6E184CC8}"/>
              </a:ext>
            </a:extLst>
          </p:cNvPr>
          <p:cNvSpPr txBox="1"/>
          <p:nvPr/>
        </p:nvSpPr>
        <p:spPr>
          <a:xfrm>
            <a:off x="21000" y="4384375"/>
            <a:ext cx="770111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 err="1"/>
              <a:t>inode</a:t>
            </a:r>
            <a:r>
              <a:rPr lang="en-US" sz="1200" b="1" dirty="0"/>
              <a:t> 2</a:t>
            </a:r>
            <a:endParaRPr lang="bg-BG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9B4EA8-B1E0-45E6-A1F9-486613B015E2}"/>
              </a:ext>
            </a:extLst>
          </p:cNvPr>
          <p:cNvSpPr txBox="1"/>
          <p:nvPr/>
        </p:nvSpPr>
        <p:spPr>
          <a:xfrm>
            <a:off x="3309487" y="4438750"/>
            <a:ext cx="848658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 err="1"/>
              <a:t>inode</a:t>
            </a:r>
            <a:r>
              <a:rPr lang="en-US" sz="1200" b="1" dirty="0"/>
              <a:t> 48</a:t>
            </a:r>
            <a:endParaRPr lang="bg-B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F3BDB9-DBDD-4050-970C-A5A878343A3E}"/>
              </a:ext>
            </a:extLst>
          </p:cNvPr>
          <p:cNvSpPr txBox="1"/>
          <p:nvPr/>
        </p:nvSpPr>
        <p:spPr>
          <a:xfrm>
            <a:off x="4842344" y="4782395"/>
            <a:ext cx="811789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block[0]</a:t>
            </a:r>
            <a:endParaRPr lang="bg-BG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310AD5-648A-489D-98E5-46988C81EB37}"/>
              </a:ext>
            </a:extLst>
          </p:cNvPr>
          <p:cNvSpPr txBox="1"/>
          <p:nvPr/>
        </p:nvSpPr>
        <p:spPr>
          <a:xfrm>
            <a:off x="6700431" y="4411861"/>
            <a:ext cx="848658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 err="1"/>
              <a:t>inode</a:t>
            </a:r>
            <a:r>
              <a:rPr lang="en-US" sz="1200" b="1" dirty="0"/>
              <a:t> 62</a:t>
            </a:r>
            <a:endParaRPr lang="bg-BG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D7B2B2-AAC3-4635-A19C-395865BA1D1A}"/>
              </a:ext>
            </a:extLst>
          </p:cNvPr>
          <p:cNvSpPr txBox="1"/>
          <p:nvPr/>
        </p:nvSpPr>
        <p:spPr>
          <a:xfrm>
            <a:off x="8236326" y="4782395"/>
            <a:ext cx="811789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block[0]</a:t>
            </a:r>
            <a:endParaRPr lang="bg-BG" sz="1200" b="1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CED5F48-E895-4726-890A-FF066A07075F}"/>
              </a:ext>
            </a:extLst>
          </p:cNvPr>
          <p:cNvSpPr/>
          <p:nvPr/>
        </p:nvSpPr>
        <p:spPr bwMode="auto">
          <a:xfrm>
            <a:off x="1347302" y="5236205"/>
            <a:ext cx="266770" cy="185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A9CB23-05FC-47CD-B7F7-362EA91A5759}"/>
              </a:ext>
            </a:extLst>
          </p:cNvPr>
          <p:cNvSpPr/>
          <p:nvPr/>
        </p:nvSpPr>
        <p:spPr bwMode="auto">
          <a:xfrm>
            <a:off x="1567760" y="6039000"/>
            <a:ext cx="1618688" cy="185325"/>
          </a:xfrm>
          <a:prstGeom prst="rect">
            <a:avLst/>
          </a:prstGeom>
          <a:noFill/>
          <a:ln w="19050">
            <a:solidFill>
              <a:srgbClr val="FFC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FDE5239-16F2-4E2E-86A5-0F6556E857EF}"/>
              </a:ext>
            </a:extLst>
          </p:cNvPr>
          <p:cNvSpPr/>
          <p:nvPr/>
        </p:nvSpPr>
        <p:spPr bwMode="auto">
          <a:xfrm>
            <a:off x="4649461" y="5236204"/>
            <a:ext cx="266770" cy="185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A124650-3276-4F6B-AEAB-2812EC575C82}"/>
              </a:ext>
            </a:extLst>
          </p:cNvPr>
          <p:cNvSpPr/>
          <p:nvPr/>
        </p:nvSpPr>
        <p:spPr bwMode="auto">
          <a:xfrm>
            <a:off x="8074257" y="5231861"/>
            <a:ext cx="266770" cy="185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DE7B12-A9E0-4681-B14D-6F714A278D3F}"/>
              </a:ext>
            </a:extLst>
          </p:cNvPr>
          <p:cNvSpPr txBox="1"/>
          <p:nvPr/>
        </p:nvSpPr>
        <p:spPr>
          <a:xfrm>
            <a:off x="21000" y="4020804"/>
            <a:ext cx="4095380" cy="475359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/>
              <a:t>Reading a file </a:t>
            </a:r>
            <a:r>
              <a:rPr lang="en-US" sz="1600" dirty="0"/>
              <a:t>(</a:t>
            </a:r>
            <a:r>
              <a:rPr lang="en-US" sz="1600" i="1" dirty="0"/>
              <a:t>cat /home/</a:t>
            </a:r>
            <a:r>
              <a:rPr lang="en-US" sz="1600" i="1" dirty="0" err="1"/>
              <a:t>lsauser</a:t>
            </a:r>
            <a:r>
              <a:rPr lang="en-US" sz="1600" i="1" dirty="0"/>
              <a:t>/readme.txt</a:t>
            </a:r>
            <a:r>
              <a:rPr lang="en-US" sz="1600" dirty="0"/>
              <a:t>)</a:t>
            </a:r>
            <a:endParaRPr lang="bg-BG" sz="1600" dirty="0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2F06E1B8-A78E-4031-8F61-97830B909368}"/>
              </a:ext>
            </a:extLst>
          </p:cNvPr>
          <p:cNvSpPr/>
          <p:nvPr/>
        </p:nvSpPr>
        <p:spPr bwMode="auto">
          <a:xfrm rot="18904443">
            <a:off x="3210146" y="5778964"/>
            <a:ext cx="674214" cy="1854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D8584F3-CA93-457E-9873-E4594E124CD3}"/>
              </a:ext>
            </a:extLst>
          </p:cNvPr>
          <p:cNvSpPr/>
          <p:nvPr/>
        </p:nvSpPr>
        <p:spPr bwMode="auto">
          <a:xfrm>
            <a:off x="4916231" y="6071319"/>
            <a:ext cx="1618688" cy="185325"/>
          </a:xfrm>
          <a:prstGeom prst="rect">
            <a:avLst/>
          </a:prstGeom>
          <a:noFill/>
          <a:ln w="19050">
            <a:solidFill>
              <a:srgbClr val="FFC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09267E1-9387-4478-86AF-08C001F55C05}"/>
              </a:ext>
            </a:extLst>
          </p:cNvPr>
          <p:cNvSpPr/>
          <p:nvPr/>
        </p:nvSpPr>
        <p:spPr bwMode="auto">
          <a:xfrm rot="18904443">
            <a:off x="6558617" y="5811283"/>
            <a:ext cx="674214" cy="1854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6DB00B-582E-45AD-99F2-DD962F6AE9AF}"/>
              </a:ext>
            </a:extLst>
          </p:cNvPr>
          <p:cNvSpPr/>
          <p:nvPr/>
        </p:nvSpPr>
        <p:spPr bwMode="auto">
          <a:xfrm>
            <a:off x="8351714" y="6078675"/>
            <a:ext cx="1618688" cy="185325"/>
          </a:xfrm>
          <a:prstGeom prst="rect">
            <a:avLst/>
          </a:prstGeom>
          <a:noFill/>
          <a:ln w="19050">
            <a:solidFill>
              <a:srgbClr val="FFC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B60A93C1-9734-48E5-ACFB-80436A8E54E6}"/>
              </a:ext>
            </a:extLst>
          </p:cNvPr>
          <p:cNvSpPr/>
          <p:nvPr/>
        </p:nvSpPr>
        <p:spPr bwMode="auto">
          <a:xfrm>
            <a:off x="10092918" y="6078675"/>
            <a:ext cx="676662" cy="17796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409AB0-2DCF-42B8-9604-20BAA1F97E8A}"/>
              </a:ext>
            </a:extLst>
          </p:cNvPr>
          <p:cNvSpPr/>
          <p:nvPr/>
        </p:nvSpPr>
        <p:spPr bwMode="auto">
          <a:xfrm>
            <a:off x="10843538" y="5767511"/>
            <a:ext cx="1147462" cy="72830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World! :)</a:t>
            </a:r>
            <a:endParaRPr lang="bg-BG" sz="105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4DAA80-19EF-441E-B549-C15F0E25C79E}"/>
              </a:ext>
            </a:extLst>
          </p:cNvPr>
          <p:cNvSpPr txBox="1"/>
          <p:nvPr/>
        </p:nvSpPr>
        <p:spPr>
          <a:xfrm>
            <a:off x="9945662" y="5720551"/>
            <a:ext cx="848658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 err="1"/>
              <a:t>inode</a:t>
            </a:r>
            <a:r>
              <a:rPr lang="en-US" sz="1200" b="1" dirty="0"/>
              <a:t> 94</a:t>
            </a:r>
            <a:endParaRPr lang="bg-BG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18F3DC-C181-47ED-B5B8-EB148C972D2F}"/>
              </a:ext>
            </a:extLst>
          </p:cNvPr>
          <p:cNvSpPr txBox="1"/>
          <p:nvPr/>
        </p:nvSpPr>
        <p:spPr>
          <a:xfrm>
            <a:off x="10695851" y="5417186"/>
            <a:ext cx="733241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block[]</a:t>
            </a:r>
            <a:endParaRPr lang="bg-BG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7C01DB-D59B-4EBE-B1A9-0A5F427869CE}"/>
              </a:ext>
            </a:extLst>
          </p:cNvPr>
          <p:cNvSpPr txBox="1"/>
          <p:nvPr/>
        </p:nvSpPr>
        <p:spPr>
          <a:xfrm>
            <a:off x="0" y="1057260"/>
            <a:ext cx="2872288" cy="475359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/>
              <a:t>Simplified filesystem structure</a:t>
            </a:r>
            <a:endParaRPr lang="bg-BG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96740D-0FDD-4397-8B1D-A9F75F85C529}"/>
              </a:ext>
            </a:extLst>
          </p:cNvPr>
          <p:cNvSpPr txBox="1"/>
          <p:nvPr/>
        </p:nvSpPr>
        <p:spPr>
          <a:xfrm>
            <a:off x="7446000" y="1117899"/>
            <a:ext cx="4458816" cy="475359"/>
          </a:xfrm>
          <a:prstGeom prst="rect">
            <a:avLst/>
          </a:prstGeom>
          <a:solidFill>
            <a:schemeClr val="bg2">
              <a:alpha val="15000"/>
            </a:schemeClr>
          </a:solidFill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dirty="0"/>
              <a:t>Simplified </a:t>
            </a:r>
            <a:r>
              <a:rPr lang="en-US" sz="1600" b="1" dirty="0" err="1"/>
              <a:t>inode</a:t>
            </a:r>
            <a:r>
              <a:rPr lang="en-US" sz="1600" b="1" dirty="0"/>
              <a:t> table and directory entries</a:t>
            </a:r>
            <a:endParaRPr lang="bg-BG" sz="1600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9DEE1C78-8D41-4C23-B167-D85DF0167A3E}"/>
              </a:ext>
            </a:extLst>
          </p:cNvPr>
          <p:cNvSpPr/>
          <p:nvPr/>
        </p:nvSpPr>
        <p:spPr bwMode="auto">
          <a:xfrm>
            <a:off x="8881100" y="2625066"/>
            <a:ext cx="1078439" cy="18532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6097AF-8F23-41D4-9D89-7FECEFD39D17}"/>
              </a:ext>
            </a:extLst>
          </p:cNvPr>
          <p:cNvSpPr txBox="1"/>
          <p:nvPr/>
        </p:nvSpPr>
        <p:spPr>
          <a:xfrm>
            <a:off x="8743517" y="2320769"/>
            <a:ext cx="1337574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 err="1"/>
              <a:t>inode.i_block</a:t>
            </a:r>
            <a:r>
              <a:rPr lang="en-US" sz="1200" b="1" dirty="0"/>
              <a:t>[0]</a:t>
            </a:r>
            <a:endParaRPr lang="bg-BG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F5D9F5-CA87-4007-8DED-19D37CDB7DA1}"/>
              </a:ext>
            </a:extLst>
          </p:cNvPr>
          <p:cNvSpPr txBox="1"/>
          <p:nvPr/>
        </p:nvSpPr>
        <p:spPr>
          <a:xfrm>
            <a:off x="3624268" y="1593258"/>
            <a:ext cx="45431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…</a:t>
            </a:r>
            <a:endParaRPr lang="bg-BG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D730FCF-A8BC-49B5-B041-C8E2EEDFBFD8}"/>
              </a:ext>
            </a:extLst>
          </p:cNvPr>
          <p:cNvCxnSpPr/>
          <p:nvPr/>
        </p:nvCxnSpPr>
        <p:spPr>
          <a:xfrm>
            <a:off x="1180406" y="2286440"/>
            <a:ext cx="0" cy="257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E77573-3103-4643-84EA-5BF9B5164BBE}"/>
              </a:ext>
            </a:extLst>
          </p:cNvPr>
          <p:cNvCxnSpPr>
            <a:cxnSpLocks/>
          </p:cNvCxnSpPr>
          <p:nvPr/>
        </p:nvCxnSpPr>
        <p:spPr>
          <a:xfrm>
            <a:off x="3582763" y="2281605"/>
            <a:ext cx="3126765" cy="2625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B8A079-5C4B-4FD9-AFCE-81070BD09334}"/>
              </a:ext>
            </a:extLst>
          </p:cNvPr>
          <p:cNvSpPr txBox="1"/>
          <p:nvPr/>
        </p:nvSpPr>
        <p:spPr>
          <a:xfrm>
            <a:off x="1130709" y="3239672"/>
            <a:ext cx="747669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1 block</a:t>
            </a:r>
            <a:endParaRPr lang="bg-BG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978F73-A36E-4858-AB22-AF5C7B296AB8}"/>
              </a:ext>
            </a:extLst>
          </p:cNvPr>
          <p:cNvSpPr txBox="1"/>
          <p:nvPr/>
        </p:nvSpPr>
        <p:spPr>
          <a:xfrm>
            <a:off x="2122471" y="3223070"/>
            <a:ext cx="829743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N blocks</a:t>
            </a:r>
            <a:endParaRPr lang="bg-BG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E6A2E2-7BFD-4BD0-8B45-942BDE149A6B}"/>
              </a:ext>
            </a:extLst>
          </p:cNvPr>
          <p:cNvSpPr txBox="1"/>
          <p:nvPr/>
        </p:nvSpPr>
        <p:spPr>
          <a:xfrm>
            <a:off x="3028800" y="3214421"/>
            <a:ext cx="747669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1 block</a:t>
            </a:r>
            <a:endParaRPr lang="bg-BG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EF5057-DAF8-456D-9109-F542E44B21F5}"/>
              </a:ext>
            </a:extLst>
          </p:cNvPr>
          <p:cNvSpPr txBox="1"/>
          <p:nvPr/>
        </p:nvSpPr>
        <p:spPr>
          <a:xfrm>
            <a:off x="3792916" y="3214421"/>
            <a:ext cx="747669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1 block</a:t>
            </a:r>
            <a:endParaRPr lang="bg-BG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6962F4-BA53-46E5-A9D3-3A4AADB161A2}"/>
              </a:ext>
            </a:extLst>
          </p:cNvPr>
          <p:cNvSpPr txBox="1"/>
          <p:nvPr/>
        </p:nvSpPr>
        <p:spPr>
          <a:xfrm>
            <a:off x="4731273" y="3214987"/>
            <a:ext cx="829743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N blocks</a:t>
            </a:r>
            <a:endParaRPr lang="bg-B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465946-3058-4CA5-8254-A53742B83549}"/>
              </a:ext>
            </a:extLst>
          </p:cNvPr>
          <p:cNvSpPr txBox="1"/>
          <p:nvPr/>
        </p:nvSpPr>
        <p:spPr>
          <a:xfrm>
            <a:off x="5738859" y="3212510"/>
            <a:ext cx="829743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N blocks</a:t>
            </a:r>
            <a:endParaRPr lang="bg-BG" sz="1200" b="1" dirty="0"/>
          </a:p>
        </p:txBody>
      </p:sp>
    </p:spTree>
    <p:extLst>
      <p:ext uri="{BB962C8B-B14F-4D97-AF65-F5344CB8AC3E}">
        <p14:creationId xmlns:p14="http://schemas.microsoft.com/office/powerpoint/2010/main" val="274005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 animBg="1"/>
      <p:bldP spid="53" grpId="0"/>
      <p:bldP spid="54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Version 2 – </a:t>
            </a:r>
            <a:r>
              <a:rPr lang="en-US" b="1" dirty="0">
                <a:solidFill>
                  <a:schemeClr val="bg1"/>
                </a:solidFill>
              </a:rPr>
              <a:t>No journaling</a:t>
            </a:r>
          </a:p>
          <a:p>
            <a:r>
              <a:rPr lang="en-US" dirty="0"/>
              <a:t>Version 3 – </a:t>
            </a:r>
            <a:r>
              <a:rPr lang="en-US" b="1" dirty="0">
                <a:solidFill>
                  <a:schemeClr val="bg1"/>
                </a:solidFill>
              </a:rPr>
              <a:t>Journaling added</a:t>
            </a:r>
          </a:p>
          <a:p>
            <a:r>
              <a:rPr lang="en-US" dirty="0"/>
              <a:t>Version 4 – </a:t>
            </a:r>
            <a:r>
              <a:rPr lang="en-US" b="1" dirty="0">
                <a:solidFill>
                  <a:schemeClr val="bg1"/>
                </a:solidFill>
              </a:rPr>
              <a:t>Still in active use</a:t>
            </a:r>
          </a:p>
          <a:p>
            <a:pPr lvl="1"/>
            <a:r>
              <a:rPr lang="en-US" dirty="0"/>
              <a:t>Max volume size: 1 </a:t>
            </a:r>
            <a:r>
              <a:rPr lang="en-US" dirty="0" err="1"/>
              <a:t>EiB</a:t>
            </a:r>
            <a:endParaRPr lang="en-US" dirty="0"/>
          </a:p>
          <a:p>
            <a:pPr lvl="1"/>
            <a:r>
              <a:rPr lang="en-US" dirty="0"/>
              <a:t>Max file size: 16 </a:t>
            </a:r>
            <a:r>
              <a:rPr lang="en-US" dirty="0" err="1"/>
              <a:t>TiB</a:t>
            </a:r>
            <a:endParaRPr lang="en-US" dirty="0"/>
          </a:p>
          <a:p>
            <a:pPr lvl="1"/>
            <a:r>
              <a:rPr lang="en-US" dirty="0"/>
              <a:t>Max filename length: 255 bytes</a:t>
            </a:r>
          </a:p>
          <a:p>
            <a:pPr lvl="1"/>
            <a:r>
              <a:rPr lang="en-US" dirty="0"/>
              <a:t>Backward-compatible with </a:t>
            </a:r>
            <a:r>
              <a:rPr lang="en-US" dirty="0" err="1"/>
              <a:t>ext2</a:t>
            </a:r>
            <a:r>
              <a:rPr lang="en-US" dirty="0"/>
              <a:t> and </a:t>
            </a:r>
            <a:r>
              <a:rPr lang="en-US" dirty="0" err="1"/>
              <a:t>ext3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Filesystem – Ext(2|3|4)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7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Word On Journaling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353" y="119612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 anchor="ctr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5400" dirty="0"/>
              <a:t>Journal keeps track of 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5400" dirty="0" err="1"/>
              <a:t>filesystem</a:t>
            </a:r>
            <a:r>
              <a:rPr lang="en-US" sz="5400" dirty="0"/>
              <a:t> changes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5400" dirty="0"/>
              <a:t>-----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5400" dirty="0"/>
              <a:t>In case of sudden shutdown 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sz="5400" dirty="0"/>
              <a:t>consistency is guaranteed</a:t>
            </a:r>
          </a:p>
        </p:txBody>
      </p:sp>
    </p:spTree>
    <p:extLst>
      <p:ext uri="{BB962C8B-B14F-4D97-AF65-F5344CB8AC3E}">
        <p14:creationId xmlns:p14="http://schemas.microsoft.com/office/powerpoint/2010/main" val="388082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Characteristics</a:t>
            </a:r>
          </a:p>
          <a:p>
            <a:pPr lvl="1"/>
            <a:r>
              <a:rPr lang="en-US" dirty="0"/>
              <a:t>Max volume size: 8 </a:t>
            </a:r>
            <a:r>
              <a:rPr lang="en-US" dirty="0" err="1"/>
              <a:t>EiB</a:t>
            </a:r>
            <a:endParaRPr lang="en-US" dirty="0"/>
          </a:p>
          <a:p>
            <a:pPr lvl="1"/>
            <a:r>
              <a:rPr lang="en-US" dirty="0"/>
              <a:t>Max file size: 8 </a:t>
            </a:r>
            <a:r>
              <a:rPr lang="en-US" dirty="0" err="1"/>
              <a:t>EiB</a:t>
            </a:r>
            <a:endParaRPr lang="en-US" dirty="0"/>
          </a:p>
          <a:p>
            <a:pPr lvl="1"/>
            <a:r>
              <a:rPr lang="en-US" dirty="0"/>
              <a:t>Max  filename length: 255 bytes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Features</a:t>
            </a:r>
          </a:p>
          <a:p>
            <a:pPr lvl="1"/>
            <a:r>
              <a:rPr lang="en-US" dirty="0"/>
              <a:t>Journaling</a:t>
            </a:r>
          </a:p>
          <a:p>
            <a:pPr lvl="1"/>
            <a:r>
              <a:rPr lang="en-US" dirty="0"/>
              <a:t>Online defragmentation</a:t>
            </a:r>
          </a:p>
          <a:p>
            <a:pPr lvl="1"/>
            <a:r>
              <a:rPr lang="en-US" dirty="0"/>
              <a:t>Online resizing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Extents Filesystem – xfs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Characteristics</a:t>
            </a:r>
          </a:p>
          <a:p>
            <a:pPr lvl="1"/>
            <a:r>
              <a:rPr lang="en-US" dirty="0"/>
              <a:t>Max volume size: 16 </a:t>
            </a:r>
            <a:r>
              <a:rPr lang="en-US" dirty="0" err="1"/>
              <a:t>EiB</a:t>
            </a:r>
            <a:endParaRPr lang="en-US" dirty="0"/>
          </a:p>
          <a:p>
            <a:pPr lvl="1"/>
            <a:r>
              <a:rPr lang="en-US" dirty="0"/>
              <a:t>Max file size: 16 </a:t>
            </a:r>
            <a:r>
              <a:rPr lang="en-US" dirty="0" err="1"/>
              <a:t>EiB</a:t>
            </a:r>
            <a:endParaRPr lang="en-US" dirty="0"/>
          </a:p>
          <a:p>
            <a:pPr lvl="1"/>
            <a:r>
              <a:rPr lang="en-US" dirty="0"/>
              <a:t>Max  filename length: 255 bytes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Features</a:t>
            </a:r>
          </a:p>
          <a:p>
            <a:pPr lvl="1"/>
            <a:r>
              <a:rPr lang="en-US" dirty="0"/>
              <a:t>Online defragmentation</a:t>
            </a:r>
          </a:p>
          <a:p>
            <a:pPr lvl="1"/>
            <a:r>
              <a:rPr lang="en-US" dirty="0"/>
              <a:t>Online growth and shrinking</a:t>
            </a:r>
          </a:p>
          <a:p>
            <a:pPr lvl="1"/>
            <a:r>
              <a:rPr lang="en-US" dirty="0"/>
              <a:t>Transparent compression</a:t>
            </a:r>
          </a:p>
          <a:p>
            <a:pPr lvl="1"/>
            <a:r>
              <a:rPr lang="en-US" dirty="0"/>
              <a:t>Snapshots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btrfs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8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ext2</a:t>
            </a:r>
            <a:r>
              <a:rPr lang="en-US" dirty="0"/>
              <a:t>/</a:t>
            </a:r>
            <a:r>
              <a:rPr lang="en-US" dirty="0" err="1"/>
              <a:t>ext3</a:t>
            </a:r>
            <a:r>
              <a:rPr lang="en-US" dirty="0"/>
              <a:t>/</a:t>
            </a:r>
            <a:r>
              <a:rPr lang="en-US" dirty="0" err="1"/>
              <a:t>ext4</a:t>
            </a:r>
            <a:r>
              <a:rPr lang="en-US" dirty="0"/>
              <a:t> </a:t>
            </a:r>
            <a:r>
              <a:rPr lang="en-US" dirty="0" err="1"/>
              <a:t>filesystem</a:t>
            </a:r>
            <a:r>
              <a:rPr lang="en-US" dirty="0"/>
              <a:t>. Reads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mke2fs.conf</a:t>
            </a:r>
            <a:endParaRPr lang="en-US" dirty="0"/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mke2fs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3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mke2fs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25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ext4 filesystem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mke2fs </a:t>
            </a:r>
            <a:r>
              <a:rPr lang="en-US" sz="3000" dirty="0">
                <a:solidFill>
                  <a:schemeClr val="bg1"/>
                </a:solidFill>
                <a:effectLst/>
              </a:rPr>
              <a:t>-t ext4 /dev/sdb1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ext3 filesystem with label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mke2fs </a:t>
            </a:r>
            <a:r>
              <a:rPr lang="en-US" sz="3000" dirty="0">
                <a:solidFill>
                  <a:schemeClr val="bg1"/>
                </a:solidFill>
                <a:effectLst/>
              </a:rPr>
              <a:t>-t ext3 -L EXT3FS /dev/sdb2</a:t>
            </a:r>
          </a:p>
        </p:txBody>
      </p:sp>
    </p:spTree>
    <p:extLst>
      <p:ext uri="{BB962C8B-B14F-4D97-AF65-F5344CB8AC3E}">
        <p14:creationId xmlns:p14="http://schemas.microsoft.com/office/powerpoint/2010/main" val="26600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Build a Linux </a:t>
            </a:r>
            <a:r>
              <a:rPr lang="en-US" dirty="0" err="1"/>
              <a:t>filesystem</a:t>
            </a:r>
            <a:endParaRPr lang="en-US" dirty="0"/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mkfs[.xxx]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3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mkfs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25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ext4 filesystem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mkfs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-t ext4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xfs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 filesystem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mkfs.xfs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/sdb2</a:t>
            </a:r>
          </a:p>
        </p:txBody>
      </p:sp>
    </p:spTree>
    <p:extLst>
      <p:ext uri="{BB962C8B-B14F-4D97-AF65-F5344CB8AC3E}">
        <p14:creationId xmlns:p14="http://schemas.microsoft.com/office/powerpoint/2010/main" val="23167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Adjust tunable filesystem parameters on ext2/ext3/ext4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tune2fs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16000" y="32096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tune2fs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16000" y="45398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the contents of the superblock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tune2fs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volume label of the filesystem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tune2fs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MY-DATA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</a:t>
            </a:r>
          </a:p>
        </p:txBody>
      </p:sp>
    </p:spTree>
    <p:extLst>
      <p:ext uri="{BB962C8B-B14F-4D97-AF65-F5344CB8AC3E}">
        <p14:creationId xmlns:p14="http://schemas.microsoft.com/office/powerpoint/2010/main" val="11761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Dump ext2/ext3/ext4 filesystem information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dumpe2fs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75216" y="315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dumpe2fs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4216" y="45525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detailed information about a filesystem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dumpe2fs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only superblock information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dumpe2fs </a:t>
            </a:r>
            <a:r>
              <a:rPr lang="en-US" sz="3000" dirty="0">
                <a:solidFill>
                  <a:schemeClr val="bg1"/>
                </a:solidFill>
                <a:effectLst/>
              </a:rPr>
              <a:t>-h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</a:t>
            </a:r>
          </a:p>
        </p:txBody>
      </p:sp>
    </p:spTree>
    <p:extLst>
      <p:ext uri="{BB962C8B-B14F-4D97-AF65-F5344CB8AC3E}">
        <p14:creationId xmlns:p14="http://schemas.microsoft.com/office/powerpoint/2010/main" val="104727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Resize ext2/ext3/ext4 filesystem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resize2fs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5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resize2fs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 [size]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61528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Expand the filesystem to the available space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resize2fs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/sdb2</a:t>
            </a:r>
          </a:p>
        </p:txBody>
      </p:sp>
    </p:spTree>
    <p:extLst>
      <p:ext uri="{BB962C8B-B14F-4D97-AF65-F5344CB8AC3E}">
        <p14:creationId xmlns:p14="http://schemas.microsoft.com/office/powerpoint/2010/main" val="400916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Topics and Lab Infrastructure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This Module (</a:t>
            </a:r>
            <a:r>
              <a:rPr lang="en-US" dirty="0" err="1"/>
              <a:t>M6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5999" y="1224000"/>
            <a:ext cx="2702699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3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Check ext2/ext3/ext4 filesystem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e2fsck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9912" y="315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e2fsck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61528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Check a filesystem without any changes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e2fsck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/dev/sdb2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Check and automatically fix any errors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e2fsck </a:t>
            </a:r>
            <a:r>
              <a:rPr lang="en-US" sz="3000" dirty="0">
                <a:solidFill>
                  <a:schemeClr val="bg1"/>
                </a:solidFill>
                <a:effectLst/>
              </a:rPr>
              <a:t>-p /dev/sdb2</a:t>
            </a:r>
          </a:p>
        </p:txBody>
      </p:sp>
    </p:spTree>
    <p:extLst>
      <p:ext uri="{BB962C8B-B14F-4D97-AF65-F5344CB8AC3E}">
        <p14:creationId xmlns:p14="http://schemas.microsoft.com/office/powerpoint/2010/main" val="343128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Check and repair a Linux filesystem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fsck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74012" y="3159000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fsck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{device | mount point}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9912" y="4615286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Check a filesystem without any changes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fsck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/dev/sdb2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Check and fix any errors and show details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fsck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-V /dev/sdb2</a:t>
            </a:r>
          </a:p>
        </p:txBody>
      </p:sp>
    </p:spTree>
    <p:extLst>
      <p:ext uri="{BB962C8B-B14F-4D97-AF65-F5344CB8AC3E}">
        <p14:creationId xmlns:p14="http://schemas.microsoft.com/office/powerpoint/2010/main" val="209777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Show </a:t>
            </a:r>
            <a:r>
              <a:rPr lang="en-US" dirty="0" err="1"/>
              <a:t>XFS</a:t>
            </a:r>
            <a:r>
              <a:rPr lang="en-US" dirty="0"/>
              <a:t> </a:t>
            </a:r>
            <a:r>
              <a:rPr lang="en-US" dirty="0" err="1"/>
              <a:t>filesystem</a:t>
            </a:r>
            <a:r>
              <a:rPr lang="en-US" dirty="0"/>
              <a:t> information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xfs_info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1000" y="3185876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xfs_info</a:t>
            </a:r>
            <a:r>
              <a:rPr lang="en-US" sz="3000" dirty="0">
                <a:solidFill>
                  <a:schemeClr val="tx1"/>
                </a:solidFill>
                <a:effectLst/>
              </a:rPr>
              <a:t> mount-point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000" y="45398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detailed information about a filesystem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xfs_info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/media/disk1</a:t>
            </a:r>
          </a:p>
        </p:txBody>
      </p:sp>
    </p:spTree>
    <p:extLst>
      <p:ext uri="{BB962C8B-B14F-4D97-AF65-F5344CB8AC3E}">
        <p14:creationId xmlns:p14="http://schemas.microsoft.com/office/powerpoint/2010/main" val="30115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Change parameters of an XFS filesystem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xfs_admin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98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xfs_admin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98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Print the current label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xfs_admin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Set new label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xfs_admin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MY-DATA /dev/sdb1</a:t>
            </a:r>
          </a:p>
        </p:txBody>
      </p:sp>
    </p:spTree>
    <p:extLst>
      <p:ext uri="{BB962C8B-B14F-4D97-AF65-F5344CB8AC3E}">
        <p14:creationId xmlns:p14="http://schemas.microsoft.com/office/powerpoint/2010/main" val="38295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Extend XFS filesystem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xfs_growfs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xfs_growfs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mount-point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Add all space available in the Logical Volume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xfs_growfs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/media/disk1</a:t>
            </a:r>
          </a:p>
        </p:txBody>
      </p:sp>
    </p:spTree>
    <p:extLst>
      <p:ext uri="{BB962C8B-B14F-4D97-AF65-F5344CB8AC3E}">
        <p14:creationId xmlns:p14="http://schemas.microsoft.com/office/powerpoint/2010/main" val="105159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Repair an XFS filesystem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xfs_repair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92084" y="32254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xfs_repair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92084" y="45556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Execute a dry-run repair. No modifications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xfs_repair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nv</a:t>
            </a:r>
            <a:r>
              <a:rPr lang="en-US" sz="3000" dirty="0">
                <a:solidFill>
                  <a:schemeClr val="bg1"/>
                </a:solidFill>
                <a:effectLst/>
              </a:rPr>
              <a:t> /dev/sdb1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Execute the repair procedure with details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xfs_repair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vv</a:t>
            </a:r>
            <a:r>
              <a:rPr lang="en-US" sz="3000" dirty="0">
                <a:solidFill>
                  <a:schemeClr val="bg1"/>
                </a:solidFill>
                <a:effectLst/>
              </a:rPr>
              <a:t> /dev/sdb1</a:t>
            </a:r>
          </a:p>
        </p:txBody>
      </p:sp>
    </p:spTree>
    <p:extLst>
      <p:ext uri="{BB962C8B-B14F-4D97-AF65-F5344CB8AC3E}">
        <p14:creationId xmlns:p14="http://schemas.microsoft.com/office/powerpoint/2010/main" val="271247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Toolbox for managing </a:t>
            </a:r>
            <a:r>
              <a:rPr lang="en-US" dirty="0" err="1"/>
              <a:t>btrfs</a:t>
            </a:r>
            <a:r>
              <a:rPr lang="en-US" dirty="0"/>
              <a:t> </a:t>
            </a:r>
            <a:r>
              <a:rPr lang="en-US" dirty="0" err="1"/>
              <a:t>filesystems</a:t>
            </a:r>
            <a:endParaRPr lang="en-US" dirty="0"/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btrfs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61000" y="32027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btrfs</a:t>
            </a:r>
            <a:r>
              <a:rPr lang="en-US" sz="3000" dirty="0">
                <a:solidFill>
                  <a:schemeClr val="tx1"/>
                </a:solidFill>
                <a:effectLst/>
              </a:rPr>
              <a:t> &lt;command&gt; [&lt;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args</a:t>
            </a:r>
            <a:r>
              <a:rPr lang="en-US" sz="3000" dirty="0">
                <a:solidFill>
                  <a:schemeClr val="tx1"/>
                </a:solidFill>
                <a:effectLst/>
              </a:rPr>
              <a:t>&gt;]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561000" y="45329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space usage information for /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btrfs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filesystem df /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Show detailed information about internal FS usage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btrfs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filesystem usage /</a:t>
            </a:r>
          </a:p>
        </p:txBody>
      </p:sp>
    </p:spTree>
    <p:extLst>
      <p:ext uri="{BB962C8B-B14F-4D97-AF65-F5344CB8AC3E}">
        <p14:creationId xmlns:p14="http://schemas.microsoft.com/office/powerpoint/2010/main" val="335657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Mount a </a:t>
            </a:r>
            <a:r>
              <a:rPr lang="en-US" dirty="0" err="1"/>
              <a:t>filesystem</a:t>
            </a:r>
            <a:endParaRPr lang="en-US" dirty="0"/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mount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 directory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Mount partition to a directory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mount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/media/disk1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Mount all filesystems mentioned in /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etc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/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fstab</a:t>
            </a:r>
            <a:endParaRPr lang="en-US" sz="3000" i="1" dirty="0">
              <a:solidFill>
                <a:schemeClr val="accent2"/>
              </a:solidFill>
              <a:effectLst/>
            </a:endParaRP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>
                <a:solidFill>
                  <a:schemeClr val="tx1"/>
                </a:solidFill>
                <a:effectLst/>
              </a:rPr>
              <a:t>mount </a:t>
            </a:r>
            <a:r>
              <a:rPr lang="en-US" sz="3000" dirty="0">
                <a:solidFill>
                  <a:schemeClr val="bg1"/>
                </a:solidFill>
                <a:effectLst/>
              </a:rPr>
              <a:t>-a </a:t>
            </a:r>
          </a:p>
        </p:txBody>
      </p:sp>
    </p:spTree>
    <p:extLst>
      <p:ext uri="{BB962C8B-B14F-4D97-AF65-F5344CB8AC3E}">
        <p14:creationId xmlns:p14="http://schemas.microsoft.com/office/powerpoint/2010/main" val="121418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Unmount filesystems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umount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23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umount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{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device|directory</a:t>
            </a:r>
            <a:r>
              <a:rPr lang="en-US" sz="3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523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Unmount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 by partition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umount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</a:t>
            </a:r>
            <a:r>
              <a:rPr lang="en-US" sz="3000" i="1" dirty="0" err="1">
                <a:solidFill>
                  <a:schemeClr val="accent2"/>
                </a:solidFill>
                <a:effectLst/>
              </a:rPr>
              <a:t>Unmount</a:t>
            </a:r>
            <a:r>
              <a:rPr lang="en-US" sz="3000" i="1" dirty="0">
                <a:solidFill>
                  <a:schemeClr val="accent2"/>
                </a:solidFill>
                <a:effectLst/>
              </a:rPr>
              <a:t> by directory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umount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/media/drive</a:t>
            </a:r>
          </a:p>
        </p:txBody>
      </p:sp>
    </p:spTree>
    <p:extLst>
      <p:ext uri="{BB962C8B-B14F-4D97-AF65-F5344CB8AC3E}">
        <p14:creationId xmlns:p14="http://schemas.microsoft.com/office/powerpoint/2010/main" val="42101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Locate or print block device attributes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blkid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blkid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information about all block devices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blkid</a:t>
            </a:r>
            <a:endParaRPr lang="en-US" sz="3000" dirty="0">
              <a:solidFill>
                <a:schemeClr val="tx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Search for devices with filesystem type ext4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blkid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-t TYPE=ext4</a:t>
            </a:r>
          </a:p>
        </p:txBody>
      </p:sp>
    </p:spTree>
    <p:extLst>
      <p:ext uri="{BB962C8B-B14F-4D97-AF65-F5344CB8AC3E}">
        <p14:creationId xmlns:p14="http://schemas.microsoft.com/office/powerpoint/2010/main" val="200404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Filesystem</a:t>
            </a:r>
            <a:r>
              <a:rPr lang="en-US" dirty="0"/>
              <a:t> Hierarchy Standard (FHS)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Archiving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Disks and Partitions Schemes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Systems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List content of directories in a tree-like format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26000" y="32096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bg1"/>
                </a:solidFill>
                <a:effectLst/>
              </a:rPr>
              <a:t>tree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[directory]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26000" y="45398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content of the current directory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tree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List content of a directory including hidden info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user@host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~]$ </a:t>
            </a:r>
            <a:r>
              <a:rPr lang="en-US" sz="3000" dirty="0">
                <a:solidFill>
                  <a:schemeClr val="tx1"/>
                </a:solidFill>
                <a:effectLst/>
              </a:rPr>
              <a:t>tree </a:t>
            </a:r>
            <a:r>
              <a:rPr lang="en-US" sz="3000" dirty="0">
                <a:solidFill>
                  <a:schemeClr val="bg1"/>
                </a:solidFill>
                <a:effectLst/>
              </a:rPr>
              <a:t>-a /directory</a:t>
            </a:r>
          </a:p>
        </p:txBody>
      </p:sp>
    </p:spTree>
    <p:extLst>
      <p:ext uri="{BB962C8B-B14F-4D97-AF65-F5344CB8AC3E}">
        <p14:creationId xmlns:p14="http://schemas.microsoft.com/office/powerpoint/2010/main" val="32000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Configuration file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etc</a:t>
            </a:r>
            <a:r>
              <a:rPr lang="en-US" b="1" dirty="0">
                <a:solidFill>
                  <a:schemeClr val="bg1"/>
                </a:solidFill>
              </a:rPr>
              <a:t>/</a:t>
            </a:r>
            <a:r>
              <a:rPr lang="en-US" b="1" dirty="0" err="1">
                <a:solidFill>
                  <a:schemeClr val="bg1"/>
                </a:solidFill>
              </a:rPr>
              <a:t>fstab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Mount always in empty directory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Mounting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510" r="14788" b="60889"/>
          <a:stretch/>
        </p:blipFill>
        <p:spPr>
          <a:xfrm>
            <a:off x="402581" y="2664000"/>
            <a:ext cx="11393738" cy="33132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40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Organization and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LVM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999000"/>
            <a:ext cx="2749047" cy="27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638800" y="2430060"/>
            <a:ext cx="3507733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Volume Management (LVM)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3" y="4764035"/>
            <a:ext cx="1321631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dev</a:t>
            </a:r>
            <a:r>
              <a:rPr lang="en-US" dirty="0">
                <a:solidFill>
                  <a:schemeClr val="tx1"/>
                </a:solidFill>
              </a:rPr>
              <a:t>/sda1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86400" y="4764035"/>
            <a:ext cx="19812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dev</a:t>
            </a:r>
            <a:r>
              <a:rPr lang="en-US" dirty="0">
                <a:solidFill>
                  <a:schemeClr val="tx1"/>
                </a:solidFill>
              </a:rPr>
              <a:t>/sdb1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601" y="3978276"/>
            <a:ext cx="5122111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8600" y="3200400"/>
            <a:ext cx="14478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dev</a:t>
            </a:r>
            <a:r>
              <a:rPr lang="en-US" dirty="0">
                <a:solidFill>
                  <a:schemeClr val="tx1"/>
                </a:solidFill>
              </a:rPr>
              <a:t>/vg1/lv1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60512" y="4764035"/>
            <a:ext cx="16002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+</a:t>
            </a:r>
            <a:endParaRPr lang="bg-BG" sz="36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38601" y="3986159"/>
            <a:ext cx="3428999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dev</a:t>
            </a:r>
            <a:r>
              <a:rPr lang="en-US" dirty="0">
                <a:solidFill>
                  <a:schemeClr val="tx1"/>
                </a:solidFill>
              </a:rPr>
              <a:t>/vg1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3200400"/>
            <a:ext cx="3507732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3208283"/>
            <a:ext cx="1828799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/dev/vg1/lv2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600" y="2434716"/>
            <a:ext cx="1447800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/data1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38800" y="2430407"/>
            <a:ext cx="1828798" cy="609600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/data2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02516" y="4838002"/>
            <a:ext cx="1785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Physical Volumes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2056146" y="4060126"/>
            <a:ext cx="16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Volume Groups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001902" y="3282250"/>
            <a:ext cx="16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Logical Volumes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2437662" y="2504374"/>
            <a:ext cx="125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Filesystems</a:t>
            </a:r>
            <a:endParaRPr lang="bg-BG" dirty="0"/>
          </a:p>
        </p:txBody>
      </p:sp>
      <p:sp>
        <p:nvSpPr>
          <p:cNvPr id="19" name="Right Arrow 18"/>
          <p:cNvSpPr/>
          <p:nvPr/>
        </p:nvSpPr>
        <p:spPr>
          <a:xfrm>
            <a:off x="7467598" y="4125563"/>
            <a:ext cx="745288" cy="330791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7467598" y="3348402"/>
            <a:ext cx="745288" cy="330791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467598" y="2573581"/>
            <a:ext cx="745288" cy="330791"/>
          </a:xfrm>
          <a:prstGeom prst="rightArrow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7" grpId="0"/>
      <p:bldP spid="18" grpId="0"/>
      <p:bldP spid="19" grpId="0" animBg="1"/>
      <p:bldP spid="20" grpId="0" animBg="1"/>
      <p:bldP spid="2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Scan all disks for physical volumes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pvscan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3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pvscan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25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information about available PVs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pvscan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320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Report information about physical volumes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pvs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67416" y="32223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pvs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67416" y="45525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information about initialized PVs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pvs</a:t>
            </a:r>
            <a:endParaRPr lang="en-US" sz="3000" dirty="0">
              <a:solidFill>
                <a:schemeClr val="bg1"/>
              </a:solidFill>
              <a:effectLst/>
            </a:endParaRP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information about all PVs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pvs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338231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Initialize a disk or partition for use by </a:t>
            </a:r>
            <a:r>
              <a:rPr lang="en-US" dirty="0" err="1"/>
              <a:t>LVM</a:t>
            </a:r>
            <a:endParaRPr lang="en-US" dirty="0"/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pvcreate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3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pvcreate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25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Initialize a partition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pvcreate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/sdb1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Initialize entire disk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pvcreate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sdb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254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Scan all disks for volume groups and rebuild caches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vgscan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vgscan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Scan and print extra information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vgscan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-v</a:t>
            </a:r>
          </a:p>
        </p:txBody>
      </p:sp>
    </p:spTree>
    <p:extLst>
      <p:ext uri="{BB962C8B-B14F-4D97-AF65-F5344CB8AC3E}">
        <p14:creationId xmlns:p14="http://schemas.microsoft.com/office/powerpoint/2010/main" val="173679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Report information about volume groups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41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vgs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72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Report information about volume groups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vgs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93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Create a volume group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vgcreate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0402" y="32096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vgcreate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group-name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402" y="45398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volume group with one PV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vgcreate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vg1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/sda1</a:t>
            </a:r>
          </a:p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volume group with two PVs and print info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vgcreate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-v vg1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/sda1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/sda2</a:t>
            </a:r>
          </a:p>
        </p:txBody>
      </p:sp>
    </p:spTree>
    <p:extLst>
      <p:ext uri="{BB962C8B-B14F-4D97-AF65-F5344CB8AC3E}">
        <p14:creationId xmlns:p14="http://schemas.microsoft.com/office/powerpoint/2010/main" val="35920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B8DDC8-6397-415E-BD3E-3A4DB9C53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 b="37778"/>
          <a:stretch/>
        </p:blipFill>
        <p:spPr>
          <a:xfrm>
            <a:off x="1981200" y="1676400"/>
            <a:ext cx="8229600" cy="42672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Infrastructure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6CCDBF-6F30-4C9B-87E5-EE36F913205C}"/>
              </a:ext>
            </a:extLst>
          </p:cNvPr>
          <p:cNvSpPr/>
          <p:nvPr/>
        </p:nvSpPr>
        <p:spPr bwMode="auto">
          <a:xfrm>
            <a:off x="5334000" y="1219200"/>
            <a:ext cx="2819400" cy="2819400"/>
          </a:xfrm>
          <a:prstGeom prst="ellipse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Add physical volumes to a volume group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vgextend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0402" y="32096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vgextend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group-name device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0402" y="45398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Add PV to a VG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vgextend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vg1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/sda5</a:t>
            </a:r>
          </a:p>
        </p:txBody>
      </p:sp>
    </p:spTree>
    <p:extLst>
      <p:ext uri="{BB962C8B-B14F-4D97-AF65-F5344CB8AC3E}">
        <p14:creationId xmlns:p14="http://schemas.microsoft.com/office/powerpoint/2010/main" val="28321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Scan all disks for logical volumes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lvscan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lvscan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Perform scan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lvscan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49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Report information about logical volumes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lvs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36000" y="32027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lvs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6000" y="45329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Display the report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lvs</a:t>
            </a:r>
            <a:endParaRPr lang="en-US" sz="30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602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Create a logical volume in an existing volume group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lvcreate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lvcreate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lv-name [options] vg-name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new logical volume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lvcreate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-n lv1 -L 500m vg1</a:t>
            </a:r>
          </a:p>
        </p:txBody>
      </p:sp>
    </p:spTree>
    <p:extLst>
      <p:ext uri="{BB962C8B-B14F-4D97-AF65-F5344CB8AC3E}">
        <p14:creationId xmlns:p14="http://schemas.microsoft.com/office/powerpoint/2010/main" val="35677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en-US"/>
              <a:t>Extend the size of a logical volume</a:t>
            </a:r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lvextend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502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 err="1">
                <a:solidFill>
                  <a:schemeClr val="bg1"/>
                </a:solidFill>
                <a:effectLst/>
              </a:rPr>
              <a:t>lvextend</a:t>
            </a:r>
            <a:r>
              <a:rPr lang="en-US" sz="3000" dirty="0">
                <a:solidFill>
                  <a:schemeClr val="tx1"/>
                </a:solidFill>
                <a:effectLst/>
              </a:rPr>
              <a:t> [options] volume-name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5502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Increase the size with 100MB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lvextend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-L +100m /</a:t>
            </a:r>
            <a:r>
              <a:rPr lang="en-US" sz="3000" dirty="0" err="1">
                <a:solidFill>
                  <a:schemeClr val="bg1"/>
                </a:solidFill>
                <a:effectLst/>
              </a:rPr>
              <a:t>dev</a:t>
            </a:r>
            <a:r>
              <a:rPr lang="en-US" sz="3000" dirty="0">
                <a:solidFill>
                  <a:schemeClr val="bg1"/>
                </a:solidFill>
                <a:effectLst/>
              </a:rPr>
              <a:t>/vg1/lv1</a:t>
            </a:r>
          </a:p>
        </p:txBody>
      </p:sp>
    </p:spTree>
    <p:extLst>
      <p:ext uri="{BB962C8B-B14F-4D97-AF65-F5344CB8AC3E}">
        <p14:creationId xmlns:p14="http://schemas.microsoft.com/office/powerpoint/2010/main" val="19466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Linux Software Raid (MD/RAID)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RAID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179000"/>
            <a:ext cx="2749047" cy="27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1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Redundant array of independent</a:t>
            </a:r>
            <a:r>
              <a:rPr lang="en-US" dirty="0"/>
              <a:t> (inexpensive) </a:t>
            </a:r>
            <a:r>
              <a:rPr lang="en-US" b="1" dirty="0">
                <a:solidFill>
                  <a:schemeClr val="bg1"/>
                </a:solidFill>
              </a:rPr>
              <a:t>disks</a:t>
            </a:r>
          </a:p>
          <a:p>
            <a:r>
              <a:rPr lang="en-US" dirty="0"/>
              <a:t>It can be either </a:t>
            </a:r>
            <a:r>
              <a:rPr lang="en-US" b="1" dirty="0">
                <a:solidFill>
                  <a:schemeClr val="bg1"/>
                </a:solidFill>
              </a:rPr>
              <a:t>hardware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</a:p>
          <a:p>
            <a:r>
              <a:rPr lang="en-US" dirty="0"/>
              <a:t>Various implementations (levels)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RAID</a:t>
            </a:r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2A99E715-4B27-4E27-8D29-7F798DEB8120}"/>
              </a:ext>
            </a:extLst>
          </p:cNvPr>
          <p:cNvSpPr/>
          <p:nvPr/>
        </p:nvSpPr>
        <p:spPr bwMode="auto">
          <a:xfrm>
            <a:off x="2735572" y="4396527"/>
            <a:ext cx="762000" cy="457200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244EFADE-FA50-4BFE-90AE-E4737B54BCE5}"/>
              </a:ext>
            </a:extLst>
          </p:cNvPr>
          <p:cNvSpPr/>
          <p:nvPr/>
        </p:nvSpPr>
        <p:spPr bwMode="auto">
          <a:xfrm>
            <a:off x="2737160" y="4091726"/>
            <a:ext cx="762000" cy="457200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DF766568-E9F6-45C5-B347-A65DFAC8EBEC}"/>
              </a:ext>
            </a:extLst>
          </p:cNvPr>
          <p:cNvSpPr/>
          <p:nvPr/>
        </p:nvSpPr>
        <p:spPr bwMode="auto">
          <a:xfrm>
            <a:off x="2737160" y="3786925"/>
            <a:ext cx="762000" cy="457200"/>
          </a:xfrm>
          <a:prstGeom prst="flowChartMagneticDisk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C7FB623B-1E80-44A8-A016-DBC5A39ADDE9}"/>
              </a:ext>
            </a:extLst>
          </p:cNvPr>
          <p:cNvSpPr/>
          <p:nvPr/>
        </p:nvSpPr>
        <p:spPr bwMode="auto">
          <a:xfrm>
            <a:off x="3653148" y="4396527"/>
            <a:ext cx="762000" cy="457200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EF4707D-CE54-433F-9DB2-7244BB0240DD}"/>
              </a:ext>
            </a:extLst>
          </p:cNvPr>
          <p:cNvSpPr/>
          <p:nvPr/>
        </p:nvSpPr>
        <p:spPr bwMode="auto">
          <a:xfrm>
            <a:off x="3653148" y="4091726"/>
            <a:ext cx="762000" cy="457200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4D7E4B77-A66E-4D83-946F-9C8AF484028B}"/>
              </a:ext>
            </a:extLst>
          </p:cNvPr>
          <p:cNvSpPr/>
          <p:nvPr/>
        </p:nvSpPr>
        <p:spPr bwMode="auto">
          <a:xfrm>
            <a:off x="3653148" y="3786925"/>
            <a:ext cx="762000" cy="457200"/>
          </a:xfrm>
          <a:prstGeom prst="flowChartMagneticDisk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9B1E788-1334-4288-93AD-D983E767B930}"/>
              </a:ext>
            </a:extLst>
          </p:cNvPr>
          <p:cNvSpPr/>
          <p:nvPr/>
        </p:nvSpPr>
        <p:spPr bwMode="auto">
          <a:xfrm>
            <a:off x="558998" y="4396527"/>
            <a:ext cx="762000" cy="457200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E4C0F74C-F80F-40C2-ADCF-3734664D78DA}"/>
              </a:ext>
            </a:extLst>
          </p:cNvPr>
          <p:cNvSpPr/>
          <p:nvPr/>
        </p:nvSpPr>
        <p:spPr bwMode="auto">
          <a:xfrm>
            <a:off x="560586" y="4091726"/>
            <a:ext cx="762000" cy="457200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AB04AC48-017E-4AB4-90C0-DA516B752D3C}"/>
              </a:ext>
            </a:extLst>
          </p:cNvPr>
          <p:cNvSpPr/>
          <p:nvPr/>
        </p:nvSpPr>
        <p:spPr bwMode="auto">
          <a:xfrm>
            <a:off x="560586" y="3786925"/>
            <a:ext cx="762000" cy="457200"/>
          </a:xfrm>
          <a:prstGeom prst="flowChartMagneticDisk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85EC9AF2-6B2B-4AF6-A8EF-EAC64A646436}"/>
              </a:ext>
            </a:extLst>
          </p:cNvPr>
          <p:cNvSpPr/>
          <p:nvPr/>
        </p:nvSpPr>
        <p:spPr bwMode="auto">
          <a:xfrm>
            <a:off x="1476574" y="4396527"/>
            <a:ext cx="762000" cy="457200"/>
          </a:xfrm>
          <a:prstGeom prst="flowChartMagneticDisk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43DB3FC1-E9A6-4528-A4FE-455E8C5E8082}"/>
              </a:ext>
            </a:extLst>
          </p:cNvPr>
          <p:cNvSpPr/>
          <p:nvPr/>
        </p:nvSpPr>
        <p:spPr bwMode="auto">
          <a:xfrm>
            <a:off x="1476574" y="4091726"/>
            <a:ext cx="762000" cy="457200"/>
          </a:xfrm>
          <a:prstGeom prst="flowChartMagneticDisk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F5F41DE5-718F-48EB-A45D-A00157836CAA}"/>
              </a:ext>
            </a:extLst>
          </p:cNvPr>
          <p:cNvSpPr/>
          <p:nvPr/>
        </p:nvSpPr>
        <p:spPr bwMode="auto">
          <a:xfrm>
            <a:off x="1476574" y="3786925"/>
            <a:ext cx="762000" cy="457200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3A3ADBAA-1026-48A5-B694-7E83BD98F6C0}"/>
              </a:ext>
            </a:extLst>
          </p:cNvPr>
          <p:cNvSpPr/>
          <p:nvPr/>
        </p:nvSpPr>
        <p:spPr bwMode="auto">
          <a:xfrm>
            <a:off x="4984443" y="4396527"/>
            <a:ext cx="762000" cy="457200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4335777A-EB4E-4BD7-ADB0-0930B102E0A7}"/>
              </a:ext>
            </a:extLst>
          </p:cNvPr>
          <p:cNvSpPr/>
          <p:nvPr/>
        </p:nvSpPr>
        <p:spPr bwMode="auto">
          <a:xfrm>
            <a:off x="4986031" y="4091726"/>
            <a:ext cx="762000" cy="457200"/>
          </a:xfrm>
          <a:prstGeom prst="flowChartMagneticDisk">
            <a:avLst/>
          </a:prstGeom>
          <a:solidFill>
            <a:schemeClr val="accent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3F53E54-12B5-48DB-A8C7-9BAFCBB8F8E5}"/>
              </a:ext>
            </a:extLst>
          </p:cNvPr>
          <p:cNvSpPr/>
          <p:nvPr/>
        </p:nvSpPr>
        <p:spPr bwMode="auto">
          <a:xfrm>
            <a:off x="4986031" y="3786925"/>
            <a:ext cx="762000" cy="457200"/>
          </a:xfrm>
          <a:prstGeom prst="flowChartMagneticDisk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7FF84476-8F6D-45E7-A34D-E0D4A3B51D38}"/>
              </a:ext>
            </a:extLst>
          </p:cNvPr>
          <p:cNvSpPr/>
          <p:nvPr/>
        </p:nvSpPr>
        <p:spPr bwMode="auto">
          <a:xfrm>
            <a:off x="5902019" y="4396527"/>
            <a:ext cx="762000" cy="457200"/>
          </a:xfrm>
          <a:prstGeom prst="flowChartMagneticDisk">
            <a:avLst/>
          </a:prstGeom>
          <a:solidFill>
            <a:schemeClr val="accent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C501158-477F-4356-B59C-C2163CA18ECF}"/>
              </a:ext>
            </a:extLst>
          </p:cNvPr>
          <p:cNvSpPr/>
          <p:nvPr/>
        </p:nvSpPr>
        <p:spPr bwMode="auto">
          <a:xfrm>
            <a:off x="5902019" y="4091726"/>
            <a:ext cx="762000" cy="457200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0CC59C40-4178-4826-9B4C-CF032AD8154A}"/>
              </a:ext>
            </a:extLst>
          </p:cNvPr>
          <p:cNvSpPr/>
          <p:nvPr/>
        </p:nvSpPr>
        <p:spPr bwMode="auto">
          <a:xfrm>
            <a:off x="5902019" y="3786925"/>
            <a:ext cx="762000" cy="457200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0514B4DC-9A1B-4E91-8944-737553DCE0DE}"/>
              </a:ext>
            </a:extLst>
          </p:cNvPr>
          <p:cNvSpPr/>
          <p:nvPr/>
        </p:nvSpPr>
        <p:spPr bwMode="auto">
          <a:xfrm>
            <a:off x="6814831" y="4396527"/>
            <a:ext cx="762000" cy="457200"/>
          </a:xfrm>
          <a:prstGeom prst="flowChartMagneticDisk">
            <a:avLst/>
          </a:prstGeom>
          <a:solidFill>
            <a:schemeClr val="accent3">
              <a:lumMod val="5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D7510754-7225-4DB0-BAA6-FAC19C7EDF7A}"/>
              </a:ext>
            </a:extLst>
          </p:cNvPr>
          <p:cNvSpPr/>
          <p:nvPr/>
        </p:nvSpPr>
        <p:spPr bwMode="auto">
          <a:xfrm>
            <a:off x="6814831" y="4091726"/>
            <a:ext cx="762000" cy="457200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429C4EF5-C214-4A81-9435-DE1DE9C7DFD5}"/>
              </a:ext>
            </a:extLst>
          </p:cNvPr>
          <p:cNvSpPr/>
          <p:nvPr/>
        </p:nvSpPr>
        <p:spPr bwMode="auto">
          <a:xfrm>
            <a:off x="6814831" y="3786925"/>
            <a:ext cx="762000" cy="457200"/>
          </a:xfrm>
          <a:prstGeom prst="flowChartMagneticDisk">
            <a:avLst/>
          </a:prstGeom>
          <a:solidFill>
            <a:schemeClr val="accent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5072BC-4EC3-4A9B-BF3A-4CBE8B66CE70}"/>
              </a:ext>
            </a:extLst>
          </p:cNvPr>
          <p:cNvSpPr txBox="1"/>
          <p:nvPr/>
        </p:nvSpPr>
        <p:spPr>
          <a:xfrm>
            <a:off x="457201" y="4981693"/>
            <a:ext cx="1858549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RAID 0 (Stripe)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MI: 2 / FT: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A3574-E0CB-4906-8DC7-2E72F660D80B}"/>
              </a:ext>
            </a:extLst>
          </p:cNvPr>
          <p:cNvSpPr txBox="1"/>
          <p:nvPr/>
        </p:nvSpPr>
        <p:spPr>
          <a:xfrm>
            <a:off x="2611563" y="4987079"/>
            <a:ext cx="1922733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RAID 1 (Mirror)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MI: 2 / FT: n - 1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E892C6-D511-49A0-9603-9A7C49BD302F}"/>
              </a:ext>
            </a:extLst>
          </p:cNvPr>
          <p:cNvSpPr txBox="1"/>
          <p:nvPr/>
        </p:nvSpPr>
        <p:spPr>
          <a:xfrm>
            <a:off x="4828036" y="4989110"/>
            <a:ext cx="2903707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RAID 5 (Stripe /w parity)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MI: 3 / FT: 1</a:t>
            </a: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4D68CEC1-DC1E-4088-929E-4062FDCF2711}"/>
              </a:ext>
            </a:extLst>
          </p:cNvPr>
          <p:cNvSpPr/>
          <p:nvPr/>
        </p:nvSpPr>
        <p:spPr bwMode="auto">
          <a:xfrm>
            <a:off x="8023893" y="4396527"/>
            <a:ext cx="762000" cy="457200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A9927781-F0F9-4E5C-9167-E9D399A8FEED}"/>
              </a:ext>
            </a:extLst>
          </p:cNvPr>
          <p:cNvSpPr/>
          <p:nvPr/>
        </p:nvSpPr>
        <p:spPr bwMode="auto">
          <a:xfrm>
            <a:off x="8025481" y="4091726"/>
            <a:ext cx="762000" cy="457200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047F8F8B-309E-4281-8758-1E800B98DBBE}"/>
              </a:ext>
            </a:extLst>
          </p:cNvPr>
          <p:cNvSpPr/>
          <p:nvPr/>
        </p:nvSpPr>
        <p:spPr bwMode="auto">
          <a:xfrm>
            <a:off x="8025481" y="3786925"/>
            <a:ext cx="762000" cy="457200"/>
          </a:xfrm>
          <a:prstGeom prst="flowChartMagneticDisk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D3E1C57F-B3DB-4CAF-8A6F-B8CCC9D891FE}"/>
              </a:ext>
            </a:extLst>
          </p:cNvPr>
          <p:cNvSpPr/>
          <p:nvPr/>
        </p:nvSpPr>
        <p:spPr bwMode="auto">
          <a:xfrm>
            <a:off x="9989090" y="4387002"/>
            <a:ext cx="762000" cy="457200"/>
          </a:xfrm>
          <a:prstGeom prst="flowChartMagneticDisk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5DD2D1A8-063D-47EE-BB7B-0C05413DCA20}"/>
              </a:ext>
            </a:extLst>
          </p:cNvPr>
          <p:cNvSpPr/>
          <p:nvPr/>
        </p:nvSpPr>
        <p:spPr bwMode="auto">
          <a:xfrm>
            <a:off x="9989090" y="4082201"/>
            <a:ext cx="762000" cy="457200"/>
          </a:xfrm>
          <a:prstGeom prst="flowChartMagneticDisk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9981BBD5-E185-482F-80A7-5026BC30AEDC}"/>
              </a:ext>
            </a:extLst>
          </p:cNvPr>
          <p:cNvSpPr/>
          <p:nvPr/>
        </p:nvSpPr>
        <p:spPr bwMode="auto">
          <a:xfrm>
            <a:off x="9989090" y="3777400"/>
            <a:ext cx="762000" cy="457200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05B7E61C-DD90-455D-B750-8B3D5ED01871}"/>
              </a:ext>
            </a:extLst>
          </p:cNvPr>
          <p:cNvSpPr/>
          <p:nvPr/>
        </p:nvSpPr>
        <p:spPr bwMode="auto">
          <a:xfrm>
            <a:off x="8916129" y="4396527"/>
            <a:ext cx="762000" cy="457200"/>
          </a:xfrm>
          <a:prstGeom prst="flowChartMagneticDisk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</p:txBody>
      </p: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DBF73F0F-663C-4A99-8099-1A9EBA83082E}"/>
              </a:ext>
            </a:extLst>
          </p:cNvPr>
          <p:cNvSpPr/>
          <p:nvPr/>
        </p:nvSpPr>
        <p:spPr bwMode="auto">
          <a:xfrm>
            <a:off x="8917717" y="4091726"/>
            <a:ext cx="762000" cy="457200"/>
          </a:xfrm>
          <a:prstGeom prst="flowChartMagneticDisk">
            <a:avLst/>
          </a:prstGeom>
          <a:solidFill>
            <a:schemeClr val="tx1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37" name="Flowchart: Magnetic Disk 36">
            <a:extLst>
              <a:ext uri="{FF2B5EF4-FFF2-40B4-BE49-F238E27FC236}">
                <a16:creationId xmlns:a16="http://schemas.microsoft.com/office/drawing/2014/main" id="{C73E59A6-E77F-4634-ADB8-82A8AE271281}"/>
              </a:ext>
            </a:extLst>
          </p:cNvPr>
          <p:cNvSpPr/>
          <p:nvPr/>
        </p:nvSpPr>
        <p:spPr bwMode="auto">
          <a:xfrm>
            <a:off x="8917717" y="3786925"/>
            <a:ext cx="762000" cy="457200"/>
          </a:xfrm>
          <a:prstGeom prst="flowChartMagneticDisk">
            <a:avLst/>
          </a:prstGeom>
          <a:solidFill>
            <a:schemeClr val="dk2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38" name="Flowchart: Magnetic Disk 37">
            <a:extLst>
              <a:ext uri="{FF2B5EF4-FFF2-40B4-BE49-F238E27FC236}">
                <a16:creationId xmlns:a16="http://schemas.microsoft.com/office/drawing/2014/main" id="{E54FF717-A462-4296-A6B8-CC4EF6A113AD}"/>
              </a:ext>
            </a:extLst>
          </p:cNvPr>
          <p:cNvSpPr/>
          <p:nvPr/>
        </p:nvSpPr>
        <p:spPr bwMode="auto">
          <a:xfrm>
            <a:off x="10856823" y="4387002"/>
            <a:ext cx="762000" cy="457200"/>
          </a:xfrm>
          <a:prstGeom prst="flowChartMagneticDisk">
            <a:avLst/>
          </a:prstGeom>
          <a:solidFill>
            <a:schemeClr val="tx2">
              <a:lumMod val="40000"/>
              <a:lumOff val="6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D8088904-2158-43CB-B4DC-F89F4BC60A4A}"/>
              </a:ext>
            </a:extLst>
          </p:cNvPr>
          <p:cNvSpPr/>
          <p:nvPr/>
        </p:nvSpPr>
        <p:spPr bwMode="auto">
          <a:xfrm>
            <a:off x="10856823" y="4082201"/>
            <a:ext cx="762000" cy="457200"/>
          </a:xfrm>
          <a:prstGeom prst="flowChartMagneticDisk">
            <a:avLst/>
          </a:prstGeom>
          <a:solidFill>
            <a:schemeClr val="tx1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B086BA04-8407-4053-90ED-6F6302688901}"/>
              </a:ext>
            </a:extLst>
          </p:cNvPr>
          <p:cNvSpPr/>
          <p:nvPr/>
        </p:nvSpPr>
        <p:spPr bwMode="auto">
          <a:xfrm>
            <a:off x="10856823" y="3777400"/>
            <a:ext cx="762000" cy="457200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1129C6-1382-409B-8F8C-F35E595A7154}"/>
              </a:ext>
            </a:extLst>
          </p:cNvPr>
          <p:cNvSpPr txBox="1"/>
          <p:nvPr/>
        </p:nvSpPr>
        <p:spPr>
          <a:xfrm>
            <a:off x="7837993" y="4981693"/>
            <a:ext cx="4052996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/>
              <a:t>RAID 10 (RAID 1 + 0)*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MI: 4 (6, 8, …) / FT: 1 (in each group)</a:t>
            </a:r>
          </a:p>
        </p:txBody>
      </p:sp>
      <p:sp>
        <p:nvSpPr>
          <p:cNvPr id="45" name="Right Bracket 44">
            <a:extLst>
              <a:ext uri="{FF2B5EF4-FFF2-40B4-BE49-F238E27FC236}">
                <a16:creationId xmlns:a16="http://schemas.microsoft.com/office/drawing/2014/main" id="{A03636F4-ADA9-4C0F-A3D4-1C60D4FBBE14}"/>
              </a:ext>
            </a:extLst>
          </p:cNvPr>
          <p:cNvSpPr/>
          <p:nvPr/>
        </p:nvSpPr>
        <p:spPr>
          <a:xfrm rot="16200000">
            <a:off x="9735034" y="2688745"/>
            <a:ext cx="130596" cy="1901517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ket 45">
            <a:extLst>
              <a:ext uri="{FF2B5EF4-FFF2-40B4-BE49-F238E27FC236}">
                <a16:creationId xmlns:a16="http://schemas.microsoft.com/office/drawing/2014/main" id="{3F342470-D8D7-4F27-B2F6-4C33C0D48155}"/>
              </a:ext>
            </a:extLst>
          </p:cNvPr>
          <p:cNvSpPr/>
          <p:nvPr/>
        </p:nvSpPr>
        <p:spPr>
          <a:xfrm rot="16200000">
            <a:off x="10746544" y="3331641"/>
            <a:ext cx="114827" cy="891507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Bracket 46">
            <a:extLst>
              <a:ext uri="{FF2B5EF4-FFF2-40B4-BE49-F238E27FC236}">
                <a16:creationId xmlns:a16="http://schemas.microsoft.com/office/drawing/2014/main" id="{D3A56AF2-2177-4899-AE35-375D62F7DEF3}"/>
              </a:ext>
            </a:extLst>
          </p:cNvPr>
          <p:cNvSpPr/>
          <p:nvPr/>
        </p:nvSpPr>
        <p:spPr>
          <a:xfrm rot="16200000">
            <a:off x="8777368" y="3329853"/>
            <a:ext cx="114827" cy="891507"/>
          </a:xfrm>
          <a:prstGeom prst="righ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F60551-D6E9-4E5A-8458-CED774ADAC75}"/>
              </a:ext>
            </a:extLst>
          </p:cNvPr>
          <p:cNvSpPr txBox="1"/>
          <p:nvPr/>
        </p:nvSpPr>
        <p:spPr>
          <a:xfrm>
            <a:off x="9171563" y="3224666"/>
            <a:ext cx="1233378" cy="4212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RAID 0 (Stripe)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CAB140-C28A-45C4-A583-49D51D0542E7}"/>
              </a:ext>
            </a:extLst>
          </p:cNvPr>
          <p:cNvSpPr txBox="1"/>
          <p:nvPr/>
        </p:nvSpPr>
        <p:spPr>
          <a:xfrm>
            <a:off x="7672462" y="3383283"/>
            <a:ext cx="1273197" cy="4212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RAID 1 (Mirror)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9B0CD6-A6DE-49B7-9A29-46FA991D429A}"/>
              </a:ext>
            </a:extLst>
          </p:cNvPr>
          <p:cNvSpPr txBox="1"/>
          <p:nvPr/>
        </p:nvSpPr>
        <p:spPr>
          <a:xfrm>
            <a:off x="10677823" y="3383283"/>
            <a:ext cx="1273197" cy="4212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RAID 1 (Mirror)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7230CC-89F4-4D88-8EEE-52B33CEE3A89}"/>
              </a:ext>
            </a:extLst>
          </p:cNvPr>
          <p:cNvSpPr txBox="1"/>
          <p:nvPr/>
        </p:nvSpPr>
        <p:spPr>
          <a:xfrm>
            <a:off x="1371104" y="6320891"/>
            <a:ext cx="9587909" cy="488953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dirty="0"/>
              <a:t>* RAID 1+0 is also known as </a:t>
            </a:r>
            <a:r>
              <a:rPr lang="en-US" sz="1600" b="1" dirty="0"/>
              <a:t>Stripe of Mirrors</a:t>
            </a:r>
            <a:r>
              <a:rPr lang="en-US" sz="1600" dirty="0"/>
              <a:t>. Other nested implementations are available as well (0+1,  5+0, …)</a:t>
            </a:r>
          </a:p>
        </p:txBody>
      </p:sp>
    </p:spTree>
    <p:extLst>
      <p:ext uri="{BB962C8B-B14F-4D97-AF65-F5344CB8AC3E}">
        <p14:creationId xmlns:p14="http://schemas.microsoft.com/office/powerpoint/2010/main" val="250198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pPr lvl="1"/>
            <a:r>
              <a:rPr lang="fr-FR"/>
              <a:t>Manage MD devices also known as Linux Software RAID</a:t>
            </a:r>
            <a:endParaRPr lang="en-US"/>
          </a:p>
          <a:p>
            <a:r>
              <a:rPr lang="en-US"/>
              <a:t>Syntax</a:t>
            </a:r>
          </a:p>
          <a:p>
            <a:endParaRPr lang="en-US"/>
          </a:p>
          <a:p>
            <a:r>
              <a:rPr lang="en-US"/>
              <a:t>Example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mdadm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7216" y="3222912"/>
            <a:ext cx="11049000" cy="609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fr-FR" sz="2800" dirty="0" err="1">
                <a:solidFill>
                  <a:schemeClr val="bg1"/>
                </a:solidFill>
                <a:effectLst/>
              </a:rPr>
              <a:t>mdadm</a:t>
            </a:r>
            <a:r>
              <a:rPr lang="fr-FR" sz="2800" dirty="0">
                <a:solidFill>
                  <a:schemeClr val="tx1"/>
                </a:solidFill>
                <a:effectLst/>
              </a:rPr>
              <a:t> [mode] &lt;</a:t>
            </a:r>
            <a:r>
              <a:rPr lang="fr-FR" sz="2800" dirty="0" err="1">
                <a:solidFill>
                  <a:schemeClr val="tx1"/>
                </a:solidFill>
                <a:effectLst/>
              </a:rPr>
              <a:t>raiddevice</a:t>
            </a:r>
            <a:r>
              <a:rPr lang="fr-FR" sz="2800" dirty="0">
                <a:solidFill>
                  <a:schemeClr val="tx1"/>
                </a:solidFill>
                <a:effectLst/>
              </a:rPr>
              <a:t>&gt; [options] &lt;component-</a:t>
            </a:r>
            <a:r>
              <a:rPr lang="fr-FR" sz="2800" dirty="0" err="1">
                <a:solidFill>
                  <a:schemeClr val="tx1"/>
                </a:solidFill>
                <a:effectLst/>
              </a:rPr>
              <a:t>devices</a:t>
            </a:r>
            <a:r>
              <a:rPr lang="fr-FR" sz="2800" dirty="0">
                <a:solidFill>
                  <a:schemeClr val="tx1"/>
                </a:solidFill>
                <a:effectLst/>
              </a:rPr>
              <a:t>&gt;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47216" y="4553142"/>
            <a:ext cx="11049000" cy="19538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i="1" dirty="0">
                <a:solidFill>
                  <a:schemeClr val="accent2"/>
                </a:solidFill>
                <a:effectLst/>
              </a:rPr>
              <a:t># Create a RAID1 array</a:t>
            </a:r>
          </a:p>
          <a:p>
            <a:r>
              <a:rPr lang="en-US" sz="3000" b="0" dirty="0">
                <a:solidFill>
                  <a:schemeClr val="tx1"/>
                </a:solidFill>
                <a:effectLst/>
              </a:rPr>
              <a:t>[</a:t>
            </a:r>
            <a:r>
              <a:rPr lang="en-US" sz="3000" b="0" dirty="0" err="1">
                <a:solidFill>
                  <a:schemeClr val="tx1"/>
                </a:solidFill>
                <a:effectLst/>
              </a:rPr>
              <a:t>root@host</a:t>
            </a:r>
            <a:r>
              <a:rPr lang="en-US" sz="3000" b="0" dirty="0">
                <a:solidFill>
                  <a:schemeClr val="tx1"/>
                </a:solidFill>
                <a:effectLst/>
              </a:rPr>
              <a:t> ~]# </a:t>
            </a:r>
            <a:r>
              <a:rPr lang="en-US" sz="3000" dirty="0" err="1">
                <a:solidFill>
                  <a:schemeClr val="tx1"/>
                </a:solidFill>
                <a:effectLst/>
              </a:rPr>
              <a:t>mdadm</a:t>
            </a:r>
            <a:r>
              <a:rPr lang="en-US" sz="3000" dirty="0">
                <a:solidFill>
                  <a:schemeClr val="tx1"/>
                </a:solidFill>
                <a:effectLst/>
              </a:rPr>
              <a:t> </a:t>
            </a:r>
            <a:r>
              <a:rPr lang="en-US" sz="3000" dirty="0">
                <a:solidFill>
                  <a:schemeClr val="bg1"/>
                </a:solidFill>
                <a:effectLst/>
              </a:rPr>
              <a:t>--create /dev/md0 --level=1 --raid-devices=2 /dev/sdb1 /dev/sdc1 </a:t>
            </a:r>
          </a:p>
        </p:txBody>
      </p:sp>
    </p:spTree>
    <p:extLst>
      <p:ext uri="{BB962C8B-B14F-4D97-AF65-F5344CB8AC3E}">
        <p14:creationId xmlns:p14="http://schemas.microsoft.com/office/powerpoint/2010/main" val="370739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Practice: Filesystems and LVM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Live Demonstration in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745999" y="1224000"/>
            <a:ext cx="2702699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2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75399" y="1541427"/>
            <a:ext cx="7968258" cy="48507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000" dirty="0">
                <a:solidFill>
                  <a:schemeClr val="bg2"/>
                </a:solidFill>
              </a:rPr>
              <a:t>The layout of Linux </a:t>
            </a:r>
            <a:r>
              <a:rPr lang="en-US" sz="3000" dirty="0" err="1">
                <a:solidFill>
                  <a:schemeClr val="bg2"/>
                </a:solidFill>
              </a:rPr>
              <a:t>filesystem</a:t>
            </a:r>
            <a:r>
              <a:rPr lang="en-US" sz="3000" dirty="0">
                <a:solidFill>
                  <a:schemeClr val="bg2"/>
                </a:solidFill>
              </a:rPr>
              <a:t> is shaped by the FHS</a:t>
            </a:r>
          </a:p>
          <a:p>
            <a:pPr latinLnBrk="0"/>
            <a:r>
              <a:rPr lang="en-US" sz="3000" dirty="0">
                <a:solidFill>
                  <a:schemeClr val="bg2"/>
                </a:solidFill>
              </a:rPr>
              <a:t>FHS implementation varies among distributions</a:t>
            </a:r>
          </a:p>
          <a:p>
            <a:pPr latinLnBrk="0"/>
            <a:r>
              <a:rPr lang="en-US" sz="3000" dirty="0">
                <a:solidFill>
                  <a:schemeClr val="bg2"/>
                </a:solidFill>
              </a:rPr>
              <a:t>zip, </a:t>
            </a:r>
            <a:r>
              <a:rPr lang="en-US" sz="3000" dirty="0" err="1">
                <a:solidFill>
                  <a:schemeClr val="bg2"/>
                </a:solidFill>
              </a:rPr>
              <a:t>xz</a:t>
            </a:r>
            <a:r>
              <a:rPr lang="en-US" sz="3000" dirty="0">
                <a:solidFill>
                  <a:schemeClr val="bg2"/>
                </a:solidFill>
              </a:rPr>
              <a:t>, and </a:t>
            </a:r>
            <a:r>
              <a:rPr lang="en-US" sz="3000" dirty="0" err="1">
                <a:solidFill>
                  <a:schemeClr val="bg2"/>
                </a:solidFill>
              </a:rPr>
              <a:t>bzip</a:t>
            </a:r>
            <a:r>
              <a:rPr lang="en-US" sz="3000" dirty="0">
                <a:solidFill>
                  <a:schemeClr val="bg2"/>
                </a:solidFill>
              </a:rPr>
              <a:t> are just few of all available archiving tools</a:t>
            </a:r>
          </a:p>
          <a:p>
            <a:pPr latinLnBrk="0"/>
            <a:r>
              <a:rPr lang="en-US" sz="3000" dirty="0">
                <a:solidFill>
                  <a:schemeClr val="bg2"/>
                </a:solidFill>
              </a:rPr>
              <a:t>Usually archiving tools are combined with tar utility</a:t>
            </a:r>
          </a:p>
          <a:p>
            <a:pPr latinLnBrk="0"/>
            <a:r>
              <a:rPr lang="en-US" sz="3000" dirty="0" err="1">
                <a:solidFill>
                  <a:schemeClr val="bg2"/>
                </a:solidFill>
              </a:rPr>
              <a:t>MBR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dirty="0" err="1">
                <a:solidFill>
                  <a:schemeClr val="bg2"/>
                </a:solidFill>
              </a:rPr>
              <a:t>GPT</a:t>
            </a:r>
            <a:r>
              <a:rPr lang="en-US" sz="3000" dirty="0">
                <a:solidFill>
                  <a:schemeClr val="bg2"/>
                </a:solidFill>
              </a:rPr>
              <a:t> are two partitioning schemes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64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Structure and Guidelines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Filesystem</a:t>
            </a:r>
            <a:r>
              <a:rPr lang="en-US" dirty="0"/>
              <a:t> Hierarchy Standard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314000"/>
            <a:ext cx="2411730" cy="24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7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58463" y="3277415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3" y="1656227"/>
            <a:ext cx="7968258" cy="48507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3200" dirty="0">
                <a:solidFill>
                  <a:schemeClr val="bg2"/>
                </a:solidFill>
              </a:rPr>
              <a:t>Disks are further divided into partitions. They can be used directly or through </a:t>
            </a:r>
            <a:r>
              <a:rPr lang="en-US" sz="3200" dirty="0" err="1">
                <a:solidFill>
                  <a:schemeClr val="bg2"/>
                </a:solidFill>
              </a:rPr>
              <a:t>LVM</a:t>
            </a:r>
            <a:endParaRPr lang="en-US" sz="3200" dirty="0">
              <a:solidFill>
                <a:schemeClr val="bg2"/>
              </a:solidFill>
            </a:endParaRPr>
          </a:p>
          <a:p>
            <a:pPr latinLnBrk="0"/>
            <a:r>
              <a:rPr lang="en-US" sz="3200" dirty="0" err="1">
                <a:solidFill>
                  <a:schemeClr val="bg2"/>
                </a:solidFill>
              </a:rPr>
              <a:t>ext4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dirty="0" err="1">
                <a:solidFill>
                  <a:schemeClr val="bg2"/>
                </a:solidFill>
              </a:rPr>
              <a:t>xfs</a:t>
            </a:r>
            <a:r>
              <a:rPr lang="en-US" sz="3200" dirty="0">
                <a:solidFill>
                  <a:schemeClr val="bg2"/>
                </a:solidFill>
              </a:rPr>
              <a:t>, and </a:t>
            </a:r>
            <a:r>
              <a:rPr lang="en-US" sz="3200" dirty="0" err="1">
                <a:solidFill>
                  <a:schemeClr val="bg2"/>
                </a:solidFill>
              </a:rPr>
              <a:t>btrfs</a:t>
            </a:r>
            <a:r>
              <a:rPr lang="en-US" sz="3200" dirty="0">
                <a:solidFill>
                  <a:schemeClr val="bg2"/>
                </a:solidFill>
              </a:rPr>
              <a:t> are few of the </a:t>
            </a:r>
            <a:r>
              <a:rPr lang="en-US" sz="3200" dirty="0" err="1">
                <a:solidFill>
                  <a:schemeClr val="bg2"/>
                </a:solidFill>
              </a:rPr>
              <a:t>filesystems</a:t>
            </a:r>
            <a:r>
              <a:rPr lang="en-US" sz="3200" dirty="0">
                <a:solidFill>
                  <a:schemeClr val="bg2"/>
                </a:solidFill>
              </a:rPr>
              <a:t> that are supported in Linux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Each </a:t>
            </a:r>
            <a:r>
              <a:rPr lang="en-US" sz="3200" dirty="0" err="1">
                <a:solidFill>
                  <a:schemeClr val="bg2"/>
                </a:solidFill>
              </a:rPr>
              <a:t>filesystem</a:t>
            </a:r>
            <a:r>
              <a:rPr lang="en-US" sz="3200" dirty="0">
                <a:solidFill>
                  <a:schemeClr val="bg2"/>
                </a:solidFill>
              </a:rPr>
              <a:t> offers different capabilities thus suitable for different purposes</a:t>
            </a:r>
          </a:p>
          <a:p>
            <a:pPr latinLnBrk="0"/>
            <a:r>
              <a:rPr lang="en-US" sz="3200" dirty="0">
                <a:solidFill>
                  <a:schemeClr val="bg2"/>
                </a:solidFill>
              </a:rPr>
              <a:t>Different </a:t>
            </a:r>
            <a:r>
              <a:rPr lang="en-US" sz="3200" dirty="0" err="1">
                <a:solidFill>
                  <a:schemeClr val="bg2"/>
                </a:solidFill>
              </a:rPr>
              <a:t>filesystems</a:t>
            </a:r>
            <a:r>
              <a:rPr lang="en-US" sz="3200" dirty="0">
                <a:solidFill>
                  <a:schemeClr val="bg2"/>
                </a:solidFill>
              </a:rPr>
              <a:t> can be used simultaneously</a:t>
            </a:r>
          </a:p>
        </p:txBody>
      </p:sp>
      <p:sp>
        <p:nvSpPr>
          <p:cNvPr id="2" name="Правоъгълник 1"/>
          <p:cNvSpPr/>
          <p:nvPr/>
        </p:nvSpPr>
        <p:spPr>
          <a:xfrm>
            <a:off x="279572" y="1679513"/>
            <a:ext cx="973300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Wingdings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ko-KR" alt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B3EC666-83E0-4D47-B348-5F60E2A93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12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File Hierarchy Standard</a:t>
            </a:r>
          </a:p>
          <a:p>
            <a:pPr lvl="1"/>
            <a:r>
              <a:rPr lang="en-US">
                <a:hlinkClick r:id="rId3"/>
              </a:rPr>
              <a:t>http://refspecs.linuxfoundation.org/fhs.shtml</a:t>
            </a:r>
            <a:r>
              <a:rPr lang="en-US"/>
              <a:t> </a:t>
            </a:r>
          </a:p>
          <a:p>
            <a:r>
              <a:rPr lang="en-US"/>
              <a:t>Linux filesystems concepts</a:t>
            </a:r>
          </a:p>
          <a:p>
            <a:pPr lvl="1"/>
            <a:r>
              <a:rPr lang="en-US">
                <a:hlinkClick r:id="rId4"/>
              </a:rPr>
              <a:t>https://opensource.com/life/16/10/introduction-linux-filesystems</a:t>
            </a:r>
            <a:r>
              <a:rPr lang="en-US"/>
              <a:t> </a:t>
            </a:r>
          </a:p>
          <a:p>
            <a:r>
              <a:rPr lang="en-US"/>
              <a:t>Introduction to EXT filesystem</a:t>
            </a:r>
          </a:p>
          <a:p>
            <a:pPr lvl="1"/>
            <a:r>
              <a:rPr lang="en-US">
                <a:hlinkClick r:id="rId5"/>
              </a:rPr>
              <a:t>https://opensource.com/article/17/5/introduction-ext4-filesystem</a:t>
            </a:r>
            <a:r>
              <a:rPr lang="en-US"/>
              <a:t> </a:t>
            </a:r>
          </a:p>
          <a:p>
            <a:r>
              <a:rPr lang="en-US"/>
              <a:t>Hard disk layout</a:t>
            </a:r>
          </a:p>
          <a:p>
            <a:pPr lvl="1"/>
            <a:r>
              <a:rPr lang="en-US">
                <a:hlinkClick r:id="rId6"/>
              </a:rPr>
              <a:t>https://www.ibm.com/developerworks/library/l-lpic1-102-1/index.html</a:t>
            </a:r>
            <a:r>
              <a:rPr lang="en-US"/>
              <a:t> </a:t>
            </a:r>
          </a:p>
          <a:p>
            <a:r>
              <a:rPr lang="en-US"/>
              <a:t>How to partition and format storage devices in Linux</a:t>
            </a:r>
          </a:p>
          <a:p>
            <a:pPr lvl="1"/>
            <a:r>
              <a:rPr lang="en-US">
                <a:hlinkClick r:id="rId7"/>
              </a:rPr>
              <a:t>https://www.digitalocean.com/community/tutorials/how-to-partition-and-format-storage-devices-in-linux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1390" y="1314000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14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44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This course (slides, examples, demos, exercises, homework, documents, videos and other assets) is copyrighted content</a:t>
            </a:r>
          </a:p>
          <a:p>
            <a:r>
              <a:rPr lang="en-US"/>
              <a:t>Unauthorized copy, reproduction or use is illegal</a:t>
            </a:r>
          </a:p>
          <a:p>
            <a:r>
              <a:rPr lang="en-US"/>
              <a:t>© SoftUni – </a:t>
            </a:r>
            <a:r>
              <a:rPr lang="en-US">
                <a:hlinkClick r:id="rId3"/>
              </a:rPr>
              <a:t>https://about.softuni.bg/</a:t>
            </a:r>
            <a:endParaRPr lang="en-US"/>
          </a:p>
          <a:p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96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3"/>
              </a:rPr>
              <a:t>softuni.bg</a:t>
            </a:r>
            <a:r>
              <a:rPr lang="en-US" noProof="1"/>
              <a:t>, </a:t>
            </a:r>
            <a:r>
              <a:rPr lang="en-US" noProof="1">
                <a:hlinkClick r:id="rId4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/>
              <a:t>Software University Foundation</a:t>
            </a:r>
            <a:endParaRPr lang="bg-BG"/>
          </a:p>
          <a:p>
            <a:pPr lvl="1"/>
            <a:r>
              <a:rPr lang="en-US" noProof="1">
                <a:hlinkClick r:id="rId5"/>
              </a:rPr>
              <a:t>softuni.foundation</a:t>
            </a:r>
            <a:endParaRPr lang="en-US" noProof="1"/>
          </a:p>
          <a:p>
            <a:r>
              <a:rPr lang="en-US"/>
              <a:t>Software University @ Facebook</a:t>
            </a:r>
          </a:p>
          <a:p>
            <a:pPr lvl="1"/>
            <a:r>
              <a:rPr lang="en-US" noProof="1">
                <a:hlinkClick r:id="rId6"/>
              </a:rPr>
              <a:t>facebook.com/SoftwareUniversity</a:t>
            </a:r>
            <a:endParaRPr lang="en-US" noProof="1"/>
          </a:p>
          <a:p>
            <a:r>
              <a:rPr lang="en-US"/>
              <a:t>Software University Forums</a:t>
            </a:r>
          </a:p>
          <a:p>
            <a:pPr lvl="1"/>
            <a:r>
              <a:rPr lang="en-US">
                <a:hlinkClick r:id="rId7"/>
              </a:rPr>
              <a:t>forum.softuni.bg</a:t>
            </a:r>
            <a:endParaRPr lang="en-US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4361</TotalTime>
  <Words>4395</Words>
  <Application>Microsoft Office PowerPoint</Application>
  <PresentationFormat>Widescreen</PresentationFormat>
  <Paragraphs>1054</Paragraphs>
  <Slides>96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FHS. Disks. Filesystems. Archives</vt:lpstr>
      <vt:lpstr>You Have Questions?</vt:lpstr>
      <vt:lpstr>Homework Progress</vt:lpstr>
      <vt:lpstr>Quick Overview</vt:lpstr>
      <vt:lpstr>What We Covered</vt:lpstr>
      <vt:lpstr>This Module (M6)</vt:lpstr>
      <vt:lpstr>Table of Contents</vt:lpstr>
      <vt:lpstr>Lab Infrastructure</vt:lpstr>
      <vt:lpstr>Filesystem Hierarchy Standard</vt:lpstr>
      <vt:lpstr>Filesystem Hierarchy Standard (FHS)</vt:lpstr>
      <vt:lpstr>Filesystem Hierarchy Standard Illustrated</vt:lpstr>
      <vt:lpstr>Directory Classification</vt:lpstr>
      <vt:lpstr>Filesystem Hierarchy Standard</vt:lpstr>
      <vt:lpstr>Filesystem Hierarchy Standard</vt:lpstr>
      <vt:lpstr>Filesystem Hierarchy Standard</vt:lpstr>
      <vt:lpstr>Filesystem Hierarchy Standard</vt:lpstr>
      <vt:lpstr>Archiving Tools</vt:lpstr>
      <vt:lpstr>tar</vt:lpstr>
      <vt:lpstr>zip</vt:lpstr>
      <vt:lpstr>unzip</vt:lpstr>
      <vt:lpstr>g(un)zip</vt:lpstr>
      <vt:lpstr>b(un)zip2</vt:lpstr>
      <vt:lpstr>(un)xz</vt:lpstr>
      <vt:lpstr>Extra Tools (z|bz|xz)…</vt:lpstr>
      <vt:lpstr>Tar Extended</vt:lpstr>
      <vt:lpstr>Practice: Directories. Archiving Tools</vt:lpstr>
      <vt:lpstr>Disks and Partition Schemes</vt:lpstr>
      <vt:lpstr>Disk Types</vt:lpstr>
      <vt:lpstr>Why Partition?</vt:lpstr>
      <vt:lpstr>Measure Units: MB vs MiB</vt:lpstr>
      <vt:lpstr>Master Boot Record (MBR)</vt:lpstr>
      <vt:lpstr>GUID Partition Table (GPT)</vt:lpstr>
      <vt:lpstr>Special Partition Categories</vt:lpstr>
      <vt:lpstr>Linux Partition Codes</vt:lpstr>
      <vt:lpstr>Common Partitions and Filesystem Layouts</vt:lpstr>
      <vt:lpstr>Be Cautious</vt:lpstr>
      <vt:lpstr>Tools</vt:lpstr>
      <vt:lpstr>lsblk</vt:lpstr>
      <vt:lpstr>fdisk</vt:lpstr>
      <vt:lpstr>gdisk</vt:lpstr>
      <vt:lpstr>parted</vt:lpstr>
      <vt:lpstr>dd</vt:lpstr>
      <vt:lpstr>mkswap</vt:lpstr>
      <vt:lpstr>swapon</vt:lpstr>
      <vt:lpstr>swapoff</vt:lpstr>
      <vt:lpstr>Practice: Disks and Partitions</vt:lpstr>
      <vt:lpstr>Filesystems</vt:lpstr>
      <vt:lpstr>What is a Filesystem?</vt:lpstr>
      <vt:lpstr>Filesystem Components</vt:lpstr>
      <vt:lpstr>Filesystem Components Illustrated</vt:lpstr>
      <vt:lpstr>Extended Filesystem – Ext(2|3|4)</vt:lpstr>
      <vt:lpstr>A Word On Journaling</vt:lpstr>
      <vt:lpstr>Extents Filesystem – xfs</vt:lpstr>
      <vt:lpstr>btrfs</vt:lpstr>
      <vt:lpstr>mke2fs</vt:lpstr>
      <vt:lpstr>mkfs[.xxx]</vt:lpstr>
      <vt:lpstr>tune2fs</vt:lpstr>
      <vt:lpstr>dumpe2fs</vt:lpstr>
      <vt:lpstr>resize2fs</vt:lpstr>
      <vt:lpstr>e2fsck</vt:lpstr>
      <vt:lpstr>fsck</vt:lpstr>
      <vt:lpstr>xfs_info</vt:lpstr>
      <vt:lpstr>xfs_admin</vt:lpstr>
      <vt:lpstr>xfs_growfs</vt:lpstr>
      <vt:lpstr>xfs_repair</vt:lpstr>
      <vt:lpstr>btrfs</vt:lpstr>
      <vt:lpstr>mount</vt:lpstr>
      <vt:lpstr>umount</vt:lpstr>
      <vt:lpstr>blkid</vt:lpstr>
      <vt:lpstr>tree</vt:lpstr>
      <vt:lpstr>Mounting</vt:lpstr>
      <vt:lpstr>LVM</vt:lpstr>
      <vt:lpstr>Logical Volume Management (LVM)</vt:lpstr>
      <vt:lpstr>pvscan</vt:lpstr>
      <vt:lpstr>pvs</vt:lpstr>
      <vt:lpstr>pvcreate</vt:lpstr>
      <vt:lpstr>vgscan</vt:lpstr>
      <vt:lpstr>vgs</vt:lpstr>
      <vt:lpstr>vgcreate</vt:lpstr>
      <vt:lpstr>vgextend</vt:lpstr>
      <vt:lpstr>lvscan</vt:lpstr>
      <vt:lpstr>lvs</vt:lpstr>
      <vt:lpstr>lvcreate</vt:lpstr>
      <vt:lpstr>lvextend</vt:lpstr>
      <vt:lpstr>RAID</vt:lpstr>
      <vt:lpstr>RAID</vt:lpstr>
      <vt:lpstr>mdadm</vt:lpstr>
      <vt:lpstr>Live Demonstration in Class</vt:lpstr>
      <vt:lpstr>Summary</vt:lpstr>
      <vt:lpstr>Summary</vt:lpstr>
      <vt:lpstr>Resources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M6: FHS. Disks. Filesystems. Archives</dc:title>
  <dc:subject>Software Development Course</dc:subject>
  <dc:creator>Software University</dc:creator>
  <cp:keywords>SoftUni; Software University; programming; software development; software engineering;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77</cp:revision>
  <dcterms:created xsi:type="dcterms:W3CDTF">2018-05-23T13:08:44Z</dcterms:created>
  <dcterms:modified xsi:type="dcterms:W3CDTF">2021-06-02T15:24:36Z</dcterms:modified>
  <cp:category>programming;computer programming;software development</cp:category>
</cp:coreProperties>
</file>