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5"/>
  </p:notesMasterIdLst>
  <p:handoutMasterIdLst>
    <p:handoutMasterId r:id="rId56"/>
  </p:handoutMasterIdLst>
  <p:sldIdLst>
    <p:sldId id="256" r:id="rId2"/>
    <p:sldId id="379" r:id="rId3"/>
    <p:sldId id="610" r:id="rId4"/>
    <p:sldId id="259" r:id="rId5"/>
    <p:sldId id="260" r:id="rId6"/>
    <p:sldId id="261" r:id="rId7"/>
    <p:sldId id="262" r:id="rId8"/>
    <p:sldId id="263" r:id="rId9"/>
    <p:sldId id="264" r:id="rId10"/>
    <p:sldId id="1041" r:id="rId11"/>
    <p:sldId id="779" r:id="rId12"/>
    <p:sldId id="1042" r:id="rId13"/>
    <p:sldId id="266" r:id="rId14"/>
    <p:sldId id="268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310" r:id="rId47"/>
    <p:sldId id="309" r:id="rId48"/>
    <p:sldId id="299" r:id="rId49"/>
    <p:sldId id="1037" r:id="rId50"/>
    <p:sldId id="1039" r:id="rId51"/>
    <p:sldId id="1040" r:id="rId52"/>
    <p:sldId id="706" r:id="rId53"/>
    <p:sldId id="922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676239E-C88C-4B1D-B362-7B169AD44F29}">
          <p14:sldIdLst>
            <p14:sldId id="256"/>
            <p14:sldId id="379"/>
            <p14:sldId id="610"/>
            <p14:sldId id="259"/>
            <p14:sldId id="260"/>
            <p14:sldId id="261"/>
            <p14:sldId id="262"/>
            <p14:sldId id="263"/>
            <p14:sldId id="264"/>
            <p14:sldId id="1041"/>
            <p14:sldId id="779"/>
            <p14:sldId id="1042"/>
            <p14:sldId id="266"/>
            <p14:sldId id="268"/>
            <p14:sldId id="267"/>
          </p14:sldIdLst>
        </p14:section>
        <p14:section name="Part 1 – Basic Bash Techniques" id="{954954D7-A125-451E-9C92-74FEE0E144B0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Part 2 – Bash Scripting" id="{D6A01DFC-4F5F-441A-8F20-EEC909765365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Part 3 – Additional Stuff" id="{31B8C4D5-F34E-4D2F-9EAC-56A801568AFA}">
          <p14:sldIdLst>
            <p14:sldId id="295"/>
            <p14:sldId id="296"/>
            <p14:sldId id="297"/>
            <p14:sldId id="298"/>
          </p14:sldIdLst>
        </p14:section>
        <p14:section name="Conclusion" id="{505B388E-79F9-4105-A6C0-855030AB2853}">
          <p14:sldIdLst>
            <p14:sldId id="310"/>
            <p14:sldId id="309"/>
            <p14:sldId id="299"/>
            <p14:sldId id="1037"/>
            <p14:sldId id="1039"/>
            <p14:sldId id="1040"/>
            <p14:sldId id="706"/>
            <p14:sldId id="9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3A59E2-427E-4AA7-A97D-FE12D0F31B42}" v="395" dt="2021-06-16T22:02:31.15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1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312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893A59E2-427E-4AA7-A97D-FE12D0F31B42}"/>
    <pc:docChg chg="undo custSel addSld delSld modSld sldOrd modSection">
      <pc:chgData name="Dimitar Zahariev" userId="b84e4ebc77879e88" providerId="LiveId" clId="{893A59E2-427E-4AA7-A97D-FE12D0F31B42}" dt="2021-06-16T22:02:31.156" v="714" actId="108"/>
      <pc:docMkLst>
        <pc:docMk/>
      </pc:docMkLst>
      <pc:sldChg chg="addSp delSp modSp mod">
        <pc:chgData name="Dimitar Zahariev" userId="b84e4ebc77879e88" providerId="LiveId" clId="{893A59E2-427E-4AA7-A97D-FE12D0F31B42}" dt="2021-06-16T11:33:44.389" v="1" actId="478"/>
        <pc:sldMkLst>
          <pc:docMk/>
          <pc:sldMk cId="2825810768" sldId="256"/>
        </pc:sldMkLst>
        <pc:picChg chg="add mod">
          <ac:chgData name="Dimitar Zahariev" userId="b84e4ebc77879e88" providerId="LiveId" clId="{893A59E2-427E-4AA7-A97D-FE12D0F31B42}" dt="2021-06-16T11:33:42.536" v="0"/>
          <ac:picMkLst>
            <pc:docMk/>
            <pc:sldMk cId="2825810768" sldId="256"/>
            <ac:picMk id="13" creationId="{6354473E-0402-4B87-AEB2-55178308FC2A}"/>
          </ac:picMkLst>
        </pc:picChg>
        <pc:picChg chg="del">
          <ac:chgData name="Dimitar Zahariev" userId="b84e4ebc77879e88" providerId="LiveId" clId="{893A59E2-427E-4AA7-A97D-FE12D0F31B42}" dt="2021-06-16T11:33:44.389" v="1" actId="478"/>
          <ac:picMkLst>
            <pc:docMk/>
            <pc:sldMk cId="2825810768" sldId="256"/>
            <ac:picMk id="17" creationId="{00000000-0000-0000-0000-000000000000}"/>
          </ac:picMkLst>
        </pc:picChg>
      </pc:sldChg>
      <pc:sldChg chg="del">
        <pc:chgData name="Dimitar Zahariev" userId="b84e4ebc77879e88" providerId="LiveId" clId="{893A59E2-427E-4AA7-A97D-FE12D0F31B42}" dt="2021-06-16T11:33:58.280" v="3" actId="47"/>
        <pc:sldMkLst>
          <pc:docMk/>
          <pc:sldMk cId="1055272636" sldId="257"/>
        </pc:sldMkLst>
      </pc:sldChg>
      <pc:sldChg chg="modSp mod">
        <pc:chgData name="Dimitar Zahariev" userId="b84e4ebc77879e88" providerId="LiveId" clId="{893A59E2-427E-4AA7-A97D-FE12D0F31B42}" dt="2021-06-16T11:34:43.758" v="37" actId="1038"/>
        <pc:sldMkLst>
          <pc:docMk/>
          <pc:sldMk cId="3682259519" sldId="264"/>
        </pc:sldMkLst>
        <pc:spChg chg="mod">
          <ac:chgData name="Dimitar Zahariev" userId="b84e4ebc77879e88" providerId="LiveId" clId="{893A59E2-427E-4AA7-A97D-FE12D0F31B42}" dt="2021-06-16T11:34:43.758" v="37" actId="1038"/>
          <ac:spMkLst>
            <pc:docMk/>
            <pc:sldMk cId="3682259519" sldId="264"/>
            <ac:spMk id="16" creationId="{D0AAD2DF-39B0-4AB8-B84A-3CAEB3BBF85C}"/>
          </ac:spMkLst>
        </pc:spChg>
      </pc:sldChg>
      <pc:sldChg chg="del">
        <pc:chgData name="Dimitar Zahariev" userId="b84e4ebc77879e88" providerId="LiveId" clId="{893A59E2-427E-4AA7-A97D-FE12D0F31B42}" dt="2021-06-16T11:38:02.035" v="44" actId="47"/>
        <pc:sldMkLst>
          <pc:docMk/>
          <pc:sldMk cId="3990999976" sldId="265"/>
        </pc:sldMkLst>
      </pc:sldChg>
      <pc:sldChg chg="modSp ord modAnim">
        <pc:chgData name="Dimitar Zahariev" userId="b84e4ebc77879e88" providerId="LiveId" clId="{893A59E2-427E-4AA7-A97D-FE12D0F31B42}" dt="2021-06-16T11:43:55.166" v="346" actId="313"/>
        <pc:sldMkLst>
          <pc:docMk/>
          <pc:sldMk cId="676248987" sldId="268"/>
        </pc:sldMkLst>
        <pc:spChg chg="mod">
          <ac:chgData name="Dimitar Zahariev" userId="b84e4ebc77879e88" providerId="LiveId" clId="{893A59E2-427E-4AA7-A97D-FE12D0F31B42}" dt="2021-06-16T11:43:55.166" v="346" actId="313"/>
          <ac:spMkLst>
            <pc:docMk/>
            <pc:sldMk cId="676248987" sldId="268"/>
            <ac:spMk id="200" creationId="{00000000-0000-0000-0000-000000000000}"/>
          </ac:spMkLst>
        </pc:spChg>
      </pc:sldChg>
      <pc:sldChg chg="modSp mod">
        <pc:chgData name="Dimitar Zahariev" userId="b84e4ebc77879e88" providerId="LiveId" clId="{893A59E2-427E-4AA7-A97D-FE12D0F31B42}" dt="2021-06-16T11:49:31.608" v="646" actId="20577"/>
        <pc:sldMkLst>
          <pc:docMk/>
          <pc:sldMk cId="978465477" sldId="276"/>
        </pc:sldMkLst>
        <pc:spChg chg="mod">
          <ac:chgData name="Dimitar Zahariev" userId="b84e4ebc77879e88" providerId="LiveId" clId="{893A59E2-427E-4AA7-A97D-FE12D0F31B42}" dt="2021-06-16T11:49:31.608" v="646" actId="20577"/>
          <ac:spMkLst>
            <pc:docMk/>
            <pc:sldMk cId="978465477" sldId="276"/>
            <ac:spMk id="3" creationId="{00000000-0000-0000-0000-000000000000}"/>
          </ac:spMkLst>
        </pc:spChg>
      </pc:sldChg>
      <pc:sldChg chg="modSp mod">
        <pc:chgData name="Dimitar Zahariev" userId="b84e4ebc77879e88" providerId="LiveId" clId="{893A59E2-427E-4AA7-A97D-FE12D0F31B42}" dt="2021-06-16T22:02:31.156" v="714" actId="108"/>
        <pc:sldMkLst>
          <pc:docMk/>
          <pc:sldMk cId="3442437562" sldId="278"/>
        </pc:sldMkLst>
        <pc:spChg chg="mod">
          <ac:chgData name="Dimitar Zahariev" userId="b84e4ebc77879e88" providerId="LiveId" clId="{893A59E2-427E-4AA7-A97D-FE12D0F31B42}" dt="2021-06-16T22:02:31.156" v="714" actId="108"/>
          <ac:spMkLst>
            <pc:docMk/>
            <pc:sldMk cId="3442437562" sldId="278"/>
            <ac:spMk id="3" creationId="{00000000-0000-0000-0000-000000000000}"/>
          </ac:spMkLst>
        </pc:spChg>
      </pc:sldChg>
      <pc:sldChg chg="modSp mod">
        <pc:chgData name="Dimitar Zahariev" userId="b84e4ebc77879e88" providerId="LiveId" clId="{893A59E2-427E-4AA7-A97D-FE12D0F31B42}" dt="2021-06-16T11:44:46.723" v="369" actId="20577"/>
        <pc:sldMkLst>
          <pc:docMk/>
          <pc:sldMk cId="2075817491" sldId="294"/>
        </pc:sldMkLst>
        <pc:spChg chg="mod">
          <ac:chgData name="Dimitar Zahariev" userId="b84e4ebc77879e88" providerId="LiveId" clId="{893A59E2-427E-4AA7-A97D-FE12D0F31B42}" dt="2021-06-16T11:44:46.723" v="369" actId="20577"/>
          <ac:spMkLst>
            <pc:docMk/>
            <pc:sldMk cId="2075817491" sldId="294"/>
            <ac:spMk id="3" creationId="{00000000-0000-0000-0000-000000000000}"/>
          </ac:spMkLst>
        </pc:spChg>
      </pc:sldChg>
      <pc:sldChg chg="modSp mod modAnim">
        <pc:chgData name="Dimitar Zahariev" userId="b84e4ebc77879e88" providerId="LiveId" clId="{893A59E2-427E-4AA7-A97D-FE12D0F31B42}" dt="2021-06-16T11:47:47.873" v="540" actId="113"/>
        <pc:sldMkLst>
          <pc:docMk/>
          <pc:sldMk cId="3127315614" sldId="296"/>
        </pc:sldMkLst>
        <pc:spChg chg="mod">
          <ac:chgData name="Dimitar Zahariev" userId="b84e4ebc77879e88" providerId="LiveId" clId="{893A59E2-427E-4AA7-A97D-FE12D0F31B42}" dt="2021-06-16T11:47:47.873" v="540" actId="113"/>
          <ac:spMkLst>
            <pc:docMk/>
            <pc:sldMk cId="3127315614" sldId="296"/>
            <ac:spMk id="3" creationId="{00000000-0000-0000-0000-000000000000}"/>
          </ac:spMkLst>
        </pc:spChg>
      </pc:sldChg>
      <pc:sldChg chg="modSp modAnim">
        <pc:chgData name="Dimitar Zahariev" userId="b84e4ebc77879e88" providerId="LiveId" clId="{893A59E2-427E-4AA7-A97D-FE12D0F31B42}" dt="2021-06-16T11:52:08.150" v="709" actId="20577"/>
        <pc:sldMkLst>
          <pc:docMk/>
          <pc:sldMk cId="1127524477" sldId="297"/>
        </pc:sldMkLst>
        <pc:spChg chg="mod">
          <ac:chgData name="Dimitar Zahariev" userId="b84e4ebc77879e88" providerId="LiveId" clId="{893A59E2-427E-4AA7-A97D-FE12D0F31B42}" dt="2021-06-16T11:52:08.150" v="709" actId="20577"/>
          <ac:spMkLst>
            <pc:docMk/>
            <pc:sldMk cId="1127524477" sldId="297"/>
            <ac:spMk id="3" creationId="{00000000-0000-0000-0000-000000000000}"/>
          </ac:spMkLst>
        </pc:spChg>
      </pc:sldChg>
      <pc:sldChg chg="modSp mod">
        <pc:chgData name="Dimitar Zahariev" userId="b84e4ebc77879e88" providerId="LiveId" clId="{893A59E2-427E-4AA7-A97D-FE12D0F31B42}" dt="2021-06-16T11:49:14.299" v="630" actId="20577"/>
        <pc:sldMkLst>
          <pc:docMk/>
          <pc:sldMk cId="2669127016" sldId="298"/>
        </pc:sldMkLst>
        <pc:spChg chg="mod">
          <ac:chgData name="Dimitar Zahariev" userId="b84e4ebc77879e88" providerId="LiveId" clId="{893A59E2-427E-4AA7-A97D-FE12D0F31B42}" dt="2021-06-16T11:49:04.022" v="603" actId="20577"/>
          <ac:spMkLst>
            <pc:docMk/>
            <pc:sldMk cId="2669127016" sldId="298"/>
            <ac:spMk id="2" creationId="{00000000-0000-0000-0000-000000000000}"/>
          </ac:spMkLst>
        </pc:spChg>
        <pc:spChg chg="mod">
          <ac:chgData name="Dimitar Zahariev" userId="b84e4ebc77879e88" providerId="LiveId" clId="{893A59E2-427E-4AA7-A97D-FE12D0F31B42}" dt="2021-06-16T11:49:14.299" v="630" actId="20577"/>
          <ac:spMkLst>
            <pc:docMk/>
            <pc:sldMk cId="2669127016" sldId="298"/>
            <ac:spMk id="3" creationId="{00000000-0000-0000-0000-000000000000}"/>
          </ac:spMkLst>
        </pc:spChg>
      </pc:sldChg>
      <pc:sldChg chg="modSp mod">
        <pc:chgData name="Dimitar Zahariev" userId="b84e4ebc77879e88" providerId="LiveId" clId="{893A59E2-427E-4AA7-A97D-FE12D0F31B42}" dt="2021-06-16T11:51:26.444" v="685" actId="404"/>
        <pc:sldMkLst>
          <pc:docMk/>
          <pc:sldMk cId="2087190546" sldId="299"/>
        </pc:sldMkLst>
        <pc:spChg chg="mod">
          <ac:chgData name="Dimitar Zahariev" userId="b84e4ebc77879e88" providerId="LiveId" clId="{893A59E2-427E-4AA7-A97D-FE12D0F31B42}" dt="2021-06-16T11:51:26.444" v="685" actId="404"/>
          <ac:spMkLst>
            <pc:docMk/>
            <pc:sldMk cId="2087190546" sldId="299"/>
            <ac:spMk id="5" creationId="{00000000-0000-0000-0000-000000000000}"/>
          </ac:spMkLst>
        </pc:spChg>
      </pc:sldChg>
      <pc:sldChg chg="add">
        <pc:chgData name="Dimitar Zahariev" userId="b84e4ebc77879e88" providerId="LiveId" clId="{893A59E2-427E-4AA7-A97D-FE12D0F31B42}" dt="2021-06-16T11:33:55.138" v="2"/>
        <pc:sldMkLst>
          <pc:docMk/>
          <pc:sldMk cId="1022073263" sldId="379"/>
        </pc:sldMkLst>
      </pc:sldChg>
      <pc:sldChg chg="addSp delSp modSp add mod addAnim delAnim">
        <pc:chgData name="Dimitar Zahariev" userId="b84e4ebc77879e88" providerId="LiveId" clId="{893A59E2-427E-4AA7-A97D-FE12D0F31B42}" dt="2021-06-16T11:50:59.799" v="682" actId="113"/>
        <pc:sldMkLst>
          <pc:docMk/>
          <pc:sldMk cId="2856544599" sldId="610"/>
        </pc:sldMkLst>
        <pc:spChg chg="add del mod">
          <ac:chgData name="Dimitar Zahariev" userId="b84e4ebc77879e88" providerId="LiveId" clId="{893A59E2-427E-4AA7-A97D-FE12D0F31B42}" dt="2021-06-16T11:50:59.799" v="682" actId="113"/>
          <ac:spMkLst>
            <pc:docMk/>
            <pc:sldMk cId="2856544599" sldId="610"/>
            <ac:spMk id="3" creationId="{AB0FD5BD-349E-47EA-A21C-3F7B12DFB595}"/>
          </ac:spMkLst>
        </pc:spChg>
        <pc:spChg chg="mod">
          <ac:chgData name="Dimitar Zahariev" userId="b84e4ebc77879e88" providerId="LiveId" clId="{893A59E2-427E-4AA7-A97D-FE12D0F31B42}" dt="2021-06-16T11:50:58.147" v="681" actId="113"/>
          <ac:spMkLst>
            <pc:docMk/>
            <pc:sldMk cId="2856544599" sldId="610"/>
            <ac:spMk id="6" creationId="{B5FFBE18-71C3-42E4-A972-26774B6AC791}"/>
          </ac:spMkLst>
        </pc:spChg>
      </pc:sldChg>
      <pc:sldChg chg="modSp add mod ord">
        <pc:chgData name="Dimitar Zahariev" userId="b84e4ebc77879e88" providerId="LiveId" clId="{893A59E2-427E-4AA7-A97D-FE12D0F31B42}" dt="2021-06-16T11:42:12.193" v="198"/>
        <pc:sldMkLst>
          <pc:docMk/>
          <pc:sldMk cId="2378685091" sldId="779"/>
        </pc:sldMkLst>
        <pc:spChg chg="mod">
          <ac:chgData name="Dimitar Zahariev" userId="b84e4ebc77879e88" providerId="LiveId" clId="{893A59E2-427E-4AA7-A97D-FE12D0F31B42}" dt="2021-06-16T11:38:22.901" v="58" actId="20577"/>
          <ac:spMkLst>
            <pc:docMk/>
            <pc:sldMk cId="2378685091" sldId="779"/>
            <ac:spMk id="4" creationId="{0141AF62-65D2-47C8-ACCC-4D20F874D323}"/>
          </ac:spMkLst>
        </pc:spChg>
        <pc:spChg chg="mod">
          <ac:chgData name="Dimitar Zahariev" userId="b84e4ebc77879e88" providerId="LiveId" clId="{893A59E2-427E-4AA7-A97D-FE12D0F31B42}" dt="2021-06-16T11:42:02.540" v="196" actId="20577"/>
          <ac:spMkLst>
            <pc:docMk/>
            <pc:sldMk cId="2378685091" sldId="779"/>
            <ac:spMk id="7" creationId="{F8ECAB5A-0630-4E85-9CB5-DEE02460D997}"/>
          </ac:spMkLst>
        </pc:spChg>
        <pc:spChg chg="mod">
          <ac:chgData name="Dimitar Zahariev" userId="b84e4ebc77879e88" providerId="LiveId" clId="{893A59E2-427E-4AA7-A97D-FE12D0F31B42}" dt="2021-06-16T11:38:45.925" v="98" actId="20577"/>
          <ac:spMkLst>
            <pc:docMk/>
            <pc:sldMk cId="2378685091" sldId="779"/>
            <ac:spMk id="9" creationId="{00000000-0000-0000-0000-000000000000}"/>
          </ac:spMkLst>
        </pc:spChg>
        <pc:spChg chg="mod">
          <ac:chgData name="Dimitar Zahariev" userId="b84e4ebc77879e88" providerId="LiveId" clId="{893A59E2-427E-4AA7-A97D-FE12D0F31B42}" dt="2021-06-16T11:38:32.136" v="76" actId="20577"/>
          <ac:spMkLst>
            <pc:docMk/>
            <pc:sldMk cId="2378685091" sldId="779"/>
            <ac:spMk id="10" creationId="{00000000-0000-0000-0000-000000000000}"/>
          </ac:spMkLst>
        </pc:spChg>
      </pc:sldChg>
      <pc:sldChg chg="add ord">
        <pc:chgData name="Dimitar Zahariev" userId="b84e4ebc77879e88" providerId="LiveId" clId="{893A59E2-427E-4AA7-A97D-FE12D0F31B42}" dt="2021-06-16T11:42:30.391" v="200"/>
        <pc:sldMkLst>
          <pc:docMk/>
          <pc:sldMk cId="824770653" sldId="1041"/>
        </pc:sldMkLst>
      </pc:sldChg>
      <pc:sldChg chg="modSp add mod">
        <pc:chgData name="Dimitar Zahariev" userId="b84e4ebc77879e88" providerId="LiveId" clId="{893A59E2-427E-4AA7-A97D-FE12D0F31B42}" dt="2021-06-16T11:39:41.511" v="167" actId="20577"/>
        <pc:sldMkLst>
          <pc:docMk/>
          <pc:sldMk cId="3663420596" sldId="1042"/>
        </pc:sldMkLst>
        <pc:spChg chg="mod">
          <ac:chgData name="Dimitar Zahariev" userId="b84e4ebc77879e88" providerId="LiveId" clId="{893A59E2-427E-4AA7-A97D-FE12D0F31B42}" dt="2021-06-16T11:39:21.899" v="129" actId="20577"/>
          <ac:spMkLst>
            <pc:docMk/>
            <pc:sldMk cId="3663420596" sldId="1042"/>
            <ac:spMk id="2" creationId="{00000000-0000-0000-0000-000000000000}"/>
          </ac:spMkLst>
        </pc:spChg>
        <pc:spChg chg="mod">
          <ac:chgData name="Dimitar Zahariev" userId="b84e4ebc77879e88" providerId="LiveId" clId="{893A59E2-427E-4AA7-A97D-FE12D0F31B42}" dt="2021-06-16T11:39:41.511" v="167" actId="20577"/>
          <ac:spMkLst>
            <pc:docMk/>
            <pc:sldMk cId="3663420596" sldId="1042"/>
            <ac:spMk id="3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Submitted</c:v>
                </c:pt>
              </c:strCache>
            </c:strRef>
          </c:tx>
          <c:spPr>
            <a:solidFill>
              <a:schemeClr val="tx1">
                <a:alpha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M1</c:v>
                </c:pt>
                <c:pt idx="1">
                  <c:v>M2</c:v>
                </c:pt>
                <c:pt idx="2">
                  <c:v>M3</c:v>
                </c:pt>
                <c:pt idx="3">
                  <c:v>M4</c:v>
                </c:pt>
                <c:pt idx="4">
                  <c:v>M5</c:v>
                </c:pt>
                <c:pt idx="5">
                  <c:v>M6</c:v>
                </c:pt>
                <c:pt idx="6">
                  <c:v>M7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197</c:v>
                </c:pt>
                <c:pt idx="1">
                  <c:v>178</c:v>
                </c:pt>
                <c:pt idx="2">
                  <c:v>138</c:v>
                </c:pt>
                <c:pt idx="3">
                  <c:v>114</c:v>
                </c:pt>
                <c:pt idx="4">
                  <c:v>93</c:v>
                </c:pt>
                <c:pt idx="5">
                  <c:v>85</c:v>
                </c:pt>
                <c:pt idx="6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E8-48D4-A60E-A0955F6215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8388048"/>
        <c:axId val="458388376"/>
      </c:barChart>
      <c:catAx>
        <c:axId val="45838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376"/>
        <c:crosses val="autoZero"/>
        <c:auto val="1"/>
        <c:lblAlgn val="ctr"/>
        <c:lblOffset val="100"/>
        <c:noMultiLvlLbl val="0"/>
      </c:catAx>
      <c:valAx>
        <c:axId val="458388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2525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3163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440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2374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4367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3F0D92-38C9-4DE6-BF76-63F7C2563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7636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3F0D92-38C9-4DE6-BF76-63F7C2563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9497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1" y="6454760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2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7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6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4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5281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0830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  <p:sldLayoutId id="2147483693" r:id="rId14"/>
    <p:sldLayoutId id="2147483694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zahariev.pro/q/lsa-202104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tldp.org/HOWTO/Bash-Prog-Intro-HOWTO.html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rontab.guru/" TargetMode="External"/><Relationship Id="rId5" Type="http://schemas.openxmlformats.org/officeDocument/2006/relationships/hyperlink" Target="https://help.ubuntu.com/community/CronHowto" TargetMode="External"/><Relationship Id="rId4" Type="http://schemas.openxmlformats.org/officeDocument/2006/relationships/hyperlink" Target="https://www.gnu.org/software/bash/manual/html_node/index.html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42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44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9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1.png"/><Relationship Id="rId20" Type="http://schemas.openxmlformats.org/officeDocument/2006/relationships/image" Target="../media/image43.jfi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6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8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5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40.png"/><Relationship Id="rId22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hyperlink" Target="https://codexio.bg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Bash Scripting Building Blocks</a:t>
            </a:r>
          </a:p>
          <a:p>
            <a:r>
              <a:rPr lang="en-US"/>
              <a:t>Repetitive Tasks Automation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 Scripting. Automation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54473E-0402-4B87-AEB2-55178308F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0" y="2349000"/>
            <a:ext cx="2366623" cy="236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1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is Coming, Prepare Yourself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5728" y="3657600"/>
            <a:ext cx="11353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https://zahariev.pro/q/lsa-202104</a:t>
            </a:r>
            <a:endParaRPr lang="bg-BG" sz="54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5545" y="24384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Test Your Knowledge</a:t>
            </a:r>
            <a:endParaRPr lang="bg-BG" sz="6600" b="1" dirty="0"/>
          </a:p>
        </p:txBody>
      </p:sp>
    </p:spTree>
    <p:extLst>
      <p:ext uri="{BB962C8B-B14F-4D97-AF65-F5344CB8AC3E}">
        <p14:creationId xmlns:p14="http://schemas.microsoft.com/office/powerpoint/2010/main" val="82477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Your Exam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5728" y="3657600"/>
            <a:ext cx="11353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at </a:t>
            </a:r>
            <a:r>
              <a:rPr lang="en-US" sz="5400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SoftUni</a:t>
            </a:r>
            <a:r>
              <a:rPr lang="en-US" sz="5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Web Site</a:t>
            </a:r>
            <a:endParaRPr lang="bg-BG" sz="54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5545" y="24384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Check Your Profile</a:t>
            </a:r>
            <a:endParaRPr lang="bg-BG" sz="6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ECAB5A-0630-4E85-9CB5-DEE02460D997}"/>
              </a:ext>
            </a:extLst>
          </p:cNvPr>
          <p:cNvSpPr txBox="1"/>
          <p:nvPr/>
        </p:nvSpPr>
        <p:spPr>
          <a:xfrm>
            <a:off x="415455" y="4712967"/>
            <a:ext cx="11353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Should be a Questionnaire </a:t>
            </a:r>
            <a:endParaRPr lang="bg-BG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868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Components, Logistics, and Scoring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Exam Reminder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746000" y="1269000"/>
            <a:ext cx="2708804" cy="293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2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for Linux System Administration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50410" y="3605877"/>
            <a:ext cx="3098871" cy="30988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7703097" y="3638682"/>
            <a:ext cx="1927037" cy="276974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01918" y="4674004"/>
            <a:ext cx="1984922" cy="101025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EVALUATION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CRITERIA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09320" y="4454851"/>
            <a:ext cx="1378518" cy="13111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/>
              <a:t>PRACTICE 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/>
              <a:t>EXAM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60 pts.</a:t>
            </a:r>
            <a:endParaRPr lang="bg-BG" sz="2800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3512" y="1219778"/>
            <a:ext cx="1936650" cy="2679119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248291" y="1600201"/>
            <a:ext cx="1503109" cy="972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/>
              <a:t>TEST</a:t>
            </a:r>
            <a:endParaRPr lang="en-US" sz="1600" b="1" dirty="0"/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rgbClr val="3A3A3A"/>
                </a:solidFill>
              </a:rPr>
              <a:t>40</a:t>
            </a:r>
            <a:r>
              <a:rPr lang="en-US" sz="2799" b="1" dirty="0"/>
              <a:t> pts.</a:t>
            </a:r>
            <a:endParaRPr lang="bg-BG" sz="2799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2461417" y="3724769"/>
            <a:ext cx="1809336" cy="271527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2187621" y="4614190"/>
            <a:ext cx="1622975" cy="972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/>
              <a:t>BONUS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/>
              <a:t>10 pts.</a:t>
            </a:r>
            <a:endParaRPr lang="bg-BG" sz="2799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3169" y="2413402"/>
            <a:ext cx="1420058" cy="2082123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2541711" y="2716928"/>
            <a:ext cx="939103" cy="904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solidFill>
                  <a:schemeClr val="accent6">
                    <a:lumMod val="75000"/>
                  </a:schemeClr>
                </a:solidFill>
              </a:rPr>
              <a:t>TEAM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solidFill>
                  <a:schemeClr val="accent6">
                    <a:lumMod val="75000"/>
                  </a:schemeClr>
                </a:solidFill>
              </a:rPr>
              <a:t>PLAY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654522">
            <a:off x="936546" y="3086474"/>
            <a:ext cx="1454506" cy="2130487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 rot="18900000">
            <a:off x="764561" y="3778183"/>
            <a:ext cx="1147494" cy="317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182478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00" name="Shape 200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ym typeface="Calibri"/>
              </a:rPr>
              <a:t>You will be presented with a few machines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ym typeface="Calibri"/>
              </a:rPr>
              <a:t>They will be connected in certain way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ym typeface="Calibri"/>
              </a:rPr>
              <a:t>You are expected to: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>
                <a:sym typeface="Calibri"/>
              </a:rPr>
              <a:t>Install and configure a set of services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>
                <a:sym typeface="Calibri"/>
              </a:rPr>
              <a:t>Create set of users and groups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>
                <a:sym typeface="Calibri"/>
              </a:rPr>
              <a:t>Set the appropriate permissions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>
                <a:sym typeface="Calibri"/>
              </a:rPr>
              <a:t>Write a script that does what requested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>
                <a:sym typeface="Calibri"/>
              </a:rPr>
              <a:t>Fulfill any additional tasks as per the exam requirements</a:t>
            </a:r>
            <a:endParaRPr lang="en-US" dirty="0"/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Calibri"/>
              </a:rPr>
              <a:t>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24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Calibri"/>
              </a:rPr>
              <a:t>Test</a:t>
            </a:r>
            <a:endParaRPr lang="en-US" dirty="0"/>
          </a:p>
        </p:txBody>
      </p:sp>
      <p:sp>
        <p:nvSpPr>
          <p:cNvPr id="8" name="Shape 200">
            <a:extLst>
              <a:ext uri="{FF2B5EF4-FFF2-40B4-BE49-F238E27FC236}">
                <a16:creationId xmlns:a16="http://schemas.microsoft.com/office/drawing/2014/main" id="{73BA928B-06C0-4C2F-8E66-7A9A3D62F75F}"/>
              </a:ext>
            </a:extLst>
          </p:cNvPr>
          <p:cNvSpPr txBox="1">
            <a:spLocks/>
          </p:cNvSpPr>
          <p:nvPr/>
        </p:nvSpPr>
        <p:spPr>
          <a:xfrm>
            <a:off x="3411163" y="2264867"/>
            <a:ext cx="4494629" cy="28463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972" tIns="35991" rIns="107972" bIns="35991" rtlCol="0" anchor="t" anchorCtr="0">
            <a:noAutofit/>
          </a:bodyPr>
          <a:lstStyle>
            <a:lvl1pPr marL="0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12796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4799" dirty="0">
                <a:latin typeface="Calibri"/>
                <a:ea typeface="Calibri"/>
                <a:cs typeface="Calibri"/>
                <a:sym typeface="Calibri"/>
              </a:rPr>
              <a:t>single-choice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4799" dirty="0">
                <a:latin typeface="Calibri"/>
                <a:ea typeface="Calibri"/>
                <a:cs typeface="Calibri"/>
                <a:sym typeface="Calibri"/>
              </a:rPr>
              <a:t>questions</a:t>
            </a:r>
          </a:p>
        </p:txBody>
      </p:sp>
      <p:sp>
        <p:nvSpPr>
          <p:cNvPr id="9" name="Shape 200">
            <a:extLst>
              <a:ext uri="{FF2B5EF4-FFF2-40B4-BE49-F238E27FC236}">
                <a16:creationId xmlns:a16="http://schemas.microsoft.com/office/drawing/2014/main" id="{35E0D999-A2B7-406F-99DC-D66EEC0EEB94}"/>
              </a:ext>
            </a:extLst>
          </p:cNvPr>
          <p:cNvSpPr txBox="1">
            <a:spLocks/>
          </p:cNvSpPr>
          <p:nvPr/>
        </p:nvSpPr>
        <p:spPr>
          <a:xfrm>
            <a:off x="7625934" y="2264867"/>
            <a:ext cx="4494629" cy="28463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972" tIns="35991" rIns="107972" bIns="35991" rtlCol="0" anchor="t" anchorCtr="0">
            <a:noAutofit/>
          </a:bodyPr>
          <a:lstStyle>
            <a:lvl1pPr marL="0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12796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4799" dirty="0">
                <a:latin typeface="Calibri"/>
                <a:ea typeface="Calibri"/>
                <a:cs typeface="Calibri"/>
                <a:sym typeface="Calibri"/>
              </a:rPr>
              <a:t>multi-choice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4799" dirty="0">
                <a:latin typeface="Calibri"/>
                <a:ea typeface="Calibri"/>
                <a:cs typeface="Calibri"/>
                <a:sym typeface="Calibri"/>
              </a:rPr>
              <a:t>questions</a:t>
            </a:r>
          </a:p>
        </p:txBody>
      </p:sp>
      <p:sp>
        <p:nvSpPr>
          <p:cNvPr id="11" name="Shape 200">
            <a:extLst>
              <a:ext uri="{FF2B5EF4-FFF2-40B4-BE49-F238E27FC236}">
                <a16:creationId xmlns:a16="http://schemas.microsoft.com/office/drawing/2014/main" id="{73BA928B-06C0-4C2F-8E66-7A9A3D62F75F}"/>
              </a:ext>
            </a:extLst>
          </p:cNvPr>
          <p:cNvSpPr txBox="1">
            <a:spLocks/>
          </p:cNvSpPr>
          <p:nvPr/>
        </p:nvSpPr>
        <p:spPr>
          <a:xfrm>
            <a:off x="190406" y="2264867"/>
            <a:ext cx="3240000" cy="28463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972" tIns="35991" rIns="107972" bIns="35991" rtlCol="0" anchor="t" anchorCtr="0">
            <a:noAutofit/>
          </a:bodyPr>
          <a:lstStyle>
            <a:lvl1pPr marL="0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12796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4799" dirty="0">
                <a:latin typeface="Calibri"/>
                <a:ea typeface="Calibri"/>
                <a:cs typeface="Calibri"/>
                <a:sym typeface="Calibri"/>
              </a:rPr>
              <a:t>minutes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Periodical Task Execution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Scheduling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976" y="1224000"/>
            <a:ext cx="2704047" cy="270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7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and repetitive tasks</a:t>
            </a:r>
          </a:p>
          <a:p>
            <a:pPr lvl="1"/>
            <a:r>
              <a:rPr lang="en-US" dirty="0"/>
              <a:t>Cleaning, archiving, monitoring, …</a:t>
            </a:r>
          </a:p>
          <a:p>
            <a:pPr lvl="1"/>
            <a:endParaRPr lang="en-US" dirty="0"/>
          </a:p>
          <a:p>
            <a:r>
              <a:rPr lang="en-US" dirty="0"/>
              <a:t>Runtime varies</a:t>
            </a:r>
          </a:p>
          <a:p>
            <a:pPr lvl="1"/>
            <a:r>
              <a:rPr lang="en-US" dirty="0"/>
              <a:t>Schedule based or one-time, but at specific moment</a:t>
            </a:r>
          </a:p>
          <a:p>
            <a:pPr lvl="1"/>
            <a:endParaRPr lang="en-US" dirty="0"/>
          </a:p>
          <a:p>
            <a:r>
              <a:rPr lang="en-US" dirty="0"/>
              <a:t>Defined on system or user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Purposes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Cron</a:t>
            </a:r>
            <a:r>
              <a:rPr lang="en-US" dirty="0"/>
              <a:t> is the main task scheduler in Linux</a:t>
            </a:r>
          </a:p>
          <a:p>
            <a:r>
              <a:rPr lang="en-US" dirty="0"/>
              <a:t>Components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crond</a:t>
            </a:r>
            <a:r>
              <a:rPr lang="en-US" dirty="0"/>
              <a:t> =&gt; Daemon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crontab</a:t>
            </a:r>
            <a:r>
              <a:rPr lang="en-US" dirty="0"/>
              <a:t> =&gt; Management tool</a:t>
            </a:r>
          </a:p>
          <a:p>
            <a:r>
              <a:rPr lang="en-US" dirty="0"/>
              <a:t>Configuration files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cron</a:t>
            </a:r>
            <a:r>
              <a:rPr lang="en-US" b="1" dirty="0">
                <a:solidFill>
                  <a:schemeClr val="bg1"/>
                </a:solidFill>
              </a:rPr>
              <a:t>*</a:t>
            </a:r>
          </a:p>
          <a:p>
            <a:r>
              <a:rPr lang="en-US" dirty="0"/>
              <a:t>Per user jobs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var</a:t>
            </a:r>
            <a:r>
              <a:rPr lang="en-US" b="1" dirty="0">
                <a:solidFill>
                  <a:schemeClr val="bg1"/>
                </a:solidFill>
              </a:rPr>
              <a:t>/spool/</a:t>
            </a:r>
            <a:r>
              <a:rPr lang="en-US" b="1" dirty="0" err="1">
                <a:solidFill>
                  <a:schemeClr val="bg1"/>
                </a:solidFill>
              </a:rPr>
              <a:t>cron</a:t>
            </a:r>
            <a:r>
              <a:rPr lang="en-US" b="1" dirty="0">
                <a:solidFill>
                  <a:schemeClr val="bg1"/>
                </a:solidFill>
              </a:rPr>
              <a:t>/*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1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cron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50079" y="1295916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1"/>
                </a:solidFill>
                <a:effectLst/>
              </a:rPr>
              <a:t>* * * * * /path/to/executable</a:t>
            </a:r>
          </a:p>
        </p:txBody>
      </p:sp>
      <p:sp>
        <p:nvSpPr>
          <p:cNvPr id="6" name="Right Brace 5"/>
          <p:cNvSpPr/>
          <p:nvPr/>
        </p:nvSpPr>
        <p:spPr>
          <a:xfrm rot="5400000">
            <a:off x="703964" y="1881097"/>
            <a:ext cx="198622" cy="30639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ight Brace 6"/>
          <p:cNvSpPr/>
          <p:nvPr/>
        </p:nvSpPr>
        <p:spPr>
          <a:xfrm rot="5400000">
            <a:off x="1159578" y="1886562"/>
            <a:ext cx="198622" cy="30639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ight Brace 7"/>
          <p:cNvSpPr/>
          <p:nvPr/>
        </p:nvSpPr>
        <p:spPr>
          <a:xfrm rot="5400000">
            <a:off x="1615192" y="1881098"/>
            <a:ext cx="198620" cy="30639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ight Brace 8"/>
          <p:cNvSpPr/>
          <p:nvPr/>
        </p:nvSpPr>
        <p:spPr>
          <a:xfrm rot="5400000">
            <a:off x="2070803" y="1896085"/>
            <a:ext cx="198622" cy="30639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ight Brace 9"/>
          <p:cNvSpPr/>
          <p:nvPr/>
        </p:nvSpPr>
        <p:spPr>
          <a:xfrm rot="5400000">
            <a:off x="2526416" y="1886564"/>
            <a:ext cx="198621" cy="30639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ight Brace 10"/>
          <p:cNvSpPr/>
          <p:nvPr/>
        </p:nvSpPr>
        <p:spPr>
          <a:xfrm rot="5400000">
            <a:off x="4777444" y="53048"/>
            <a:ext cx="183632" cy="3977484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1561306" y="5867400"/>
            <a:ext cx="2205412" cy="523220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Minute (0-59)</a:t>
            </a:r>
            <a:endParaRPr lang="bg-BG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866111" y="5119639"/>
            <a:ext cx="1871025" cy="523220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Hour (0-23)</a:t>
            </a:r>
            <a:endParaRPr lang="bg-BG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194204" y="4371878"/>
            <a:ext cx="3145028" cy="523220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Day of Month (1-31)</a:t>
            </a:r>
            <a:endParaRPr lang="bg-BG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528898" y="3635682"/>
            <a:ext cx="2135393" cy="523220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Month (1-12)</a:t>
            </a:r>
            <a:endParaRPr lang="bg-BG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2880519" y="2899486"/>
            <a:ext cx="2795381" cy="523220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Day of Week (0-7)</a:t>
            </a:r>
            <a:endParaRPr lang="bg-BG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5211975" y="2212733"/>
            <a:ext cx="3292055" cy="523220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Command to Execute</a:t>
            </a:r>
            <a:endParaRPr lang="bg-BG" sz="2800" dirty="0"/>
          </a:p>
        </p:txBody>
      </p:sp>
      <p:cxnSp>
        <p:nvCxnSpPr>
          <p:cNvPr id="20" name="Elbow Connector 19"/>
          <p:cNvCxnSpPr>
            <a:stCxn id="6" idx="1"/>
            <a:endCxn id="12" idx="1"/>
          </p:cNvCxnSpPr>
          <p:nvPr/>
        </p:nvCxnSpPr>
        <p:spPr>
          <a:xfrm rot="16200000" flipH="1">
            <a:off x="-815414" y="3752292"/>
            <a:ext cx="3995407" cy="758031"/>
          </a:xfrm>
          <a:prstGeom prst="bentConnector4">
            <a:avLst>
              <a:gd name="adj1" fmla="val 99889"/>
              <a:gd name="adj2" fmla="val 5655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1"/>
            <a:endCxn id="13" idx="1"/>
          </p:cNvCxnSpPr>
          <p:nvPr/>
        </p:nvCxnSpPr>
        <p:spPr>
          <a:xfrm rot="16200000" flipH="1">
            <a:off x="-58592" y="3456549"/>
            <a:ext cx="3242181" cy="607221"/>
          </a:xfrm>
          <a:prstGeom prst="bentConnector4">
            <a:avLst>
              <a:gd name="adj1" fmla="val 99886"/>
              <a:gd name="adj2" fmla="val 5817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8" idx="1"/>
            <a:endCxn id="14" idx="1"/>
          </p:cNvCxnSpPr>
          <p:nvPr/>
        </p:nvCxnSpPr>
        <p:spPr>
          <a:xfrm rot="16200000" flipH="1">
            <a:off x="704411" y="3143694"/>
            <a:ext cx="2499885" cy="479702"/>
          </a:xfrm>
          <a:prstGeom prst="bentConnector4">
            <a:avLst>
              <a:gd name="adj1" fmla="val 100208"/>
              <a:gd name="adj2" fmla="val 6035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9" idx="1"/>
            <a:endCxn id="15" idx="1"/>
          </p:cNvCxnSpPr>
          <p:nvPr/>
        </p:nvCxnSpPr>
        <p:spPr>
          <a:xfrm rot="16200000" flipH="1">
            <a:off x="1475155" y="2843551"/>
            <a:ext cx="1748701" cy="358783"/>
          </a:xfrm>
          <a:prstGeom prst="bentConnector4">
            <a:avLst>
              <a:gd name="adj1" fmla="val 100223"/>
              <a:gd name="adj2" fmla="val 6384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0" idx="1"/>
            <a:endCxn id="17" idx="1"/>
          </p:cNvCxnSpPr>
          <p:nvPr/>
        </p:nvCxnSpPr>
        <p:spPr>
          <a:xfrm rot="16200000" flipH="1">
            <a:off x="2242108" y="2522687"/>
            <a:ext cx="1022027" cy="254793"/>
          </a:xfrm>
          <a:prstGeom prst="bentConnector4">
            <a:avLst>
              <a:gd name="adj1" fmla="val 100653"/>
              <a:gd name="adj2" fmla="val 6948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1" idx="1"/>
            <a:endCxn id="18" idx="1"/>
          </p:cNvCxnSpPr>
          <p:nvPr/>
        </p:nvCxnSpPr>
        <p:spPr>
          <a:xfrm rot="16200000" flipH="1">
            <a:off x="4870249" y="2132617"/>
            <a:ext cx="340737" cy="342714"/>
          </a:xfrm>
          <a:prstGeom prst="bentConnector4">
            <a:avLst>
              <a:gd name="adj1" fmla="val 97839"/>
              <a:gd name="adj2" fmla="val 6339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57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Have Questions?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9102" y="16764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sli.do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2" y="27432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234465"/>
                </a:solidFill>
                <a:latin typeface="Calibri" panose="020F0502020204030204"/>
              </a:rPr>
              <a:t>#LSA-April</a:t>
            </a:r>
            <a:endParaRPr lang="bg-BG" sz="6600" b="1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B9AD1-ADD5-4D0E-8697-8F9AC266A083}"/>
              </a:ext>
            </a:extLst>
          </p:cNvPr>
          <p:cNvSpPr txBox="1"/>
          <p:nvPr/>
        </p:nvSpPr>
        <p:spPr>
          <a:xfrm>
            <a:off x="402182" y="4014557"/>
            <a:ext cx="113707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facebook.com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1EF36-6894-4DF5-88AE-7CAB1EB19FFC}"/>
              </a:ext>
            </a:extLst>
          </p:cNvPr>
          <p:cNvSpPr txBox="1"/>
          <p:nvPr/>
        </p:nvSpPr>
        <p:spPr>
          <a:xfrm>
            <a:off x="353491" y="5068040"/>
            <a:ext cx="1148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4000" b="1" dirty="0">
                <a:solidFill>
                  <a:srgbClr val="234465"/>
                </a:solidFill>
                <a:latin typeface="Calibri" panose="020F0502020204030204"/>
              </a:rPr>
              <a:t>/groups</a:t>
            </a:r>
            <a:r>
              <a:rPr lang="en-US" sz="4000" b="1" dirty="0">
                <a:solidFill>
                  <a:srgbClr val="234465"/>
                </a:solidFill>
              </a:rPr>
              <a:t>/LinuxSystemAdministrationApril2021</a:t>
            </a:r>
            <a:endParaRPr lang="bg-BG" sz="4000" b="1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207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cron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15988" y="1114295"/>
            <a:ext cx="11049000" cy="56546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i="1" dirty="0">
                <a:solidFill>
                  <a:schemeClr val="accent2"/>
                </a:solidFill>
                <a:effectLst/>
              </a:rPr>
              <a:t># Execute every minute</a:t>
            </a:r>
          </a:p>
          <a:p>
            <a:r>
              <a:rPr lang="en-US" sz="2600" dirty="0">
                <a:solidFill>
                  <a:schemeClr val="bg1"/>
                </a:solidFill>
                <a:effectLst/>
              </a:rPr>
              <a:t>* * * * * /utilities/backup.sh</a:t>
            </a:r>
          </a:p>
          <a:p>
            <a:r>
              <a:rPr lang="en-US" sz="2600" i="1" dirty="0">
                <a:solidFill>
                  <a:schemeClr val="accent2"/>
                </a:solidFill>
                <a:effectLst/>
              </a:rPr>
              <a:t># Run every noon at 12:00</a:t>
            </a:r>
          </a:p>
          <a:p>
            <a:r>
              <a:rPr lang="en-US" sz="2600" dirty="0">
                <a:solidFill>
                  <a:schemeClr val="bg1"/>
                </a:solidFill>
                <a:effectLst/>
              </a:rPr>
              <a:t>0 12 * * * /utilities/backup.sh</a:t>
            </a:r>
          </a:p>
          <a:p>
            <a:r>
              <a:rPr lang="en-US" sz="2600" i="1" dirty="0">
                <a:solidFill>
                  <a:schemeClr val="accent2"/>
                </a:solidFill>
                <a:effectLst/>
              </a:rPr>
              <a:t># Run on 1</a:t>
            </a:r>
            <a:r>
              <a:rPr lang="en-US" sz="2600" i="1" baseline="30000" dirty="0">
                <a:solidFill>
                  <a:schemeClr val="accent2"/>
                </a:solidFill>
                <a:effectLst/>
              </a:rPr>
              <a:t>st</a:t>
            </a:r>
            <a:r>
              <a:rPr lang="en-US" sz="2600" i="1" dirty="0">
                <a:solidFill>
                  <a:schemeClr val="accent2"/>
                </a:solidFill>
                <a:effectLst/>
              </a:rPr>
              <a:t> of January at 00:00</a:t>
            </a:r>
          </a:p>
          <a:p>
            <a:r>
              <a:rPr lang="en-US" sz="2600" dirty="0">
                <a:solidFill>
                  <a:schemeClr val="bg1"/>
                </a:solidFill>
                <a:effectLst/>
              </a:rPr>
              <a:t>0 0 1 1 * /utilities/backup.sh</a:t>
            </a:r>
          </a:p>
          <a:p>
            <a:r>
              <a:rPr lang="en-US" sz="2600" i="1" dirty="0">
                <a:solidFill>
                  <a:schemeClr val="accent2"/>
                </a:solidFill>
                <a:effectLst/>
              </a:rPr>
              <a:t># Run every Monday at 5:30</a:t>
            </a:r>
          </a:p>
          <a:p>
            <a:r>
              <a:rPr lang="en-US" sz="2600" dirty="0">
                <a:solidFill>
                  <a:schemeClr val="bg1"/>
                </a:solidFill>
                <a:effectLst/>
              </a:rPr>
              <a:t>30 5 * * 1 /utilities/backup.sh</a:t>
            </a:r>
          </a:p>
          <a:p>
            <a:r>
              <a:rPr lang="en-US" sz="2600" i="1" dirty="0">
                <a:solidFill>
                  <a:schemeClr val="accent2"/>
                </a:solidFill>
                <a:effectLst/>
              </a:rPr>
              <a:t># Run at 00:00 and at 12:00 every day</a:t>
            </a:r>
          </a:p>
          <a:p>
            <a:r>
              <a:rPr lang="en-US" sz="2600" dirty="0">
                <a:solidFill>
                  <a:schemeClr val="bg1"/>
                </a:solidFill>
                <a:effectLst/>
              </a:rPr>
              <a:t>0 0,12 * * * /utilities/backup.sh</a:t>
            </a:r>
          </a:p>
          <a:p>
            <a:r>
              <a:rPr lang="en-US" sz="2600" i="1" dirty="0">
                <a:solidFill>
                  <a:schemeClr val="accent2"/>
                </a:solidFill>
                <a:effectLst/>
              </a:rPr>
              <a:t># Run every two hours every day</a:t>
            </a:r>
          </a:p>
          <a:p>
            <a:r>
              <a:rPr lang="en-US" sz="2600" dirty="0">
                <a:solidFill>
                  <a:schemeClr val="bg1"/>
                </a:solidFill>
                <a:effectLst/>
              </a:rPr>
              <a:t>0 */2 * * * /utilities/backup.sh</a:t>
            </a:r>
          </a:p>
          <a:p>
            <a:r>
              <a:rPr lang="en-US" sz="2600" i="1" dirty="0">
                <a:solidFill>
                  <a:schemeClr val="accent2"/>
                </a:solidFill>
                <a:effectLst/>
              </a:rPr>
              <a:t># Run hourly between 9 and 17 o’clock every day</a:t>
            </a:r>
          </a:p>
          <a:p>
            <a:r>
              <a:rPr lang="en-US" sz="2600" dirty="0">
                <a:solidFill>
                  <a:schemeClr val="bg1"/>
                </a:solidFill>
                <a:effectLst/>
              </a:rPr>
              <a:t>0 9-17 * * * /utilities/backup.sh</a:t>
            </a:r>
          </a:p>
        </p:txBody>
      </p:sp>
    </p:spTree>
    <p:extLst>
      <p:ext uri="{BB962C8B-B14F-4D97-AF65-F5344CB8AC3E}">
        <p14:creationId xmlns:p14="http://schemas.microsoft.com/office/powerpoint/2010/main" val="32338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Runs commands periodically with frequency in days</a:t>
            </a:r>
          </a:p>
          <a:p>
            <a:r>
              <a:rPr lang="en-US" dirty="0"/>
              <a:t>It does not assume that the machine is non-stop powered</a:t>
            </a:r>
          </a:p>
          <a:p>
            <a:r>
              <a:rPr lang="en-US" dirty="0"/>
              <a:t>For each job </a:t>
            </a:r>
            <a:r>
              <a:rPr lang="en-US" b="1" dirty="0" err="1">
                <a:solidFill>
                  <a:schemeClr val="bg1"/>
                </a:solidFill>
              </a:rPr>
              <a:t>anacron</a:t>
            </a:r>
            <a:r>
              <a:rPr lang="en-US" dirty="0"/>
              <a:t> checks if it has been executed in the last n days, where n is the interval specified for the job</a:t>
            </a:r>
          </a:p>
          <a:p>
            <a:r>
              <a:rPr lang="en-US" dirty="0"/>
              <a:t>Jobs are stored at 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anacrontab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Configuration can be tested with </a:t>
            </a:r>
            <a:r>
              <a:rPr lang="en-US" b="1" dirty="0" err="1">
                <a:solidFill>
                  <a:schemeClr val="bg1"/>
                </a:solidFill>
              </a:rPr>
              <a:t>anacron</a:t>
            </a:r>
            <a:r>
              <a:rPr lang="en-US" b="1" dirty="0">
                <a:solidFill>
                  <a:schemeClr val="bg1"/>
                </a:solidFill>
              </a:rPr>
              <a:t> -T</a:t>
            </a:r>
          </a:p>
          <a:p>
            <a:r>
              <a:rPr lang="en-US" dirty="0"/>
              <a:t>Shortcuts – </a:t>
            </a:r>
            <a:r>
              <a:rPr lang="en-US" b="1" dirty="0">
                <a:solidFill>
                  <a:schemeClr val="bg1"/>
                </a:solidFill>
              </a:rPr>
              <a:t>@daily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@weekly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7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@monthly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anacron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45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a task once at a specific time (you may need to install </a:t>
            </a:r>
            <a:r>
              <a:rPr lang="en-US" b="1" dirty="0"/>
              <a:t>at</a:t>
            </a:r>
            <a:r>
              <a:rPr lang="en-US" dirty="0"/>
              <a:t> package)</a:t>
            </a:r>
          </a:p>
          <a:p>
            <a:r>
              <a:rPr lang="en-US" dirty="0"/>
              <a:t>Each task is queued at </a:t>
            </a:r>
            <a:r>
              <a:rPr lang="en-US" b="1" dirty="0"/>
              <a:t>/</a:t>
            </a:r>
            <a:r>
              <a:rPr lang="en-US" b="1" dirty="0" err="1"/>
              <a:t>var</a:t>
            </a:r>
            <a:r>
              <a:rPr lang="en-US" b="1" dirty="0"/>
              <a:t>/spool/at</a:t>
            </a:r>
          </a:p>
          <a:p>
            <a:pPr>
              <a:buClr>
                <a:schemeClr val="tx1"/>
              </a:buClr>
            </a:pPr>
            <a:r>
              <a:rPr lang="en-US" dirty="0"/>
              <a:t>Security is defined through 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at.allow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at.deny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</a:t>
            </a:r>
            <a:r>
              <a:rPr lang="en-US" dirty="0"/>
              <a:t> =&gt; Main utility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batch</a:t>
            </a:r>
            <a:r>
              <a:rPr lang="en-US" dirty="0"/>
              <a:t> =&gt; Auxiliary utility can be used as at to schedule commands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atq</a:t>
            </a:r>
            <a:r>
              <a:rPr lang="en-US" dirty="0"/>
              <a:t> =&gt; Show jobs at </a:t>
            </a:r>
            <a:r>
              <a:rPr lang="en-US" dirty="0" err="1"/>
              <a:t>at’s</a:t>
            </a:r>
            <a:r>
              <a:rPr lang="en-US" dirty="0"/>
              <a:t> queue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atrm</a:t>
            </a:r>
            <a:r>
              <a:rPr lang="en-US" dirty="0"/>
              <a:t> =&gt; Delete at jobs</a:t>
            </a:r>
          </a:p>
          <a:p>
            <a:pPr>
              <a:buClr>
                <a:schemeClr val="tx1"/>
              </a:buClr>
            </a:pPr>
            <a:r>
              <a:rPr lang="en-US" dirty="0"/>
              <a:t>Shortcuts – </a:t>
            </a:r>
            <a:r>
              <a:rPr lang="en-US" b="1" dirty="0">
                <a:solidFill>
                  <a:schemeClr val="bg1"/>
                </a:solidFill>
              </a:rPr>
              <a:t>today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midnight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noon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teatime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date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now + 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4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Practice: Scheduling Tasks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Demonstration in 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746000" y="1269000"/>
            <a:ext cx="2708804" cy="293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6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Structure and Variables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Scripts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52" y="1404000"/>
            <a:ext cx="2573095" cy="257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sz="3700" b="1" dirty="0"/>
              <a:t>Execution</a:t>
            </a:r>
            <a:r>
              <a:rPr lang="en-US" sz="3700" dirty="0"/>
              <a:t>: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bash hello.sh</a:t>
            </a:r>
            <a:r>
              <a:rPr lang="en-US" sz="3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700" dirty="0"/>
              <a:t>or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./hello.sh</a:t>
            </a:r>
            <a:r>
              <a:rPr lang="en-US" sz="3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700" dirty="0"/>
              <a:t>or </a:t>
            </a:r>
            <a:r>
              <a:rPr lang="en-US" sz="3600" dirty="0"/>
              <a:t>just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 hello.sh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256323" y="1151118"/>
            <a:ext cx="5526088" cy="44876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1"/>
                </a:solidFill>
                <a:effectLst/>
              </a:rPr>
              <a:t>#!/bin/bash</a:t>
            </a:r>
          </a:p>
          <a:p>
            <a:endParaRPr lang="en-US" sz="3000" dirty="0">
              <a:solidFill>
                <a:schemeClr val="tx1"/>
              </a:solidFill>
              <a:effectLst/>
            </a:endParaRP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#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# hello.sh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#</a:t>
            </a:r>
          </a:p>
          <a:p>
            <a:endParaRPr lang="en-US" sz="3000" dirty="0">
              <a:solidFill>
                <a:schemeClr val="tx1"/>
              </a:solidFill>
              <a:effectLst/>
            </a:endParaRPr>
          </a:p>
          <a:p>
            <a:r>
              <a:rPr lang="en-US" sz="3000" dirty="0" err="1">
                <a:solidFill>
                  <a:schemeClr val="tx1"/>
                </a:solidFill>
                <a:effectLst/>
              </a:rPr>
              <a:t>attn</a:t>
            </a:r>
            <a:r>
              <a:rPr lang="en-US" sz="3000" dirty="0">
                <a:solidFill>
                  <a:schemeClr val="tx1"/>
                </a:solidFill>
                <a:effectLst/>
              </a:rPr>
              <a:t> = "dear" </a:t>
            </a:r>
          </a:p>
          <a:p>
            <a:endParaRPr lang="en-US" sz="3000" dirty="0">
              <a:solidFill>
                <a:schemeClr val="tx1"/>
              </a:solidFill>
              <a:effectLst/>
            </a:endParaRP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echo "Hello $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attn</a:t>
            </a:r>
            <a:r>
              <a:rPr lang="en-US" sz="3000" dirty="0">
                <a:solidFill>
                  <a:schemeClr val="tx1"/>
                </a:solidFill>
                <a:effectLst/>
              </a:rPr>
              <a:t> $USER"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6036732" y="1260239"/>
            <a:ext cx="160322" cy="441145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Left Brace 12"/>
          <p:cNvSpPr/>
          <p:nvPr/>
        </p:nvSpPr>
        <p:spPr>
          <a:xfrm>
            <a:off x="6036732" y="2192519"/>
            <a:ext cx="160322" cy="1304215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Left Brace 13"/>
          <p:cNvSpPr/>
          <p:nvPr/>
        </p:nvSpPr>
        <p:spPr>
          <a:xfrm>
            <a:off x="6036732" y="4012501"/>
            <a:ext cx="160322" cy="441145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Left Brace 14"/>
          <p:cNvSpPr/>
          <p:nvPr/>
        </p:nvSpPr>
        <p:spPr>
          <a:xfrm>
            <a:off x="6036732" y="4925844"/>
            <a:ext cx="160322" cy="441145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TextBox 15"/>
          <p:cNvSpPr txBox="1"/>
          <p:nvPr/>
        </p:nvSpPr>
        <p:spPr>
          <a:xfrm>
            <a:off x="473037" y="1219200"/>
            <a:ext cx="2531534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Script Signature</a:t>
            </a:r>
            <a:endParaRPr lang="bg-BG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473037" y="2583015"/>
            <a:ext cx="2531534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Comments</a:t>
            </a:r>
            <a:endParaRPr lang="bg-BG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473037" y="3971462"/>
            <a:ext cx="2531534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Local Variable</a:t>
            </a:r>
            <a:endParaRPr lang="bg-BG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473037" y="4884805"/>
            <a:ext cx="2531534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Command</a:t>
            </a:r>
            <a:endParaRPr lang="bg-BG" sz="2800" dirty="0"/>
          </a:p>
        </p:txBody>
      </p:sp>
      <p:cxnSp>
        <p:nvCxnSpPr>
          <p:cNvPr id="21" name="Straight Connector 20"/>
          <p:cNvCxnSpPr>
            <a:stCxn id="12" idx="1"/>
            <a:endCxn id="16" idx="3"/>
          </p:cNvCxnSpPr>
          <p:nvPr/>
        </p:nvCxnSpPr>
        <p:spPr>
          <a:xfrm flipH="1" flipV="1">
            <a:off x="3004572" y="1480811"/>
            <a:ext cx="3032161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1"/>
            <a:endCxn id="17" idx="3"/>
          </p:cNvCxnSpPr>
          <p:nvPr/>
        </p:nvCxnSpPr>
        <p:spPr>
          <a:xfrm flipH="1" flipV="1">
            <a:off x="3004572" y="2844626"/>
            <a:ext cx="3032161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1"/>
            <a:endCxn id="18" idx="3"/>
          </p:cNvCxnSpPr>
          <p:nvPr/>
        </p:nvCxnSpPr>
        <p:spPr>
          <a:xfrm flipH="1" flipV="1">
            <a:off x="3004572" y="4233073"/>
            <a:ext cx="3032161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1"/>
            <a:endCxn id="19" idx="3"/>
          </p:cNvCxnSpPr>
          <p:nvPr/>
        </p:nvCxnSpPr>
        <p:spPr>
          <a:xfrm flipH="1" flipV="1">
            <a:off x="3004572" y="5146416"/>
            <a:ext cx="3032161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43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09005"/>
            <a:ext cx="9760934" cy="5546589"/>
          </a:xfrm>
        </p:spPr>
        <p:txBody>
          <a:bodyPr/>
          <a:lstStyle/>
          <a:p>
            <a:r>
              <a:rPr lang="en-US" dirty="0"/>
              <a:t>Name of the script </a:t>
            </a:r>
            <a:r>
              <a:rPr lang="en-US" b="1" dirty="0">
                <a:solidFill>
                  <a:schemeClr val="bg1"/>
                </a:solidFill>
              </a:rPr>
              <a:t>$0</a:t>
            </a:r>
          </a:p>
          <a:p>
            <a:endParaRPr lang="en-US" dirty="0"/>
          </a:p>
          <a:p>
            <a:r>
              <a:rPr lang="en-US" dirty="0"/>
              <a:t>Positional arguments </a:t>
            </a:r>
            <a:r>
              <a:rPr lang="en-US" b="1" dirty="0">
                <a:solidFill>
                  <a:schemeClr val="bg1"/>
                </a:solidFill>
              </a:rPr>
              <a:t>$1</a:t>
            </a:r>
            <a:r>
              <a:rPr lang="en-US" dirty="0"/>
              <a:t> .. </a:t>
            </a:r>
            <a:r>
              <a:rPr lang="en-US" b="1" dirty="0">
                <a:solidFill>
                  <a:schemeClr val="bg1"/>
                </a:solidFill>
              </a:rPr>
              <a:t>$9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${10}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${11}</a:t>
            </a:r>
            <a:r>
              <a:rPr lang="en-US" dirty="0"/>
              <a:t> …</a:t>
            </a:r>
          </a:p>
          <a:p>
            <a:endParaRPr lang="en-US" dirty="0"/>
          </a:p>
          <a:p>
            <a:r>
              <a:rPr lang="en-US" dirty="0"/>
              <a:t>Total number of arguments </a:t>
            </a:r>
            <a:r>
              <a:rPr lang="en-US" b="1" dirty="0">
                <a:solidFill>
                  <a:schemeClr val="bg1"/>
                </a:solidFill>
              </a:rPr>
              <a:t>$#</a:t>
            </a:r>
          </a:p>
          <a:p>
            <a:endParaRPr lang="en-US" dirty="0"/>
          </a:p>
          <a:p>
            <a:r>
              <a:rPr lang="en-US" dirty="0"/>
              <a:t>List of positional parameters </a:t>
            </a:r>
            <a:r>
              <a:rPr lang="en-US" b="1" dirty="0">
                <a:solidFill>
                  <a:schemeClr val="bg1"/>
                </a:solidFill>
              </a:rPr>
              <a:t>$*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$@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Variables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096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Commands and Flow Control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976" y="1449000"/>
            <a:ext cx="2434047" cy="243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9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Description</a:t>
            </a:r>
          </a:p>
          <a:p>
            <a:pPr lvl="1"/>
            <a:r>
              <a:rPr lang="en-US"/>
              <a:t>Display line of text</a:t>
            </a:r>
          </a:p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3200400"/>
            <a:ext cx="11049000" cy="3124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echo 'Hello world!'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Hello world!</a:t>
            </a:r>
          </a:p>
          <a:p>
            <a:br>
              <a:rPr lang="en-US" sz="3000" dirty="0">
                <a:solidFill>
                  <a:schemeClr val="tx1"/>
                </a:solidFill>
                <a:effectLst/>
              </a:rPr>
            </a:br>
            <a:endParaRPr lang="en-US" sz="3000" dirty="0">
              <a:solidFill>
                <a:schemeClr val="tx1"/>
              </a:solidFill>
              <a:effectLst/>
            </a:endParaRP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bg1"/>
                </a:solidFill>
                <a:effectLst/>
              </a:rPr>
              <a:t>echo 'Current user: '$USER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Current user: user</a:t>
            </a:r>
          </a:p>
        </p:txBody>
      </p:sp>
    </p:spTree>
    <p:extLst>
      <p:ext uri="{BB962C8B-B14F-4D97-AF65-F5344CB8AC3E}">
        <p14:creationId xmlns:p14="http://schemas.microsoft.com/office/powerpoint/2010/main" val="339915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Description</a:t>
            </a:r>
          </a:p>
          <a:p>
            <a:pPr lvl="1"/>
            <a:r>
              <a:rPr lang="en-US"/>
              <a:t>Read a line from the standard input and split it into fields</a:t>
            </a:r>
          </a:p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3200400"/>
            <a:ext cx="11049000" cy="3124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</a:t>
            </a:r>
            <a:r>
              <a:rPr lang="en-US" sz="3000" b="0" dirty="0"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read -p "Enter name:" NM_ENT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Enter name: James</a:t>
            </a:r>
          </a:p>
          <a:p>
            <a:br>
              <a:rPr lang="en-US" sz="3000" dirty="0">
                <a:effectLst/>
              </a:rPr>
            </a:br>
            <a:endParaRPr lang="en-US" sz="3000" dirty="0">
              <a:effectLst/>
            </a:endParaRP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bg1"/>
                </a:solidFill>
                <a:effectLst/>
              </a:rPr>
              <a:t>echo $NM_ENT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James</a:t>
            </a:r>
          </a:p>
        </p:txBody>
      </p:sp>
    </p:spTree>
    <p:extLst>
      <p:ext uri="{BB962C8B-B14F-4D97-AF65-F5344CB8AC3E}">
        <p14:creationId xmlns:p14="http://schemas.microsoft.com/office/powerpoint/2010/main" val="156603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Progress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9A07C50-DB27-4B27-9564-E6E6CE66CE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313978"/>
              </p:ext>
            </p:extLst>
          </p:nvPr>
        </p:nvGraphicFramePr>
        <p:xfrm>
          <a:off x="2436056" y="1530747"/>
          <a:ext cx="7319885" cy="486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B0FD5BD-349E-47EA-A21C-3F7B12DFB595}"/>
              </a:ext>
            </a:extLst>
          </p:cNvPr>
          <p:cNvSpPr txBox="1"/>
          <p:nvPr/>
        </p:nvSpPr>
        <p:spPr>
          <a:xfrm>
            <a:off x="8810763" y="1243899"/>
            <a:ext cx="3181347" cy="1010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M7 can be submitted 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until </a:t>
            </a:r>
            <a:r>
              <a:rPr lang="en-US" sz="2400" b="1" dirty="0"/>
              <a:t>14:59:59 </a:t>
            </a:r>
            <a:r>
              <a:rPr lang="en-US" sz="2400" dirty="0"/>
              <a:t>on</a:t>
            </a:r>
            <a:r>
              <a:rPr lang="en-US" sz="2400" b="1" dirty="0"/>
              <a:t> 19.06</a:t>
            </a:r>
            <a:endParaRPr lang="bg-BG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FBE18-71C3-42E4-A972-26774B6AC791}"/>
              </a:ext>
            </a:extLst>
          </p:cNvPr>
          <p:cNvSpPr txBox="1"/>
          <p:nvPr/>
        </p:nvSpPr>
        <p:spPr>
          <a:xfrm>
            <a:off x="8810764" y="2418686"/>
            <a:ext cx="3181347" cy="1010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M8 can be submitted 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until </a:t>
            </a:r>
            <a:r>
              <a:rPr lang="en-US" sz="2400" b="1" dirty="0"/>
              <a:t>14:59:59</a:t>
            </a:r>
            <a:r>
              <a:rPr lang="en-US" sz="2400" dirty="0"/>
              <a:t> on </a:t>
            </a:r>
            <a:r>
              <a:rPr lang="en-US" sz="2400" b="1" dirty="0"/>
              <a:t>19.06</a:t>
            </a:r>
            <a:endParaRPr lang="bg-BG" sz="2400" b="1" dirty="0"/>
          </a:p>
        </p:txBody>
      </p:sp>
    </p:spTree>
    <p:extLst>
      <p:ext uri="{BB962C8B-B14F-4D97-AF65-F5344CB8AC3E}">
        <p14:creationId xmlns:p14="http://schemas.microsoft.com/office/powerpoint/2010/main" val="285654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Description</a:t>
            </a:r>
          </a:p>
          <a:p>
            <a:pPr lvl="1"/>
            <a:r>
              <a:rPr lang="en-US"/>
              <a:t>Execute commands based on conditional</a:t>
            </a:r>
          </a:p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3200400"/>
            <a:ext cx="11049000" cy="3124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1"/>
                </a:solidFill>
                <a:effectLst/>
              </a:rPr>
              <a:t>count=1</a:t>
            </a:r>
          </a:p>
          <a:p>
            <a:r>
              <a:rPr lang="en-US" sz="3000" dirty="0">
                <a:solidFill>
                  <a:schemeClr val="bg1"/>
                </a:solidFill>
                <a:effectLst/>
              </a:rPr>
              <a:t>if [ $count -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eq</a:t>
            </a:r>
            <a:r>
              <a:rPr lang="en-US" sz="3000" dirty="0">
                <a:solidFill>
                  <a:schemeClr val="bg1"/>
                </a:solidFill>
                <a:effectLst/>
              </a:rPr>
              <a:t> 0 ]; then</a:t>
            </a:r>
          </a:p>
          <a:p>
            <a:r>
              <a:rPr lang="en-US" sz="3000" dirty="0">
                <a:solidFill>
                  <a:schemeClr val="bg1"/>
                </a:solidFill>
                <a:effectLst/>
              </a:rPr>
              <a:t>  echo 'Equal to 0'</a:t>
            </a:r>
          </a:p>
          <a:p>
            <a:r>
              <a:rPr lang="en-US" sz="3000" dirty="0">
                <a:solidFill>
                  <a:schemeClr val="bg1"/>
                </a:solidFill>
                <a:effectLst/>
              </a:rPr>
              <a:t>else</a:t>
            </a:r>
          </a:p>
          <a:p>
            <a:r>
              <a:rPr lang="en-US" sz="3000" dirty="0">
                <a:solidFill>
                  <a:schemeClr val="bg1"/>
                </a:solidFill>
                <a:effectLst/>
              </a:rPr>
              <a:t>  echo 'Not equal to 0'</a:t>
            </a:r>
          </a:p>
          <a:p>
            <a:r>
              <a:rPr lang="en-US" sz="3000" dirty="0">
                <a:solidFill>
                  <a:schemeClr val="bg1"/>
                </a:solidFill>
                <a:effectLst/>
              </a:rPr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324157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Description</a:t>
            </a:r>
          </a:p>
          <a:p>
            <a:pPr lvl="1"/>
            <a:r>
              <a:rPr lang="en-US"/>
              <a:t>Evaluate conditional expression</a:t>
            </a:r>
          </a:p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3200400"/>
            <a:ext cx="11049000" cy="34205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1"/>
                </a:solidFill>
                <a:effectLst/>
              </a:rPr>
              <a:t># Compare numbers:</a:t>
            </a:r>
            <a:r>
              <a:rPr lang="en-US" sz="3000" dirty="0"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OP1 -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eq</a:t>
            </a:r>
            <a:r>
              <a:rPr lang="en-US" sz="3000" dirty="0">
                <a:solidFill>
                  <a:schemeClr val="tx1"/>
                </a:solidFill>
                <a:effectLst/>
              </a:rPr>
              <a:t>|</a:t>
            </a:r>
            <a:r>
              <a:rPr lang="en-US" sz="3000" dirty="0">
                <a:solidFill>
                  <a:schemeClr val="bg1"/>
                </a:solidFill>
                <a:effectLst/>
              </a:rPr>
              <a:t>-ne</a:t>
            </a:r>
            <a:r>
              <a:rPr lang="en-US" sz="3000" dirty="0">
                <a:solidFill>
                  <a:schemeClr val="tx1"/>
                </a:solidFill>
                <a:effectLst/>
              </a:rPr>
              <a:t>|</a:t>
            </a:r>
            <a:r>
              <a:rPr lang="en-US" sz="3000" dirty="0">
                <a:solidFill>
                  <a:schemeClr val="bg1"/>
                </a:solidFill>
                <a:effectLst/>
              </a:rPr>
              <a:t>-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lt</a:t>
            </a:r>
            <a:r>
              <a:rPr lang="en-US" sz="3000" dirty="0">
                <a:solidFill>
                  <a:schemeClr val="tx1"/>
                </a:solidFill>
                <a:effectLst/>
              </a:rPr>
              <a:t>|</a:t>
            </a:r>
            <a:r>
              <a:rPr lang="en-US" sz="3000" dirty="0">
                <a:solidFill>
                  <a:schemeClr val="bg1"/>
                </a:solidFill>
                <a:effectLst/>
              </a:rPr>
              <a:t>-le</a:t>
            </a:r>
            <a:r>
              <a:rPr lang="en-US" sz="3000" dirty="0">
                <a:solidFill>
                  <a:schemeClr val="tx1"/>
                </a:solidFill>
                <a:effectLst/>
              </a:rPr>
              <a:t>|</a:t>
            </a:r>
            <a:r>
              <a:rPr lang="en-US" sz="3000" dirty="0">
                <a:solidFill>
                  <a:schemeClr val="bg1"/>
                </a:solidFill>
                <a:effectLst/>
              </a:rPr>
              <a:t>-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gt</a:t>
            </a:r>
            <a:r>
              <a:rPr lang="en-US" sz="3000" dirty="0">
                <a:solidFill>
                  <a:schemeClr val="tx1"/>
                </a:solidFill>
                <a:effectLst/>
              </a:rPr>
              <a:t>|</a:t>
            </a:r>
            <a:r>
              <a:rPr lang="en-US" sz="3000" dirty="0">
                <a:solidFill>
                  <a:schemeClr val="bg1"/>
                </a:solidFill>
                <a:effectLst/>
              </a:rPr>
              <a:t>-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ge</a:t>
            </a:r>
            <a:r>
              <a:rPr lang="en-US" sz="3000" dirty="0">
                <a:solidFill>
                  <a:schemeClr val="bg1"/>
                </a:solidFill>
                <a:effectLst/>
              </a:rPr>
              <a:t> OP2</a:t>
            </a:r>
          </a:p>
          <a:p>
            <a:endParaRPr lang="en-US" sz="3000" dirty="0">
              <a:effectLst/>
            </a:endParaRP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# Compare strings: </a:t>
            </a:r>
            <a:r>
              <a:rPr lang="en-US" sz="3000" dirty="0">
                <a:solidFill>
                  <a:schemeClr val="bg1"/>
                </a:solidFill>
                <a:effectLst/>
              </a:rPr>
              <a:t>ST1 =</a:t>
            </a:r>
            <a:r>
              <a:rPr lang="en-US" sz="3000" dirty="0">
                <a:solidFill>
                  <a:schemeClr val="tx1"/>
                </a:solidFill>
                <a:effectLst/>
              </a:rPr>
              <a:t>|</a:t>
            </a:r>
            <a:r>
              <a:rPr lang="en-US" sz="3000" dirty="0">
                <a:solidFill>
                  <a:schemeClr val="bg1"/>
                </a:solidFill>
                <a:effectLst/>
              </a:rPr>
              <a:t>!=</a:t>
            </a:r>
            <a:r>
              <a:rPr lang="en-US" sz="3000" dirty="0">
                <a:solidFill>
                  <a:schemeClr val="tx1"/>
                </a:solidFill>
                <a:effectLst/>
              </a:rPr>
              <a:t>|</a:t>
            </a:r>
            <a:r>
              <a:rPr lang="en-US" sz="3000" dirty="0">
                <a:solidFill>
                  <a:schemeClr val="bg1"/>
                </a:solidFill>
                <a:effectLst/>
              </a:rPr>
              <a:t>&lt;</a:t>
            </a:r>
            <a:r>
              <a:rPr lang="en-US" sz="3000" dirty="0">
                <a:solidFill>
                  <a:schemeClr val="tx1"/>
                </a:solidFill>
                <a:effectLst/>
              </a:rPr>
              <a:t>|</a:t>
            </a:r>
            <a:r>
              <a:rPr lang="en-US" sz="3000" dirty="0">
                <a:solidFill>
                  <a:schemeClr val="bg1"/>
                </a:solidFill>
                <a:effectLst/>
              </a:rPr>
              <a:t>&gt; ST2</a:t>
            </a:r>
          </a:p>
          <a:p>
            <a:endParaRPr lang="en-US" sz="3000" dirty="0">
              <a:effectLst/>
            </a:endParaRP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# Compare files: </a:t>
            </a:r>
            <a:r>
              <a:rPr lang="en-US" sz="3000" dirty="0">
                <a:solidFill>
                  <a:schemeClr val="bg1"/>
                </a:solidFill>
                <a:effectLst/>
              </a:rPr>
              <a:t>FL1 -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nt</a:t>
            </a:r>
            <a:r>
              <a:rPr lang="en-US" sz="3000" dirty="0">
                <a:solidFill>
                  <a:schemeClr val="tx1"/>
                </a:solidFill>
                <a:effectLst/>
              </a:rPr>
              <a:t>|</a:t>
            </a:r>
            <a:r>
              <a:rPr lang="en-US" sz="3000" dirty="0">
                <a:solidFill>
                  <a:schemeClr val="bg1"/>
                </a:solidFill>
                <a:effectLst/>
              </a:rPr>
              <a:t>-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ot</a:t>
            </a:r>
            <a:r>
              <a:rPr lang="en-US" sz="3000" dirty="0">
                <a:solidFill>
                  <a:schemeClr val="bg1"/>
                </a:solidFill>
                <a:effectLst/>
              </a:rPr>
              <a:t> FL2</a:t>
            </a:r>
          </a:p>
          <a:p>
            <a:endParaRPr lang="en-US" sz="3000" dirty="0">
              <a:effectLst/>
            </a:endParaRP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# File tests: </a:t>
            </a:r>
            <a:r>
              <a:rPr lang="en-US" sz="3000" dirty="0">
                <a:solidFill>
                  <a:schemeClr val="bg1"/>
                </a:solidFill>
                <a:effectLst/>
              </a:rPr>
              <a:t>-d</a:t>
            </a:r>
            <a:r>
              <a:rPr lang="en-US" sz="3000" dirty="0">
                <a:solidFill>
                  <a:schemeClr val="tx1"/>
                </a:solidFill>
                <a:effectLst/>
              </a:rPr>
              <a:t>|</a:t>
            </a:r>
            <a:r>
              <a:rPr lang="en-US" sz="3000" dirty="0">
                <a:solidFill>
                  <a:schemeClr val="bg1"/>
                </a:solidFill>
                <a:effectLst/>
              </a:rPr>
              <a:t>-e</a:t>
            </a:r>
            <a:r>
              <a:rPr lang="en-US" sz="3000" dirty="0">
                <a:solidFill>
                  <a:schemeClr val="tx1"/>
                </a:solidFill>
                <a:effectLst/>
              </a:rPr>
              <a:t>|</a:t>
            </a:r>
            <a:r>
              <a:rPr lang="en-US" sz="3000" dirty="0">
                <a:solidFill>
                  <a:schemeClr val="bg1"/>
                </a:solidFill>
                <a:effectLst/>
              </a:rPr>
              <a:t>-f</a:t>
            </a:r>
            <a:r>
              <a:rPr lang="en-US" sz="3000" dirty="0">
                <a:solidFill>
                  <a:schemeClr val="tx1"/>
                </a:solidFill>
                <a:effectLst/>
              </a:rPr>
              <a:t>|</a:t>
            </a:r>
            <a:r>
              <a:rPr lang="en-US" sz="3000" dirty="0">
                <a:solidFill>
                  <a:schemeClr val="bg1"/>
                </a:solidFill>
                <a:effectLst/>
              </a:rPr>
              <a:t>-x FILE</a:t>
            </a:r>
          </a:p>
        </p:txBody>
      </p:sp>
    </p:spTree>
    <p:extLst>
      <p:ext uri="{BB962C8B-B14F-4D97-AF65-F5344CB8AC3E}">
        <p14:creationId xmlns:p14="http://schemas.microsoft.com/office/powerpoint/2010/main" val="53484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Description</a:t>
            </a:r>
          </a:p>
          <a:p>
            <a:pPr lvl="1"/>
            <a:r>
              <a:rPr lang="en-US"/>
              <a:t>Execute commands based on conditional</a:t>
            </a:r>
          </a:p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3200400"/>
            <a:ext cx="11049000" cy="3124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1"/>
                </a:solidFill>
                <a:effectLst/>
              </a:rPr>
              <a:t>count=1</a:t>
            </a:r>
          </a:p>
          <a:p>
            <a:r>
              <a:rPr lang="en-US" sz="3000" dirty="0">
                <a:solidFill>
                  <a:schemeClr val="bg1"/>
                </a:solidFill>
                <a:effectLst/>
              </a:rPr>
              <a:t>case $count</a:t>
            </a:r>
          </a:p>
          <a:p>
            <a:r>
              <a:rPr lang="en-US" sz="3000" dirty="0">
                <a:solidFill>
                  <a:schemeClr val="bg1"/>
                </a:solidFill>
                <a:effectLst/>
              </a:rPr>
              <a:t> 1) echo 'One'</a:t>
            </a:r>
          </a:p>
          <a:p>
            <a:r>
              <a:rPr lang="en-US" sz="3000" dirty="0">
                <a:solidFill>
                  <a:schemeClr val="bg1"/>
                </a:solidFill>
                <a:effectLst/>
              </a:rPr>
              <a:t>    ;;</a:t>
            </a:r>
          </a:p>
          <a:p>
            <a:r>
              <a:rPr lang="en-US" sz="3000" dirty="0">
                <a:solidFill>
                  <a:schemeClr val="bg1"/>
                </a:solidFill>
                <a:effectLst/>
              </a:rPr>
              <a:t> *) echo 'Not one'</a:t>
            </a:r>
          </a:p>
          <a:p>
            <a:r>
              <a:rPr lang="en-US" sz="3000" dirty="0" err="1">
                <a:solidFill>
                  <a:schemeClr val="bg1"/>
                </a:solidFill>
                <a:effectLst/>
              </a:rPr>
              <a:t>esac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6737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Description</a:t>
            </a:r>
          </a:p>
          <a:p>
            <a:pPr lvl="1"/>
            <a:r>
              <a:rPr lang="en-US"/>
              <a:t>Count from starting to ending point</a:t>
            </a:r>
          </a:p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seq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3200400"/>
            <a:ext cx="11049000" cy="3124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$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seq</a:t>
            </a:r>
            <a:r>
              <a:rPr lang="en-US" sz="3000" dirty="0">
                <a:solidFill>
                  <a:schemeClr val="bg1"/>
                </a:solidFill>
                <a:effectLst/>
              </a:rPr>
              <a:t> 1 5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1 2 3 4 5</a:t>
            </a:r>
          </a:p>
          <a:p>
            <a:r>
              <a:rPr lang="en-US" sz="3000" dirty="0">
                <a:solidFill>
                  <a:schemeClr val="bg1"/>
                </a:solidFill>
                <a:effectLst/>
              </a:rPr>
              <a:t>$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seq</a:t>
            </a:r>
            <a:r>
              <a:rPr lang="en-US" sz="3000" dirty="0">
                <a:solidFill>
                  <a:schemeClr val="bg1"/>
                </a:solidFill>
                <a:effectLst/>
              </a:rPr>
              <a:t> 1 2 5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1 3 5</a:t>
            </a:r>
          </a:p>
          <a:p>
            <a:r>
              <a:rPr lang="en-US" sz="3000" dirty="0">
                <a:solidFill>
                  <a:schemeClr val="bg1"/>
                </a:solidFill>
                <a:effectLst/>
              </a:rPr>
              <a:t>$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seq</a:t>
            </a:r>
            <a:r>
              <a:rPr lang="en-US" sz="3000" dirty="0">
                <a:solidFill>
                  <a:schemeClr val="bg1"/>
                </a:solidFill>
                <a:effectLst/>
              </a:rPr>
              <a:t> -w 5 10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05 06 07 08 09 10</a:t>
            </a:r>
          </a:p>
        </p:txBody>
      </p:sp>
    </p:spTree>
    <p:extLst>
      <p:ext uri="{BB962C8B-B14F-4D97-AF65-F5344CB8AC3E}">
        <p14:creationId xmlns:p14="http://schemas.microsoft.com/office/powerpoint/2010/main" val="308877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Description</a:t>
            </a:r>
          </a:p>
          <a:p>
            <a:pPr lvl="1"/>
            <a:r>
              <a:rPr lang="en-US"/>
              <a:t>Execute command for each member in a list</a:t>
            </a:r>
          </a:p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3200400"/>
            <a:ext cx="11049000" cy="3306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i="1" dirty="0">
                <a:solidFill>
                  <a:schemeClr val="accent2"/>
                </a:solidFill>
                <a:effectLst/>
              </a:rPr>
              <a:t># List all files with prefix “item:”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for 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i</a:t>
            </a:r>
            <a:r>
              <a:rPr lang="en-US" sz="2500" dirty="0">
                <a:solidFill>
                  <a:schemeClr val="bg1"/>
                </a:solidFill>
                <a:effectLst/>
              </a:rPr>
              <a:t> in $( ls ); do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   echo item: $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i</a:t>
            </a:r>
            <a:endParaRPr lang="en-US" sz="2500" dirty="0">
              <a:solidFill>
                <a:schemeClr val="bg1"/>
              </a:solidFill>
              <a:effectLst/>
            </a:endParaRP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done</a:t>
            </a:r>
          </a:p>
          <a:p>
            <a:r>
              <a:rPr lang="en-US" sz="2500" i="1" dirty="0">
                <a:solidFill>
                  <a:schemeClr val="accent2"/>
                </a:solidFill>
                <a:effectLst/>
              </a:rPr>
              <a:t># Create files fileXX.txt where XX is between 05 and 10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for 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i</a:t>
            </a:r>
            <a:r>
              <a:rPr lang="en-US" sz="2500" dirty="0">
                <a:solidFill>
                  <a:schemeClr val="bg1"/>
                </a:solidFill>
                <a:effectLst/>
              </a:rPr>
              <a:t> in $( 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seq</a:t>
            </a:r>
            <a:r>
              <a:rPr lang="en-US" sz="2500" dirty="0">
                <a:solidFill>
                  <a:schemeClr val="bg1"/>
                </a:solidFill>
                <a:effectLst/>
              </a:rPr>
              <a:t> -w 5 10 ); do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   touch file$i.txt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29818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1219200"/>
            <a:ext cx="11049000" cy="53058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i="1" dirty="0">
                <a:solidFill>
                  <a:schemeClr val="accent2"/>
                </a:solidFill>
                <a:effectLst/>
              </a:rPr>
              <a:t># Iterate over the elements of a list 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for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i</a:t>
            </a:r>
            <a:r>
              <a:rPr lang="en-US" sz="2400" dirty="0">
                <a:solidFill>
                  <a:schemeClr val="bg1"/>
                </a:solidFill>
                <a:effectLst/>
              </a:rPr>
              <a:t> in {1..10}; do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 echo item: $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i</a:t>
            </a:r>
            <a:endParaRPr lang="en-US" sz="2400" dirty="0">
              <a:solidFill>
                <a:schemeClr val="bg1"/>
              </a:solidFill>
              <a:effectLst/>
            </a:endParaRP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done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# C-style for loop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for ((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i</a:t>
            </a:r>
            <a:r>
              <a:rPr lang="en-US" sz="2400" dirty="0">
                <a:solidFill>
                  <a:schemeClr val="bg1"/>
                </a:solidFill>
                <a:effectLst/>
              </a:rPr>
              <a:t>=1;i&lt;=10;i++)); do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 echo item: $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i</a:t>
            </a:r>
            <a:endParaRPr lang="en-US" sz="2400" dirty="0">
              <a:solidFill>
                <a:schemeClr val="bg1"/>
              </a:solidFill>
              <a:effectLst/>
            </a:endParaRP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done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# Nested loops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for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i</a:t>
            </a:r>
            <a:r>
              <a:rPr lang="en-US" sz="2400" dirty="0">
                <a:solidFill>
                  <a:schemeClr val="bg1"/>
                </a:solidFill>
                <a:effectLst/>
              </a:rPr>
              <a:t> in {1..10}; do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 for j in {1..10}; do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    echo $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i</a:t>
            </a:r>
            <a:r>
              <a:rPr lang="en-US" sz="2400" dirty="0">
                <a:solidFill>
                  <a:schemeClr val="bg1"/>
                </a:solidFill>
                <a:effectLst/>
              </a:rPr>
              <a:t>-$j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 done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11838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Description</a:t>
            </a:r>
          </a:p>
          <a:p>
            <a:pPr lvl="1"/>
            <a:r>
              <a:rPr lang="en-US"/>
              <a:t>Execute commands as long as a test succeeds</a:t>
            </a:r>
          </a:p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3200400"/>
            <a:ext cx="11049000" cy="3124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Print numbers from 1 to 5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count=1</a:t>
            </a:r>
          </a:p>
          <a:p>
            <a:r>
              <a:rPr lang="en-US" sz="3000" dirty="0">
                <a:solidFill>
                  <a:schemeClr val="bg1"/>
                </a:solidFill>
                <a:effectLst/>
              </a:rPr>
              <a:t>while [ $count -le 5 ]; do</a:t>
            </a:r>
          </a:p>
          <a:p>
            <a:r>
              <a:rPr lang="en-US" sz="3000" dirty="0">
                <a:solidFill>
                  <a:schemeClr val="bg1"/>
                </a:solidFill>
                <a:effectLst/>
              </a:rPr>
              <a:t>  echo $count</a:t>
            </a:r>
          </a:p>
          <a:p>
            <a:r>
              <a:rPr lang="en-US" sz="3000" dirty="0">
                <a:solidFill>
                  <a:schemeClr val="bg1"/>
                </a:solidFill>
                <a:effectLst/>
              </a:rPr>
              <a:t>  count=$((count+1))</a:t>
            </a:r>
          </a:p>
          <a:p>
            <a:r>
              <a:rPr lang="en-US" sz="3000" dirty="0">
                <a:solidFill>
                  <a:schemeClr val="bg1"/>
                </a:solidFill>
                <a:effectLst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33383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Description</a:t>
            </a:r>
          </a:p>
          <a:p>
            <a:pPr lvl="1"/>
            <a:r>
              <a:rPr lang="en-US"/>
              <a:t>Execute commands as long as a test does not succeed</a:t>
            </a:r>
          </a:p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until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3200400"/>
            <a:ext cx="11049000" cy="3124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Print numbers from 1 to 5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count=1</a:t>
            </a:r>
          </a:p>
          <a:p>
            <a:r>
              <a:rPr lang="en-US" sz="3000" dirty="0">
                <a:solidFill>
                  <a:schemeClr val="bg1"/>
                </a:solidFill>
                <a:effectLst/>
              </a:rPr>
              <a:t>until [ $count -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gt</a:t>
            </a:r>
            <a:r>
              <a:rPr lang="en-US" sz="3000" dirty="0">
                <a:solidFill>
                  <a:schemeClr val="bg1"/>
                </a:solidFill>
                <a:effectLst/>
              </a:rPr>
              <a:t> 5 ]; do</a:t>
            </a:r>
          </a:p>
          <a:p>
            <a:r>
              <a:rPr lang="en-US" sz="3000" dirty="0">
                <a:solidFill>
                  <a:schemeClr val="bg1"/>
                </a:solidFill>
                <a:effectLst/>
              </a:rPr>
              <a:t>  echo $count</a:t>
            </a:r>
          </a:p>
          <a:p>
            <a:r>
              <a:rPr lang="en-US" sz="3000" dirty="0">
                <a:solidFill>
                  <a:schemeClr val="bg1"/>
                </a:solidFill>
                <a:effectLst/>
              </a:rPr>
              <a:t>  count=$((count+1))</a:t>
            </a:r>
          </a:p>
          <a:p>
            <a:r>
              <a:rPr lang="en-US" sz="3000" dirty="0">
                <a:solidFill>
                  <a:schemeClr val="bg1"/>
                </a:solidFill>
                <a:effectLst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16429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Parameters and Prompts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Simple Scripts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1224000"/>
            <a:ext cx="2758273" cy="275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0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Interactive prompt for user input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Prompt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74950" y="1899000"/>
            <a:ext cx="11049000" cy="3505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1"/>
                </a:solidFill>
                <a:effectLst/>
              </a:rPr>
              <a:t>#!/bin/bash</a:t>
            </a:r>
          </a:p>
          <a:p>
            <a:endParaRPr lang="en-US" sz="3000" dirty="0">
              <a:solidFill>
                <a:schemeClr val="tx1"/>
              </a:solidFill>
              <a:effectLst/>
            </a:endParaRP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# Ask for user input</a:t>
            </a:r>
          </a:p>
          <a:p>
            <a:endParaRPr lang="en-US" sz="3000" dirty="0">
              <a:solidFill>
                <a:schemeClr val="tx1"/>
              </a:solidFill>
              <a:effectLst/>
            </a:endParaRPr>
          </a:p>
          <a:p>
            <a:r>
              <a:rPr lang="en-US" sz="3000" dirty="0">
                <a:solidFill>
                  <a:schemeClr val="bg1"/>
                </a:solidFill>
                <a:effectLst/>
              </a:rPr>
              <a:t>read -p 'Enter your name: ' USR_NAME</a:t>
            </a:r>
          </a:p>
          <a:p>
            <a:endParaRPr lang="en-US" sz="3000" dirty="0">
              <a:solidFill>
                <a:schemeClr val="bg1"/>
              </a:solidFill>
              <a:effectLst/>
            </a:endParaRPr>
          </a:p>
          <a:p>
            <a:r>
              <a:rPr lang="en-US" sz="3000" dirty="0">
                <a:solidFill>
                  <a:schemeClr val="bg1"/>
                </a:solidFill>
                <a:effectLst/>
              </a:rPr>
              <a:t>echo 'Hello, '$USR_NAME</a:t>
            </a:r>
          </a:p>
        </p:txBody>
      </p:sp>
    </p:spTree>
    <p:extLst>
      <p:ext uri="{BB962C8B-B14F-4D97-AF65-F5344CB8AC3E}">
        <p14:creationId xmlns:p14="http://schemas.microsoft.com/office/powerpoint/2010/main" val="351854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Quick Overview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Previous Module (M7)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C5447-024A-4A72-AAD7-39B06FD94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76" y="774000"/>
            <a:ext cx="3721522" cy="372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5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Check and accept just one parameter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Accept One Parameter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9912" y="1830758"/>
            <a:ext cx="11049000" cy="47924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1"/>
                </a:solidFill>
                <a:effectLst/>
              </a:rPr>
              <a:t>#!/bin/bash</a:t>
            </a:r>
          </a:p>
          <a:p>
            <a:endParaRPr lang="en-US" sz="3000" dirty="0">
              <a:solidFill>
                <a:schemeClr val="tx1"/>
              </a:solidFill>
              <a:effectLst/>
            </a:endParaRP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# Accept one parameter</a:t>
            </a:r>
          </a:p>
          <a:p>
            <a:endParaRPr lang="en-US" sz="30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r>
              <a:rPr lang="en-US" sz="3000" dirty="0">
                <a:solidFill>
                  <a:schemeClr val="bg1"/>
                </a:solidFill>
                <a:effectLst/>
              </a:rPr>
              <a:t>if [ $# -ne 1 ]; then</a:t>
            </a:r>
          </a:p>
          <a:p>
            <a:r>
              <a:rPr lang="en-US" sz="3000" dirty="0">
                <a:solidFill>
                  <a:schemeClr val="bg1"/>
                </a:solidFill>
                <a:effectLst/>
              </a:rPr>
              <a:t>  echo 'Usage: '$0'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your_name</a:t>
            </a:r>
            <a:r>
              <a:rPr lang="en-US" sz="3000" dirty="0">
                <a:solidFill>
                  <a:schemeClr val="bg1"/>
                </a:solidFill>
                <a:effectLst/>
              </a:rPr>
              <a:t>‘;</a:t>
            </a:r>
          </a:p>
          <a:p>
            <a:r>
              <a:rPr lang="en-US" sz="3000" dirty="0">
                <a:solidFill>
                  <a:schemeClr val="bg1"/>
                </a:solidFill>
                <a:effectLst/>
              </a:rPr>
              <a:t>  exit 1;</a:t>
            </a:r>
          </a:p>
          <a:p>
            <a:r>
              <a:rPr lang="en-US" sz="3000" dirty="0">
                <a:solidFill>
                  <a:schemeClr val="bg1"/>
                </a:solidFill>
                <a:effectLst/>
              </a:rPr>
              <a:t>fi</a:t>
            </a:r>
          </a:p>
          <a:p>
            <a:endParaRPr lang="en-US" sz="30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r>
              <a:rPr lang="en-US" sz="3000" dirty="0">
                <a:solidFill>
                  <a:schemeClr val="bg1"/>
                </a:solidFill>
                <a:effectLst/>
              </a:rPr>
              <a:t>echo 'Hello, '$1</a:t>
            </a:r>
          </a:p>
        </p:txBody>
      </p:sp>
    </p:spTree>
    <p:extLst>
      <p:ext uri="{BB962C8B-B14F-4D97-AF65-F5344CB8AC3E}">
        <p14:creationId xmlns:p14="http://schemas.microsoft.com/office/powerpoint/2010/main" val="392988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Practice: Creating Simple Scripts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Demonstration in Class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746000" y="1269000"/>
            <a:ext cx="2708804" cy="293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1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Exam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 Few More Details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746000" y="1269000"/>
            <a:ext cx="2708804" cy="293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5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Dates: </a:t>
            </a:r>
          </a:p>
          <a:p>
            <a:pPr lvl="1"/>
            <a:r>
              <a:rPr lang="bg-BG" dirty="0"/>
              <a:t>2</a:t>
            </a:r>
            <a:r>
              <a:rPr lang="en-US" dirty="0"/>
              <a:t>0</a:t>
            </a:r>
            <a:r>
              <a:rPr lang="bg-BG" dirty="0"/>
              <a:t>/</a:t>
            </a:r>
            <a:r>
              <a:rPr lang="en-US" dirty="0"/>
              <a:t>06/2021</a:t>
            </a:r>
            <a:r>
              <a:rPr lang="bg-BG" dirty="0"/>
              <a:t> - </a:t>
            </a:r>
            <a:r>
              <a:rPr lang="en-US" dirty="0"/>
              <a:t>10</a:t>
            </a:r>
            <a:r>
              <a:rPr lang="bg-BG" dirty="0"/>
              <a:t>:00 - 1</a:t>
            </a:r>
            <a:r>
              <a:rPr lang="en-US" dirty="0"/>
              <a:t>4</a:t>
            </a:r>
            <a:r>
              <a:rPr lang="bg-BG" dirty="0"/>
              <a:t>:00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Regular exam </a:t>
            </a:r>
            <a:r>
              <a:rPr lang="en-US" dirty="0"/>
              <a:t>(included in the price)</a:t>
            </a:r>
          </a:p>
          <a:p>
            <a:pPr lvl="1"/>
            <a:r>
              <a:rPr lang="en-US" dirty="0"/>
              <a:t>26/06/2021 - 10:00 - 14:00, </a:t>
            </a:r>
            <a:r>
              <a:rPr lang="en-US" b="1" dirty="0">
                <a:solidFill>
                  <a:schemeClr val="bg1"/>
                </a:solidFill>
              </a:rPr>
              <a:t>Re-take exam </a:t>
            </a:r>
            <a:r>
              <a:rPr lang="en-US" dirty="0"/>
              <a:t>(paid separately)</a:t>
            </a:r>
          </a:p>
          <a:p>
            <a:r>
              <a:rPr lang="en-US" dirty="0"/>
              <a:t>Additional </a:t>
            </a:r>
            <a:r>
              <a:rPr lang="en-US" b="1" dirty="0"/>
              <a:t>30 minutes for the theory </a:t>
            </a:r>
            <a:r>
              <a:rPr lang="en-US" dirty="0"/>
              <a:t>(start it until </a:t>
            </a:r>
            <a:r>
              <a:rPr lang="en-US" b="1" dirty="0"/>
              <a:t>14:29</a:t>
            </a:r>
            <a:r>
              <a:rPr lang="en-US" dirty="0"/>
              <a:t>)</a:t>
            </a:r>
          </a:p>
          <a:p>
            <a:r>
              <a:rPr lang="en-US" dirty="0"/>
              <a:t>Place: </a:t>
            </a:r>
            <a:r>
              <a:rPr lang="en-US" b="1" dirty="0"/>
              <a:t>On-line </a:t>
            </a:r>
          </a:p>
          <a:p>
            <a:r>
              <a:rPr lang="en-US" dirty="0"/>
              <a:t>Practice: Approximately </a:t>
            </a:r>
            <a:r>
              <a:rPr lang="en-US" b="1" dirty="0">
                <a:solidFill>
                  <a:schemeClr val="bg1"/>
                </a:solidFill>
              </a:rPr>
              <a:t>5 task groups each with 3-5 subtasks</a:t>
            </a:r>
          </a:p>
          <a:p>
            <a:r>
              <a:rPr lang="en-US" dirty="0"/>
              <a:t>Test: </a:t>
            </a:r>
            <a:r>
              <a:rPr lang="en-US" b="1" dirty="0">
                <a:solidFill>
                  <a:schemeClr val="bg1"/>
                </a:solidFill>
              </a:rPr>
              <a:t>30 questions</a:t>
            </a:r>
            <a:r>
              <a:rPr lang="en-US" dirty="0"/>
              <a:t>: 20 single and 10 multiple (two) choice</a:t>
            </a:r>
          </a:p>
          <a:p>
            <a:r>
              <a:rPr lang="en-US" dirty="0"/>
              <a:t>Communication: </a:t>
            </a:r>
            <a:r>
              <a:rPr lang="en-US" b="1" dirty="0">
                <a:solidFill>
                  <a:schemeClr val="bg1"/>
                </a:solidFill>
              </a:rPr>
              <a:t>FB Group </a:t>
            </a:r>
            <a:r>
              <a:rPr lang="en-US" dirty="0"/>
              <a:t>&amp; </a:t>
            </a:r>
            <a:r>
              <a:rPr lang="en-US" b="1" dirty="0">
                <a:solidFill>
                  <a:schemeClr val="bg1"/>
                </a:solidFill>
              </a:rPr>
              <a:t>Sli.do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Exam(s)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1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 Like Tasks</a:t>
            </a:r>
          </a:p>
          <a:p>
            <a:pPr lvl="1"/>
            <a:r>
              <a:rPr lang="en-US" dirty="0"/>
              <a:t>File: </a:t>
            </a:r>
            <a:r>
              <a:rPr lang="en-US" b="1" i="1" dirty="0"/>
              <a:t>M8-Exam-Simulation.docx</a:t>
            </a:r>
          </a:p>
          <a:p>
            <a:r>
              <a:rPr lang="en-US" dirty="0"/>
              <a:t>Exam Like Questions</a:t>
            </a:r>
          </a:p>
          <a:p>
            <a:pPr lvl="1"/>
            <a:r>
              <a:rPr lang="en-US" dirty="0"/>
              <a:t>File: </a:t>
            </a:r>
            <a:r>
              <a:rPr lang="en-US" b="1" i="1" dirty="0"/>
              <a:t>M8-Exam-Simulation.pptx</a:t>
            </a:r>
          </a:p>
          <a:p>
            <a:r>
              <a:rPr lang="en-US" dirty="0"/>
              <a:t>More Exam Like Questions</a:t>
            </a:r>
          </a:p>
          <a:p>
            <a:pPr lvl="1"/>
            <a:r>
              <a:rPr lang="en-US" dirty="0">
                <a:hlinkClick r:id="rId2"/>
              </a:rPr>
              <a:t>https://zahariev.pro/q/lsa-202104</a:t>
            </a:r>
            <a:r>
              <a:rPr lang="en-US" dirty="0"/>
              <a:t>  </a:t>
            </a:r>
          </a:p>
          <a:p>
            <a:pPr lvl="1"/>
            <a:r>
              <a:rPr lang="en-US" sz="3200" dirty="0"/>
              <a:t>Will be available </a:t>
            </a:r>
            <a:r>
              <a:rPr lang="en-US" sz="3200"/>
              <a:t>until 23:59:59 on 26.06.2021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 Preparation Materials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2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Practice: Exam Simulation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Live Demonstration in Class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746000" y="1269000"/>
            <a:ext cx="2708804" cy="293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2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75399" y="1541427"/>
            <a:ext cx="7968258" cy="485077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sz="3200" dirty="0">
                <a:solidFill>
                  <a:schemeClr val="bg2"/>
                </a:solidFill>
              </a:rPr>
              <a:t>Sourcing is an alternative approach to script execution</a:t>
            </a:r>
          </a:p>
          <a:p>
            <a:pPr latinLnBrk="0"/>
            <a:r>
              <a:rPr lang="en-US" sz="3200" dirty="0">
                <a:solidFill>
                  <a:schemeClr val="bg2"/>
                </a:solidFill>
              </a:rPr>
              <a:t>Sourcing can be done in two ways source script.sh or . script.sh</a:t>
            </a:r>
          </a:p>
          <a:p>
            <a:pPr latinLnBrk="0"/>
            <a:r>
              <a:rPr lang="en-US" sz="3200" dirty="0" err="1">
                <a:solidFill>
                  <a:schemeClr val="bg2"/>
                </a:solidFill>
              </a:rPr>
              <a:t>cron</a:t>
            </a:r>
            <a:r>
              <a:rPr lang="en-US" sz="3200" dirty="0">
                <a:solidFill>
                  <a:schemeClr val="bg2"/>
                </a:solidFill>
              </a:rPr>
              <a:t> and at are tools for scheduling tasks execution</a:t>
            </a:r>
          </a:p>
          <a:p>
            <a:pPr latinLnBrk="0"/>
            <a:r>
              <a:rPr lang="en-US" sz="3200" dirty="0">
                <a:solidFill>
                  <a:schemeClr val="bg2"/>
                </a:solidFill>
              </a:rPr>
              <a:t>There is set of special permissions – SUID, SGID, and sticky bit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B3EC666-83E0-4D47-B348-5F60E2A933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169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75399" y="1541427"/>
            <a:ext cx="7968258" cy="485077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sz="3200" dirty="0">
                <a:solidFill>
                  <a:schemeClr val="bg2"/>
                </a:solidFill>
              </a:rPr>
              <a:t>locate and </a:t>
            </a:r>
            <a:r>
              <a:rPr lang="en-US" sz="3200" dirty="0" err="1">
                <a:solidFill>
                  <a:schemeClr val="bg2"/>
                </a:solidFill>
              </a:rPr>
              <a:t>updatedb</a:t>
            </a:r>
            <a:r>
              <a:rPr lang="en-US" sz="3200" dirty="0">
                <a:solidFill>
                  <a:schemeClr val="bg2"/>
                </a:solidFill>
              </a:rPr>
              <a:t> provide an alternative option for finding files</a:t>
            </a:r>
          </a:p>
          <a:p>
            <a:pPr latinLnBrk="0"/>
            <a:r>
              <a:rPr lang="en-US" sz="3200" dirty="0">
                <a:solidFill>
                  <a:schemeClr val="bg2"/>
                </a:solidFill>
              </a:rPr>
              <a:t>Bash scripts are built from comments (#) and commands</a:t>
            </a:r>
          </a:p>
          <a:p>
            <a:pPr latinLnBrk="0"/>
            <a:r>
              <a:rPr lang="en-US" sz="3200" dirty="0">
                <a:solidFill>
                  <a:schemeClr val="bg2"/>
                </a:solidFill>
              </a:rPr>
              <a:t>Bash scripts can accept parameters on the command line and user input</a:t>
            </a:r>
          </a:p>
          <a:p>
            <a:pPr latinLnBrk="0"/>
            <a:r>
              <a:rPr lang="en-US" sz="3200" dirty="0">
                <a:solidFill>
                  <a:schemeClr val="bg2"/>
                </a:solidFill>
              </a:rPr>
              <a:t>We can use flow-control (if, case) and loop (for, while, until) commands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B3EC666-83E0-4D47-B348-5F60E2A933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606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Bash Programming – Introduction How-To</a:t>
            </a:r>
          </a:p>
          <a:p>
            <a:pPr lvl="1"/>
            <a:r>
              <a:rPr lang="en-US" sz="2400" dirty="0">
                <a:hlinkClick r:id="rId3"/>
              </a:rPr>
              <a:t>http://tldp.org/HOWTO/Bash-Prog-Intro-HOWTO.html</a:t>
            </a:r>
            <a:r>
              <a:rPr lang="en-US" sz="2400" dirty="0"/>
              <a:t> </a:t>
            </a:r>
          </a:p>
          <a:p>
            <a:r>
              <a:rPr lang="en-US" sz="2800" dirty="0"/>
              <a:t>Bash Reference Manual</a:t>
            </a:r>
          </a:p>
          <a:p>
            <a:pPr lvl="1"/>
            <a:r>
              <a:rPr lang="en-US" sz="2400" dirty="0">
                <a:hlinkClick r:id="rId4"/>
              </a:rPr>
              <a:t>https://www.gnu.org/software/bash/manual/html_node/index.html</a:t>
            </a:r>
            <a:endParaRPr lang="en-US" sz="2400" dirty="0"/>
          </a:p>
          <a:p>
            <a:r>
              <a:rPr lang="en-US" sz="2800" dirty="0"/>
              <a:t>Cron How-To</a:t>
            </a:r>
          </a:p>
          <a:p>
            <a:pPr lvl="1"/>
            <a:r>
              <a:rPr lang="en-US" sz="2400" dirty="0">
                <a:hlinkClick r:id="rId5"/>
              </a:rPr>
              <a:t>https://help.ubuntu.com/community/CronHowto</a:t>
            </a:r>
            <a:r>
              <a:rPr lang="en-US" sz="2400" dirty="0"/>
              <a:t> </a:t>
            </a:r>
          </a:p>
          <a:p>
            <a:r>
              <a:rPr lang="en-US" sz="2800" dirty="0"/>
              <a:t>Cron Schedule Expressions Editor</a:t>
            </a:r>
          </a:p>
          <a:p>
            <a:pPr lvl="1"/>
            <a:r>
              <a:rPr lang="en-US" sz="2400" dirty="0">
                <a:hlinkClick r:id="rId6"/>
              </a:rPr>
              <a:t>https://crontab.guru/</a:t>
            </a:r>
            <a:r>
              <a:rPr lang="en-US" sz="240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20201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797">
                <a:solidFill>
                  <a:srgbClr val="234465"/>
                </a:solidFill>
              </a:rPr>
              <a:t>Questions?</a:t>
            </a:r>
            <a:endParaRPr lang="en-US" sz="8797"/>
          </a:p>
        </p:txBody>
      </p:sp>
    </p:spTree>
    <p:extLst>
      <p:ext uri="{BB962C8B-B14F-4D97-AF65-F5344CB8AC3E}">
        <p14:creationId xmlns:p14="http://schemas.microsoft.com/office/powerpoint/2010/main" val="53144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Web Servers (</a:t>
            </a:r>
            <a:r>
              <a:rPr lang="en-US" b="1" dirty="0">
                <a:solidFill>
                  <a:schemeClr val="bg1"/>
                </a:solidFill>
              </a:rPr>
              <a:t>Apache HTTP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Relational Databases (</a:t>
            </a:r>
            <a:r>
              <a:rPr lang="en-US" b="1" dirty="0" err="1">
                <a:solidFill>
                  <a:schemeClr val="bg1"/>
                </a:solidFill>
              </a:rPr>
              <a:t>MariaDB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MySQL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Dynamic Web Content Generation (</a:t>
            </a:r>
            <a:r>
              <a:rPr lang="en-US" b="1" dirty="0">
                <a:solidFill>
                  <a:schemeClr val="bg1"/>
                </a:solidFill>
              </a:rPr>
              <a:t>PHP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Web-based Management Interfaces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Covered</a:t>
            </a:r>
          </a:p>
        </p:txBody>
      </p:sp>
    </p:spTree>
    <p:extLst>
      <p:ext uri="{BB962C8B-B14F-4D97-AF65-F5344CB8AC3E}">
        <p14:creationId xmlns:p14="http://schemas.microsoft.com/office/powerpoint/2010/main" val="184034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7702" y="2547480"/>
            <a:ext cx="3624607" cy="100944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8390" y="1394260"/>
            <a:ext cx="3333747" cy="96654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3672" y="5306518"/>
            <a:ext cx="3654992" cy="113460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7702" y="1394258"/>
            <a:ext cx="3624607" cy="98889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8612" y="4078083"/>
            <a:ext cx="2553730" cy="236304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3672" y="3834175"/>
            <a:ext cx="3654992" cy="123048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664" y="2606295"/>
            <a:ext cx="1600370" cy="123048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41" y="2617597"/>
            <a:ext cx="1600370" cy="120788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226" y="5306520"/>
            <a:ext cx="3624607" cy="113460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3672" y="1394259"/>
            <a:ext cx="3390629" cy="2162669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225" y="3863080"/>
            <a:ext cx="3624607" cy="1230487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443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7383" y="1764434"/>
            <a:ext cx="5036134" cy="1394637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7383" y="4238790"/>
            <a:ext cx="5036134" cy="2082487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0731" y="2034364"/>
            <a:ext cx="4112525" cy="3752023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62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269565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4073" y="4445192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890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1942" y="1179586"/>
            <a:ext cx="8693332" cy="5488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199"/>
              <a:t>Software University – High-Quality Education, Profession and Job for Software Developers</a:t>
            </a:r>
          </a:p>
          <a:p>
            <a:pPr lvl="1"/>
            <a:r>
              <a:rPr lang="en-US" sz="2999" noProof="1">
                <a:hlinkClick r:id="rId3"/>
              </a:rPr>
              <a:t>softuni.bg</a:t>
            </a:r>
            <a:r>
              <a:rPr lang="en-US" sz="2999" noProof="1"/>
              <a:t>, </a:t>
            </a:r>
            <a:r>
              <a:rPr lang="en-US" sz="2999" noProof="1">
                <a:hlinkClick r:id="rId4"/>
              </a:rPr>
              <a:t>softuni.org</a:t>
            </a:r>
            <a:r>
              <a:rPr lang="en-US" sz="29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/>
              <a:t>Software University Foundation</a:t>
            </a:r>
            <a:endParaRPr lang="bg-BG" sz="3199"/>
          </a:p>
          <a:p>
            <a:pPr lvl="1"/>
            <a:r>
              <a:rPr lang="en-US" sz="2999" noProof="1">
                <a:hlinkClick r:id="rId5"/>
              </a:rPr>
              <a:t>softuni.foundation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/>
              <a:t>Software University @ Facebook</a:t>
            </a:r>
          </a:p>
          <a:p>
            <a:pPr lvl="1"/>
            <a:r>
              <a:rPr lang="en-US" sz="2999" noProof="1">
                <a:hlinkClick r:id="rId6"/>
              </a:rPr>
              <a:t>facebook.com/SoftwareUniversity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/>
              <a:t>Software University Forums</a:t>
            </a:r>
          </a:p>
          <a:p>
            <a:pPr lvl="1"/>
            <a:r>
              <a:rPr lang="en-US" sz="2999">
                <a:hlinkClick r:id="rId7"/>
              </a:rPr>
              <a:t>forum.softuni.bg</a:t>
            </a:r>
            <a:endParaRPr lang="en-US" sz="2999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83936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Topics and Lab Infrastructure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This Module (M8)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746000" y="1269000"/>
            <a:ext cx="2708804" cy="293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3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Scheduled task 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Writing scripts in bash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Additional information and tools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Exam simulation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77876" y="1873979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5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6B8DDC8-6397-415E-BD3E-3A4DB9C530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156" b="37778"/>
          <a:stretch/>
        </p:blipFill>
        <p:spPr>
          <a:xfrm>
            <a:off x="1981200" y="1676400"/>
            <a:ext cx="8229600" cy="42672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Infrastructure</a:t>
            </a:r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86CCDBF-6F30-4C9B-87E5-EE36F913205C}"/>
              </a:ext>
            </a:extLst>
          </p:cNvPr>
          <p:cNvSpPr/>
          <p:nvPr/>
        </p:nvSpPr>
        <p:spPr bwMode="auto">
          <a:xfrm>
            <a:off x="5334000" y="1219200"/>
            <a:ext cx="2819400" cy="2819400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7836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 is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171F5-5FBD-420B-A8FC-7950D1C65D51}"/>
              </a:ext>
            </a:extLst>
          </p:cNvPr>
          <p:cNvSpPr txBox="1"/>
          <p:nvPr/>
        </p:nvSpPr>
        <p:spPr>
          <a:xfrm>
            <a:off x="2388084" y="1082745"/>
            <a:ext cx="7416086" cy="2164227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497" dirty="0"/>
              <a:t>THIS IS OUR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8002E1-91E6-48ED-8108-E552EA4DB138}"/>
              </a:ext>
            </a:extLst>
          </p:cNvPr>
          <p:cNvSpPr txBox="1"/>
          <p:nvPr/>
        </p:nvSpPr>
        <p:spPr>
          <a:xfrm>
            <a:off x="2058786" y="2462642"/>
            <a:ext cx="8073253" cy="196109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297" b="1" dirty="0"/>
              <a:t>LAST </a:t>
            </a:r>
            <a:r>
              <a:rPr lang="en-US" sz="10297" dirty="0"/>
              <a:t>MODULE</a:t>
            </a:r>
            <a:endParaRPr lang="en-US" sz="123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C30C3D-DCB6-4630-BE18-76FE20AC6AD7}"/>
              </a:ext>
            </a:extLst>
          </p:cNvPr>
          <p:cNvSpPr txBox="1"/>
          <p:nvPr/>
        </p:nvSpPr>
        <p:spPr>
          <a:xfrm>
            <a:off x="2884372" y="3938226"/>
            <a:ext cx="6415235" cy="123339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5998" b="1" dirty="0"/>
              <a:t>FIRST EXAM </a:t>
            </a:r>
            <a:r>
              <a:rPr lang="en-US" sz="5998" dirty="0"/>
              <a:t>IS THIS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AAD2DF-39B0-4AB8-B84A-3CAEB3BBF85C}"/>
              </a:ext>
            </a:extLst>
          </p:cNvPr>
          <p:cNvSpPr txBox="1"/>
          <p:nvPr/>
        </p:nvSpPr>
        <p:spPr>
          <a:xfrm>
            <a:off x="2921482" y="4313965"/>
            <a:ext cx="6369518" cy="243660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796" b="1" dirty="0"/>
              <a:t>SUNDAY</a:t>
            </a:r>
            <a:endParaRPr lang="en-US" sz="9597" b="1" dirty="0"/>
          </a:p>
        </p:txBody>
      </p:sp>
    </p:spTree>
    <p:extLst>
      <p:ext uri="{BB962C8B-B14F-4D97-AF65-F5344CB8AC3E}">
        <p14:creationId xmlns:p14="http://schemas.microsoft.com/office/powerpoint/2010/main" val="368225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3838</TotalTime>
  <Words>2031</Words>
  <Application>Microsoft Office PowerPoint</Application>
  <PresentationFormat>Widescreen</PresentationFormat>
  <Paragraphs>428</Paragraphs>
  <Slides>53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Malgun Gothic (Body)</vt:lpstr>
      <vt:lpstr>Arial</vt:lpstr>
      <vt:lpstr>Calibri</vt:lpstr>
      <vt:lpstr>Consolas</vt:lpstr>
      <vt:lpstr>Wingdings</vt:lpstr>
      <vt:lpstr>Wingdings 2</vt:lpstr>
      <vt:lpstr>SoftUni</vt:lpstr>
      <vt:lpstr>Bash Scripting. Automation</vt:lpstr>
      <vt:lpstr>You Have Questions?</vt:lpstr>
      <vt:lpstr>Homework Progress</vt:lpstr>
      <vt:lpstr>Previous Module (M7)</vt:lpstr>
      <vt:lpstr>What We Covered</vt:lpstr>
      <vt:lpstr>This Module (M8)</vt:lpstr>
      <vt:lpstr>Table of Contents</vt:lpstr>
      <vt:lpstr>Lab Infrastructure</vt:lpstr>
      <vt:lpstr>The End is Here</vt:lpstr>
      <vt:lpstr>Exam is Coming, Prepare Yourself</vt:lpstr>
      <vt:lpstr>Book Your Exam</vt:lpstr>
      <vt:lpstr>Exam Reminder</vt:lpstr>
      <vt:lpstr>Scoring for Linux System Administration</vt:lpstr>
      <vt:lpstr>Practice</vt:lpstr>
      <vt:lpstr>Test</vt:lpstr>
      <vt:lpstr>Scheduling</vt:lpstr>
      <vt:lpstr> Purposes</vt:lpstr>
      <vt:lpstr> cron</vt:lpstr>
      <vt:lpstr> cron</vt:lpstr>
      <vt:lpstr> cron</vt:lpstr>
      <vt:lpstr> anacron</vt:lpstr>
      <vt:lpstr> at</vt:lpstr>
      <vt:lpstr>Live Demonstration in Class</vt:lpstr>
      <vt:lpstr>Scripts</vt:lpstr>
      <vt:lpstr>Structure</vt:lpstr>
      <vt:lpstr>Special Variables</vt:lpstr>
      <vt:lpstr>Commands and Flow Control</vt:lpstr>
      <vt:lpstr>echo</vt:lpstr>
      <vt:lpstr>read</vt:lpstr>
      <vt:lpstr>if</vt:lpstr>
      <vt:lpstr>test</vt:lpstr>
      <vt:lpstr>case</vt:lpstr>
      <vt:lpstr>seq</vt:lpstr>
      <vt:lpstr>for</vt:lpstr>
      <vt:lpstr>for</vt:lpstr>
      <vt:lpstr>while</vt:lpstr>
      <vt:lpstr>until</vt:lpstr>
      <vt:lpstr>Simple Scripts</vt:lpstr>
      <vt:lpstr>Work with Prompt</vt:lpstr>
      <vt:lpstr>Accept One Parameter</vt:lpstr>
      <vt:lpstr>Live Demonstration in Class</vt:lpstr>
      <vt:lpstr>A Few More Details</vt:lpstr>
      <vt:lpstr>Exam(s) Details</vt:lpstr>
      <vt:lpstr>Exam Preparation Materials</vt:lpstr>
      <vt:lpstr>Live Demonstration in Class</vt:lpstr>
      <vt:lpstr>Summary</vt:lpstr>
      <vt:lpstr>Summary</vt:lpstr>
      <vt:lpstr>Resources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LSA-W7-Databases-Web-Servers-and-Applications</dc:title>
  <dc:subject>Software Development Course</dc:subject>
  <dc:creator>Software University</dc:creator>
  <cp:keywords>SoftUni; Software University; programming; software development; software engineering; course</cp:keywords>
  <dc:description>© SoftUni – https://about.softuni.bg/
© Software University – https://softuni.bg
Copyrighted document. Unauthorized copy, reproduction or use is not permitted.</dc:description>
  <cp:lastModifiedBy>Dimitar Zahariev</cp:lastModifiedBy>
  <cp:revision>62</cp:revision>
  <dcterms:created xsi:type="dcterms:W3CDTF">2018-05-23T13:08:44Z</dcterms:created>
  <dcterms:modified xsi:type="dcterms:W3CDTF">2021-06-16T22:02:32Z</dcterms:modified>
  <cp:category>programming;computer programming;software development</cp:category>
</cp:coreProperties>
</file>