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30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523" r:id="rId27"/>
    <p:sldId id="522" r:id="rId28"/>
    <p:sldId id="280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B4E3B2-881B-4328-98D6-0C7316D81182}" v="280" dt="2021-04-28T14:06:07.35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8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B0B4E3B2-881B-4328-98D6-0C7316D81182}"/>
    <pc:docChg chg="undo custSel addSld delSld modSld">
      <pc:chgData name="Dimitar Zahariev" userId="b84e4ebc77879e88" providerId="LiveId" clId="{B0B4E3B2-881B-4328-98D6-0C7316D81182}" dt="2021-04-28T14:06:07.333" v="315" actId="20577"/>
      <pc:docMkLst>
        <pc:docMk/>
      </pc:docMkLst>
      <pc:sldChg chg="addSp delSp modSp mod">
        <pc:chgData name="Dimitar Zahariev" userId="b84e4ebc77879e88" providerId="LiveId" clId="{B0B4E3B2-881B-4328-98D6-0C7316D81182}" dt="2021-04-28T06:29:07.685" v="2" actId="478"/>
        <pc:sldMkLst>
          <pc:docMk/>
          <pc:sldMk cId="2825810768" sldId="256"/>
        </pc:sldMkLst>
        <pc:picChg chg="del">
          <ac:chgData name="Dimitar Zahariev" userId="b84e4ebc77879e88" providerId="LiveId" clId="{B0B4E3B2-881B-4328-98D6-0C7316D81182}" dt="2021-04-28T06:29:07.685" v="2" actId="478"/>
          <ac:picMkLst>
            <pc:docMk/>
            <pc:sldMk cId="2825810768" sldId="256"/>
            <ac:picMk id="13" creationId="{0FCA6EB7-56CD-4998-866C-FE91AB892979}"/>
          </ac:picMkLst>
        </pc:picChg>
        <pc:picChg chg="add mod">
          <ac:chgData name="Dimitar Zahariev" userId="b84e4ebc77879e88" providerId="LiveId" clId="{B0B4E3B2-881B-4328-98D6-0C7316D81182}" dt="2021-04-28T06:29:04.609" v="0"/>
          <ac:picMkLst>
            <pc:docMk/>
            <pc:sldMk cId="2825810768" sldId="256"/>
            <ac:picMk id="14" creationId="{189D07BB-AF68-46BE-B23E-808D0C5EA341}"/>
          </ac:picMkLst>
        </pc:picChg>
      </pc:sldChg>
      <pc:sldChg chg="modSp mod modAnim">
        <pc:chgData name="Dimitar Zahariev" userId="b84e4ebc77879e88" providerId="LiveId" clId="{B0B4E3B2-881B-4328-98D6-0C7316D81182}" dt="2021-04-28T06:32:31.683" v="18"/>
        <pc:sldMkLst>
          <pc:docMk/>
          <pc:sldMk cId="1022073263" sldId="257"/>
        </pc:sldMkLst>
        <pc:spChg chg="mod">
          <ac:chgData name="Dimitar Zahariev" userId="b84e4ebc77879e88" providerId="LiveId" clId="{B0B4E3B2-881B-4328-98D6-0C7316D81182}" dt="2021-04-28T06:31:45.809" v="8"/>
          <ac:spMkLst>
            <pc:docMk/>
            <pc:sldMk cId="1022073263" sldId="257"/>
            <ac:spMk id="7" creationId="{F6F1EF36-6894-4DF5-88AE-7CAB1EB19FFC}"/>
          </ac:spMkLst>
        </pc:spChg>
        <pc:spChg chg="mod">
          <ac:chgData name="Dimitar Zahariev" userId="b84e4ebc77879e88" providerId="LiveId" clId="{B0B4E3B2-881B-4328-98D6-0C7316D81182}" dt="2021-04-28T06:30:44.789" v="5"/>
          <ac:spMkLst>
            <pc:docMk/>
            <pc:sldMk cId="1022073263" sldId="257"/>
            <ac:spMk id="10" creationId="{00000000-0000-0000-0000-000000000000}"/>
          </ac:spMkLst>
        </pc:spChg>
      </pc:sldChg>
      <pc:sldChg chg="modAnim">
        <pc:chgData name="Dimitar Zahariev" userId="b84e4ebc77879e88" providerId="LiveId" clId="{B0B4E3B2-881B-4328-98D6-0C7316D81182}" dt="2021-04-28T06:32:06.471" v="12"/>
        <pc:sldMkLst>
          <pc:docMk/>
          <pc:sldMk cId="0" sldId="258"/>
        </pc:sldMkLst>
      </pc:sldChg>
      <pc:sldChg chg="modSp modAnim">
        <pc:chgData name="Dimitar Zahariev" userId="b84e4ebc77879e88" providerId="LiveId" clId="{B0B4E3B2-881B-4328-98D6-0C7316D81182}" dt="2021-04-28T06:33:14.326" v="33" actId="20577"/>
        <pc:sldMkLst>
          <pc:docMk/>
          <pc:sldMk cId="2364747562" sldId="260"/>
        </pc:sldMkLst>
        <pc:spChg chg="mod">
          <ac:chgData name="Dimitar Zahariev" userId="b84e4ebc77879e88" providerId="LiveId" clId="{B0B4E3B2-881B-4328-98D6-0C7316D81182}" dt="2021-04-28T06:33:14.326" v="33" actId="20577"/>
          <ac:spMkLst>
            <pc:docMk/>
            <pc:sldMk cId="2364747562" sldId="260"/>
            <ac:spMk id="2" creationId="{00000000-0000-0000-0000-000000000000}"/>
          </ac:spMkLst>
        </pc:spChg>
      </pc:sldChg>
      <pc:sldChg chg="modSp modAnim">
        <pc:chgData name="Dimitar Zahariev" userId="b84e4ebc77879e88" providerId="LiveId" clId="{B0B4E3B2-881B-4328-98D6-0C7316D81182}" dt="2021-04-28T06:33:59.794" v="57"/>
        <pc:sldMkLst>
          <pc:docMk/>
          <pc:sldMk cId="281238591" sldId="261"/>
        </pc:sldMkLst>
        <pc:spChg chg="mod">
          <ac:chgData name="Dimitar Zahariev" userId="b84e4ebc77879e88" providerId="LiveId" clId="{B0B4E3B2-881B-4328-98D6-0C7316D81182}" dt="2021-04-28T06:33:44.792" v="52" actId="20577"/>
          <ac:spMkLst>
            <pc:docMk/>
            <pc:sldMk cId="281238591" sldId="261"/>
            <ac:spMk id="2" creationId="{00000000-0000-0000-0000-000000000000}"/>
          </ac:spMkLst>
        </pc:spChg>
      </pc:sldChg>
      <pc:sldChg chg="modAnim">
        <pc:chgData name="Dimitar Zahariev" userId="b84e4ebc77879e88" providerId="LiveId" clId="{B0B4E3B2-881B-4328-98D6-0C7316D81182}" dt="2021-04-28T06:34:30.787" v="66"/>
        <pc:sldMkLst>
          <pc:docMk/>
          <pc:sldMk cId="2395441731" sldId="262"/>
        </pc:sldMkLst>
      </pc:sldChg>
      <pc:sldChg chg="modAnim">
        <pc:chgData name="Dimitar Zahariev" userId="b84e4ebc77879e88" providerId="LiveId" clId="{B0B4E3B2-881B-4328-98D6-0C7316D81182}" dt="2021-04-28T06:35:18.857" v="75"/>
        <pc:sldMkLst>
          <pc:docMk/>
          <pc:sldMk cId="2087603342" sldId="263"/>
        </pc:sldMkLst>
      </pc:sldChg>
      <pc:sldChg chg="modAnim">
        <pc:chgData name="Dimitar Zahariev" userId="b84e4ebc77879e88" providerId="LiveId" clId="{B0B4E3B2-881B-4328-98D6-0C7316D81182}" dt="2021-04-28T06:36:09.770" v="96"/>
        <pc:sldMkLst>
          <pc:docMk/>
          <pc:sldMk cId="247916400" sldId="264"/>
        </pc:sldMkLst>
      </pc:sldChg>
      <pc:sldChg chg="modSp modAnim">
        <pc:chgData name="Dimitar Zahariev" userId="b84e4ebc77879e88" providerId="LiveId" clId="{B0B4E3B2-881B-4328-98D6-0C7316D81182}" dt="2021-04-28T06:37:27.593" v="104" actId="113"/>
        <pc:sldMkLst>
          <pc:docMk/>
          <pc:sldMk cId="830020358" sldId="266"/>
        </pc:sldMkLst>
        <pc:spChg chg="mod">
          <ac:chgData name="Dimitar Zahariev" userId="b84e4ebc77879e88" providerId="LiveId" clId="{B0B4E3B2-881B-4328-98D6-0C7316D81182}" dt="2021-04-28T06:37:27.593" v="104" actId="113"/>
          <ac:spMkLst>
            <pc:docMk/>
            <pc:sldMk cId="830020358" sldId="266"/>
            <ac:spMk id="147" creationId="{00000000-0000-0000-0000-000000000000}"/>
          </ac:spMkLst>
        </pc:spChg>
      </pc:sldChg>
      <pc:sldChg chg="modSp mod modAnim">
        <pc:chgData name="Dimitar Zahariev" userId="b84e4ebc77879e88" providerId="LiveId" clId="{B0B4E3B2-881B-4328-98D6-0C7316D81182}" dt="2021-04-28T06:38:25.468" v="113"/>
        <pc:sldMkLst>
          <pc:docMk/>
          <pc:sldMk cId="0" sldId="269"/>
        </pc:sldMkLst>
        <pc:picChg chg="mod">
          <ac:chgData name="Dimitar Zahariev" userId="b84e4ebc77879e88" providerId="LiveId" clId="{B0B4E3B2-881B-4328-98D6-0C7316D81182}" dt="2021-04-28T06:38:14.729" v="109" actId="1076"/>
          <ac:picMkLst>
            <pc:docMk/>
            <pc:sldMk cId="0" sldId="269"/>
            <ac:picMk id="3" creationId="{00000000-0000-0000-0000-000000000000}"/>
          </ac:picMkLst>
        </pc:picChg>
      </pc:sldChg>
      <pc:sldChg chg="modSp mod modAnim">
        <pc:chgData name="Dimitar Zahariev" userId="b84e4ebc77879e88" providerId="LiveId" clId="{B0B4E3B2-881B-4328-98D6-0C7316D81182}" dt="2021-04-28T06:46:43.342" v="213" actId="20577"/>
        <pc:sldMkLst>
          <pc:docMk/>
          <pc:sldMk cId="0" sldId="270"/>
        </pc:sldMkLst>
        <pc:spChg chg="mod">
          <ac:chgData name="Dimitar Zahariev" userId="b84e4ebc77879e88" providerId="LiveId" clId="{B0B4E3B2-881B-4328-98D6-0C7316D81182}" dt="2021-04-28T06:45:38.600" v="152" actId="1038"/>
          <ac:spMkLst>
            <pc:docMk/>
            <pc:sldMk cId="0" sldId="270"/>
            <ac:spMk id="6" creationId="{50AD7229-2145-418A-9E49-978F32247909}"/>
          </ac:spMkLst>
        </pc:spChg>
        <pc:spChg chg="mod">
          <ac:chgData name="Dimitar Zahariev" userId="b84e4ebc77879e88" providerId="LiveId" clId="{B0B4E3B2-881B-4328-98D6-0C7316D81182}" dt="2021-04-28T06:45:44.943" v="153" actId="1076"/>
          <ac:spMkLst>
            <pc:docMk/>
            <pc:sldMk cId="0" sldId="270"/>
            <ac:spMk id="7" creationId="{C4CCD56E-A75D-44BD-90D8-C3B3C1EF3796}"/>
          </ac:spMkLst>
        </pc:spChg>
        <pc:spChg chg="mod">
          <ac:chgData name="Dimitar Zahariev" userId="b84e4ebc77879e88" providerId="LiveId" clId="{B0B4E3B2-881B-4328-98D6-0C7316D81182}" dt="2021-04-28T06:46:43.342" v="213" actId="20577"/>
          <ac:spMkLst>
            <pc:docMk/>
            <pc:sldMk cId="0" sldId="270"/>
            <ac:spMk id="161" creationId="{00000000-0000-0000-0000-000000000000}"/>
          </ac:spMkLst>
        </pc:spChg>
      </pc:sldChg>
      <pc:sldChg chg="modSp modAnim">
        <pc:chgData name="Dimitar Zahariev" userId="b84e4ebc77879e88" providerId="LiveId" clId="{B0B4E3B2-881B-4328-98D6-0C7316D81182}" dt="2021-04-28T06:47:06.782" v="221" actId="20577"/>
        <pc:sldMkLst>
          <pc:docMk/>
          <pc:sldMk cId="3880427017" sldId="271"/>
        </pc:sldMkLst>
        <pc:spChg chg="mod">
          <ac:chgData name="Dimitar Zahariev" userId="b84e4ebc77879e88" providerId="LiveId" clId="{B0B4E3B2-881B-4328-98D6-0C7316D81182}" dt="2021-04-28T06:47:06.782" v="221" actId="20577"/>
          <ac:spMkLst>
            <pc:docMk/>
            <pc:sldMk cId="3880427017" sldId="271"/>
            <ac:spMk id="6" creationId="{DDA278D4-B6E9-4286-ADFA-A82B25006D90}"/>
          </ac:spMkLst>
        </pc:spChg>
      </pc:sldChg>
      <pc:sldChg chg="modAnim">
        <pc:chgData name="Dimitar Zahariev" userId="b84e4ebc77879e88" providerId="LiveId" clId="{B0B4E3B2-881B-4328-98D6-0C7316D81182}" dt="2021-04-28T06:47:34.203" v="222"/>
        <pc:sldMkLst>
          <pc:docMk/>
          <pc:sldMk cId="1875215817" sldId="272"/>
        </pc:sldMkLst>
      </pc:sldChg>
      <pc:sldChg chg="modSp mod">
        <pc:chgData name="Dimitar Zahariev" userId="b84e4ebc77879e88" providerId="LiveId" clId="{B0B4E3B2-881B-4328-98D6-0C7316D81182}" dt="2021-04-28T06:48:46.009" v="238" actId="1035"/>
        <pc:sldMkLst>
          <pc:docMk/>
          <pc:sldMk cId="1824785055" sldId="274"/>
        </pc:sldMkLst>
        <pc:spChg chg="mod">
          <ac:chgData name="Dimitar Zahariev" userId="b84e4ebc77879e88" providerId="LiveId" clId="{B0B4E3B2-881B-4328-98D6-0C7316D81182}" dt="2021-04-28T06:48:13.725" v="229" actId="1037"/>
          <ac:spMkLst>
            <pc:docMk/>
            <pc:sldMk cId="1824785055" sldId="274"/>
            <ac:spMk id="13" creationId="{00000000-0000-0000-0000-000000000000}"/>
          </ac:spMkLst>
        </pc:spChg>
        <pc:spChg chg="mod">
          <ac:chgData name="Dimitar Zahariev" userId="b84e4ebc77879e88" providerId="LiveId" clId="{B0B4E3B2-881B-4328-98D6-0C7316D81182}" dt="2021-04-28T06:48:32.230" v="234" actId="1037"/>
          <ac:spMkLst>
            <pc:docMk/>
            <pc:sldMk cId="1824785055" sldId="274"/>
            <ac:spMk id="15" creationId="{00000000-0000-0000-0000-000000000000}"/>
          </ac:spMkLst>
        </pc:spChg>
        <pc:spChg chg="mod">
          <ac:chgData name="Dimitar Zahariev" userId="b84e4ebc77879e88" providerId="LiveId" clId="{B0B4E3B2-881B-4328-98D6-0C7316D81182}" dt="2021-04-28T06:48:37.110" v="236" actId="1035"/>
          <ac:spMkLst>
            <pc:docMk/>
            <pc:sldMk cId="1824785055" sldId="274"/>
            <ac:spMk id="24" creationId="{00000000-0000-0000-0000-000000000000}"/>
          </ac:spMkLst>
        </pc:spChg>
        <pc:spChg chg="mod">
          <ac:chgData name="Dimitar Zahariev" userId="b84e4ebc77879e88" providerId="LiveId" clId="{B0B4E3B2-881B-4328-98D6-0C7316D81182}" dt="2021-04-28T06:48:46.009" v="238" actId="1035"/>
          <ac:spMkLst>
            <pc:docMk/>
            <pc:sldMk cId="1824785055" sldId="274"/>
            <ac:spMk id="38" creationId="{00000000-0000-0000-0000-000000000000}"/>
          </ac:spMkLst>
        </pc:spChg>
      </pc:sldChg>
      <pc:sldChg chg="modSp modAnim">
        <pc:chgData name="Dimitar Zahariev" userId="b84e4ebc77879e88" providerId="LiveId" clId="{B0B4E3B2-881B-4328-98D6-0C7316D81182}" dt="2021-04-28T06:49:12.382" v="244" actId="20577"/>
        <pc:sldMkLst>
          <pc:docMk/>
          <pc:sldMk cId="676248987" sldId="275"/>
        </pc:sldMkLst>
        <pc:spChg chg="mod">
          <ac:chgData name="Dimitar Zahariev" userId="b84e4ebc77879e88" providerId="LiveId" clId="{B0B4E3B2-881B-4328-98D6-0C7316D81182}" dt="2021-04-28T06:49:12.382" v="244" actId="20577"/>
          <ac:spMkLst>
            <pc:docMk/>
            <pc:sldMk cId="676248987" sldId="275"/>
            <ac:spMk id="200" creationId="{00000000-0000-0000-0000-000000000000}"/>
          </ac:spMkLst>
        </pc:spChg>
      </pc:sldChg>
      <pc:sldChg chg="modAnim">
        <pc:chgData name="Dimitar Zahariev" userId="b84e4ebc77879e88" providerId="LiveId" clId="{B0B4E3B2-881B-4328-98D6-0C7316D81182}" dt="2021-04-28T06:49:35.085" v="246"/>
        <pc:sldMkLst>
          <pc:docMk/>
          <pc:sldMk cId="0" sldId="277"/>
        </pc:sldMkLst>
      </pc:sldChg>
      <pc:sldChg chg="modAnim">
        <pc:chgData name="Dimitar Zahariev" userId="b84e4ebc77879e88" providerId="LiveId" clId="{B0B4E3B2-881B-4328-98D6-0C7316D81182}" dt="2021-04-28T06:50:19.977" v="254"/>
        <pc:sldMkLst>
          <pc:docMk/>
          <pc:sldMk cId="4163372408" sldId="279"/>
        </pc:sldMkLst>
      </pc:sldChg>
      <pc:sldChg chg="modSp mod">
        <pc:chgData name="Dimitar Zahariev" userId="b84e4ebc77879e88" providerId="LiveId" clId="{B0B4E3B2-881B-4328-98D6-0C7316D81182}" dt="2021-04-28T06:29:04.736" v="1" actId="27636"/>
        <pc:sldMkLst>
          <pc:docMk/>
          <pc:sldMk cId="144186764" sldId="288"/>
        </pc:sldMkLst>
        <pc:spChg chg="mod">
          <ac:chgData name="Dimitar Zahariev" userId="b84e4ebc77879e88" providerId="LiveId" clId="{B0B4E3B2-881B-4328-98D6-0C7316D81182}" dt="2021-04-28T06:29:04.736" v="1" actId="27636"/>
          <ac:spMkLst>
            <pc:docMk/>
            <pc:sldMk cId="144186764" sldId="288"/>
            <ac:spMk id="4" creationId="{00000000-0000-0000-0000-000000000000}"/>
          </ac:spMkLst>
        </pc:spChg>
      </pc:sldChg>
      <pc:sldChg chg="del">
        <pc:chgData name="Dimitar Zahariev" userId="b84e4ebc77879e88" providerId="LiveId" clId="{B0B4E3B2-881B-4328-98D6-0C7316D81182}" dt="2021-04-28T09:34:50.477" v="260" actId="47"/>
        <pc:sldMkLst>
          <pc:docMk/>
          <pc:sldMk cId="3975048904" sldId="289"/>
        </pc:sldMkLst>
      </pc:sldChg>
      <pc:sldChg chg="add del">
        <pc:chgData name="Dimitar Zahariev" userId="b84e4ebc77879e88" providerId="LiveId" clId="{B0B4E3B2-881B-4328-98D6-0C7316D81182}" dt="2021-04-28T09:34:27.603" v="259"/>
        <pc:sldMkLst>
          <pc:docMk/>
          <pc:sldMk cId="3269303760" sldId="306"/>
        </pc:sldMkLst>
      </pc:sldChg>
      <pc:sldChg chg="modSp add">
        <pc:chgData name="Dimitar Zahariev" userId="b84e4ebc77879e88" providerId="LiveId" clId="{B0B4E3B2-881B-4328-98D6-0C7316D81182}" dt="2021-04-28T14:06:07.333" v="315" actId="20577"/>
        <pc:sldMkLst>
          <pc:docMk/>
          <pc:sldMk cId="2912925122" sldId="522"/>
        </pc:sldMkLst>
        <pc:spChg chg="mod">
          <ac:chgData name="Dimitar Zahariev" userId="b84e4ebc77879e88" providerId="LiveId" clId="{B0B4E3B2-881B-4328-98D6-0C7316D81182}" dt="2021-04-28T14:05:19.227" v="261"/>
          <ac:spMkLst>
            <pc:docMk/>
            <pc:sldMk cId="2912925122" sldId="522"/>
            <ac:spMk id="2" creationId="{00000000-0000-0000-0000-000000000000}"/>
          </ac:spMkLst>
        </pc:spChg>
        <pc:spChg chg="mod">
          <ac:chgData name="Dimitar Zahariev" userId="b84e4ebc77879e88" providerId="LiveId" clId="{B0B4E3B2-881B-4328-98D6-0C7316D81182}" dt="2021-04-28T14:06:07.333" v="315" actId="20577"/>
          <ac:spMkLst>
            <pc:docMk/>
            <pc:sldMk cId="2912925122" sldId="522"/>
            <ac:spMk id="3" creationId="{00000000-0000-0000-0000-000000000000}"/>
          </ac:spMkLst>
        </pc:spChg>
      </pc:sldChg>
      <pc:sldChg chg="add">
        <pc:chgData name="Dimitar Zahariev" userId="b84e4ebc77879e88" providerId="LiveId" clId="{B0B4E3B2-881B-4328-98D6-0C7316D81182}" dt="2021-04-28T14:05:19.227" v="261"/>
        <pc:sldMkLst>
          <pc:docMk/>
          <pc:sldMk cId="368992285" sldId="5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4540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3392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066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529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440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1068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9823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2374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436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2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5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04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7" Type="http://schemas.openxmlformats.org/officeDocument/2006/relationships/image" Target="../media/image52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zahariev.pro/go/lsa-form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hyperlink" Target="https://motion-software.com/" TargetMode="External"/><Relationship Id="rId18" Type="http://schemas.openxmlformats.org/officeDocument/2006/relationships/image" Target="../media/image2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oftwaregroup.com/" TargetMode="External"/><Relationship Id="rId7" Type="http://schemas.openxmlformats.org/officeDocument/2006/relationships/hyperlink" Target="https://www.sbtech.com/" TargetMode="External"/><Relationship Id="rId12" Type="http://schemas.openxmlformats.org/officeDocument/2006/relationships/image" Target="../media/image26.png"/><Relationship Id="rId17" Type="http://schemas.openxmlformats.org/officeDocument/2006/relationships/hyperlink" Target="https://www.xs-software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hyperlink" Target="http://smartit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coca-colahellenic.com/" TargetMode="External"/><Relationship Id="rId23" Type="http://schemas.openxmlformats.org/officeDocument/2006/relationships/image" Target="../media/image32.png"/><Relationship Id="rId10" Type="http://schemas.openxmlformats.org/officeDocument/2006/relationships/image" Target="../media/image25.png"/><Relationship Id="rId19" Type="http://schemas.openxmlformats.org/officeDocument/2006/relationships/hyperlink" Target="https://www.zuehlke.com/" TargetMode="External"/><Relationship Id="rId4" Type="http://schemas.openxmlformats.org/officeDocument/2006/relationships/image" Target="../media/image22.png"/><Relationship Id="rId9" Type="http://schemas.openxmlformats.org/officeDocument/2006/relationships/hyperlink" Target="http://www.postbank.bg/" TargetMode="External"/><Relationship Id="rId14" Type="http://schemas.openxmlformats.org/officeDocument/2006/relationships/image" Target="../media/image27.jpeg"/><Relationship Id="rId22" Type="http://schemas.openxmlformats.org/officeDocument/2006/relationships/image" Target="../media/image31.jf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Course Introduction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Linux System Administration (LSA)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9D07BB-AF68-46BE-B23E-808D0C5EA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0" y="2349000"/>
            <a:ext cx="2366623" cy="23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1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Week #7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Relational Databases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Web Servers. Languages for Dynamic Web Content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Web-based Management Solutions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Week #8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BASH in Detail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Script Creation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Tasks Automation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Course Scope and Schedule (4)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EDA29-AD82-4EA3-83E2-4ACAD2399099}"/>
              </a:ext>
            </a:extLst>
          </p:cNvPr>
          <p:cNvSpPr txBox="1"/>
          <p:nvPr/>
        </p:nvSpPr>
        <p:spPr>
          <a:xfrm rot="20052179">
            <a:off x="6816826" y="4969812"/>
            <a:ext cx="3688024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1"/>
                </a:solidFill>
              </a:rPr>
              <a:t>+ Exam Preparation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1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Requirements and Landscape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00" y="376425"/>
            <a:ext cx="4328400" cy="432840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LSA: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47546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sz="quarter" idx="10"/>
          </p:nvPr>
        </p:nvSpPr>
        <p:spPr>
          <a:xfrm>
            <a:off x="192001" y="1053001"/>
            <a:ext cx="11804700" cy="56685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CPU with VT-x/AMD-V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4 GB+ of Free RAM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80 GB+ of Free HDD Space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Virtualization Software (</a:t>
            </a:r>
            <a:r>
              <a:rPr lang="en-US" b="1" dirty="0"/>
              <a:t>VirtualBox</a:t>
            </a:r>
            <a:r>
              <a:rPr lang="en-US" dirty="0"/>
              <a:t>, VMware …, Hyper-V)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dirty="0"/>
              <a:t>ISOs for CentOS*, openSUSE*, and Ubuntu*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Required Resources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8B1763-7DCE-4DC2-9BF2-6EB1F15A3D09}"/>
              </a:ext>
            </a:extLst>
          </p:cNvPr>
          <p:cNvSpPr txBox="1"/>
          <p:nvPr/>
        </p:nvSpPr>
        <p:spPr>
          <a:xfrm>
            <a:off x="424805" y="6140150"/>
            <a:ext cx="11339093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* You can experiment with others as well, but mind that there could be some differences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29471-AE79-4844-BBC5-A3D3AC32A66F}"/>
              </a:ext>
            </a:extLst>
          </p:cNvPr>
          <p:cNvSpPr txBox="1"/>
          <p:nvPr/>
        </p:nvSpPr>
        <p:spPr>
          <a:xfrm>
            <a:off x="7129493" y="1295400"/>
            <a:ext cx="4864205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* </a:t>
            </a:r>
            <a:r>
              <a:rPr lang="en-US" sz="2000" b="1" dirty="0"/>
              <a:t>Install Media </a:t>
            </a:r>
            <a:r>
              <a:rPr lang="en-US" sz="2000" dirty="0"/>
              <a:t>~ 100 MB - 8 GB/ISO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* </a:t>
            </a:r>
            <a:r>
              <a:rPr lang="en-US" sz="2000" b="1" dirty="0"/>
              <a:t>Virtual Machines </a:t>
            </a:r>
            <a:r>
              <a:rPr lang="en-US" sz="2000" dirty="0"/>
              <a:t>~ 4 GB+/VM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* </a:t>
            </a:r>
            <a:r>
              <a:rPr lang="en-US" sz="2000" b="1" dirty="0"/>
              <a:t>Templates</a:t>
            </a:r>
            <a:r>
              <a:rPr lang="en-US" sz="2000" dirty="0"/>
              <a:t> ~ 4 GB+/VM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* </a:t>
            </a:r>
            <a:r>
              <a:rPr lang="en-US" sz="2000" b="1" dirty="0"/>
              <a:t>VM Snapshots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002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Lab Infrastructure*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5AC490-552B-4BE4-95D6-7E02F52E6D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156" b="37778"/>
          <a:stretch/>
        </p:blipFill>
        <p:spPr>
          <a:xfrm>
            <a:off x="1981200" y="1676400"/>
            <a:ext cx="8229600" cy="426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6EADEC-C210-4427-A816-BF4B6B98FA0F}"/>
              </a:ext>
            </a:extLst>
          </p:cNvPr>
          <p:cNvSpPr txBox="1"/>
          <p:nvPr/>
        </p:nvSpPr>
        <p:spPr>
          <a:xfrm>
            <a:off x="342392" y="6134119"/>
            <a:ext cx="11507216" cy="59051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* VM type, amount and purpose will vary, but at most, we will have 3 VMs running simultaneously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2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Duration, Languages, 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421" y="762001"/>
            <a:ext cx="3657607" cy="3657607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LSA: Additional Details</a:t>
            </a:r>
          </a:p>
        </p:txBody>
      </p:sp>
    </p:spTree>
    <p:extLst>
      <p:ext uri="{BB962C8B-B14F-4D97-AF65-F5344CB8AC3E}">
        <p14:creationId xmlns:p14="http://schemas.microsoft.com/office/powerpoint/2010/main" val="14327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3400" dirty="0">
                <a:latin typeface="+mj-lt"/>
                <a:ea typeface="Calibri"/>
                <a:cs typeface="Calibri"/>
                <a:sym typeface="Calibri"/>
              </a:rPr>
              <a:t>Why the slides are in English?</a:t>
            </a:r>
            <a:endParaRPr dirty="0">
              <a:latin typeface="+mj-lt"/>
            </a:endParaRPr>
          </a:p>
          <a:p>
            <a:pPr marL="835088" lvl="1" indent="-4572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560"/>
            </a:pP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English is the native language</a:t>
            </a:r>
            <a:br>
              <a:rPr lang="en-US" sz="3200" dirty="0">
                <a:latin typeface="+mj-lt"/>
                <a:ea typeface="Calibri"/>
                <a:cs typeface="Calibri"/>
                <a:sym typeface="Calibri"/>
              </a:rPr>
            </a:b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of the IT people</a:t>
            </a:r>
            <a:endParaRPr dirty="0">
              <a:latin typeface="+mj-lt"/>
            </a:endParaRPr>
          </a:p>
          <a:p>
            <a:pPr marL="835088" lvl="1" indent="-4572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560"/>
            </a:pPr>
            <a:r>
              <a:rPr lang="en-US" sz="3200" dirty="0">
                <a:latin typeface="+mj-lt"/>
                <a:ea typeface="Calibri"/>
                <a:cs typeface="Calibri"/>
                <a:sym typeface="Calibri"/>
              </a:rPr>
              <a:t>Specific terminology should be in English</a:t>
            </a:r>
            <a:endParaRPr dirty="0">
              <a:latin typeface="+mj-lt"/>
            </a:endParaRPr>
          </a:p>
          <a:p>
            <a:pPr marL="1139834" lvl="2" indent="-4572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400"/>
            </a:pPr>
            <a:r>
              <a:rPr lang="en-US" sz="3000" dirty="0">
                <a:latin typeface="+mj-lt"/>
                <a:ea typeface="Calibri"/>
                <a:cs typeface="Calibri"/>
                <a:sym typeface="Calibri"/>
              </a:rPr>
              <a:t>Translations are inaccurate and funny</a:t>
            </a:r>
            <a:endParaRPr dirty="0">
              <a:latin typeface="+mj-lt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3400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Just learn English!</a:t>
            </a:r>
            <a:endParaRPr dirty="0">
              <a:solidFill>
                <a:schemeClr val="bg1"/>
              </a:solidFill>
              <a:latin typeface="+mj-lt"/>
            </a:endParaRPr>
          </a:p>
          <a:p>
            <a:pPr marL="835088" lvl="1" indent="-4572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560"/>
            </a:pPr>
            <a:r>
              <a:rPr lang="en-US" sz="3200" dirty="0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rPr>
              <a:t>No excuses</a:t>
            </a:r>
            <a:endParaRPr sz="3200" dirty="0">
              <a:solidFill>
                <a:schemeClr val="bg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Why English?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"/>
            <a:ext cx="4548398" cy="549684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sz="quarter" idx="10"/>
          </p:nvPr>
        </p:nvSpPr>
        <p:spPr>
          <a:xfrm>
            <a:off x="228600" y="1293742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marL="304747" indent="-30474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ea typeface="Calibri"/>
                <a:cs typeface="Calibri"/>
                <a:sym typeface="Calibri"/>
              </a:rPr>
              <a:t>Lectures: </a:t>
            </a:r>
            <a:r>
              <a:rPr lang="en-US" sz="3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~ </a:t>
            </a:r>
            <a:r>
              <a:rPr lang="en-US" sz="3400" dirty="0">
                <a:solidFill>
                  <a:schemeClr val="bg1"/>
                </a:solidFill>
                <a:latin typeface="Consolas"/>
                <a:ea typeface="Calibri"/>
                <a:cs typeface="Consolas"/>
                <a:sym typeface="Consolas"/>
              </a:rPr>
              <a:t>14</a:t>
            </a:r>
            <a:r>
              <a:rPr lang="en-US" sz="3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hours </a:t>
            </a:r>
            <a:r>
              <a:rPr lang="en-US" sz="3400" dirty="0">
                <a:ea typeface="Calibri"/>
                <a:cs typeface="Calibri"/>
                <a:sym typeface="Calibri"/>
              </a:rPr>
              <a:t>(online)</a:t>
            </a:r>
            <a:endParaRPr lang="en-US" dirty="0"/>
          </a:p>
          <a:p>
            <a:pPr marL="304747" indent="-304747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ea typeface="Calibri"/>
                <a:cs typeface="Calibri"/>
                <a:sym typeface="Calibri"/>
              </a:rPr>
              <a:t>Practical exercises (online): </a:t>
            </a:r>
            <a:r>
              <a:rPr lang="en-US" sz="3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~ </a:t>
            </a:r>
            <a:r>
              <a:rPr lang="en-US" sz="3400" dirty="0">
                <a:solidFill>
                  <a:schemeClr val="bg1"/>
                </a:solidFill>
                <a:latin typeface="Consolas"/>
                <a:ea typeface="Calibri"/>
                <a:cs typeface="Consolas"/>
                <a:sym typeface="Consolas"/>
              </a:rPr>
              <a:t>10</a:t>
            </a:r>
            <a:r>
              <a:rPr lang="en-US" sz="3400" dirty="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 hours</a:t>
            </a:r>
            <a:endParaRPr lang="en-US" dirty="0">
              <a:solidFill>
                <a:schemeClr val="bg1"/>
              </a:solidFill>
            </a:endParaRPr>
          </a:p>
          <a:p>
            <a:pPr marL="304747" indent="-304747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Homework: </a:t>
            </a:r>
            <a:r>
              <a:rPr lang="en-US" sz="3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~ </a:t>
            </a:r>
            <a:r>
              <a:rPr lang="en-US" sz="34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-US" sz="3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hours</a:t>
            </a:r>
            <a:endParaRPr dirty="0">
              <a:solidFill>
                <a:schemeClr val="bg1"/>
              </a:solidFill>
            </a:endParaRPr>
          </a:p>
          <a:p>
            <a:pPr marL="304747" indent="-304747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Schedule: </a:t>
            </a:r>
            <a:r>
              <a:rPr lang="en-US" dirty="0">
                <a:solidFill>
                  <a:schemeClr val="bg1"/>
                </a:solidFill>
                <a:sym typeface="Calibri"/>
              </a:rPr>
              <a:t>April 2021 </a:t>
            </a:r>
            <a:r>
              <a:rPr lang="en-US" sz="3400" dirty="0">
                <a:solidFill>
                  <a:schemeClr val="bg1"/>
                </a:solidFill>
                <a:latin typeface="Calibri"/>
                <a:sym typeface="Calibri"/>
              </a:rPr>
              <a:t>– </a:t>
            </a:r>
            <a:r>
              <a:rPr lang="en-US" dirty="0">
                <a:solidFill>
                  <a:schemeClr val="bg1"/>
                </a:solidFill>
                <a:sym typeface="Calibri"/>
              </a:rPr>
              <a:t>June 2021</a:t>
            </a:r>
            <a:endParaRPr lang="bg-BG" dirty="0">
              <a:solidFill>
                <a:schemeClr val="bg1"/>
              </a:solidFill>
              <a:sym typeface="Calibri"/>
            </a:endParaRPr>
          </a:p>
          <a:p>
            <a:pPr marL="837813" lvl="1" indent="-304747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dirty="0">
                <a:sym typeface="Calibri"/>
              </a:rPr>
              <a:t>Every </a:t>
            </a:r>
            <a:r>
              <a:rPr lang="en-US" dirty="0">
                <a:solidFill>
                  <a:schemeClr val="bg1"/>
                </a:solidFill>
                <a:sym typeface="Calibri"/>
              </a:rPr>
              <a:t>Wednesday</a:t>
            </a:r>
            <a:r>
              <a:rPr lang="en-US" dirty="0">
                <a:sym typeface="Calibri"/>
              </a:rPr>
              <a:t> between </a:t>
            </a:r>
            <a:r>
              <a:rPr lang="en-US" dirty="0">
                <a:solidFill>
                  <a:schemeClr val="bg1"/>
                </a:solidFill>
                <a:sym typeface="Calibri"/>
              </a:rPr>
              <a:t>18:30</a:t>
            </a:r>
            <a:r>
              <a:rPr lang="en-US" dirty="0">
                <a:sym typeface="Calibri"/>
              </a:rPr>
              <a:t> and </a:t>
            </a:r>
            <a:r>
              <a:rPr lang="en-US" dirty="0">
                <a:solidFill>
                  <a:schemeClr val="bg1"/>
                </a:solidFill>
                <a:sym typeface="Calibri"/>
              </a:rPr>
              <a:t>21:30</a:t>
            </a:r>
            <a:endParaRPr dirty="0">
              <a:solidFill>
                <a:schemeClr val="bg1"/>
              </a:solidFill>
            </a:endParaRPr>
          </a:p>
          <a:p>
            <a:pPr marL="304746" indent="-304746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Exam: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20 June 2021</a:t>
            </a:r>
            <a:endParaRPr sz="3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47" indent="-304747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dirty="0"/>
              <a:t>Retake exam: </a:t>
            </a:r>
            <a:r>
              <a:rPr lang="en-US" dirty="0">
                <a:solidFill>
                  <a:schemeClr val="bg1"/>
                </a:solidFill>
              </a:rPr>
              <a:t>26 June 2021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Training Duration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07" y="1828801"/>
            <a:ext cx="3657607" cy="365760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50AD7229-2145-418A-9E49-978F32247909}"/>
              </a:ext>
            </a:extLst>
          </p:cNvPr>
          <p:cNvSpPr/>
          <p:nvPr/>
        </p:nvSpPr>
        <p:spPr>
          <a:xfrm rot="5400000">
            <a:off x="6949902" y="3511700"/>
            <a:ext cx="241599" cy="26670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CD56E-A75D-44BD-90D8-C3B3C1EF3796}"/>
              </a:ext>
            </a:extLst>
          </p:cNvPr>
          <p:cNvSpPr txBox="1"/>
          <p:nvPr/>
        </p:nvSpPr>
        <p:spPr>
          <a:xfrm>
            <a:off x="5813401" y="5013752"/>
            <a:ext cx="2514600" cy="17263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18:30 – 19:30 Part 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19:30 – 19:40 Break 1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19:40 – 20:30 Part 2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20:30 – 20:40 Break 2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20:40 – 21:30 Part 3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DC0C4F-9E0B-474F-AE06-67B9993A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Cover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A278D4-B6E9-4286-ADFA-A82B25006D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8769" y="1108911"/>
            <a:ext cx="10321675" cy="5546589"/>
          </a:xfrm>
        </p:spPr>
        <p:txBody>
          <a:bodyPr>
            <a:normAutofit/>
          </a:bodyPr>
          <a:lstStyle/>
          <a:p>
            <a:r>
              <a:rPr lang="en-US" sz="4400" dirty="0"/>
              <a:t>More than 250 commands</a:t>
            </a:r>
          </a:p>
          <a:p>
            <a:r>
              <a:rPr lang="en-US" sz="4400" dirty="0"/>
              <a:t>3 distribution families</a:t>
            </a:r>
          </a:p>
          <a:p>
            <a:r>
              <a:rPr lang="bg-BG" sz="4400" dirty="0"/>
              <a:t>3 </a:t>
            </a:r>
            <a:r>
              <a:rPr lang="en-US" sz="4400" dirty="0"/>
              <a:t>file systems</a:t>
            </a:r>
          </a:p>
          <a:p>
            <a:r>
              <a:rPr lang="en-US" sz="4400" dirty="0"/>
              <a:t>… and many other interesting things </a:t>
            </a:r>
            <a:r>
              <a:rPr lang="en-US" sz="4400" dirty="0">
                <a:sym typeface="Wingdings" panose="05000000000000000000" pitchFamily="2" charset="2"/>
              </a:rPr>
              <a:t></a:t>
            </a:r>
            <a:endParaRPr lang="en-US" sz="4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4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DC0C4F-9E0B-474F-AE06-67B9993A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Enough?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A278D4-B6E9-4286-ADFA-A82B25006D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0325" y="1129728"/>
            <a:ext cx="10321675" cy="5546589"/>
          </a:xfrm>
        </p:spPr>
        <p:txBody>
          <a:bodyPr/>
          <a:lstStyle/>
          <a:p>
            <a:r>
              <a:rPr lang="en-US" dirty="0"/>
              <a:t>The short answer is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Learning by doing</a:t>
            </a:r>
            <a:r>
              <a:rPr lang="en-US" b="1" dirty="0"/>
              <a:t> </a:t>
            </a:r>
            <a:r>
              <a:rPr lang="en-US" dirty="0"/>
              <a:t>is the key</a:t>
            </a:r>
          </a:p>
          <a:p>
            <a:r>
              <a:rPr lang="en-US" dirty="0"/>
              <a:t>Experiment with </a:t>
            </a:r>
            <a:r>
              <a:rPr lang="en-US" b="1" dirty="0">
                <a:solidFill>
                  <a:schemeClr val="bg1"/>
                </a:solidFill>
              </a:rPr>
              <a:t>different distributions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various platforms</a:t>
            </a:r>
            <a:r>
              <a:rPr lang="en-US" b="1" dirty="0"/>
              <a:t> </a:t>
            </a:r>
            <a:r>
              <a:rPr lang="en-US" dirty="0"/>
              <a:t>(virtual and physical)</a:t>
            </a:r>
          </a:p>
          <a:p>
            <a:r>
              <a:rPr lang="en-US" dirty="0"/>
              <a:t>Try </a:t>
            </a:r>
            <a:r>
              <a:rPr lang="en-US" b="1" dirty="0">
                <a:solidFill>
                  <a:schemeClr val="bg1"/>
                </a:solidFill>
              </a:rPr>
              <a:t>different scenarios</a:t>
            </a:r>
            <a:r>
              <a:rPr lang="en-US" b="1" dirty="0"/>
              <a:t> </a:t>
            </a:r>
            <a:r>
              <a:rPr lang="en-US" dirty="0"/>
              <a:t>and solve </a:t>
            </a:r>
            <a:r>
              <a:rPr lang="en-US" b="1" dirty="0">
                <a:solidFill>
                  <a:schemeClr val="bg1"/>
                </a:solidFill>
              </a:rPr>
              <a:t>variety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tasks</a:t>
            </a:r>
          </a:p>
          <a:p>
            <a:r>
              <a:rPr lang="en-US" dirty="0"/>
              <a:t>Read a </a:t>
            </a:r>
            <a:r>
              <a:rPr lang="en-US" b="1" dirty="0">
                <a:solidFill>
                  <a:schemeClr val="bg1"/>
                </a:solidFill>
              </a:rPr>
              <a:t>book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two</a:t>
            </a:r>
            <a:r>
              <a:rPr lang="en-US" dirty="0"/>
              <a:t> (or </a:t>
            </a:r>
            <a:r>
              <a:rPr lang="en-US" b="1" dirty="0">
                <a:solidFill>
                  <a:schemeClr val="bg1"/>
                </a:solidFill>
              </a:rPr>
              <a:t>even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) on the subject</a:t>
            </a:r>
          </a:p>
          <a:p>
            <a:r>
              <a:rPr lang="en-US" dirty="0"/>
              <a:t>Attend </a:t>
            </a:r>
            <a:r>
              <a:rPr lang="en-US" b="1" dirty="0">
                <a:solidFill>
                  <a:schemeClr val="bg1"/>
                </a:solidFill>
              </a:rPr>
              <a:t>other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courses</a:t>
            </a:r>
            <a:r>
              <a:rPr lang="en-US" b="1" dirty="0"/>
              <a:t> </a:t>
            </a:r>
            <a:r>
              <a:rPr lang="en-US" dirty="0"/>
              <a:t>on the subject as well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521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Exam and Evaluation Criteria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429000" cy="34290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LSA: Exam Information</a:t>
            </a:r>
          </a:p>
        </p:txBody>
      </p:sp>
    </p:spTree>
    <p:extLst>
      <p:ext uri="{BB962C8B-B14F-4D97-AF65-F5344CB8AC3E}">
        <p14:creationId xmlns:p14="http://schemas.microsoft.com/office/powerpoint/2010/main" val="94440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234465"/>
                </a:solidFill>
                <a:latin typeface="Calibri" panose="020F0502020204030204"/>
              </a:rPr>
              <a:t>#LSA-April</a:t>
            </a:r>
            <a:endParaRPr lang="bg-BG" sz="66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B9AD1-ADD5-4D0E-8697-8F9AC266A08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1EF36-6894-4DF5-88AE-7CAB1EB19FFC}"/>
              </a:ext>
            </a:extLst>
          </p:cNvPr>
          <p:cNvSpPr txBox="1"/>
          <p:nvPr/>
        </p:nvSpPr>
        <p:spPr>
          <a:xfrm>
            <a:off x="353491" y="5068040"/>
            <a:ext cx="114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4000" b="1" dirty="0">
                <a:solidFill>
                  <a:srgbClr val="234465"/>
                </a:solidFill>
                <a:latin typeface="Calibri" panose="020F0502020204030204"/>
              </a:rPr>
              <a:t>/groups</a:t>
            </a:r>
            <a:r>
              <a:rPr lang="en-US" sz="4000" b="1" dirty="0">
                <a:solidFill>
                  <a:srgbClr val="234465"/>
                </a:solidFill>
              </a:rPr>
              <a:t>/LinuxSystemAdministrationApril2021</a:t>
            </a:r>
            <a:endParaRPr lang="bg-BG" sz="4000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07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 for Linux System Administration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9980" y="3605922"/>
            <a:ext cx="3099678" cy="3099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7703514" y="3638736"/>
            <a:ext cx="1927539" cy="277046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16000" y="4689000"/>
            <a:ext cx="1985439" cy="86136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2"/>
                </a:solidFill>
              </a:rPr>
              <a:t>EVALUATION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bg2"/>
                </a:solidFill>
              </a:rPr>
              <a:t>CRITERIA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81000" y="4509000"/>
            <a:ext cx="1186735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PRACTICE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EXAM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60 pts.</a:t>
            </a:r>
            <a:endParaRPr lang="bg-BG" sz="2800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3246" y="1219201"/>
            <a:ext cx="1937154" cy="267981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248068" y="1629000"/>
            <a:ext cx="1503501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TEST</a:t>
            </a:r>
            <a:endParaRPr lang="en-US" sz="1600" b="1" dirty="0"/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40 pts.</a:t>
            </a:r>
            <a:endParaRPr lang="bg-BG" sz="2800" b="1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2460470" y="3724846"/>
            <a:ext cx="1809807" cy="2715977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186602" y="4689000"/>
            <a:ext cx="1623398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/>
              <a:t>BONUS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/>
              <a:t>10 pts.</a:t>
            </a:r>
            <a:endParaRPr lang="bg-BG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2184" y="2413136"/>
            <a:ext cx="1420428" cy="208266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2635585" y="2819401"/>
            <a:ext cx="749308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TEAM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PLAY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54522">
            <a:off x="935201" y="3086384"/>
            <a:ext cx="1454885" cy="2131042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 rot="18900000">
            <a:off x="873528" y="3835793"/>
            <a:ext cx="1009955" cy="295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dirty="0"/>
              <a:t>HOMEWORK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7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(Install and) configure </a:t>
            </a:r>
            <a:r>
              <a:rPr lang="en-US" sz="32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few machines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Connect them </a:t>
            </a:r>
            <a:r>
              <a:rPr lang="en-US" sz="3200" dirty="0">
                <a:latin typeface="Calibri"/>
                <a:cs typeface="Calibri"/>
                <a:sym typeface="Calibri"/>
              </a:rPr>
              <a:t>in a certain way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/>
                <a:cs typeface="Calibri"/>
                <a:sym typeface="Calibri"/>
              </a:rPr>
              <a:t>Install and configure </a:t>
            </a:r>
            <a:r>
              <a:rPr lang="en-US" sz="3200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a set of software </a:t>
            </a:r>
            <a:r>
              <a:rPr lang="en-US" sz="3200" dirty="0">
                <a:latin typeface="Calibri"/>
                <a:cs typeface="Calibri"/>
                <a:sym typeface="Calibri"/>
              </a:rPr>
              <a:t>and services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/>
                <a:cs typeface="Calibri"/>
                <a:sym typeface="Calibri"/>
              </a:rPr>
              <a:t>Create a set of </a:t>
            </a:r>
            <a:r>
              <a:rPr lang="en-US" sz="3200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files, folders, users and groups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/>
                <a:cs typeface="Calibri"/>
                <a:sym typeface="Calibri"/>
              </a:rPr>
              <a:t>Set the </a:t>
            </a:r>
            <a:r>
              <a:rPr lang="en-US" sz="3200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appropriate permissions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Write a script </a:t>
            </a:r>
            <a:r>
              <a:rPr lang="en-US" sz="3200" dirty="0">
                <a:latin typeface="Calibri"/>
                <a:cs typeface="Calibri"/>
                <a:sym typeface="Calibri"/>
              </a:rPr>
              <a:t>that does what requested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/>
                <a:cs typeface="Calibri"/>
                <a:sym typeface="Calibri"/>
              </a:rPr>
              <a:t>Additional tasks </a:t>
            </a:r>
            <a:r>
              <a:rPr lang="en-US" sz="3200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as per the exam requirements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Practice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624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xfrm>
            <a:off x="191945" y="2209801"/>
            <a:ext cx="3160799" cy="2847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minutes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Test</a:t>
            </a:r>
            <a:endParaRPr lang="en-US" dirty="0"/>
          </a:p>
        </p:txBody>
      </p:sp>
      <p:sp>
        <p:nvSpPr>
          <p:cNvPr id="8" name="Shape 200">
            <a:extLst>
              <a:ext uri="{FF2B5EF4-FFF2-40B4-BE49-F238E27FC236}">
                <a16:creationId xmlns:a16="http://schemas.microsoft.com/office/drawing/2014/main" id="{73BA928B-06C0-4C2F-8E66-7A9A3D62F75F}"/>
              </a:ext>
            </a:extLst>
          </p:cNvPr>
          <p:cNvSpPr txBox="1">
            <a:spLocks/>
          </p:cNvSpPr>
          <p:nvPr/>
        </p:nvSpPr>
        <p:spPr>
          <a:xfrm>
            <a:off x="3429000" y="2209801"/>
            <a:ext cx="4495800" cy="2847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single-choice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9" name="Shape 200">
            <a:extLst>
              <a:ext uri="{FF2B5EF4-FFF2-40B4-BE49-F238E27FC236}">
                <a16:creationId xmlns:a16="http://schemas.microsoft.com/office/drawing/2014/main" id="{35E0D999-A2B7-406F-99DC-D66EEC0EEB94}"/>
              </a:ext>
            </a:extLst>
          </p:cNvPr>
          <p:cNvSpPr txBox="1">
            <a:spLocks/>
          </p:cNvSpPr>
          <p:nvPr/>
        </p:nvSpPr>
        <p:spPr>
          <a:xfrm>
            <a:off x="7620000" y="2209801"/>
            <a:ext cx="4495800" cy="2847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multi-choice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marL="685800" indent="-685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5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Every week </a:t>
            </a: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there will be a homework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4400" dirty="0">
                <a:latin typeface="Calibri"/>
                <a:cs typeface="Calibri"/>
                <a:sym typeface="Calibri"/>
              </a:rPr>
              <a:t>You must submit the solution </a:t>
            </a:r>
            <a:r>
              <a:rPr lang="en-US" sz="5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within 7 days</a:t>
            </a:r>
          </a:p>
          <a:p>
            <a:pPr marL="685800" indent="-685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5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8 assignments </a:t>
            </a:r>
            <a:r>
              <a:rPr lang="en-US" sz="4400" dirty="0">
                <a:latin typeface="Calibri"/>
                <a:cs typeface="Calibri"/>
                <a:sym typeface="Calibri"/>
              </a:rPr>
              <a:t>worth</a:t>
            </a:r>
            <a:r>
              <a:rPr lang="en-US" sz="44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1,25 points each</a:t>
            </a:r>
            <a:endParaRPr lang="en-US" sz="4400" b="1" dirty="0">
              <a:latin typeface="Calibri"/>
              <a:cs typeface="Calibri"/>
              <a:sym typeface="Calibri"/>
            </a:endParaRPr>
          </a:p>
          <a:p>
            <a:pPr marL="685800" indent="-685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54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10 bonus points </a:t>
            </a:r>
            <a:r>
              <a:rPr lang="en-US" sz="4400" dirty="0">
                <a:latin typeface="Calibri"/>
                <a:cs typeface="Calibri"/>
                <a:sym typeface="Calibri"/>
              </a:rPr>
              <a:t>in total</a:t>
            </a:r>
            <a:endParaRPr lang="en-US" sz="4400" dirty="0"/>
          </a:p>
        </p:txBody>
      </p:sp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Just a Few Words</a:t>
            </a:r>
          </a:p>
        </p:txBody>
      </p:sp>
      <p:pic>
        <p:nvPicPr>
          <p:cNvPr id="7" name="Picture 6" descr="A close up of a toy&#10;&#10;Description generated with high confidence">
            <a:extLst>
              <a:ext uri="{FF2B5EF4-FFF2-40B4-BE49-F238E27FC236}">
                <a16:creationId xmlns:a16="http://schemas.microsoft.com/office/drawing/2014/main" id="{B9DE2CF2-2A48-48F2-AF7F-1A97FDE8E7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909000"/>
            <a:ext cx="3465000" cy="3465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425668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sz="quarter" idx="10"/>
          </p:nvPr>
        </p:nvSpPr>
        <p:spPr>
          <a:xfrm>
            <a:off x="192001" y="1191467"/>
            <a:ext cx="11804700" cy="5529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b="1" dirty="0"/>
              <a:t>Dimitar Zahariev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During office hours work as BI/DI Consultant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Passionate about technology and teaching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Other side activities:</a:t>
            </a:r>
          </a:p>
          <a:p>
            <a:pPr marL="1180719" lvl="1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openSUSE Advocate</a:t>
            </a:r>
          </a:p>
          <a:p>
            <a:pPr marL="1180719" lvl="1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VMUG Bulgaria Co-Leader</a:t>
            </a:r>
          </a:p>
          <a:p>
            <a:pPr marL="1180719" lvl="1" indent="-5715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600" dirty="0"/>
              <a:t>VP IT &amp; Web PMI Bulgaria Chapter</a:t>
            </a:r>
          </a:p>
          <a:p>
            <a:pPr marL="1066419" lvl="1" indent="-457200"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dirty="0"/>
              <a:t>The Trainer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AAC266-D20D-4EBF-A6AB-1EC4A110AB5B}"/>
              </a:ext>
            </a:extLst>
          </p:cNvPr>
          <p:cNvSpPr txBox="1"/>
          <p:nvPr/>
        </p:nvSpPr>
        <p:spPr>
          <a:xfrm>
            <a:off x="7857281" y="3429001"/>
            <a:ext cx="3597936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r>
              <a:rPr lang="en-US" sz="2400" b="1" dirty="0"/>
              <a:t>Communication channels: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SoftUni</a:t>
            </a:r>
            <a:r>
              <a:rPr lang="en-US" sz="2400" dirty="0"/>
              <a:t> Forum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Facebook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Sli.do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37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3D7D200B-BA69-49D4-B123-95BD9E71E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0200" y="1379923"/>
            <a:ext cx="2286000" cy="2286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85A8F-AF32-4E73-B98B-9AC5200DE5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186D9-0020-464C-99FB-A39A5D9406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Just a Short Form</a:t>
            </a: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D5BC5722-5A3C-42AE-B092-5CAEF299A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5800" y="1143000"/>
            <a:ext cx="2286000" cy="2286000"/>
          </a:xfrm>
          <a:prstGeom prst="rect">
            <a:avLst/>
          </a:prstGeom>
        </p:spPr>
      </p:pic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317A4F94-7DF9-4652-A615-781F0D1FF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3000" y="161684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Go here: </a:t>
            </a:r>
            <a:r>
              <a:rPr lang="en-US" dirty="0">
                <a:hlinkClick r:id="rId2"/>
              </a:rPr>
              <a:t>https://zahariev.pro/go</a:t>
            </a:r>
            <a:r>
              <a:rPr lang="en-US">
                <a:hlinkClick r:id="rId2"/>
              </a:rPr>
              <a:t>/lsa-form</a:t>
            </a:r>
            <a:r>
              <a:rPr lang="en-US"/>
              <a:t> 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 few words about your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Environment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Experience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Expectations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2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400" dirty="0"/>
              <a:t>We are ready to </a:t>
            </a:r>
            <a:r>
              <a:rPr lang="en-US" sz="4400" b="1" dirty="0"/>
              <a:t>move</a:t>
            </a:r>
            <a:r>
              <a:rPr lang="en-US" sz="4400" dirty="0"/>
              <a:t> </a:t>
            </a:r>
            <a:r>
              <a:rPr lang="en-US" sz="4400" b="1" dirty="0">
                <a:solidFill>
                  <a:schemeClr val="bg1"/>
                </a:solidFill>
              </a:rPr>
              <a:t>forward</a:t>
            </a:r>
            <a:r>
              <a:rPr lang="en-US" sz="4400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A2CE21-22BF-4B8B-AF3B-7D1584E292F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448801" y="1399662"/>
            <a:ext cx="2253081" cy="24384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Course objectives, scope, and schedule</a:t>
            </a: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sz="3400" dirty="0">
                <a:ea typeface="Calibri"/>
                <a:cs typeface="Calibri"/>
                <a:sym typeface="Calibri"/>
              </a:rPr>
              <a:t>Infrastructure</a:t>
            </a:r>
            <a:endParaRPr sz="3400" dirty="0">
              <a:latin typeface="Calibri"/>
              <a:ea typeface="Calibri"/>
              <a:cs typeface="Calibri"/>
              <a:sym typeface="Calibri"/>
            </a:endParaRP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Exercises and labs</a:t>
            </a:r>
            <a:endParaRPr sz="3400" dirty="0">
              <a:latin typeface="Calibri"/>
              <a:ea typeface="Calibri"/>
              <a:cs typeface="Calibri"/>
            </a:endParaRPr>
          </a:p>
          <a:p>
            <a:pPr marL="446088" indent="-446088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sz="3400" dirty="0">
                <a:latin typeface="Calibri"/>
                <a:ea typeface="Calibri"/>
                <a:cs typeface="Calibri"/>
                <a:sym typeface="Calibri"/>
              </a:rPr>
              <a:t>Examination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Shape 96" descr="A drawing of a cartoon character  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424660" y="1371601"/>
            <a:ext cx="357216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5588" r="-7813" b="1819"/>
          <a:stretch/>
        </p:blipFill>
        <p:spPr>
          <a:xfrm>
            <a:off x="8064168" y="3834278"/>
            <a:ext cx="360811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3"/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5"/>
          </p:cNvPr>
          <p:cNvPicPr>
            <a:picLocks noChangeAspect="1"/>
          </p:cNvPicPr>
          <p:nvPr/>
        </p:nvPicPr>
        <p:blipFill rotWithShape="1">
          <a:blip r:embed="rId16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21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 and When Will Be Covered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29" y="457200"/>
            <a:ext cx="6989043" cy="365760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LSA: Scope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359952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71166" y="1089972"/>
            <a:ext cx="10129234" cy="554658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600"/>
            </a:pPr>
            <a:r>
              <a:rPr lang="en-US" sz="3200" dirty="0">
                <a:ea typeface="Calibri"/>
                <a:cs typeface="Calibri"/>
                <a:sym typeface="Calibri"/>
              </a:rPr>
              <a:t>Installation and Configuration of Linux Servers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600"/>
            </a:pPr>
            <a:r>
              <a:rPr lang="en-US" sz="3200" dirty="0">
                <a:cs typeface="Calibri"/>
                <a:sym typeface="Calibri"/>
              </a:rPr>
              <a:t>Feel Comfortable to Work in the Console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600"/>
            </a:pPr>
            <a:r>
              <a:rPr lang="en-US" sz="3200" dirty="0">
                <a:cs typeface="Calibri"/>
                <a:sym typeface="Calibri"/>
              </a:rPr>
              <a:t>Users and Access Management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600"/>
            </a:pPr>
            <a:r>
              <a:rPr lang="en-US" sz="3200" dirty="0">
                <a:cs typeface="Calibri"/>
                <a:sym typeface="Calibri"/>
              </a:rPr>
              <a:t>Software and Services Management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600"/>
            </a:pPr>
            <a:r>
              <a:rPr lang="en-US" sz="3200" dirty="0">
                <a:cs typeface="Calibri"/>
                <a:sym typeface="Calibri"/>
              </a:rPr>
              <a:t>Network Management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600"/>
            </a:pPr>
            <a:r>
              <a:rPr lang="en-US" sz="3200" dirty="0">
                <a:cs typeface="Calibri"/>
                <a:sym typeface="Calibri"/>
              </a:rPr>
              <a:t>BASH Scripting and Basic Tasks Automation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Course Objectives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474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Week #1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Introduction to Linux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Virtualization and Installation of a Linux distribution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First Steps in the Console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Week #2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Console Navigation. Getting Help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Working with Files and Folders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Access Rights. Users and Groups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Course Scope and Schedule (1)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23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Week #3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Text Editors. Regular Expressions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Search for Files. Extract Information from Files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Standard Streams. Command Chains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Week #4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Network and Network Services Management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Packages. Package Managers. Software Management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Services Management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Course Scope and Schedule (2)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44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Week #5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Boot Process. Boot Loaders and Managers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System Startup Process. </a:t>
            </a:r>
            <a:r>
              <a:rPr lang="en-US" dirty="0" err="1"/>
              <a:t>Runlevels</a:t>
            </a:r>
            <a:r>
              <a:rPr lang="en-US" dirty="0"/>
              <a:t>/Targets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Processes and Resources Monitoring</a:t>
            </a:r>
          </a:p>
          <a:p>
            <a:pPr>
              <a:lnSpc>
                <a:spcPct val="100000"/>
              </a:lnSpc>
            </a:pPr>
            <a:r>
              <a:rPr lang="en-US" b="1" dirty="0"/>
              <a:t>Week #6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Disks and Partition Management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File Systems and FHS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Backup and Restore Files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Calibri"/>
                <a:cs typeface="Calibri"/>
                <a:sym typeface="Calibri"/>
              </a:rPr>
              <a:t>Course Scope and Schedule (3)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6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3779</TotalTime>
  <Words>1217</Words>
  <Application>Microsoft Office PowerPoint</Application>
  <PresentationFormat>Widescreen</PresentationFormat>
  <Paragraphs>239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Noto Sans Symbols</vt:lpstr>
      <vt:lpstr>Wingdings</vt:lpstr>
      <vt:lpstr>Wingdings 2</vt:lpstr>
      <vt:lpstr>SoftUni</vt:lpstr>
      <vt:lpstr>Linux System Administration (LSA)</vt:lpstr>
      <vt:lpstr>You Have Questions?</vt:lpstr>
      <vt:lpstr>Table of Contents</vt:lpstr>
      <vt:lpstr>SoftUni Diamond Partners</vt:lpstr>
      <vt:lpstr>What and When Will Be Covered</vt:lpstr>
      <vt:lpstr>Course Objectives</vt:lpstr>
      <vt:lpstr>Course Scope and Schedule (1)</vt:lpstr>
      <vt:lpstr>Course Scope and Schedule (2)</vt:lpstr>
      <vt:lpstr>Course Scope and Schedule (3)</vt:lpstr>
      <vt:lpstr>Course Scope and Schedule (4)</vt:lpstr>
      <vt:lpstr>Requirements and Landscape</vt:lpstr>
      <vt:lpstr>Required Resources</vt:lpstr>
      <vt:lpstr>Lab Infrastructure*</vt:lpstr>
      <vt:lpstr>Duration, Languages, …</vt:lpstr>
      <vt:lpstr>Why English?</vt:lpstr>
      <vt:lpstr>Training Duration</vt:lpstr>
      <vt:lpstr>We Will Cover</vt:lpstr>
      <vt:lpstr>Is This Enough?</vt:lpstr>
      <vt:lpstr>Exam and Evaluation Criteria</vt:lpstr>
      <vt:lpstr>Scoring for Linux System Administration</vt:lpstr>
      <vt:lpstr>Practice</vt:lpstr>
      <vt:lpstr>Test</vt:lpstr>
      <vt:lpstr>Homework</vt:lpstr>
      <vt:lpstr>Just a Few Words</vt:lpstr>
      <vt:lpstr>The Trainer</vt:lpstr>
      <vt:lpstr>PowerPoint Presentation</vt:lpstr>
      <vt:lpstr>About you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System Administration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Dimitar Zahariev</cp:lastModifiedBy>
  <cp:revision>15</cp:revision>
  <dcterms:created xsi:type="dcterms:W3CDTF">2018-05-23T13:08:44Z</dcterms:created>
  <dcterms:modified xsi:type="dcterms:W3CDTF">2021-04-28T14:06:09Z</dcterms:modified>
  <cp:category>computer programming;programming;software development;software engineering</cp:category>
</cp:coreProperties>
</file>