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7"/>
  </p:notesMasterIdLst>
  <p:handoutMasterIdLst>
    <p:handoutMasterId r:id="rId118"/>
  </p:handoutMasterIdLst>
  <p:sldIdLst>
    <p:sldId id="256" r:id="rId2"/>
    <p:sldId id="379" r:id="rId3"/>
    <p:sldId id="61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6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6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69" r:id="rId98"/>
    <p:sldId id="349" r:id="rId99"/>
    <p:sldId id="350" r:id="rId100"/>
    <p:sldId id="370" r:id="rId101"/>
    <p:sldId id="351" r:id="rId102"/>
    <p:sldId id="352" r:id="rId103"/>
    <p:sldId id="371" r:id="rId104"/>
    <p:sldId id="353" r:id="rId105"/>
    <p:sldId id="354" r:id="rId106"/>
    <p:sldId id="355" r:id="rId107"/>
    <p:sldId id="373" r:id="rId108"/>
    <p:sldId id="372" r:id="rId109"/>
    <p:sldId id="374" r:id="rId110"/>
    <p:sldId id="375" r:id="rId111"/>
    <p:sldId id="363" r:id="rId112"/>
    <p:sldId id="612" r:id="rId113"/>
    <p:sldId id="613" r:id="rId114"/>
    <p:sldId id="364" r:id="rId115"/>
    <p:sldId id="365" r:id="rId1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F0595A-05A8-4F9B-A481-9D951E9DD935}">
          <p14:sldIdLst>
            <p14:sldId id="256"/>
            <p14:sldId id="379"/>
            <p14:sldId id="610"/>
            <p14:sldId id="259"/>
            <p14:sldId id="260"/>
            <p14:sldId id="261"/>
            <p14:sldId id="262"/>
            <p14:sldId id="263"/>
          </p14:sldIdLst>
        </p14:section>
        <p14:section name="Part 1 – Network and Services" id="{4A782CD1-F845-48B6-A9D5-7770EBF92EC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366"/>
            <p14:sldId id="272"/>
            <p14:sldId id="273"/>
            <p14:sldId id="274"/>
            <p14:sldId id="275"/>
            <p14:sldId id="276"/>
            <p14:sldId id="277"/>
            <p14:sldId id="278"/>
            <p14:sldId id="36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Part 2 – Software Management" id="{B3A9F930-4764-479C-8619-C8DDBD8F9D7A}">
          <p14:sldIdLst>
            <p14:sldId id="296"/>
            <p14:sldId id="297"/>
            <p14:sldId id="298"/>
            <p14:sldId id="36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Part 3 – Basic Network Services" id="{3F294D59-406B-4F07-9157-96625B14B5A6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69"/>
            <p14:sldId id="349"/>
            <p14:sldId id="350"/>
            <p14:sldId id="370"/>
            <p14:sldId id="351"/>
            <p14:sldId id="352"/>
            <p14:sldId id="371"/>
            <p14:sldId id="353"/>
            <p14:sldId id="354"/>
            <p14:sldId id="355"/>
          </p14:sldIdLst>
        </p14:section>
        <p14:section name="Conclusion" id="{FBA8440D-3E5E-426B-9E9C-14FC8C91D38E}">
          <p14:sldIdLst>
            <p14:sldId id="373"/>
            <p14:sldId id="372"/>
            <p14:sldId id="374"/>
            <p14:sldId id="375"/>
            <p14:sldId id="363"/>
            <p14:sldId id="612"/>
            <p14:sldId id="61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C8189-55BD-4E96-84B5-8A3197BFE8CB}" v="154" dt="2021-05-19T14:38:50.98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594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microsoft.com/office/2015/10/relationships/revisionInfo" Target="revisionInfo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D95C8189-55BD-4E96-84B5-8A3197BFE8CB}"/>
    <pc:docChg chg="undo redo custSel addSld delSld modSld modSection">
      <pc:chgData name="Dimitar Zahariev" userId="b84e4ebc77879e88" providerId="LiveId" clId="{D95C8189-55BD-4E96-84B5-8A3197BFE8CB}" dt="2021-05-19T14:38:53.768" v="348" actId="47"/>
      <pc:docMkLst>
        <pc:docMk/>
      </pc:docMkLst>
      <pc:sldChg chg="addSp delSp modSp mod">
        <pc:chgData name="Dimitar Zahariev" userId="b84e4ebc77879e88" providerId="LiveId" clId="{D95C8189-55BD-4E96-84B5-8A3197BFE8CB}" dt="2021-05-19T06:13:34.852" v="2" actId="478"/>
        <pc:sldMkLst>
          <pc:docMk/>
          <pc:sldMk cId="2825810768" sldId="256"/>
        </pc:sldMkLst>
        <pc:picChg chg="del">
          <ac:chgData name="Dimitar Zahariev" userId="b84e4ebc77879e88" providerId="LiveId" clId="{D95C8189-55BD-4E96-84B5-8A3197BFE8CB}" dt="2021-05-19T06:13:34.852" v="2" actId="478"/>
          <ac:picMkLst>
            <pc:docMk/>
            <pc:sldMk cId="2825810768" sldId="256"/>
            <ac:picMk id="4" creationId="{00000000-0000-0000-0000-000000000000}"/>
          </ac:picMkLst>
        </pc:picChg>
        <pc:picChg chg="add mod">
          <ac:chgData name="Dimitar Zahariev" userId="b84e4ebc77879e88" providerId="LiveId" clId="{D95C8189-55BD-4E96-84B5-8A3197BFE8CB}" dt="2021-05-19T06:13:32.795" v="0"/>
          <ac:picMkLst>
            <pc:docMk/>
            <pc:sldMk cId="2825810768" sldId="256"/>
            <ac:picMk id="13" creationId="{9F4571E2-6CA5-4092-A58E-6795EC909216}"/>
          </ac:picMkLst>
        </pc:picChg>
      </pc:sldChg>
      <pc:sldChg chg="del">
        <pc:chgData name="Dimitar Zahariev" userId="b84e4ebc77879e88" providerId="LiveId" clId="{D95C8189-55BD-4E96-84B5-8A3197BFE8CB}" dt="2021-05-19T06:13:51.854" v="4" actId="47"/>
        <pc:sldMkLst>
          <pc:docMk/>
          <pc:sldMk cId="1055272636" sldId="257"/>
        </pc:sldMkLst>
      </pc:sldChg>
      <pc:sldChg chg="modSp mod">
        <pc:chgData name="Dimitar Zahariev" userId="b84e4ebc77879e88" providerId="LiveId" clId="{D95C8189-55BD-4E96-84B5-8A3197BFE8CB}" dt="2021-05-19T06:18:14.577" v="14" actId="14100"/>
        <pc:sldMkLst>
          <pc:docMk/>
          <pc:sldMk cId="1233693293" sldId="304"/>
        </pc:sldMkLst>
        <pc:spChg chg="mod">
          <ac:chgData name="Dimitar Zahariev" userId="b84e4ebc77879e88" providerId="LiveId" clId="{D95C8189-55BD-4E96-84B5-8A3197BFE8CB}" dt="2021-05-19T06:18:14.577" v="14" actId="14100"/>
          <ac:spMkLst>
            <pc:docMk/>
            <pc:sldMk cId="1233693293" sldId="304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D95C8189-55BD-4E96-84B5-8A3197BFE8CB}" dt="2021-05-19T10:53:56.269" v="47" actId="20577"/>
        <pc:sldMkLst>
          <pc:docMk/>
          <pc:sldMk cId="3960467469" sldId="311"/>
        </pc:sldMkLst>
        <pc:spChg chg="mod">
          <ac:chgData name="Dimitar Zahariev" userId="b84e4ebc77879e88" providerId="LiveId" clId="{D95C8189-55BD-4E96-84B5-8A3197BFE8CB}" dt="2021-05-19T10:53:56.269" v="47" actId="20577"/>
          <ac:spMkLst>
            <pc:docMk/>
            <pc:sldMk cId="3960467469" sldId="311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D95C8189-55BD-4E96-84B5-8A3197BFE8CB}" dt="2021-05-19T10:53:50.356" v="43" actId="20577"/>
        <pc:sldMkLst>
          <pc:docMk/>
          <pc:sldMk cId="1948550281" sldId="312"/>
        </pc:sldMkLst>
        <pc:spChg chg="mod">
          <ac:chgData name="Dimitar Zahariev" userId="b84e4ebc77879e88" providerId="LiveId" clId="{D95C8189-55BD-4E96-84B5-8A3197BFE8CB}" dt="2021-05-19T10:53:50.356" v="43" actId="20577"/>
          <ac:spMkLst>
            <pc:docMk/>
            <pc:sldMk cId="1948550281" sldId="312"/>
            <ac:spMk id="4" creationId="{00000000-0000-0000-0000-000000000000}"/>
          </ac:spMkLst>
        </pc:spChg>
      </pc:sldChg>
      <pc:sldChg chg="addSp modSp mod modAnim">
        <pc:chgData name="Dimitar Zahariev" userId="b84e4ebc77879e88" providerId="LiveId" clId="{D95C8189-55BD-4E96-84B5-8A3197BFE8CB}" dt="2021-05-19T11:57:11.382" v="168"/>
        <pc:sldMkLst>
          <pc:docMk/>
          <pc:sldMk cId="270476786" sldId="313"/>
        </pc:sldMkLst>
        <pc:spChg chg="add mod">
          <ac:chgData name="Dimitar Zahariev" userId="b84e4ebc77879e88" providerId="LiveId" clId="{D95C8189-55BD-4E96-84B5-8A3197BFE8CB}" dt="2021-05-19T11:57:02.704" v="167" actId="20577"/>
          <ac:spMkLst>
            <pc:docMk/>
            <pc:sldMk cId="270476786" sldId="313"/>
            <ac:spMk id="2" creationId="{C73C0D36-CD31-4F58-960F-71ADEC8D21DB}"/>
          </ac:spMkLst>
        </pc:spChg>
        <pc:spChg chg="mod">
          <ac:chgData name="Dimitar Zahariev" userId="b84e4ebc77879e88" providerId="LiveId" clId="{D95C8189-55BD-4E96-84B5-8A3197BFE8CB}" dt="2021-05-19T11:56:02.667" v="118" actId="404"/>
          <ac:spMkLst>
            <pc:docMk/>
            <pc:sldMk cId="270476786" sldId="313"/>
            <ac:spMk id="3" creationId="{00000000-0000-0000-0000-000000000000}"/>
          </ac:spMkLst>
        </pc:spChg>
        <pc:spChg chg="mod">
          <ac:chgData name="Dimitar Zahariev" userId="b84e4ebc77879e88" providerId="LiveId" clId="{D95C8189-55BD-4E96-84B5-8A3197BFE8CB}" dt="2021-05-19T10:54:01.999" v="54" actId="20577"/>
          <ac:spMkLst>
            <pc:docMk/>
            <pc:sldMk cId="270476786" sldId="313"/>
            <ac:spMk id="4" creationId="{00000000-0000-0000-0000-000000000000}"/>
          </ac:spMkLst>
        </pc:spChg>
      </pc:sldChg>
      <pc:sldChg chg="addSp modSp mod modAnim">
        <pc:chgData name="Dimitar Zahariev" userId="b84e4ebc77879e88" providerId="LiveId" clId="{D95C8189-55BD-4E96-84B5-8A3197BFE8CB}" dt="2021-05-19T11:57:17.511" v="169"/>
        <pc:sldMkLst>
          <pc:docMk/>
          <pc:sldMk cId="3842577815" sldId="314"/>
        </pc:sldMkLst>
        <pc:spChg chg="mod">
          <ac:chgData name="Dimitar Zahariev" userId="b84e4ebc77879e88" providerId="LiveId" clId="{D95C8189-55BD-4E96-84B5-8A3197BFE8CB}" dt="2021-05-19T10:54:08.508" v="61" actId="20577"/>
          <ac:spMkLst>
            <pc:docMk/>
            <pc:sldMk cId="3842577815" sldId="314"/>
            <ac:spMk id="4" creationId="{00000000-0000-0000-0000-000000000000}"/>
          </ac:spMkLst>
        </pc:spChg>
        <pc:spChg chg="add mod">
          <ac:chgData name="Dimitar Zahariev" userId="b84e4ebc77879e88" providerId="LiveId" clId="{D95C8189-55BD-4E96-84B5-8A3197BFE8CB}" dt="2021-05-19T11:57:17.511" v="169"/>
          <ac:spMkLst>
            <pc:docMk/>
            <pc:sldMk cId="3842577815" sldId="314"/>
            <ac:spMk id="10" creationId="{63A14CAE-B34D-4B24-8FC0-53EE10CA18FB}"/>
          </ac:spMkLst>
        </pc:spChg>
      </pc:sldChg>
      <pc:sldChg chg="addSp modSp mod modAnim">
        <pc:chgData name="Dimitar Zahariev" userId="b84e4ebc77879e88" providerId="LiveId" clId="{D95C8189-55BD-4E96-84B5-8A3197BFE8CB}" dt="2021-05-19T11:57:19.767" v="170"/>
        <pc:sldMkLst>
          <pc:docMk/>
          <pc:sldMk cId="3853232119" sldId="315"/>
        </pc:sldMkLst>
        <pc:spChg chg="mod">
          <ac:chgData name="Dimitar Zahariev" userId="b84e4ebc77879e88" providerId="LiveId" clId="{D95C8189-55BD-4E96-84B5-8A3197BFE8CB}" dt="2021-05-19T10:54:14.285" v="68" actId="20577"/>
          <ac:spMkLst>
            <pc:docMk/>
            <pc:sldMk cId="3853232119" sldId="315"/>
            <ac:spMk id="4" creationId="{00000000-0000-0000-0000-000000000000}"/>
          </ac:spMkLst>
        </pc:spChg>
        <pc:spChg chg="add mod">
          <ac:chgData name="Dimitar Zahariev" userId="b84e4ebc77879e88" providerId="LiveId" clId="{D95C8189-55BD-4E96-84B5-8A3197BFE8CB}" dt="2021-05-19T11:57:19.767" v="170"/>
          <ac:spMkLst>
            <pc:docMk/>
            <pc:sldMk cId="3853232119" sldId="315"/>
            <ac:spMk id="10" creationId="{2608CA72-3D16-4559-8640-F4B0DF765C1D}"/>
          </ac:spMkLst>
        </pc:spChg>
      </pc:sldChg>
      <pc:sldChg chg="addSp modSp mod modAnim">
        <pc:chgData name="Dimitar Zahariev" userId="b84e4ebc77879e88" providerId="LiveId" clId="{D95C8189-55BD-4E96-84B5-8A3197BFE8CB}" dt="2021-05-19T11:57:23.810" v="171"/>
        <pc:sldMkLst>
          <pc:docMk/>
          <pc:sldMk cId="4061994382" sldId="316"/>
        </pc:sldMkLst>
        <pc:spChg chg="mod">
          <ac:chgData name="Dimitar Zahariev" userId="b84e4ebc77879e88" providerId="LiveId" clId="{D95C8189-55BD-4E96-84B5-8A3197BFE8CB}" dt="2021-05-19T10:54:20.592" v="75" actId="20577"/>
          <ac:spMkLst>
            <pc:docMk/>
            <pc:sldMk cId="4061994382" sldId="316"/>
            <ac:spMk id="4" creationId="{00000000-0000-0000-0000-000000000000}"/>
          </ac:spMkLst>
        </pc:spChg>
        <pc:spChg chg="add mod">
          <ac:chgData name="Dimitar Zahariev" userId="b84e4ebc77879e88" providerId="LiveId" clId="{D95C8189-55BD-4E96-84B5-8A3197BFE8CB}" dt="2021-05-19T11:57:23.810" v="171"/>
          <ac:spMkLst>
            <pc:docMk/>
            <pc:sldMk cId="4061994382" sldId="316"/>
            <ac:spMk id="10" creationId="{7E4C7D81-8072-4D24-8709-B852494D32BB}"/>
          </ac:spMkLst>
        </pc:spChg>
      </pc:sldChg>
      <pc:sldChg chg="modSp">
        <pc:chgData name="Dimitar Zahariev" userId="b84e4ebc77879e88" providerId="LiveId" clId="{D95C8189-55BD-4E96-84B5-8A3197BFE8CB}" dt="2021-05-19T06:20:09.563" v="17" actId="113"/>
        <pc:sldMkLst>
          <pc:docMk/>
          <pc:sldMk cId="1502628833" sldId="325"/>
        </pc:sldMkLst>
        <pc:spChg chg="mod">
          <ac:chgData name="Dimitar Zahariev" userId="b84e4ebc77879e88" providerId="LiveId" clId="{D95C8189-55BD-4E96-84B5-8A3197BFE8CB}" dt="2021-05-19T06:20:09.563" v="17" actId="113"/>
          <ac:spMkLst>
            <pc:docMk/>
            <pc:sldMk cId="1502628833" sldId="325"/>
            <ac:spMk id="3" creationId="{00000000-0000-0000-0000-000000000000}"/>
          </ac:spMkLst>
        </pc:spChg>
      </pc:sldChg>
      <pc:sldChg chg="modSp">
        <pc:chgData name="Dimitar Zahariev" userId="b84e4ebc77879e88" providerId="LiveId" clId="{D95C8189-55BD-4E96-84B5-8A3197BFE8CB}" dt="2021-05-19T06:20:56.666" v="22" actId="113"/>
        <pc:sldMkLst>
          <pc:docMk/>
          <pc:sldMk cId="826511176" sldId="331"/>
        </pc:sldMkLst>
        <pc:spChg chg="mod">
          <ac:chgData name="Dimitar Zahariev" userId="b84e4ebc77879e88" providerId="LiveId" clId="{D95C8189-55BD-4E96-84B5-8A3197BFE8CB}" dt="2021-05-19T06:20:56.666" v="22" actId="113"/>
          <ac:spMkLst>
            <pc:docMk/>
            <pc:sldMk cId="826511176" sldId="331"/>
            <ac:spMk id="3" creationId="{00000000-0000-0000-0000-000000000000}"/>
          </ac:spMkLst>
        </pc:spChg>
      </pc:sldChg>
      <pc:sldChg chg="modSp">
        <pc:chgData name="Dimitar Zahariev" userId="b84e4ebc77879e88" providerId="LiveId" clId="{D95C8189-55BD-4E96-84B5-8A3197BFE8CB}" dt="2021-05-19T06:21:25.290" v="23" actId="33524"/>
        <pc:sldMkLst>
          <pc:docMk/>
          <pc:sldMk cId="918335897" sldId="334"/>
        </pc:sldMkLst>
        <pc:spChg chg="mod">
          <ac:chgData name="Dimitar Zahariev" userId="b84e4ebc77879e88" providerId="LiveId" clId="{D95C8189-55BD-4E96-84B5-8A3197BFE8CB}" dt="2021-05-19T06:21:25.290" v="23" actId="33524"/>
          <ac:spMkLst>
            <pc:docMk/>
            <pc:sldMk cId="918335897" sldId="334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D95C8189-55BD-4E96-84B5-8A3197BFE8CB}" dt="2021-05-19T06:22:48.310" v="25" actId="20577"/>
        <pc:sldMkLst>
          <pc:docMk/>
          <pc:sldMk cId="642620174" sldId="335"/>
        </pc:sldMkLst>
        <pc:spChg chg="mod">
          <ac:chgData name="Dimitar Zahariev" userId="b84e4ebc77879e88" providerId="LiveId" clId="{D95C8189-55BD-4E96-84B5-8A3197BFE8CB}" dt="2021-05-19T06:22:48.310" v="25" actId="20577"/>
          <ac:spMkLst>
            <pc:docMk/>
            <pc:sldMk cId="642620174" sldId="335"/>
            <ac:spMk id="4" creationId="{00000000-0000-0000-0000-000000000000}"/>
          </ac:spMkLst>
        </pc:spChg>
      </pc:sldChg>
      <pc:sldChg chg="modSp mod">
        <pc:chgData name="Dimitar Zahariev" userId="b84e4ebc77879e88" providerId="LiveId" clId="{D95C8189-55BD-4E96-84B5-8A3197BFE8CB}" dt="2021-05-19T06:22:52.976" v="27" actId="20577"/>
        <pc:sldMkLst>
          <pc:docMk/>
          <pc:sldMk cId="3691254260" sldId="336"/>
        </pc:sldMkLst>
        <pc:spChg chg="mod">
          <ac:chgData name="Dimitar Zahariev" userId="b84e4ebc77879e88" providerId="LiveId" clId="{D95C8189-55BD-4E96-84B5-8A3197BFE8CB}" dt="2021-05-19T06:22:52.976" v="27" actId="20577"/>
          <ac:spMkLst>
            <pc:docMk/>
            <pc:sldMk cId="3691254260" sldId="336"/>
            <ac:spMk id="4" creationId="{00000000-0000-0000-0000-000000000000}"/>
          </ac:spMkLst>
        </pc:spChg>
      </pc:sldChg>
      <pc:sldChg chg="modSp mod">
        <pc:chgData name="Dimitar Zahariev" userId="b84e4ebc77879e88" providerId="LiveId" clId="{D95C8189-55BD-4E96-84B5-8A3197BFE8CB}" dt="2021-05-19T13:59:41.282" v="212" actId="113"/>
        <pc:sldMkLst>
          <pc:docMk/>
          <pc:sldMk cId="1539290439" sldId="343"/>
        </pc:sldMkLst>
        <pc:spChg chg="mod">
          <ac:chgData name="Dimitar Zahariev" userId="b84e4ebc77879e88" providerId="LiveId" clId="{D95C8189-55BD-4E96-84B5-8A3197BFE8CB}" dt="2021-05-19T13:59:41.282" v="212" actId="113"/>
          <ac:spMkLst>
            <pc:docMk/>
            <pc:sldMk cId="1539290439" sldId="343"/>
            <ac:spMk id="9" creationId="{2BA42511-3C9F-4481-81C7-B82B38668D6D}"/>
          </ac:spMkLst>
        </pc:spChg>
      </pc:sldChg>
      <pc:sldChg chg="modSp">
        <pc:chgData name="Dimitar Zahariev" userId="b84e4ebc77879e88" providerId="LiveId" clId="{D95C8189-55BD-4E96-84B5-8A3197BFE8CB}" dt="2021-05-19T06:23:39.931" v="29" actId="33524"/>
        <pc:sldMkLst>
          <pc:docMk/>
          <pc:sldMk cId="33535575" sldId="348"/>
        </pc:sldMkLst>
        <pc:spChg chg="mod">
          <ac:chgData name="Dimitar Zahariev" userId="b84e4ebc77879e88" providerId="LiveId" clId="{D95C8189-55BD-4E96-84B5-8A3197BFE8CB}" dt="2021-05-19T06:23:39.931" v="29" actId="33524"/>
          <ac:spMkLst>
            <pc:docMk/>
            <pc:sldMk cId="33535575" sldId="348"/>
            <ac:spMk id="3" creationId="{00000000-0000-0000-0000-000000000000}"/>
          </ac:spMkLst>
        </pc:spChg>
      </pc:sldChg>
      <pc:sldChg chg="modSp">
        <pc:chgData name="Dimitar Zahariev" userId="b84e4ebc77879e88" providerId="LiveId" clId="{D95C8189-55BD-4E96-84B5-8A3197BFE8CB}" dt="2021-05-19T06:24:21.153" v="31" actId="108"/>
        <pc:sldMkLst>
          <pc:docMk/>
          <pc:sldMk cId="3169343183" sldId="350"/>
        </pc:sldMkLst>
        <pc:spChg chg="mod">
          <ac:chgData name="Dimitar Zahariev" userId="b84e4ebc77879e88" providerId="LiveId" clId="{D95C8189-55BD-4E96-84B5-8A3197BFE8CB}" dt="2021-05-19T06:24:21.153" v="31" actId="108"/>
          <ac:spMkLst>
            <pc:docMk/>
            <pc:sldMk cId="3169343183" sldId="350"/>
            <ac:spMk id="3" creationId="{00000000-0000-0000-0000-000000000000}"/>
          </ac:spMkLst>
        </pc:spChg>
      </pc:sldChg>
      <pc:sldChg chg="modSp">
        <pc:chgData name="Dimitar Zahariev" userId="b84e4ebc77879e88" providerId="LiveId" clId="{D95C8189-55BD-4E96-84B5-8A3197BFE8CB}" dt="2021-05-19T06:24:49.819" v="32" actId="33524"/>
        <pc:sldMkLst>
          <pc:docMk/>
          <pc:sldMk cId="3085034285" sldId="352"/>
        </pc:sldMkLst>
        <pc:spChg chg="mod">
          <ac:chgData name="Dimitar Zahariev" userId="b84e4ebc77879e88" providerId="LiveId" clId="{D95C8189-55BD-4E96-84B5-8A3197BFE8CB}" dt="2021-05-19T06:24:49.819" v="32" actId="33524"/>
          <ac:spMkLst>
            <pc:docMk/>
            <pc:sldMk cId="3085034285" sldId="352"/>
            <ac:spMk id="3" creationId="{00000000-0000-0000-0000-000000000000}"/>
          </ac:spMkLst>
        </pc:spChg>
      </pc:sldChg>
      <pc:sldChg chg="modSp">
        <pc:chgData name="Dimitar Zahariev" userId="b84e4ebc77879e88" providerId="LiveId" clId="{D95C8189-55BD-4E96-84B5-8A3197BFE8CB}" dt="2021-05-19T06:25:18.479" v="33" actId="33524"/>
        <pc:sldMkLst>
          <pc:docMk/>
          <pc:sldMk cId="229033598" sldId="354"/>
        </pc:sldMkLst>
        <pc:spChg chg="mod">
          <ac:chgData name="Dimitar Zahariev" userId="b84e4ebc77879e88" providerId="LiveId" clId="{D95C8189-55BD-4E96-84B5-8A3197BFE8CB}" dt="2021-05-19T06:25:18.479" v="33" actId="33524"/>
          <ac:spMkLst>
            <pc:docMk/>
            <pc:sldMk cId="229033598" sldId="354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D95C8189-55BD-4E96-84B5-8A3197BFE8CB}" dt="2021-05-19T06:13:33.245" v="1" actId="27636"/>
        <pc:sldMkLst>
          <pc:docMk/>
          <pc:sldMk cId="144186764" sldId="365"/>
        </pc:sldMkLst>
        <pc:spChg chg="mod">
          <ac:chgData name="Dimitar Zahariev" userId="b84e4ebc77879e88" providerId="LiveId" clId="{D95C8189-55BD-4E96-84B5-8A3197BFE8CB}" dt="2021-05-19T06:13:33.245" v="1" actId="27636"/>
          <ac:spMkLst>
            <pc:docMk/>
            <pc:sldMk cId="144186764" sldId="365"/>
            <ac:spMk id="4" creationId="{00000000-0000-0000-0000-000000000000}"/>
          </ac:spMkLst>
        </pc:spChg>
      </pc:sldChg>
      <pc:sldChg chg="modSp">
        <pc:chgData name="Dimitar Zahariev" userId="b84e4ebc77879e88" providerId="LiveId" clId="{D95C8189-55BD-4E96-84B5-8A3197BFE8CB}" dt="2021-05-19T06:16:56.359" v="9" actId="113"/>
        <pc:sldMkLst>
          <pc:docMk/>
          <pc:sldMk cId="625004678" sldId="368"/>
        </pc:sldMkLst>
        <pc:spChg chg="mod">
          <ac:chgData name="Dimitar Zahariev" userId="b84e4ebc77879e88" providerId="LiveId" clId="{D95C8189-55BD-4E96-84B5-8A3197BFE8CB}" dt="2021-05-19T06:16:56.359" v="9" actId="113"/>
          <ac:spMkLst>
            <pc:docMk/>
            <pc:sldMk cId="625004678" sldId="368"/>
            <ac:spMk id="3" creationId="{00000000-0000-0000-0000-000000000000}"/>
          </ac:spMkLst>
        </pc:spChg>
      </pc:sldChg>
      <pc:sldChg chg="add">
        <pc:chgData name="Dimitar Zahariev" userId="b84e4ebc77879e88" providerId="LiveId" clId="{D95C8189-55BD-4E96-84B5-8A3197BFE8CB}" dt="2021-05-19T06:13:49.737" v="3"/>
        <pc:sldMkLst>
          <pc:docMk/>
          <pc:sldMk cId="1022073263" sldId="379"/>
        </pc:sldMkLst>
      </pc:sldChg>
      <pc:sldChg chg="addSp modSp add mod modAnim">
        <pc:chgData name="Dimitar Zahariev" userId="b84e4ebc77879e88" providerId="LiveId" clId="{D95C8189-55BD-4E96-84B5-8A3197BFE8CB}" dt="2021-05-19T14:30:27.117" v="346" actId="1076"/>
        <pc:sldMkLst>
          <pc:docMk/>
          <pc:sldMk cId="2856544599" sldId="610"/>
        </pc:sldMkLst>
        <pc:spChg chg="add mod">
          <ac:chgData name="Dimitar Zahariev" userId="b84e4ebc77879e88" providerId="LiveId" clId="{D95C8189-55BD-4E96-84B5-8A3197BFE8CB}" dt="2021-05-19T14:30:22.494" v="345" actId="1076"/>
          <ac:spMkLst>
            <pc:docMk/>
            <pc:sldMk cId="2856544599" sldId="610"/>
            <ac:spMk id="3" creationId="{AB0FD5BD-349E-47EA-A21C-3F7B12DFB595}"/>
          </ac:spMkLst>
        </pc:spChg>
        <pc:spChg chg="add mod">
          <ac:chgData name="Dimitar Zahariev" userId="b84e4ebc77879e88" providerId="LiveId" clId="{D95C8189-55BD-4E96-84B5-8A3197BFE8CB}" dt="2021-05-19T14:30:27.117" v="346" actId="1076"/>
          <ac:spMkLst>
            <pc:docMk/>
            <pc:sldMk cId="2856544599" sldId="610"/>
            <ac:spMk id="6" creationId="{2D2D68B7-2ECF-40B4-921B-853985A6A87D}"/>
          </ac:spMkLst>
        </pc:spChg>
      </pc:sldChg>
      <pc:sldChg chg="add del">
        <pc:chgData name="Dimitar Zahariev" userId="b84e4ebc77879e88" providerId="LiveId" clId="{D95C8189-55BD-4E96-84B5-8A3197BFE8CB}" dt="2021-05-19T14:38:53.768" v="348" actId="47"/>
        <pc:sldMkLst>
          <pc:docMk/>
          <pc:sldMk cId="3269303760" sldId="611"/>
        </pc:sldMkLst>
      </pc:sldChg>
      <pc:sldChg chg="add">
        <pc:chgData name="Dimitar Zahariev" userId="b84e4ebc77879e88" providerId="LiveId" clId="{D95C8189-55BD-4E96-84B5-8A3197BFE8CB}" dt="2021-05-19T14:38:50.978" v="347"/>
        <pc:sldMkLst>
          <pc:docMk/>
          <pc:sldMk cId="927144597" sldId="612"/>
        </pc:sldMkLst>
      </pc:sldChg>
      <pc:sldChg chg="add">
        <pc:chgData name="Dimitar Zahariev" userId="b84e4ebc77879e88" providerId="LiveId" clId="{D95C8189-55BD-4E96-84B5-8A3197BFE8CB}" dt="2021-05-19T14:38:50.978" v="347"/>
        <pc:sldMkLst>
          <pc:docMk/>
          <pc:sldMk cId="246447882" sldId="61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alpha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M1</c:v>
                </c:pt>
                <c:pt idx="1">
                  <c:v>M2</c:v>
                </c:pt>
                <c:pt idx="2">
                  <c:v>M3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197</c:v>
                </c:pt>
                <c:pt idx="1">
                  <c:v>178</c:v>
                </c:pt>
                <c:pt idx="2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51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547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358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44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6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12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72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0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52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028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ubuntu.com/MigratingToNetplan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wiki.ubuntu.com/Netpla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ebian.org/doc/manuals/debian-faq/ch-pkg_basics.en.html" TargetMode="External"/><Relationship Id="rId5" Type="http://schemas.openxmlformats.org/officeDocument/2006/relationships/hyperlink" Target="https://en.wikipedia.org/wiki/Deb_(file_format)" TargetMode="External"/><Relationship Id="rId4" Type="http://schemas.openxmlformats.org/officeDocument/2006/relationships/hyperlink" Target="https://en.wikipedia.org/wiki/Rpm_(software)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opensuse.org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access.redhat.com/documentation/en-us/red_hat_enterprise_linux/7/html/security_guide/inde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ccess.redhat.com/documentation/en-us/red_hat_enterprise_linux/7/html/networking_guide/" TargetMode="External"/><Relationship Id="rId5" Type="http://schemas.openxmlformats.org/officeDocument/2006/relationships/hyperlink" Target="https://help.ubuntu.com/lts/serverguide/firewall.html" TargetMode="External"/><Relationship Id="rId4" Type="http://schemas.openxmlformats.org/officeDocument/2006/relationships/hyperlink" Target="https://wiki.ubuntu.com/UncomplicatedFirewall" TargetMode="Externa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4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9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1.png"/><Relationship Id="rId20" Type="http://schemas.openxmlformats.org/officeDocument/2006/relationships/image" Target="../media/image53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5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hyperlink" Target="https://codexio.bg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Basic Network Configuration. Software and Services Management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Network. Software. Services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4571E2-6CA5-4092-A58E-6795EC909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349000"/>
            <a:ext cx="2366623" cy="23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Network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5486400"/>
            <a:ext cx="25908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Physical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4800600"/>
            <a:ext cx="25908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Data-Link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114800"/>
            <a:ext cx="25908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3429000"/>
            <a:ext cx="25908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2743200"/>
            <a:ext cx="25908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2057400"/>
            <a:ext cx="25908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6800" y="1371600"/>
            <a:ext cx="25908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4800" y="5105400"/>
            <a:ext cx="2590800" cy="990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 Interface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14800" y="4267200"/>
            <a:ext cx="2590800" cy="762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14800" y="3429000"/>
            <a:ext cx="2590800" cy="762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Host-to-Host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Transport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14800" y="1371600"/>
            <a:ext cx="2590800" cy="19812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62800" y="5486400"/>
            <a:ext cx="16002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Ethernet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01200" y="5486400"/>
            <a:ext cx="16002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Token Ring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62800" y="4267200"/>
            <a:ext cx="4038600" cy="1143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61212" y="3429000"/>
            <a:ext cx="1982788" cy="762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TCP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218612" y="3429000"/>
            <a:ext cx="1982788" cy="762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UDP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6483349" y="2057400"/>
            <a:ext cx="19812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Telnet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7165975" y="2057399"/>
            <a:ext cx="19812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FTP</a:t>
            </a:r>
          </a:p>
        </p:txBody>
      </p:sp>
      <p:sp>
        <p:nvSpPr>
          <p:cNvPr id="35" name="Rectangle 34"/>
          <p:cNvSpPr/>
          <p:nvPr/>
        </p:nvSpPr>
        <p:spPr>
          <a:xfrm rot="16200000">
            <a:off x="7848600" y="2057399"/>
            <a:ext cx="19812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SMTP</a:t>
            </a:r>
          </a:p>
        </p:txBody>
      </p:sp>
      <p:sp>
        <p:nvSpPr>
          <p:cNvPr id="36" name="Rectangle 35"/>
          <p:cNvSpPr/>
          <p:nvPr/>
        </p:nvSpPr>
        <p:spPr>
          <a:xfrm rot="16200000">
            <a:off x="8531225" y="2057399"/>
            <a:ext cx="19812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DNS</a:t>
            </a:r>
          </a:p>
        </p:txBody>
      </p:sp>
      <p:sp>
        <p:nvSpPr>
          <p:cNvPr id="37" name="Rectangle 36"/>
          <p:cNvSpPr/>
          <p:nvPr/>
        </p:nvSpPr>
        <p:spPr>
          <a:xfrm rot="16200000">
            <a:off x="9213851" y="2057398"/>
            <a:ext cx="19812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RIP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9896476" y="2057398"/>
            <a:ext cx="19812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SNMP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26449" y="6171059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OSI Model</a:t>
            </a:r>
          </a:p>
          <a:p>
            <a:pPr algn="ctr"/>
            <a:r>
              <a:rPr lang="en-US" sz="2000" dirty="0"/>
              <a:t>Layers</a:t>
            </a:r>
            <a:endParaRPr lang="bg-BG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315060" y="6172200"/>
            <a:ext cx="2190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TCP/IP Protocol</a:t>
            </a:r>
          </a:p>
          <a:p>
            <a:pPr algn="ctr"/>
            <a:r>
              <a:rPr lang="en-US" sz="2000" dirty="0"/>
              <a:t>Architecture Layers</a:t>
            </a:r>
            <a:endParaRPr lang="bg-BG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602809" y="6305490"/>
            <a:ext cx="115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Protocols</a:t>
            </a:r>
            <a:endParaRPr lang="bg-BG" sz="2000" dirty="0"/>
          </a:p>
        </p:txBody>
      </p:sp>
      <p:sp>
        <p:nvSpPr>
          <p:cNvPr id="42" name="Rectangle 41"/>
          <p:cNvSpPr/>
          <p:nvPr/>
        </p:nvSpPr>
        <p:spPr>
          <a:xfrm>
            <a:off x="7239000" y="5029200"/>
            <a:ext cx="9144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ARP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04451" y="4343400"/>
            <a:ext cx="9144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ICMP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217025" y="4343400"/>
            <a:ext cx="9144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IGMP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857782-3F05-48EE-ACCD-2B882E6D639B}"/>
              </a:ext>
            </a:extLst>
          </p:cNvPr>
          <p:cNvSpPr txBox="1"/>
          <p:nvPr/>
        </p:nvSpPr>
        <p:spPr>
          <a:xfrm>
            <a:off x="8915400" y="5412975"/>
            <a:ext cx="5334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...</a:t>
            </a:r>
            <a:endParaRPr lang="en-US" sz="2400" dirty="0"/>
          </a:p>
        </p:txBody>
      </p:sp>
      <p:sp>
        <p:nvSpPr>
          <p:cNvPr id="4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64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/>
      <p:bldP spid="42" grpId="0" animBg="1"/>
      <p:bldP spid="43" grpId="0" animBg="1"/>
      <p:bldP spid="44" grpId="0" animBg="1"/>
      <p:bldP spid="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CentOS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Ubuntu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dhcp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dhcpd.conf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openSUSE</a:t>
            </a:r>
            <a:r>
              <a:rPr lang="en-US" dirty="0"/>
              <a:t>: </a:t>
            </a:r>
          </a:p>
          <a:p>
            <a:pPr lvl="2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/etc/sysconfig/dhcpd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dhcpd.conf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US" dirty="0"/>
              <a:t>Listens on </a:t>
            </a:r>
            <a:r>
              <a:rPr lang="en-US" b="1" dirty="0">
                <a:solidFill>
                  <a:schemeClr val="bg1"/>
                </a:solidFill>
              </a:rPr>
              <a:t>UDP</a:t>
            </a:r>
            <a:r>
              <a:rPr lang="en-US" dirty="0"/>
              <a:t> port </a:t>
            </a:r>
            <a:r>
              <a:rPr lang="en-US" b="1" dirty="0">
                <a:solidFill>
                  <a:schemeClr val="bg1"/>
                </a:solidFill>
              </a:rPr>
              <a:t>67</a:t>
            </a:r>
          </a:p>
          <a:p>
            <a:pPr>
              <a:buClr>
                <a:schemeClr val="tx1"/>
              </a:buClr>
            </a:pPr>
            <a:r>
              <a:rPr lang="en-US" dirty="0"/>
              <a:t>Our task: </a:t>
            </a:r>
            <a:r>
              <a:rPr lang="en-US" b="1" dirty="0">
                <a:solidFill>
                  <a:schemeClr val="bg1"/>
                </a:solidFill>
              </a:rPr>
              <a:t>Configure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client-server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Host Configuration Protocol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14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Time Protocol (NTP)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269000"/>
            <a:ext cx="2749048" cy="27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46826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time synchronization</a:t>
            </a:r>
            <a:r>
              <a:rPr lang="en-US" b="1" dirty="0"/>
              <a:t> </a:t>
            </a:r>
            <a:r>
              <a:rPr lang="en-US" dirty="0"/>
              <a:t>of machines over the network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By default, it is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Installed</a:t>
            </a:r>
            <a:r>
              <a:rPr lang="en-US" dirty="0"/>
              <a:t> on </a:t>
            </a:r>
            <a:r>
              <a:rPr lang="en-US" b="1" dirty="0" err="1">
                <a:solidFill>
                  <a:schemeClr val="bg1"/>
                </a:solidFill>
              </a:rPr>
              <a:t>openSUSE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 installed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CentOS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Ubuntu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Typical servers </a:t>
            </a:r>
            <a:r>
              <a:rPr lang="en-US" b="1" dirty="0" err="1">
                <a:solidFill>
                  <a:schemeClr val="bg1"/>
                </a:solidFill>
              </a:rPr>
              <a:t>Chrony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NTP</a:t>
            </a:r>
            <a:r>
              <a:rPr lang="en-US" dirty="0"/>
              <a:t>, 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Network Time Protocol (NTP)</a:t>
            </a:r>
            <a:endParaRPr lang="en-US" b="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03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Configuration: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/>
              <a:t>NTP:</a:t>
            </a:r>
            <a:r>
              <a:rPr lang="en-US" b="1" dirty="0">
                <a:solidFill>
                  <a:schemeClr val="bg1"/>
                </a:solidFill>
              </a:rPr>
              <a:t> 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ntp.conf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/>
              <a:t>Chrony</a:t>
            </a:r>
            <a:r>
              <a:rPr lang="en-US" b="1" dirty="0"/>
              <a:t>:</a:t>
            </a:r>
            <a:r>
              <a:rPr lang="en-US" b="1" dirty="0">
                <a:solidFill>
                  <a:schemeClr val="bg1"/>
                </a:solidFill>
              </a:rPr>
              <a:t> 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chrony.conf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Listens on </a:t>
            </a:r>
            <a:r>
              <a:rPr lang="en-US" b="1" dirty="0">
                <a:solidFill>
                  <a:schemeClr val="bg1"/>
                </a:solidFill>
              </a:rPr>
              <a:t>UDP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port </a:t>
            </a:r>
            <a:r>
              <a:rPr lang="en-US" b="1" dirty="0">
                <a:solidFill>
                  <a:schemeClr val="bg1"/>
                </a:solidFill>
              </a:rPr>
              <a:t>123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Our task: </a:t>
            </a:r>
            <a:r>
              <a:rPr lang="en-US" b="1" dirty="0">
                <a:solidFill>
                  <a:schemeClr val="bg1"/>
                </a:solidFill>
              </a:rPr>
              <a:t>Install and configure NTP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Network Time Protocol (NTP)</a:t>
            </a:r>
            <a:endParaRPr lang="en-US" b="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3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File Transfer Protocol (FTP)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134000"/>
            <a:ext cx="2884048" cy="28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66019"/>
            <a:ext cx="9883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b="1" dirty="0"/>
              <a:t> </a:t>
            </a:r>
            <a:r>
              <a:rPr lang="en-US" dirty="0"/>
              <a:t>between a client and server systems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default, </a:t>
            </a:r>
            <a:r>
              <a:rPr lang="en-US" b="1" dirty="0">
                <a:solidFill>
                  <a:schemeClr val="bg1"/>
                </a:solidFill>
              </a:rPr>
              <a:t>it is not </a:t>
            </a:r>
            <a:r>
              <a:rPr lang="en-US" dirty="0"/>
              <a:t>installed</a:t>
            </a:r>
          </a:p>
          <a:p>
            <a:pPr>
              <a:lnSpc>
                <a:spcPct val="100000"/>
              </a:lnSpc>
            </a:pPr>
            <a:r>
              <a:rPr lang="en-US" dirty="0"/>
              <a:t>Typical servers </a:t>
            </a:r>
            <a:r>
              <a:rPr lang="en-US" b="1" dirty="0" err="1">
                <a:solidFill>
                  <a:schemeClr val="bg1"/>
                </a:solidFill>
              </a:rPr>
              <a:t>ProFTPD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vsftpd</a:t>
            </a:r>
            <a:r>
              <a:rPr lang="en-US" dirty="0"/>
              <a:t>, …</a:t>
            </a:r>
          </a:p>
          <a:p>
            <a:pPr>
              <a:lnSpc>
                <a:spcPct val="100000"/>
              </a:lnSpc>
            </a:pPr>
            <a:r>
              <a:rPr lang="en-US" dirty="0"/>
              <a:t>Configuration: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ProFTPD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proftpd.conf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b="1" dirty="0" err="1"/>
              <a:t>vsftpd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vsftpd</a:t>
            </a:r>
            <a:r>
              <a:rPr lang="en-US" b="1" dirty="0">
                <a:solidFill>
                  <a:schemeClr val="bg1"/>
                </a:solidFill>
              </a:rPr>
              <a:t>/*   </a:t>
            </a:r>
            <a:r>
              <a:rPr lang="en-US" dirty="0"/>
              <a:t>   ,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vsftpd.conf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Listens on </a:t>
            </a:r>
            <a:r>
              <a:rPr lang="en-US" b="1" dirty="0">
                <a:solidFill>
                  <a:schemeClr val="bg1"/>
                </a:solidFill>
              </a:rPr>
              <a:t>TCP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port </a:t>
            </a:r>
            <a:r>
              <a:rPr lang="en-US" b="1" dirty="0">
                <a:solidFill>
                  <a:schemeClr val="bg1"/>
                </a:solidFill>
              </a:rPr>
              <a:t>21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Our task: </a:t>
            </a:r>
            <a:r>
              <a:rPr lang="en-US" b="1" dirty="0">
                <a:solidFill>
                  <a:schemeClr val="bg1"/>
                </a:solidFill>
              </a:rPr>
              <a:t>Install and configure FTP server - </a:t>
            </a:r>
            <a:r>
              <a:rPr lang="en-US" b="1" dirty="0" err="1">
                <a:solidFill>
                  <a:schemeClr val="bg1"/>
                </a:solidFill>
              </a:rPr>
              <a:t>vsftpd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Transfer Protocol (FTP)</a:t>
            </a:r>
            <a:endParaRPr lang="en-US" b="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8F81B-6DC4-425B-A63A-61BBC85C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00" y="4629928"/>
            <a:ext cx="476316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F53FC-F617-45C6-ABF4-F5E29C3C8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985" y="4612180"/>
            <a:ext cx="476316" cy="476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8AABA-10A0-4E98-B819-790CCB948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811" y="4596011"/>
            <a:ext cx="508654" cy="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Practice: Basic Network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90999" y="1134000"/>
            <a:ext cx="274427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0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50860" y="1596445"/>
            <a:ext cx="8390840" cy="4910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We know that there are </a:t>
            </a:r>
            <a:r>
              <a:rPr lang="en-US" sz="3400" b="1" dirty="0">
                <a:solidFill>
                  <a:schemeClr val="accent1"/>
                </a:solidFill>
              </a:rPr>
              <a:t>multiple network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b="1" dirty="0">
                <a:solidFill>
                  <a:schemeClr val="accent1"/>
                </a:solidFill>
              </a:rPr>
              <a:t>models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There are also two addressing schemes </a:t>
            </a:r>
            <a:r>
              <a:rPr lang="en-US" sz="3400" b="1" dirty="0">
                <a:solidFill>
                  <a:schemeClr val="accent1"/>
                </a:solidFill>
              </a:rPr>
              <a:t>IPv4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accent1"/>
                </a:solidFill>
              </a:rPr>
              <a:t>IPv6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Modern Linux support </a:t>
            </a:r>
            <a:r>
              <a:rPr lang="en-US" sz="3400" b="1" dirty="0">
                <a:solidFill>
                  <a:schemeClr val="accent1"/>
                </a:solidFill>
              </a:rPr>
              <a:t>multiple</a:t>
            </a:r>
            <a:r>
              <a:rPr lang="en-US" sz="3400" dirty="0">
                <a:solidFill>
                  <a:schemeClr val="bg2"/>
                </a:solidFill>
              </a:rPr>
              <a:t> network </a:t>
            </a:r>
            <a:r>
              <a:rPr lang="en-US" sz="3400" b="1" dirty="0">
                <a:solidFill>
                  <a:schemeClr val="accent1"/>
                </a:solidFill>
              </a:rPr>
              <a:t>device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accent1"/>
                </a:solidFill>
              </a:rPr>
              <a:t>naming</a:t>
            </a:r>
            <a:r>
              <a:rPr lang="en-US" sz="3400" dirty="0">
                <a:solidFill>
                  <a:schemeClr val="bg2"/>
                </a:solidFill>
              </a:rPr>
              <a:t> schemes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There are at least </a:t>
            </a:r>
            <a:r>
              <a:rPr lang="en-US" sz="3400" b="1" dirty="0">
                <a:solidFill>
                  <a:schemeClr val="accent1"/>
                </a:solidFill>
              </a:rPr>
              <a:t>three software solutions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for network management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9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22659" y="1419749"/>
            <a:ext cx="8390840" cy="524532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deb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accent1"/>
                </a:solidFill>
              </a:rPr>
              <a:t>rpm</a:t>
            </a:r>
            <a:r>
              <a:rPr lang="en-US" sz="3000" dirty="0">
                <a:solidFill>
                  <a:schemeClr val="bg2"/>
                </a:solidFill>
              </a:rPr>
              <a:t> are the two most popular packaging formats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Each one has its own set of tools both </a:t>
            </a:r>
            <a:r>
              <a:rPr lang="en-US" sz="3000" b="1" dirty="0">
                <a:solidFill>
                  <a:schemeClr val="accent1"/>
                </a:solidFill>
              </a:rPr>
              <a:t>low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accent1"/>
                </a:solidFill>
              </a:rPr>
              <a:t>high</a:t>
            </a:r>
            <a:r>
              <a:rPr lang="en-US" sz="3000" dirty="0">
                <a:solidFill>
                  <a:schemeClr val="bg2"/>
                </a:solidFill>
              </a:rPr>
              <a:t> level, </a:t>
            </a:r>
            <a:r>
              <a:rPr lang="en-US" sz="3000" b="1" dirty="0">
                <a:solidFill>
                  <a:schemeClr val="accent1"/>
                </a:solidFill>
              </a:rPr>
              <a:t>cli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 err="1">
                <a:solidFill>
                  <a:schemeClr val="accent1"/>
                </a:solidFill>
              </a:rPr>
              <a:t>gui</a:t>
            </a:r>
            <a:r>
              <a:rPr lang="en-US" sz="3000" dirty="0">
                <a:solidFill>
                  <a:schemeClr val="bg2"/>
                </a:solidFill>
              </a:rPr>
              <a:t> based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accent1"/>
                </a:solidFill>
              </a:rPr>
              <a:t>Debian</a:t>
            </a:r>
            <a:r>
              <a:rPr lang="en-US" sz="3000" dirty="0">
                <a:solidFill>
                  <a:schemeClr val="bg2"/>
                </a:solidFill>
              </a:rPr>
              <a:t> family is </a:t>
            </a:r>
            <a:r>
              <a:rPr lang="en-US" sz="3000" b="1" dirty="0" err="1">
                <a:solidFill>
                  <a:schemeClr val="accent1"/>
                </a:solidFill>
              </a:rPr>
              <a:t>dpkg</a:t>
            </a:r>
            <a:r>
              <a:rPr lang="en-US" sz="3000" dirty="0">
                <a:solidFill>
                  <a:schemeClr val="bg2"/>
                </a:solidFill>
              </a:rPr>
              <a:t> as low-level tool and </a:t>
            </a:r>
            <a:r>
              <a:rPr lang="en-US" sz="3000" b="1" dirty="0">
                <a:solidFill>
                  <a:schemeClr val="accent1"/>
                </a:solidFill>
              </a:rPr>
              <a:t>apt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accent1"/>
                </a:solidFill>
              </a:rPr>
              <a:t>tools</a:t>
            </a:r>
            <a:r>
              <a:rPr lang="en-US" sz="3000" dirty="0">
                <a:solidFill>
                  <a:schemeClr val="bg2"/>
                </a:solidFill>
              </a:rPr>
              <a:t> as high level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Fedora</a:t>
            </a:r>
            <a:r>
              <a:rPr lang="en-US" sz="3000" dirty="0">
                <a:solidFill>
                  <a:schemeClr val="bg2"/>
                </a:solidFill>
              </a:rPr>
              <a:t> family is using </a:t>
            </a:r>
            <a:r>
              <a:rPr lang="en-US" sz="3000" b="1" dirty="0">
                <a:solidFill>
                  <a:schemeClr val="accent1"/>
                </a:solidFill>
              </a:rPr>
              <a:t>rpm</a:t>
            </a:r>
            <a:r>
              <a:rPr lang="en-US" sz="3000" dirty="0">
                <a:solidFill>
                  <a:schemeClr val="bg2"/>
                </a:solidFill>
              </a:rPr>
              <a:t> as low-level tool and </a:t>
            </a:r>
            <a:r>
              <a:rPr lang="en-US" sz="3000" b="1" dirty="0">
                <a:solidFill>
                  <a:schemeClr val="accent1"/>
                </a:solidFill>
              </a:rPr>
              <a:t>yum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 err="1">
                <a:solidFill>
                  <a:schemeClr val="accent1"/>
                </a:solidFill>
              </a:rPr>
              <a:t>dnf</a:t>
            </a:r>
            <a:r>
              <a:rPr lang="en-US" sz="3000" dirty="0">
                <a:solidFill>
                  <a:schemeClr val="bg2"/>
                </a:solidFill>
              </a:rPr>
              <a:t> as high level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accent1"/>
                </a:solidFill>
              </a:rPr>
              <a:t>openSUSE</a:t>
            </a:r>
            <a:r>
              <a:rPr lang="en-US" sz="3000" dirty="0">
                <a:solidFill>
                  <a:schemeClr val="bg2"/>
                </a:solidFill>
              </a:rPr>
              <a:t> family is using combination of </a:t>
            </a:r>
            <a:r>
              <a:rPr lang="en-US" sz="3000" b="1" dirty="0">
                <a:solidFill>
                  <a:schemeClr val="accent1"/>
                </a:solidFill>
              </a:rPr>
              <a:t>rpm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 err="1">
                <a:solidFill>
                  <a:schemeClr val="accent1"/>
                </a:solidFill>
              </a:rPr>
              <a:t>zypper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1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63269" y="1541427"/>
            <a:ext cx="8168446" cy="496557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2"/>
                </a:solidFill>
              </a:rPr>
              <a:t>RPM packages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2"/>
                </a:solidFill>
                <a:hlinkClick r:id="rId4"/>
              </a:rPr>
              <a:t>https://en.wikipedia.org/wiki/Rpm_(software)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2"/>
                </a:solidFill>
              </a:rPr>
              <a:t>DEB packages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2"/>
                </a:solidFill>
                <a:hlinkClick r:id="rId5"/>
              </a:rPr>
              <a:t>https://en.wikipedia.org/wiki/Deb_(file_format)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</a:p>
          <a:p>
            <a:pPr lvl="1" latinLnBrk="0">
              <a:lnSpc>
                <a:spcPct val="100000"/>
              </a:lnSpc>
            </a:pPr>
            <a:r>
              <a:rPr lang="en-US" sz="2200" dirty="0">
                <a:solidFill>
                  <a:schemeClr val="bg2"/>
                </a:solidFill>
                <a:hlinkClick r:id="rId6"/>
              </a:rPr>
              <a:t>https://www.debian.org/doc/manuals/debian-faq/ch-pkg_basics.en.html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chemeClr val="bg2"/>
                </a:solidFill>
              </a:rPr>
              <a:t>Netplan</a:t>
            </a:r>
            <a:r>
              <a:rPr lang="en-US" sz="2400" dirty="0">
                <a:solidFill>
                  <a:schemeClr val="bg2"/>
                </a:solidFill>
              </a:rPr>
              <a:t> Documentation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2"/>
                </a:solidFill>
                <a:hlinkClick r:id="rId7"/>
              </a:rPr>
              <a:t>https://wiki.ubuntu.com/Netplan</a:t>
            </a:r>
            <a:endParaRPr lang="en-US" sz="2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2"/>
                </a:solidFill>
                <a:hlinkClick r:id="rId8"/>
              </a:rPr>
              <a:t>https://wiki.ubuntu.com/MigratingToNetplan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1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IP</a:t>
            </a:r>
            <a:r>
              <a:rPr lang="en-US" dirty="0"/>
              <a:t> (Internet Protocol)</a:t>
            </a:r>
          </a:p>
          <a:p>
            <a:pPr lvl="1"/>
            <a:r>
              <a:rPr lang="en-US" dirty="0"/>
              <a:t>Handles addressing and communication between devices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TCP</a:t>
            </a:r>
            <a:r>
              <a:rPr lang="en-US" dirty="0"/>
              <a:t> (Transmission Control Protocol)</a:t>
            </a:r>
          </a:p>
          <a:p>
            <a:pPr lvl="1"/>
            <a:r>
              <a:rPr lang="en-US" dirty="0"/>
              <a:t>It complements IP and focuses on the transport of data packages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UDP</a:t>
            </a:r>
            <a:r>
              <a:rPr lang="en-US" dirty="0"/>
              <a:t> (User Datagram Protocol)</a:t>
            </a:r>
          </a:p>
          <a:p>
            <a:pPr lvl="1"/>
            <a:r>
              <a:rPr lang="en-US" dirty="0"/>
              <a:t>It is like TCP, but it is connectionless, no error checking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ICMP</a:t>
            </a:r>
            <a:r>
              <a:rPr lang="en-US" dirty="0"/>
              <a:t> (Internet Control Message Protocol)</a:t>
            </a:r>
          </a:p>
          <a:p>
            <a:pPr lvl="1"/>
            <a:r>
              <a:rPr lang="en-US" dirty="0"/>
              <a:t>Networking devices such as routers are using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Networking Protocols</a:t>
            </a:r>
            <a:r>
              <a:rPr lang="bg-BG"/>
              <a:t>*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A6649-5730-4C3A-B669-302328EAE6A2}"/>
              </a:ext>
            </a:extLst>
          </p:cNvPr>
          <p:cNvSpPr txBox="1"/>
          <p:nvPr/>
        </p:nvSpPr>
        <p:spPr>
          <a:xfrm>
            <a:off x="3140050" y="6350452"/>
            <a:ext cx="6027639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/>
              <a:t>* </a:t>
            </a:r>
            <a:r>
              <a:rPr lang="en-US" dirty="0"/>
              <a:t>Brief list of protocols that most likely we will be exposed to.</a:t>
            </a:r>
          </a:p>
        </p:txBody>
      </p:sp>
    </p:spTree>
    <p:extLst>
      <p:ext uri="{BB962C8B-B14F-4D97-AF65-F5344CB8AC3E}">
        <p14:creationId xmlns:p14="http://schemas.microsoft.com/office/powerpoint/2010/main" val="36044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1140" y="6507000"/>
            <a:ext cx="379304" cy="297000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15170" y="1541427"/>
            <a:ext cx="8168446" cy="496557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</a:pPr>
            <a:r>
              <a:rPr lang="en-US" sz="2400" dirty="0">
                <a:solidFill>
                  <a:schemeClr val="bg2"/>
                </a:solidFill>
              </a:rPr>
              <a:t>Ubuntu Uncomplicated Firewall</a:t>
            </a:r>
          </a:p>
          <a:p>
            <a:pPr lvl="1" latinLnBrk="0">
              <a:lnSpc>
                <a:spcPct val="100000"/>
              </a:lnSpc>
            </a:pPr>
            <a:r>
              <a:rPr lang="en-US" sz="2200" dirty="0">
                <a:solidFill>
                  <a:schemeClr val="bg2"/>
                </a:solidFill>
                <a:hlinkClick r:id="rId4"/>
              </a:rPr>
              <a:t>https://wiki.ubuntu.com/UncomplicatedFirewall</a:t>
            </a:r>
            <a:endParaRPr lang="en-US" sz="22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en-US" sz="2200" dirty="0">
                <a:solidFill>
                  <a:schemeClr val="bg2"/>
                </a:solidFill>
                <a:hlinkClick r:id="rId5"/>
              </a:rPr>
              <a:t>https://help.ubuntu.com/lts/serverguide/firewall.html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</a:p>
          <a:p>
            <a:pPr latinLnBrk="0">
              <a:lnSpc>
                <a:spcPct val="100000"/>
              </a:lnSpc>
            </a:pPr>
            <a:r>
              <a:rPr lang="en-US" sz="2400" dirty="0">
                <a:solidFill>
                  <a:schemeClr val="bg2"/>
                </a:solidFill>
              </a:rPr>
              <a:t>Red Hat Networking and Security (incl. Firewall) Documentation</a:t>
            </a:r>
          </a:p>
          <a:p>
            <a:pPr lvl="1" latinLnBrk="0">
              <a:lnSpc>
                <a:spcPct val="100000"/>
              </a:lnSpc>
            </a:pPr>
            <a:r>
              <a:rPr lang="en-US" sz="2200" dirty="0">
                <a:solidFill>
                  <a:schemeClr val="bg2"/>
                </a:solidFill>
                <a:hlinkClick r:id="rId6"/>
              </a:rPr>
              <a:t>https://access.redhat.com/documentation/en-us/red_hat_enterprise_linux/7/html/networking_guide/</a:t>
            </a:r>
            <a:endParaRPr lang="en-US" sz="22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en-US" sz="2200" dirty="0">
                <a:solidFill>
                  <a:schemeClr val="bg2"/>
                </a:solidFill>
                <a:hlinkClick r:id="rId7"/>
              </a:rPr>
              <a:t>https://access.redhat.com/documentation/en-us/red_hat_enterprise_linux/7/html/security_guide/index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</a:p>
          <a:p>
            <a:pPr latinLnBrk="0">
              <a:lnSpc>
                <a:spcPct val="100000"/>
              </a:lnSpc>
            </a:pPr>
            <a:r>
              <a:rPr lang="en-US" sz="2400" dirty="0" err="1">
                <a:solidFill>
                  <a:schemeClr val="bg2"/>
                </a:solidFill>
              </a:rPr>
              <a:t>openSUSE</a:t>
            </a:r>
            <a:r>
              <a:rPr lang="en-US" sz="2400" dirty="0">
                <a:solidFill>
                  <a:schemeClr val="bg2"/>
                </a:solidFill>
              </a:rPr>
              <a:t> Leap Documentation </a:t>
            </a:r>
            <a:r>
              <a:rPr lang="en-US" sz="2400" dirty="0">
                <a:solidFill>
                  <a:schemeClr val="bg2"/>
                </a:solidFill>
                <a:hlinkClick r:id="rId8"/>
              </a:rPr>
              <a:t>https://doc.opensuse.org/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538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112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1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identify a network service</a:t>
            </a:r>
          </a:p>
          <a:p>
            <a:r>
              <a:rPr lang="en-US" dirty="0"/>
              <a:t>Network services registry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/services</a:t>
            </a:r>
          </a:p>
          <a:p>
            <a:r>
              <a:rPr lang="en-US" dirty="0"/>
              <a:t>Classification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Well-known</a:t>
            </a:r>
            <a:r>
              <a:rPr lang="en-US" dirty="0"/>
              <a:t> (or system) ports: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– </a:t>
            </a:r>
            <a:r>
              <a:rPr lang="en-US" b="1" dirty="0">
                <a:solidFill>
                  <a:schemeClr val="bg1"/>
                </a:solidFill>
              </a:rPr>
              <a:t>1023</a:t>
            </a:r>
            <a:r>
              <a:rPr lang="en-US" b="1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Registered</a:t>
            </a:r>
            <a:r>
              <a:rPr lang="en-US" dirty="0"/>
              <a:t> (or user) ports: </a:t>
            </a:r>
            <a:r>
              <a:rPr lang="en-US" b="1" dirty="0">
                <a:solidFill>
                  <a:schemeClr val="bg1"/>
                </a:solidFill>
              </a:rPr>
              <a:t>1024</a:t>
            </a:r>
            <a:r>
              <a:rPr lang="en-US" b="1" dirty="0"/>
              <a:t> – </a:t>
            </a:r>
            <a:r>
              <a:rPr lang="en-US" b="1" dirty="0">
                <a:solidFill>
                  <a:schemeClr val="bg1"/>
                </a:solidFill>
              </a:rPr>
              <a:t>49151</a:t>
            </a:r>
            <a:r>
              <a:rPr lang="en-US" b="1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(and / or private) ports: </a:t>
            </a:r>
            <a:r>
              <a:rPr lang="en-US" b="1" dirty="0">
                <a:solidFill>
                  <a:schemeClr val="bg1"/>
                </a:solidFill>
              </a:rPr>
              <a:t>49152</a:t>
            </a:r>
            <a:r>
              <a:rPr lang="en-US" b="1" dirty="0"/>
              <a:t> – </a:t>
            </a:r>
            <a:r>
              <a:rPr lang="en-US" b="1" dirty="0">
                <a:solidFill>
                  <a:schemeClr val="bg1"/>
                </a:solidFill>
              </a:rPr>
              <a:t>65535</a:t>
            </a:r>
          </a:p>
          <a:p>
            <a:r>
              <a:rPr lang="en-US" dirty="0"/>
              <a:t>Some of them are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22</a:t>
            </a:r>
            <a:r>
              <a:rPr lang="en-US" dirty="0"/>
              <a:t> – SSH, </a:t>
            </a:r>
            <a:r>
              <a:rPr lang="en-US" b="1" dirty="0">
                <a:solidFill>
                  <a:schemeClr val="bg1"/>
                </a:solidFill>
              </a:rPr>
              <a:t>53</a:t>
            </a:r>
            <a:r>
              <a:rPr lang="en-US" dirty="0"/>
              <a:t> – DNS, </a:t>
            </a:r>
            <a:r>
              <a:rPr lang="en-US" b="1" dirty="0">
                <a:solidFill>
                  <a:schemeClr val="bg1"/>
                </a:solidFill>
              </a:rPr>
              <a:t>80</a:t>
            </a:r>
            <a:r>
              <a:rPr lang="en-US" dirty="0"/>
              <a:t> – HTTP, </a:t>
            </a:r>
            <a:r>
              <a:rPr lang="en-US" b="1" dirty="0">
                <a:solidFill>
                  <a:schemeClr val="bg1"/>
                </a:solidFill>
              </a:rPr>
              <a:t>110</a:t>
            </a:r>
            <a:r>
              <a:rPr lang="en-US" dirty="0"/>
              <a:t> - POP3, </a:t>
            </a:r>
            <a:r>
              <a:rPr lang="en-US" b="1" dirty="0">
                <a:solidFill>
                  <a:schemeClr val="bg1"/>
                </a:solidFill>
              </a:rPr>
              <a:t>123</a:t>
            </a:r>
            <a:r>
              <a:rPr lang="en-US" dirty="0"/>
              <a:t> - NTP , </a:t>
            </a:r>
            <a:r>
              <a:rPr lang="en-US" b="1" dirty="0">
                <a:solidFill>
                  <a:schemeClr val="bg1"/>
                </a:solidFill>
              </a:rPr>
              <a:t>143</a:t>
            </a:r>
            <a:r>
              <a:rPr lang="en-US" dirty="0"/>
              <a:t> - IMAP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2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terms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IP address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- either </a:t>
            </a:r>
            <a:r>
              <a:rPr lang="en-US" b="1">
                <a:solidFill>
                  <a:schemeClr val="bg1"/>
                </a:solidFill>
              </a:rPr>
              <a:t>static</a:t>
            </a:r>
            <a:r>
              <a:rPr lang="en-US"/>
              <a:t> or </a:t>
            </a:r>
            <a:r>
              <a:rPr lang="en-US" b="1">
                <a:solidFill>
                  <a:schemeClr val="bg1"/>
                </a:solidFill>
              </a:rPr>
              <a:t>dynamic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Network mask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- also known as </a:t>
            </a:r>
            <a:r>
              <a:rPr lang="en-US" b="1">
                <a:solidFill>
                  <a:schemeClr val="bg1"/>
                </a:solidFill>
              </a:rPr>
              <a:t>subnet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mask</a:t>
            </a:r>
            <a:r>
              <a:rPr lang="en-US"/>
              <a:t>, it marks the border between two networks or subnets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Gateway address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- it connects </a:t>
            </a:r>
            <a:r>
              <a:rPr lang="en-US" b="1">
                <a:solidFill>
                  <a:schemeClr val="bg1"/>
                </a:solidFill>
              </a:rPr>
              <a:t>two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networks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Broadcast address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- used for </a:t>
            </a:r>
            <a:r>
              <a:rPr lang="en-US" b="1">
                <a:solidFill>
                  <a:schemeClr val="bg1"/>
                </a:solidFill>
              </a:rPr>
              <a:t>communication to all hosts</a:t>
            </a:r>
            <a:r>
              <a:rPr lang="en-US"/>
              <a:t> on a network. It is the </a:t>
            </a:r>
            <a:r>
              <a:rPr lang="en-US" b="1">
                <a:solidFill>
                  <a:schemeClr val="bg1"/>
                </a:solidFill>
              </a:rPr>
              <a:t>last address </a:t>
            </a:r>
            <a:r>
              <a:rPr lang="en-US"/>
              <a:t>of a subnet and it is same for all</a:t>
            </a:r>
          </a:p>
          <a:p>
            <a:r>
              <a:rPr lang="en-US"/>
              <a:t>Two versions - </a:t>
            </a:r>
            <a:r>
              <a:rPr lang="en-US" b="1">
                <a:solidFill>
                  <a:schemeClr val="bg1"/>
                </a:solidFill>
              </a:rPr>
              <a:t>IPv4</a:t>
            </a:r>
            <a:r>
              <a:rPr lang="en-US"/>
              <a:t> (</a:t>
            </a:r>
            <a:r>
              <a:rPr lang="en-US" b="1">
                <a:solidFill>
                  <a:schemeClr val="bg1"/>
                </a:solidFill>
              </a:rPr>
              <a:t>4,3 Billion</a:t>
            </a:r>
            <a:r>
              <a:rPr lang="en-US"/>
              <a:t>) and </a:t>
            </a:r>
            <a:r>
              <a:rPr lang="en-US" b="1">
                <a:solidFill>
                  <a:schemeClr val="bg1"/>
                </a:solidFill>
              </a:rPr>
              <a:t>IPv6</a:t>
            </a:r>
            <a:r>
              <a:rPr lang="en-US"/>
              <a:t> (</a:t>
            </a:r>
            <a:r>
              <a:rPr lang="en-US" b="1">
                <a:solidFill>
                  <a:schemeClr val="bg1"/>
                </a:solidFill>
              </a:rPr>
              <a:t>340 Undecillion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General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4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32 bits </a:t>
            </a:r>
            <a:r>
              <a:rPr lang="en-US" dirty="0"/>
              <a:t>grouped in </a:t>
            </a:r>
            <a:r>
              <a:rPr lang="en-US" b="1" dirty="0">
                <a:solidFill>
                  <a:schemeClr val="bg1"/>
                </a:solidFill>
              </a:rPr>
              <a:t>4 octets </a:t>
            </a:r>
            <a:r>
              <a:rPr lang="en-US" dirty="0"/>
              <a:t>of 8 bits, which is equal to </a:t>
            </a:r>
            <a:r>
              <a:rPr lang="en-US" b="1" dirty="0">
                <a:solidFill>
                  <a:schemeClr val="bg1"/>
                </a:solidFill>
              </a:rPr>
              <a:t>4 Bytes</a:t>
            </a:r>
          </a:p>
          <a:p>
            <a:pPr>
              <a:buClr>
                <a:schemeClr val="tx1"/>
              </a:buClr>
            </a:pPr>
            <a:r>
              <a:rPr lang="en-US" dirty="0"/>
              <a:t>Written in </a:t>
            </a:r>
            <a:r>
              <a:rPr lang="en-US" b="1" dirty="0">
                <a:solidFill>
                  <a:schemeClr val="bg1"/>
                </a:solidFill>
              </a:rPr>
              <a:t>binary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decimal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separated by </a:t>
            </a:r>
            <a:r>
              <a:rPr lang="en-US" b="1" dirty="0">
                <a:solidFill>
                  <a:schemeClr val="bg1"/>
                </a:solidFill>
              </a:rPr>
              <a:t>dots</a:t>
            </a:r>
          </a:p>
          <a:p>
            <a:pPr>
              <a:buClr>
                <a:schemeClr val="tx1"/>
              </a:buClr>
            </a:pPr>
            <a:r>
              <a:rPr lang="en-US" dirty="0"/>
              <a:t>Ranging from </a:t>
            </a:r>
            <a:r>
              <a:rPr lang="en-US" b="1" dirty="0">
                <a:solidFill>
                  <a:schemeClr val="bg1"/>
                </a:solidFill>
              </a:rPr>
              <a:t>0.0.0.0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255.255.255.255</a:t>
            </a:r>
          </a:p>
          <a:p>
            <a:pPr>
              <a:buClr>
                <a:schemeClr val="tx1"/>
              </a:buClr>
            </a:pPr>
            <a:r>
              <a:rPr lang="en-US" dirty="0"/>
              <a:t>Divided in two parts –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host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</a:p>
          <a:p>
            <a:r>
              <a:rPr lang="en-US" dirty="0"/>
              <a:t>Calculation can be made bin-to-</a:t>
            </a:r>
            <a:r>
              <a:rPr lang="en-US" dirty="0" err="1"/>
              <a:t>dec</a:t>
            </a:r>
            <a:r>
              <a:rPr lang="en-US" dirty="0"/>
              <a:t> and </a:t>
            </a:r>
            <a:r>
              <a:rPr lang="en-US" dirty="0" err="1"/>
              <a:t>dec</a:t>
            </a:r>
            <a:r>
              <a:rPr lang="en-US" dirty="0"/>
              <a:t>-to-bin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Address Rules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876800"/>
            <a:ext cx="6550640" cy="141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8" dirty="0">
                <a:latin typeface="Consolas" panose="020B0609020204030204" pitchFamily="49" charset="0"/>
                <a:cs typeface="Consolas" panose="020B0609020204030204" pitchFamily="49" charset="0"/>
              </a:rPr>
              <a:t>192.168.200.156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11000000.10101000.11001000.10011100</a:t>
            </a:r>
            <a:endParaRPr lang="bg-BG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8E3F1B-4EA6-4B87-B338-36CE7BD7B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2346"/>
              </p:ext>
            </p:extLst>
          </p:nvPr>
        </p:nvGraphicFramePr>
        <p:xfrm>
          <a:off x="6855440" y="5082733"/>
          <a:ext cx="5029200" cy="1112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151744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034020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8403409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63432703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417610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676918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49689115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0027907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81714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315894"/>
                  </a:ext>
                </a:extLst>
              </a:tr>
            </a:tbl>
          </a:graphicData>
        </a:graphic>
      </p:graphicFrame>
      <p:sp>
        <p:nvSpPr>
          <p:cNvPr id="16" name="Arrow: Left-Up 15">
            <a:extLst>
              <a:ext uri="{FF2B5EF4-FFF2-40B4-BE49-F238E27FC236}">
                <a16:creationId xmlns:a16="http://schemas.microsoft.com/office/drawing/2014/main" id="{66556607-E4A0-4848-A3AD-7BDB2FC69ECA}"/>
              </a:ext>
            </a:extLst>
          </p:cNvPr>
          <p:cNvSpPr/>
          <p:nvPr/>
        </p:nvSpPr>
        <p:spPr bwMode="auto">
          <a:xfrm rot="13500000">
            <a:off x="6427040" y="4612819"/>
            <a:ext cx="612160" cy="609600"/>
          </a:xfrm>
          <a:prstGeom prst="lef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487C07FE-403B-41FE-A3BD-CF1F18F2A115}"/>
              </a:ext>
            </a:extLst>
          </p:cNvPr>
          <p:cNvSpPr/>
          <p:nvPr/>
        </p:nvSpPr>
        <p:spPr bwMode="auto">
          <a:xfrm rot="8100000" flipV="1">
            <a:off x="6427040" y="6085588"/>
            <a:ext cx="612160" cy="609600"/>
          </a:xfrm>
          <a:prstGeom prst="lef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328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2875" y="1126734"/>
            <a:ext cx="11818096" cy="5528766"/>
          </a:xfrm>
        </p:spPr>
        <p:txBody>
          <a:bodyPr/>
          <a:lstStyle/>
          <a:p>
            <a:r>
              <a:rPr lang="en-US" dirty="0"/>
              <a:t>Five address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dirty="0"/>
              <a:t> are reserved and are </a:t>
            </a:r>
            <a:r>
              <a:rPr lang="en-US" b="1" dirty="0">
                <a:solidFill>
                  <a:schemeClr val="bg1"/>
                </a:solidFill>
              </a:rPr>
              <a:t>not for public usage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CIDR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Classless Inter-Domain Routing</a:t>
            </a:r>
            <a:r>
              <a:rPr lang="en-US" dirty="0"/>
              <a:t>, a method for allocating IP addresses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Address Classes and Ranges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60873"/>
              </p:ext>
            </p:extLst>
          </p:nvPr>
        </p:nvGraphicFramePr>
        <p:xfrm>
          <a:off x="1066800" y="1752600"/>
          <a:ext cx="10058400" cy="268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651">
                  <a:extLst>
                    <a:ext uri="{9D8B030D-6E8A-4147-A177-3AD203B41FA5}">
                      <a16:colId xmlns:a16="http://schemas.microsoft.com/office/drawing/2014/main" val="2328558199"/>
                    </a:ext>
                  </a:extLst>
                </a:gridCol>
                <a:gridCol w="134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2378932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4675994"/>
                    </a:ext>
                  </a:extLst>
                </a:gridCol>
              </a:tblGrid>
              <a:tr h="396137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Leading Bits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Default mask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CIDR Notation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Network Bytes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Host Bytes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7">
                <a:tc>
                  <a:txBody>
                    <a:bodyPr/>
                    <a:lstStyle/>
                    <a:p>
                      <a:r>
                        <a:rPr lang="en-US" sz="2000" dirty="0"/>
                        <a:t>Class A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0.0.0.0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127.255.255.255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225.0.0.0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/8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37">
                <a:tc>
                  <a:txBody>
                    <a:bodyPr/>
                    <a:lstStyle/>
                    <a:p>
                      <a:r>
                        <a:rPr lang="en-US" sz="2000" dirty="0"/>
                        <a:t>Class B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128.0.0.0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191.255.255.255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255.255.0.0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/16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37">
                <a:tc>
                  <a:txBody>
                    <a:bodyPr/>
                    <a:lstStyle/>
                    <a:p>
                      <a:r>
                        <a:rPr lang="en-US" sz="2000" dirty="0"/>
                        <a:t>Class C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110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192.0.0.0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223.255.255.255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255.255.255.0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/24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7">
                <a:tc>
                  <a:txBody>
                    <a:bodyPr/>
                    <a:lstStyle/>
                    <a:p>
                      <a:r>
                        <a:rPr lang="en-US" sz="2000" dirty="0"/>
                        <a:t>Class D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1110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224.0.0.0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239.255.255.255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n/a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n/a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n/a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n/a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37">
                <a:tc>
                  <a:txBody>
                    <a:bodyPr/>
                    <a:lstStyle/>
                    <a:p>
                      <a:r>
                        <a:rPr lang="en-US" sz="2000" dirty="0"/>
                        <a:t>Class E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240.0.0.0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255.255.255.255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n/a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n/a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n/a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n/a</a:t>
                      </a:r>
                      <a:endParaRPr lang="bg-BG" sz="20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3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Three private </a:t>
            </a:r>
            <a:r>
              <a:rPr lang="en-US" sz="3700" dirty="0"/>
              <a:t>(not-routable) addresses ranges</a:t>
            </a:r>
          </a:p>
          <a:p>
            <a:pPr>
              <a:buClr>
                <a:schemeClr val="tx1"/>
              </a:buClr>
            </a:pPr>
            <a:r>
              <a:rPr lang="en-US" sz="3700" dirty="0"/>
              <a:t>Private address are usually </a:t>
            </a:r>
            <a:r>
              <a:rPr lang="en-US" sz="3700" b="1" dirty="0">
                <a:solidFill>
                  <a:schemeClr val="bg1"/>
                </a:solidFill>
              </a:rPr>
              <a:t>used with custom masks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IPv4 Addresses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06877"/>
              </p:ext>
            </p:extLst>
          </p:nvPr>
        </p:nvGraphicFramePr>
        <p:xfrm>
          <a:off x="452473" y="3339000"/>
          <a:ext cx="11293953" cy="205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9318">
                  <a:extLst>
                    <a:ext uri="{9D8B030D-6E8A-4147-A177-3AD203B41FA5}">
                      <a16:colId xmlns:a16="http://schemas.microsoft.com/office/drawing/2014/main" val="2253839465"/>
                    </a:ext>
                  </a:extLst>
                </a:gridCol>
              </a:tblGrid>
              <a:tr h="50625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Block</a:t>
                      </a:r>
                      <a:endParaRPr lang="bg-BG" sz="2600" dirty="0">
                        <a:solidFill>
                          <a:schemeClr val="tx1"/>
                        </a:solidFill>
                      </a:endParaRPr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bg-BG" sz="2600" dirty="0">
                        <a:solidFill>
                          <a:schemeClr val="tx1"/>
                        </a:solidFill>
                      </a:endParaRPr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bg-BG" sz="2600" dirty="0">
                        <a:solidFill>
                          <a:schemeClr val="tx1"/>
                        </a:solidFill>
                      </a:endParaRPr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Default mask</a:t>
                      </a:r>
                      <a:endParaRPr lang="bg-BG" sz="2600" dirty="0">
                        <a:solidFill>
                          <a:schemeClr val="tx1"/>
                        </a:solidFill>
                      </a:endParaRPr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Notation</a:t>
                      </a:r>
                      <a:endParaRPr lang="bg-BG" sz="2600" dirty="0">
                        <a:solidFill>
                          <a:schemeClr val="tx1"/>
                        </a:solidFill>
                      </a:endParaRPr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Addresses</a:t>
                      </a:r>
                      <a:endParaRPr lang="bg-BG" sz="2600" dirty="0">
                        <a:solidFill>
                          <a:schemeClr val="tx1"/>
                        </a:solidFill>
                      </a:endParaRPr>
                    </a:p>
                  </a:txBody>
                  <a:tcPr marL="116803" marR="116803" marT="58402" marB="584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50">
                <a:tc>
                  <a:txBody>
                    <a:bodyPr/>
                    <a:lstStyle/>
                    <a:p>
                      <a:r>
                        <a:rPr lang="en-US" sz="2600" dirty="0"/>
                        <a:t>24 bit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10.0.0.0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10.255.255.255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225.0.0.0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/8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bg-BG" sz="2600" dirty="0"/>
                        <a:t>16</a:t>
                      </a:r>
                      <a:r>
                        <a:rPr lang="en-US" sz="2600" dirty="0"/>
                        <a:t> </a:t>
                      </a:r>
                      <a:r>
                        <a:rPr lang="bg-BG" sz="2600" dirty="0"/>
                        <a:t>777</a:t>
                      </a:r>
                      <a:r>
                        <a:rPr lang="en-US" sz="2600" dirty="0"/>
                        <a:t> </a:t>
                      </a:r>
                      <a:r>
                        <a:rPr lang="bg-BG" sz="2600" dirty="0"/>
                        <a:t>216</a:t>
                      </a:r>
                    </a:p>
                  </a:txBody>
                  <a:tcPr marL="116803" marR="116803" marT="58402" marB="584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50">
                <a:tc>
                  <a:txBody>
                    <a:bodyPr/>
                    <a:lstStyle/>
                    <a:p>
                      <a:r>
                        <a:rPr lang="en-US" sz="2600" dirty="0"/>
                        <a:t>20 bit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172.16.0.0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172.31.255.255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255.240.0.0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/12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1 048 576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250">
                <a:tc>
                  <a:txBody>
                    <a:bodyPr/>
                    <a:lstStyle/>
                    <a:p>
                      <a:r>
                        <a:rPr lang="en-US" sz="2600" dirty="0"/>
                        <a:t>16 bit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192.168.0.0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192.168.255.255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255.255.0.0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/16</a:t>
                      </a:r>
                      <a:endParaRPr lang="bg-BG" sz="2600" dirty="0"/>
                    </a:p>
                  </a:txBody>
                  <a:tcPr marL="116803" marR="116803" marT="58402" marB="58402"/>
                </a:tc>
                <a:tc>
                  <a:txBody>
                    <a:bodyPr/>
                    <a:lstStyle/>
                    <a:p>
                      <a:r>
                        <a:rPr lang="bg-BG" sz="2600" dirty="0"/>
                        <a:t>65</a:t>
                      </a:r>
                      <a:r>
                        <a:rPr lang="en-US" sz="2600" dirty="0"/>
                        <a:t> </a:t>
                      </a:r>
                      <a:r>
                        <a:rPr lang="bg-BG" sz="2600" dirty="0"/>
                        <a:t>536</a:t>
                      </a:r>
                    </a:p>
                  </a:txBody>
                  <a:tcPr marL="116803" marR="116803" marT="58402" marB="584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9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127.0.0.0/8 is </a:t>
            </a:r>
            <a:r>
              <a:rPr lang="en-US" sz="3400" b="1" dirty="0">
                <a:solidFill>
                  <a:schemeClr val="bg1"/>
                </a:solidFill>
              </a:rPr>
              <a:t>reserved for loopback</a:t>
            </a:r>
          </a:p>
          <a:p>
            <a:r>
              <a:rPr lang="en-US" sz="3400" dirty="0"/>
              <a:t>Network address (all host bits are set to 0), can not be assigned</a:t>
            </a:r>
          </a:p>
          <a:p>
            <a:pPr lvl="1"/>
            <a:r>
              <a:rPr lang="en-US" dirty="0"/>
              <a:t>For 192.168.1.100/24 it is 192.168.1.0</a:t>
            </a:r>
          </a:p>
          <a:p>
            <a:r>
              <a:rPr lang="en-US" dirty="0"/>
              <a:t>Broadcast address (all host bits are set to 1), can not be assigned</a:t>
            </a:r>
          </a:p>
          <a:p>
            <a:pPr lvl="1"/>
            <a:r>
              <a:rPr lang="en-US" dirty="0"/>
              <a:t>For 192.168.1.100/24 it is 192.168.1.255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IPv4 Addresses (2)</a:t>
            </a:r>
          </a:p>
        </p:txBody>
      </p:sp>
    </p:spTree>
    <p:extLst>
      <p:ext uri="{BB962C8B-B14F-4D97-AF65-F5344CB8AC3E}">
        <p14:creationId xmlns:p14="http://schemas.microsoft.com/office/powerpoint/2010/main" val="40088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C address</a:t>
            </a:r>
          </a:p>
          <a:p>
            <a:pPr lvl="1"/>
            <a:r>
              <a:rPr lang="en-US" dirty="0"/>
              <a:t>IP 192.168.23.48/24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Network mask: 255.255.255.0</a:t>
            </a:r>
          </a:p>
          <a:p>
            <a:pPr lvl="1"/>
            <a:r>
              <a:rPr lang="en-US" dirty="0"/>
              <a:t>Network: 192.168.23.0</a:t>
            </a:r>
          </a:p>
          <a:p>
            <a:pPr lvl="1"/>
            <a:r>
              <a:rPr lang="en-US" dirty="0"/>
              <a:t>Broadcast: 192.168.23.255</a:t>
            </a:r>
          </a:p>
          <a:p>
            <a:pPr lvl="1"/>
            <a:r>
              <a:rPr lang="en-US" dirty="0"/>
              <a:t>Hosts: 254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Address Exercise (Standard Mask)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941850-8D04-4FEF-BB4E-650F0CD924C9}"/>
              </a:ext>
            </a:extLst>
          </p:cNvPr>
          <p:cNvSpPr txBox="1"/>
          <p:nvPr/>
        </p:nvSpPr>
        <p:spPr>
          <a:xfrm>
            <a:off x="3081000" y="5139000"/>
            <a:ext cx="5280961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(2</a:t>
            </a:r>
            <a:r>
              <a:rPr lang="en-US" sz="3200" baseline="30000" dirty="0"/>
              <a:t>(32-24)</a:t>
            </a:r>
            <a:r>
              <a:rPr lang="en-US" sz="3200" dirty="0"/>
              <a:t> - 2 =&gt; 2</a:t>
            </a:r>
            <a:r>
              <a:rPr lang="en-US" sz="3200" baseline="30000" dirty="0"/>
              <a:t>8</a:t>
            </a:r>
            <a:r>
              <a:rPr lang="en-US" sz="3200" dirty="0"/>
              <a:t> - 2 =&gt; 256 - 2)</a:t>
            </a:r>
          </a:p>
        </p:txBody>
      </p:sp>
    </p:spTree>
    <p:extLst>
      <p:ext uri="{BB962C8B-B14F-4D97-AF65-F5344CB8AC3E}">
        <p14:creationId xmlns:p14="http://schemas.microsoft.com/office/powerpoint/2010/main" val="1725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Class C address</a:t>
            </a:r>
          </a:p>
          <a:p>
            <a:pPr lvl="1"/>
            <a:r>
              <a:rPr lang="en-US"/>
              <a:t>IP 192.168.23.48/27</a:t>
            </a:r>
          </a:p>
          <a:p>
            <a:r>
              <a:rPr lang="en-US"/>
              <a:t>Result</a:t>
            </a:r>
          </a:p>
          <a:p>
            <a:pPr lvl="1"/>
            <a:r>
              <a:rPr lang="en-US"/>
              <a:t>Network mask: 255.255.255.224</a:t>
            </a:r>
          </a:p>
          <a:p>
            <a:pPr lvl="1"/>
            <a:r>
              <a:rPr lang="en-US"/>
              <a:t>Network: 192.168.23.32</a:t>
            </a:r>
          </a:p>
          <a:p>
            <a:pPr lvl="1"/>
            <a:r>
              <a:rPr lang="en-US"/>
              <a:t>Broadcast: 192.168.23.63</a:t>
            </a:r>
          </a:p>
          <a:p>
            <a:pPr lvl="1"/>
            <a:r>
              <a:rPr lang="en-US"/>
              <a:t>Hosts: 30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Address Exercise (Non-Standard Mask)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19CF0-04C3-4EB3-BDFB-7E1548FD8F41}"/>
              </a:ext>
            </a:extLst>
          </p:cNvPr>
          <p:cNvSpPr txBox="1"/>
          <p:nvPr/>
        </p:nvSpPr>
        <p:spPr>
          <a:xfrm>
            <a:off x="2676000" y="5139000"/>
            <a:ext cx="5072571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(2</a:t>
            </a:r>
            <a:r>
              <a:rPr lang="en-US" sz="3200" baseline="30000" dirty="0"/>
              <a:t>(32-27)</a:t>
            </a:r>
            <a:r>
              <a:rPr lang="en-US" sz="3200" dirty="0"/>
              <a:t> - 2 =&gt; 2</a:t>
            </a:r>
            <a:r>
              <a:rPr lang="en-US" sz="3200" baseline="30000" dirty="0"/>
              <a:t>5</a:t>
            </a:r>
            <a:r>
              <a:rPr lang="en-US" sz="3200" dirty="0"/>
              <a:t> - 2 =&gt; 32 - 2)</a:t>
            </a:r>
          </a:p>
        </p:txBody>
      </p:sp>
    </p:spTree>
    <p:extLst>
      <p:ext uri="{BB962C8B-B14F-4D97-AF65-F5344CB8AC3E}">
        <p14:creationId xmlns:p14="http://schemas.microsoft.com/office/powerpoint/2010/main" val="15830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#LSA-April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</a:t>
            </a:r>
            <a:r>
              <a:rPr lang="en-US" sz="4000" b="1" dirty="0">
                <a:solidFill>
                  <a:srgbClr val="234465"/>
                </a:solidFill>
              </a:rPr>
              <a:t>/LinuxSystemAdministrationApril2021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 Modern Linux Distributions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Network Device Naming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52" y="1062270"/>
            <a:ext cx="2978095" cy="29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2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Traditional</a:t>
            </a:r>
          </a:p>
          <a:p>
            <a:pPr lvl="1"/>
            <a:r>
              <a:rPr lang="en-US" dirty="0"/>
              <a:t>eth[0123...], </a:t>
            </a:r>
            <a:r>
              <a:rPr lang="en-US" dirty="0" err="1"/>
              <a:t>wlan</a:t>
            </a:r>
            <a:r>
              <a:rPr lang="en-US" dirty="0"/>
              <a:t>[0123...], ... - </a:t>
            </a:r>
            <a:r>
              <a:rPr lang="en-US" b="1" dirty="0">
                <a:solidFill>
                  <a:schemeClr val="bg1"/>
                </a:solidFill>
              </a:rPr>
              <a:t>eth0</a:t>
            </a:r>
          </a:p>
          <a:p>
            <a:pPr lvl="1"/>
            <a:r>
              <a:rPr lang="en-US" dirty="0"/>
              <a:t>Advantage: </a:t>
            </a:r>
            <a:r>
              <a:rPr lang="en-US" b="1" dirty="0">
                <a:solidFill>
                  <a:schemeClr val="bg1"/>
                </a:solidFill>
              </a:rPr>
              <a:t>Easy to read</a:t>
            </a:r>
          </a:p>
          <a:p>
            <a:pPr lvl="1"/>
            <a:r>
              <a:rPr lang="en-US" dirty="0"/>
              <a:t>Disadvantage: </a:t>
            </a:r>
            <a:r>
              <a:rPr lang="en-US" b="1" dirty="0">
                <a:solidFill>
                  <a:schemeClr val="bg1"/>
                </a:solidFill>
              </a:rPr>
              <a:t>Unpredictable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Current</a:t>
            </a:r>
          </a:p>
          <a:p>
            <a:pPr lvl="1"/>
            <a:r>
              <a:rPr lang="en-US" dirty="0"/>
              <a:t>Could include type, location, etc. - </a:t>
            </a:r>
            <a:r>
              <a:rPr lang="en-US" b="1" dirty="0">
                <a:solidFill>
                  <a:schemeClr val="bg1"/>
                </a:solidFill>
              </a:rPr>
              <a:t>enp0s3</a:t>
            </a:r>
          </a:p>
          <a:p>
            <a:pPr lvl="1"/>
            <a:r>
              <a:rPr lang="en-US" dirty="0"/>
              <a:t>Advantage: </a:t>
            </a:r>
            <a:r>
              <a:rPr lang="en-US" b="1" dirty="0">
                <a:solidFill>
                  <a:schemeClr val="bg1"/>
                </a:solidFill>
              </a:rPr>
              <a:t>Predictable</a:t>
            </a:r>
          </a:p>
          <a:p>
            <a:pPr lvl="1"/>
            <a:r>
              <a:rPr lang="en-US" dirty="0"/>
              <a:t>Disadvantage: </a:t>
            </a:r>
            <a:r>
              <a:rPr lang="en-US" b="1" dirty="0">
                <a:solidFill>
                  <a:schemeClr val="bg1"/>
                </a:solidFill>
              </a:rPr>
              <a:t>Hard to read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2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 Prefixes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Ethernet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wl</a:t>
            </a:r>
            <a:r>
              <a:rPr lang="en-US" dirty="0"/>
              <a:t> for wireless LAN (</a:t>
            </a:r>
            <a:r>
              <a:rPr lang="en-US" b="1" dirty="0">
                <a:solidFill>
                  <a:schemeClr val="bg1"/>
                </a:solidFill>
              </a:rPr>
              <a:t>WLAN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ww</a:t>
            </a:r>
            <a:r>
              <a:rPr lang="en-US" dirty="0"/>
              <a:t> for wireless wide area network (</a:t>
            </a:r>
            <a:r>
              <a:rPr lang="en-US" b="1" dirty="0">
                <a:solidFill>
                  <a:schemeClr val="bg1"/>
                </a:solidFill>
              </a:rPr>
              <a:t>WWAN</a:t>
            </a:r>
            <a:r>
              <a:rPr lang="en-US" dirty="0"/>
              <a:t>)</a:t>
            </a:r>
          </a:p>
          <a:p>
            <a:r>
              <a:rPr lang="en-US" dirty="0"/>
              <a:t>Name Types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Rules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82828"/>
              </p:ext>
            </p:extLst>
          </p:nvPr>
        </p:nvGraphicFramePr>
        <p:xfrm>
          <a:off x="1128750" y="4502839"/>
          <a:ext cx="9941400" cy="213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51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Format</a:t>
                      </a:r>
                      <a:endParaRPr lang="bg-BG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274" marR="82274" marT="41137" marB="4113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bg-BG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274" marR="82274" marT="41137" marB="411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1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&lt;index&gt;</a:t>
                      </a:r>
                      <a:endParaRPr lang="bg-BG" sz="140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2274" marR="82274" marT="41137" marB="4113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On-board device</a:t>
                      </a:r>
                      <a:r>
                        <a:rPr lang="en-US" sz="1800" baseline="0" dirty="0"/>
                        <a:t> index number</a:t>
                      </a:r>
                      <a:endParaRPr lang="bg-BG" sz="1800" dirty="0"/>
                    </a:p>
                  </a:txBody>
                  <a:tcPr marL="82274" marR="82274" marT="41137" marB="411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51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&lt;slot&gt;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&lt;function&gt;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][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400" i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dev_id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82274" marR="82274" marT="41137" marB="4113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Hotplug</a:t>
                      </a:r>
                      <a:r>
                        <a:rPr lang="en-US" sz="1800" dirty="0"/>
                        <a:t> slot index number</a:t>
                      </a:r>
                      <a:endParaRPr lang="bg-BG" sz="1800" dirty="0"/>
                    </a:p>
                  </a:txBody>
                  <a:tcPr marL="82274" marR="82274" marT="41137" marB="411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1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&lt;MAC&gt;</a:t>
                      </a:r>
                      <a:endParaRPr lang="bg-BG" sz="140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2274" marR="82274" marT="41137" marB="4113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MAC address</a:t>
                      </a:r>
                      <a:endParaRPr lang="bg-BG" sz="1800" dirty="0"/>
                    </a:p>
                  </a:txBody>
                  <a:tcPr marL="82274" marR="82274" marT="41137" marB="411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51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&lt;bus&gt;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&lt;slot&gt;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&lt;function&gt;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][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400" i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dev_id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bg-BG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2274" marR="82274" marT="41137" marB="4113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PCI geographical location</a:t>
                      </a:r>
                      <a:endParaRPr lang="bg-BG" sz="1800" dirty="0"/>
                    </a:p>
                  </a:txBody>
                  <a:tcPr marL="82274" marR="82274" marT="41137" marB="411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51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&lt;bus&gt;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&lt;slot&gt;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&lt;function&gt;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][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&lt;port&gt;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][…][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400" i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config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][</a:t>
                      </a:r>
                      <a:r>
                        <a:rPr lang="en-US" sz="1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&lt;interface&gt;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bg-BG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2274" marR="82274" marT="41137" marB="4113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USB port number chain</a:t>
                      </a:r>
                      <a:endParaRPr lang="bg-BG" sz="1800" dirty="0"/>
                    </a:p>
                  </a:txBody>
                  <a:tcPr marL="82274" marR="82274" marT="41137" marB="4113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815C09-12FA-4611-8631-1D3D35DC3E1A}"/>
              </a:ext>
            </a:extLst>
          </p:cNvPr>
          <p:cNvSpPr txBox="1"/>
          <p:nvPr/>
        </p:nvSpPr>
        <p:spPr>
          <a:xfrm>
            <a:off x="9177823" y="2171924"/>
            <a:ext cx="2131060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/>
              <a:t>enp0s3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AFE762-DF89-48CB-B5EE-6B77275AD9D2}"/>
              </a:ext>
            </a:extLst>
          </p:cNvPr>
          <p:cNvCxnSpPr/>
          <p:nvPr/>
        </p:nvCxnSpPr>
        <p:spPr>
          <a:xfrm flipV="1">
            <a:off x="5048203" y="3699000"/>
            <a:ext cx="3824823" cy="23612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E625EEB1-E6BC-4B4D-A177-D3E19E61E823}"/>
              </a:ext>
            </a:extLst>
          </p:cNvPr>
          <p:cNvSpPr/>
          <p:nvPr/>
        </p:nvSpPr>
        <p:spPr>
          <a:xfrm rot="5400000">
            <a:off x="9536108" y="2757944"/>
            <a:ext cx="190499" cy="61743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83EC4-8047-4B06-A0C3-AE0421A603FA}"/>
              </a:ext>
            </a:extLst>
          </p:cNvPr>
          <p:cNvSpPr txBox="1"/>
          <p:nvPr/>
        </p:nvSpPr>
        <p:spPr>
          <a:xfrm>
            <a:off x="8941154" y="3233785"/>
            <a:ext cx="1399899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Ethernet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4A70A-D058-49B8-B034-DCEFDB123474}"/>
              </a:ext>
            </a:extLst>
          </p:cNvPr>
          <p:cNvSpPr txBox="1"/>
          <p:nvPr/>
        </p:nvSpPr>
        <p:spPr>
          <a:xfrm>
            <a:off x="9461669" y="1567869"/>
            <a:ext cx="1608481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PCI Bus #0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E9C6EC4-9FA0-4DA6-8808-0E58D514D582}"/>
              </a:ext>
            </a:extLst>
          </p:cNvPr>
          <p:cNvSpPr/>
          <p:nvPr/>
        </p:nvSpPr>
        <p:spPr>
          <a:xfrm rot="16200000">
            <a:off x="10170661" y="2051124"/>
            <a:ext cx="190499" cy="61743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9E949F7-FFE2-4239-96F5-FD3248EE09EB}"/>
              </a:ext>
            </a:extLst>
          </p:cNvPr>
          <p:cNvSpPr/>
          <p:nvPr/>
        </p:nvSpPr>
        <p:spPr>
          <a:xfrm rot="5400000">
            <a:off x="10782430" y="2757944"/>
            <a:ext cx="190499" cy="61743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00B15-DAF8-4D86-94C3-0193B22719D6}"/>
              </a:ext>
            </a:extLst>
          </p:cNvPr>
          <p:cNvSpPr txBox="1"/>
          <p:nvPr/>
        </p:nvSpPr>
        <p:spPr>
          <a:xfrm>
            <a:off x="10305071" y="3233785"/>
            <a:ext cx="1162846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Slot #3</a:t>
            </a:r>
          </a:p>
        </p:txBody>
      </p:sp>
    </p:spTree>
    <p:extLst>
      <p:ext uri="{BB962C8B-B14F-4D97-AF65-F5344CB8AC3E}">
        <p14:creationId xmlns:p14="http://schemas.microsoft.com/office/powerpoint/2010/main" val="40958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Configuration and 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1089000"/>
            <a:ext cx="3105000" cy="31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3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dirty="0"/>
              <a:t>Managed by </a:t>
            </a:r>
            <a:r>
              <a:rPr lang="en-US" b="1" dirty="0">
                <a:solidFill>
                  <a:schemeClr val="bg1"/>
                </a:solidFill>
              </a:rPr>
              <a:t>Network Manager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SystemD</a:t>
            </a:r>
            <a:r>
              <a:rPr lang="en-US" b="1" dirty="0">
                <a:solidFill>
                  <a:schemeClr val="bg1"/>
                </a:solidFill>
              </a:rPr>
              <a:t> Network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Wicked</a:t>
            </a:r>
          </a:p>
          <a:p>
            <a:r>
              <a:rPr lang="en-US" dirty="0"/>
              <a:t>Common Tools</a:t>
            </a:r>
          </a:p>
          <a:p>
            <a:pPr lvl="1"/>
            <a:r>
              <a:rPr lang="en-US" dirty="0"/>
              <a:t>Management – (old) </a:t>
            </a:r>
            <a:r>
              <a:rPr lang="en-US" b="1" dirty="0" err="1">
                <a:solidFill>
                  <a:schemeClr val="bg1"/>
                </a:solidFill>
              </a:rPr>
              <a:t>ifconfig</a:t>
            </a:r>
            <a:r>
              <a:rPr lang="en-US" dirty="0"/>
              <a:t>, (old)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(new) </a:t>
            </a:r>
            <a:r>
              <a:rPr lang="en-US" b="1" dirty="0" err="1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Testing – </a:t>
            </a:r>
            <a:r>
              <a:rPr lang="en-US" b="1" dirty="0">
                <a:solidFill>
                  <a:schemeClr val="bg1"/>
                </a:solidFill>
              </a:rPr>
              <a:t>ping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arp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arping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traceroute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tracepath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nmap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Monitoring – (old) </a:t>
            </a:r>
            <a:r>
              <a:rPr lang="en-US" b="1" dirty="0" err="1">
                <a:solidFill>
                  <a:schemeClr val="bg1"/>
                </a:solidFill>
              </a:rPr>
              <a:t>netstat</a:t>
            </a:r>
            <a:r>
              <a:rPr lang="en-US" dirty="0"/>
              <a:t>, (new) </a:t>
            </a:r>
            <a:r>
              <a:rPr lang="en-US" b="1" dirty="0" err="1">
                <a:solidFill>
                  <a:schemeClr val="bg1"/>
                </a:solidFill>
              </a:rPr>
              <a:t>ss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tcpdump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Information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0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Files</a:t>
            </a:r>
          </a:p>
          <a:p>
            <a:pPr lvl="1"/>
            <a:r>
              <a:rPr lang="en-US" dirty="0"/>
              <a:t>Network name information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/networks</a:t>
            </a:r>
          </a:p>
          <a:p>
            <a:pPr lvl="1"/>
            <a:r>
              <a:rPr lang="en-US" dirty="0"/>
              <a:t>Resolver configuration file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resolv.conf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Static name resolution with IP-name pairs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/hosts</a:t>
            </a:r>
          </a:p>
          <a:p>
            <a:pPr lvl="1"/>
            <a:r>
              <a:rPr lang="en-US" dirty="0"/>
              <a:t>Name Service Switch configuration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nsswitch.conf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Information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193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by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Manager</a:t>
            </a:r>
          </a:p>
          <a:p>
            <a:pPr>
              <a:buClr>
                <a:schemeClr val="tx1"/>
              </a:buClr>
            </a:pPr>
            <a:r>
              <a:rPr lang="en-US" dirty="0"/>
              <a:t>Service is </a:t>
            </a:r>
            <a:r>
              <a:rPr lang="en-US" b="1" dirty="0" err="1">
                <a:solidFill>
                  <a:schemeClr val="bg1"/>
                </a:solidFill>
              </a:rPr>
              <a:t>NetworkManager.service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Management Tools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nmcli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nmtui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NetworkManager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sysconfig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/network-scripts/*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57573"/>
            <a:ext cx="476316" cy="476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57573"/>
            <a:ext cx="476316" cy="476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41404"/>
            <a:ext cx="508654" cy="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Managed by </a:t>
            </a:r>
            <a:r>
              <a:rPr lang="en-US" b="1" dirty="0" err="1">
                <a:solidFill>
                  <a:schemeClr val="bg1"/>
                </a:solidFill>
              </a:rPr>
              <a:t>SystemD</a:t>
            </a:r>
            <a:r>
              <a:rPr lang="en-US" b="1" dirty="0">
                <a:solidFill>
                  <a:schemeClr val="bg1"/>
                </a:solidFill>
              </a:rPr>
              <a:t> Network (</a:t>
            </a:r>
            <a:r>
              <a:rPr lang="en-US" b="1" dirty="0" err="1">
                <a:solidFill>
                  <a:schemeClr val="bg1"/>
                </a:solidFill>
              </a:rPr>
              <a:t>networkd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/>
              <a:t>Service is </a:t>
            </a:r>
            <a:r>
              <a:rPr lang="en-US" b="1" dirty="0" err="1">
                <a:solidFill>
                  <a:schemeClr val="bg1"/>
                </a:solidFill>
              </a:rPr>
              <a:t>systemd-networkd.service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Management Tools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networkctl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/network/*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/network/*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#2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57573"/>
            <a:ext cx="476316" cy="476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1404"/>
            <a:ext cx="508654" cy="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by </a:t>
            </a:r>
            <a:r>
              <a:rPr lang="en-US" b="1" dirty="0">
                <a:solidFill>
                  <a:schemeClr val="bg1"/>
                </a:solidFill>
              </a:rPr>
              <a:t>Wicked</a:t>
            </a:r>
          </a:p>
          <a:p>
            <a:pPr>
              <a:buClr>
                <a:schemeClr val="tx1"/>
              </a:buClr>
            </a:pPr>
            <a:r>
              <a:rPr lang="en-US" dirty="0"/>
              <a:t>Services are </a:t>
            </a:r>
            <a:r>
              <a:rPr lang="en-US" b="1" dirty="0" err="1">
                <a:solidFill>
                  <a:schemeClr val="bg1"/>
                </a:solidFill>
              </a:rPr>
              <a:t>wicked.service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wickedd.service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Management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wicked</a:t>
            </a:r>
          </a:p>
          <a:p>
            <a:r>
              <a:rPr lang="en-US" dirty="0"/>
              <a:t>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/wicked/*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sysconfig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/network/*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#3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7573"/>
            <a:ext cx="4763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1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Network configuration abstraction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Introduced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Ubuntu 16.04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since </a:t>
            </a:r>
            <a:r>
              <a:rPr lang="en-US" b="1" dirty="0">
                <a:solidFill>
                  <a:schemeClr val="bg1"/>
                </a:solidFill>
              </a:rPr>
              <a:t>Ubuntu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17.10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 err="1">
                <a:solidFill>
                  <a:schemeClr val="bg1"/>
                </a:solidFill>
              </a:rPr>
              <a:t>NetworkManager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networkd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Network structure is described in </a:t>
            </a:r>
            <a:r>
              <a:rPr lang="en-US" b="1" dirty="0">
                <a:solidFill>
                  <a:schemeClr val="bg1"/>
                </a:solidFill>
              </a:rPr>
              <a:t>YAML</a:t>
            </a:r>
          </a:p>
          <a:p>
            <a:pPr>
              <a:buClr>
                <a:schemeClr val="tx1"/>
              </a:buClr>
            </a:pPr>
            <a:r>
              <a:rPr lang="en-US" dirty="0"/>
              <a:t>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netplan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Netplan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41404"/>
            <a:ext cx="508654" cy="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794625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0FD5BD-349E-47EA-A21C-3F7B12DFB595}"/>
              </a:ext>
            </a:extLst>
          </p:cNvPr>
          <p:cNvSpPr txBox="1"/>
          <p:nvPr/>
        </p:nvSpPr>
        <p:spPr>
          <a:xfrm>
            <a:off x="8810762" y="1243899"/>
            <a:ext cx="3181348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M3 can be submitted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until 23:59:59 on 23.05</a:t>
            </a:r>
            <a:endParaRPr lang="bg-B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D68B7-2ECF-40B4-921B-853985A6A87D}"/>
              </a:ext>
            </a:extLst>
          </p:cNvPr>
          <p:cNvSpPr txBox="1"/>
          <p:nvPr/>
        </p:nvSpPr>
        <p:spPr>
          <a:xfrm>
            <a:off x="8810762" y="2439000"/>
            <a:ext cx="3189042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Requested feedback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will be published in the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coming days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Show / manipulate routing, devices, policy routing and tunnels</a:t>
            </a:r>
          </a:p>
          <a:p>
            <a:r>
              <a:rPr lang="en-US" dirty="0"/>
              <a:t>Show information about links, addresses, and routes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Add/remove address to/from an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69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ip</a:t>
            </a:r>
            <a:r>
              <a:rPr lang="en-US" sz="3000" dirty="0">
                <a:solidFill>
                  <a:schemeClr val="tx1"/>
                </a:solidFill>
                <a:effectLst/>
              </a:rPr>
              <a:t> {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link|address|route</a:t>
            </a:r>
            <a:r>
              <a:rPr lang="en-US" sz="3000" dirty="0">
                <a:solidFill>
                  <a:schemeClr val="tx1"/>
                </a:solidFill>
                <a:effectLst/>
              </a:rPr>
              <a:t>|...}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69912" y="4476942"/>
            <a:ext cx="11049000" cy="20300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ip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addr</a:t>
            </a:r>
            <a:r>
              <a:rPr lang="en-US" sz="3000" dirty="0">
                <a:solidFill>
                  <a:schemeClr val="tx1"/>
                </a:solidFill>
                <a:effectLst/>
              </a:rPr>
              <a:t> add 192.168.1.44/32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dev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enp3s0 label enp3s0:0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ip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addr</a:t>
            </a:r>
            <a:r>
              <a:rPr lang="en-US" sz="3000" dirty="0">
                <a:solidFill>
                  <a:schemeClr val="tx1"/>
                </a:solidFill>
                <a:effectLst/>
              </a:rPr>
              <a:t> del 192.168.1.44/32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dev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enp3s0</a:t>
            </a:r>
          </a:p>
        </p:txBody>
      </p:sp>
    </p:spTree>
    <p:extLst>
      <p:ext uri="{BB962C8B-B14F-4D97-AF65-F5344CB8AC3E}">
        <p14:creationId xmlns:p14="http://schemas.microsoft.com/office/powerpoint/2010/main" val="66323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Command line tool for controlling </a:t>
            </a:r>
            <a:r>
              <a:rPr lang="en-US" b="1" dirty="0" err="1">
                <a:solidFill>
                  <a:schemeClr val="bg1"/>
                </a:solidFill>
              </a:rPr>
              <a:t>NetworkManager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nmcli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nmcli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nmcli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device show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nmcli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connection show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  <a:p>
            <a:endParaRPr lang="en-US" sz="3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931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user interface for controlling </a:t>
            </a:r>
            <a:r>
              <a:rPr lang="en-US" b="1" dirty="0" err="1">
                <a:solidFill>
                  <a:schemeClr val="bg1"/>
                </a:solidFill>
              </a:rPr>
              <a:t>NetworkManager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nmtui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i="1" dirty="0">
                <a:solidFill>
                  <a:schemeClr val="accent2"/>
                </a:solidFill>
                <a:effectLst/>
              </a:rPr>
              <a:t># general utility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nmtui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b="0" i="1" dirty="0">
                <a:solidFill>
                  <a:schemeClr val="accent2"/>
                </a:solidFill>
                <a:effectLst/>
              </a:rPr>
              <a:t># specialized sub-utilities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nmtui</a:t>
            </a:r>
            <a:r>
              <a:rPr lang="en-US" sz="3000" dirty="0">
                <a:solidFill>
                  <a:schemeClr val="bg1"/>
                </a:solidFill>
                <a:effectLst/>
              </a:rPr>
              <a:t>-connect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nmtui</a:t>
            </a:r>
            <a:r>
              <a:rPr lang="en-US" sz="3000" dirty="0">
                <a:solidFill>
                  <a:schemeClr val="bg1"/>
                </a:solidFill>
                <a:effectLst/>
              </a:rPr>
              <a:t>-edit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nmtui</a:t>
            </a:r>
            <a:r>
              <a:rPr lang="en-US" sz="3000" dirty="0">
                <a:solidFill>
                  <a:schemeClr val="bg1"/>
                </a:solidFill>
                <a:effectLst/>
              </a:rPr>
              <a:t>-hostname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3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Command line tool for controlling </a:t>
            </a:r>
            <a:r>
              <a:rPr lang="en-US" b="1" dirty="0" err="1">
                <a:solidFill>
                  <a:schemeClr val="bg1"/>
                </a:solidFill>
              </a:rPr>
              <a:t>wickedd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wicked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306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wicked</a:t>
            </a:r>
            <a:r>
              <a:rPr lang="en-US" sz="2600" dirty="0">
                <a:solidFill>
                  <a:schemeClr val="tx1"/>
                </a:solidFill>
                <a:effectLst/>
              </a:rPr>
              <a:t> show eth0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eth0       up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   link:   #2, state up,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mtu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1500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   type:  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ethernet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,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hwaddr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08:00:27:e3:1b:45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  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config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: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compat:suse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:/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etc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/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sysconfig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/network/ifcfg-eth0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   leases: ipv4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dhcp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granted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  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addr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:   ipv4 10.0.2.15/24 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dhcp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   route:  ipv4 default via 10.0.2.2 proto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dhcp</a:t>
            </a:r>
            <a:endParaRPr lang="en-US" sz="26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7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Query the status of network links managed by </a:t>
            </a:r>
            <a:r>
              <a:rPr lang="en-US" b="1" dirty="0" err="1">
                <a:solidFill>
                  <a:schemeClr val="bg1"/>
                </a:solidFill>
              </a:rPr>
              <a:t>networkd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networkctl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8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8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networkctl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list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</a:rPr>
              <a:t>IDX LINK     TYPE        OPERATIONAL    SETUP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</a:rPr>
              <a:t>  1 lo       loopback    carrier        unmanaged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</a:rPr>
              <a:t>  2 enp0s3   ether       routable       configured</a:t>
            </a:r>
          </a:p>
          <a:p>
            <a:endParaRPr lang="en-US" sz="2800" b="0" dirty="0">
              <a:solidFill>
                <a:schemeClr val="tx1"/>
              </a:solidFill>
              <a:effectLst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</a:rPr>
              <a:t>2 links listed.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8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800" b="0" dirty="0">
                <a:solidFill>
                  <a:schemeClr val="tx1"/>
                </a:solidFill>
                <a:effectLst/>
              </a:rPr>
              <a:t> ~]$</a:t>
            </a:r>
          </a:p>
        </p:txBody>
      </p:sp>
    </p:spTree>
    <p:extLst>
      <p:ext uri="{BB962C8B-B14F-4D97-AF65-F5344CB8AC3E}">
        <p14:creationId xmlns:p14="http://schemas.microsoft.com/office/powerpoint/2010/main" val="294335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Send ICMP </a:t>
            </a:r>
            <a:r>
              <a:rPr lang="en-US" b="1" dirty="0">
                <a:solidFill>
                  <a:schemeClr val="bg1"/>
                </a:solidFill>
              </a:rPr>
              <a:t>ECHO_REQUEST</a:t>
            </a:r>
            <a:r>
              <a:rPr lang="en-US" dirty="0"/>
              <a:t> to network hosts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ping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306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~]$</a:t>
            </a:r>
            <a:r>
              <a:rPr lang="en-US" sz="2600" b="0" dirty="0">
                <a:effectLst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</a:rPr>
              <a:t>ping -c 4 192.168.1.1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PING 192.168.1.1 (192.168.1.1) 56(84) bytes of data.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64 bytes from 192.168.1.1: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icmp_seq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=1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ttl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=128 time=0.76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ms</a:t>
            </a:r>
            <a:endParaRPr lang="en-US" sz="2600" b="0" dirty="0">
              <a:solidFill>
                <a:schemeClr val="tx1"/>
              </a:solidFill>
              <a:effectLst/>
            </a:endParaRP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64 bytes from 192.168.1.1: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icmp_seq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=2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ttl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=128 time=0.56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ms</a:t>
            </a:r>
            <a:endParaRPr lang="en-US" sz="2600" b="0" dirty="0">
              <a:solidFill>
                <a:schemeClr val="tx1"/>
              </a:solidFill>
              <a:effectLst/>
            </a:endParaRP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64 bytes from 192.168.1.1: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icmp_seq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=3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ttl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=128 time=0.54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ms</a:t>
            </a:r>
            <a:endParaRPr lang="en-US" sz="2600" b="0" dirty="0">
              <a:solidFill>
                <a:schemeClr val="tx1"/>
              </a:solidFill>
              <a:effectLst/>
            </a:endParaRP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64 bytes from 192.168.1.1: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icmp_seq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=4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ttl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=128 time=0.63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ms</a:t>
            </a:r>
            <a:endParaRPr lang="en-US" sz="2600" b="0" dirty="0">
              <a:solidFill>
                <a:schemeClr val="tx1"/>
              </a:solidFill>
              <a:effectLst/>
            </a:endParaRP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~]$</a:t>
            </a:r>
          </a:p>
        </p:txBody>
      </p:sp>
    </p:spTree>
    <p:extLst>
      <p:ext uri="{BB962C8B-B14F-4D97-AF65-F5344CB8AC3E}">
        <p14:creationId xmlns:p14="http://schemas.microsoft.com/office/powerpoint/2010/main" val="310564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Manipulate or display the system </a:t>
            </a:r>
            <a:r>
              <a:rPr lang="en-US" b="1" dirty="0">
                <a:solidFill>
                  <a:schemeClr val="bg1"/>
                </a:solidFill>
              </a:rPr>
              <a:t>ARP cache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arp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arp</a:t>
            </a:r>
            <a:endParaRPr lang="en-US" sz="2400" dirty="0">
              <a:solidFill>
                <a:schemeClr val="bg1"/>
              </a:solidFill>
              <a:effectLst/>
            </a:endParaRP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Address       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Hwtype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Hwadress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          Flags Mask  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Iface</a:t>
            </a:r>
            <a:endParaRPr lang="en-US" sz="2400" b="0" dirty="0">
              <a:solidFill>
                <a:schemeClr val="tx1"/>
              </a:solidFill>
              <a:effectLst/>
            </a:endParaRP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10.0.2.2      ether   52:54:00:12:35:02  C           eth0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arp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-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2400" dirty="0">
                <a:solidFill>
                  <a:schemeClr val="bg1"/>
                </a:solidFill>
                <a:effectLst/>
              </a:rPr>
              <a:t> eth0 -d 10.0.2.2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arp</a:t>
            </a:r>
            <a:r>
              <a:rPr lang="en-US" sz="2400" dirty="0">
                <a:solidFill>
                  <a:schemeClr val="tx1"/>
                </a:solidFill>
                <a:effectLst/>
              </a:rPr>
              <a:t> -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 eth0 -s 10.0.2.2 </a:t>
            </a:r>
            <a:r>
              <a:rPr lang="en-US" sz="2400" dirty="0">
                <a:solidFill>
                  <a:schemeClr val="bg1"/>
                </a:solidFill>
                <a:effectLst/>
              </a:rPr>
              <a:t>52:54:00:12:35:02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63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Send </a:t>
            </a:r>
            <a:r>
              <a:rPr lang="en-US" b="1" dirty="0">
                <a:solidFill>
                  <a:schemeClr val="bg1"/>
                </a:solidFill>
              </a:rPr>
              <a:t>ARP REQUEST </a:t>
            </a:r>
            <a:r>
              <a:rPr lang="en-US" dirty="0"/>
              <a:t>to a neighbor host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arping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arping</a:t>
            </a:r>
            <a:r>
              <a:rPr lang="en-US" sz="2600" dirty="0">
                <a:solidFill>
                  <a:schemeClr val="bg1"/>
                </a:solidFill>
                <a:effectLst/>
              </a:rPr>
              <a:t> -c 4 192.168.1.1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ARPING 192.168.1.1 from 192.168.1.100 enp0s3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Unicast reply from 192.168.1.1 [00:1B:FC:02:16:9E] 1.321ms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Unicast reply from 192.168.1.1 [00:1B:FC:02:16:9E] 1.271ms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Unicast reply from 192.168.1.1 [00:1B:FC:02:16:9E] 1.205ms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~]$</a:t>
            </a:r>
          </a:p>
        </p:txBody>
      </p:sp>
    </p:spTree>
    <p:extLst>
      <p:ext uri="{BB962C8B-B14F-4D97-AF65-F5344CB8AC3E}">
        <p14:creationId xmlns:p14="http://schemas.microsoft.com/office/powerpoint/2010/main" val="24361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Services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Manage Services with </a:t>
            </a:r>
            <a:r>
              <a:rPr lang="en-US" dirty="0" err="1"/>
              <a:t>systemctl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52" y="1151627"/>
            <a:ext cx="2933095" cy="29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System service manager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List all active services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systemctl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74950" y="3204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tx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COMMAND [NAME]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56712" y="4557797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bg1"/>
                </a:solidFill>
                <a:effectLst/>
              </a:rPr>
              <a:t> list-units --type=service --state=active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8484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Previous Module (M3)</a:t>
            </a:r>
          </a:p>
        </p:txBody>
      </p:sp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Start a service</a:t>
            </a:r>
          </a:p>
          <a:p>
            <a:endParaRPr lang="en-US"/>
          </a:p>
          <a:p>
            <a:r>
              <a:rPr lang="en-US"/>
              <a:t>Stop a service</a:t>
            </a:r>
          </a:p>
          <a:p>
            <a:endParaRPr lang="en-US"/>
          </a:p>
          <a:p>
            <a:r>
              <a:rPr lang="en-US"/>
              <a:t>Reload a service</a:t>
            </a:r>
          </a:p>
          <a:p>
            <a:endParaRPr lang="en-US"/>
          </a:p>
          <a:p>
            <a:r>
              <a:rPr lang="en-US"/>
              <a:t>Restart a service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Systemctl Scenarios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797269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start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sshd.service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166044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stop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sshd.service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50328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reload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sshd.service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90431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restart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sshd.service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62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runtime status of a service</a:t>
            </a:r>
          </a:p>
          <a:p>
            <a:endParaRPr lang="en-US" dirty="0"/>
          </a:p>
          <a:p>
            <a:r>
              <a:rPr lang="en-US" dirty="0"/>
              <a:t>Show properties of a service</a:t>
            </a:r>
          </a:p>
          <a:p>
            <a:endParaRPr lang="en-US" dirty="0"/>
          </a:p>
          <a:p>
            <a:r>
              <a:rPr lang="en-US" dirty="0"/>
              <a:t>Enable a service</a:t>
            </a:r>
          </a:p>
          <a:p>
            <a:endParaRPr lang="en-US" dirty="0"/>
          </a:p>
          <a:p>
            <a:r>
              <a:rPr lang="en-US" dirty="0"/>
              <a:t>Disable a 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Systemctl Scenarios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status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sshd.service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16795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show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sshd.service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507104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enable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sshd.service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8974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disable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sshd.service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4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Practice: Network and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90999" y="1134000"/>
            <a:ext cx="274427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6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Applications. Libraries. 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17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Binaries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Problem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: </a:t>
            </a:r>
            <a:r>
              <a:rPr lang="en-US" b="1" dirty="0"/>
              <a:t>Hard to manage </a:t>
            </a:r>
            <a:r>
              <a:rPr lang="en-US" dirty="0"/>
              <a:t>all files and locations, </a:t>
            </a:r>
            <a:r>
              <a:rPr lang="en-US" b="1" dirty="0"/>
              <a:t>update and keep track of changes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and Libraries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648200" y="1981200"/>
            <a:ext cx="457200" cy="28956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951947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Usually are stored in different locations</a:t>
            </a:r>
          </a:p>
        </p:txBody>
      </p:sp>
    </p:spTree>
    <p:extLst>
      <p:ext uri="{BB962C8B-B14F-4D97-AF65-F5344CB8AC3E}">
        <p14:creationId xmlns:p14="http://schemas.microsoft.com/office/powerpoint/2010/main" val="227884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Linking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Dynamic Linking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Problem Two</a:t>
            </a:r>
            <a:r>
              <a:rPr lang="en-US" dirty="0"/>
              <a:t>: </a:t>
            </a:r>
            <a:r>
              <a:rPr lang="en-US" b="1" dirty="0"/>
              <a:t>More</a:t>
            </a:r>
            <a:r>
              <a:rPr lang="en-US" dirty="0"/>
              <a:t> </a:t>
            </a:r>
            <a:r>
              <a:rPr lang="en-US" b="1" dirty="0"/>
              <a:t>Space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b="1" dirty="0"/>
              <a:t>Issues</a:t>
            </a:r>
            <a:r>
              <a:rPr lang="en-US" dirty="0"/>
              <a:t> OR </a:t>
            </a:r>
            <a:br>
              <a:rPr lang="bg-BG" dirty="0"/>
            </a:br>
            <a:r>
              <a:rPr lang="en-US" b="1" dirty="0"/>
              <a:t>Less</a:t>
            </a:r>
            <a:r>
              <a:rPr lang="en-US" dirty="0"/>
              <a:t> </a:t>
            </a:r>
            <a:r>
              <a:rPr lang="en-US" b="1" dirty="0"/>
              <a:t>Space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 </a:t>
            </a:r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b="1" dirty="0"/>
              <a:t>Hell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vs Dynamic Linking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90600" y="1752600"/>
            <a:ext cx="2514600" cy="1371600"/>
            <a:chOff x="989012" y="1752600"/>
            <a:chExt cx="2514600" cy="1371600"/>
          </a:xfrm>
          <a:solidFill>
            <a:schemeClr val="accent6"/>
          </a:solidFill>
        </p:grpSpPr>
        <p:sp>
          <p:nvSpPr>
            <p:cNvPr id="5" name="Rectangle 4"/>
            <p:cNvSpPr/>
            <p:nvPr/>
          </p:nvSpPr>
          <p:spPr>
            <a:xfrm>
              <a:off x="989012" y="1752600"/>
              <a:ext cx="25146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1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12912" y="2667000"/>
              <a:ext cx="1066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Lib 1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75412" y="1752600"/>
            <a:ext cx="2514600" cy="1371600"/>
            <a:chOff x="6473824" y="1752600"/>
            <a:chExt cx="2514600" cy="1371600"/>
          </a:xfrm>
          <a:solidFill>
            <a:schemeClr val="accent6"/>
          </a:solidFill>
        </p:grpSpPr>
        <p:sp>
          <p:nvSpPr>
            <p:cNvPr id="7" name="Rectangle 6"/>
            <p:cNvSpPr/>
            <p:nvPr/>
          </p:nvSpPr>
          <p:spPr>
            <a:xfrm>
              <a:off x="6473824" y="1752600"/>
              <a:ext cx="25146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2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197724" y="2667000"/>
              <a:ext cx="1066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Lib 1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454524" y="4862329"/>
            <a:ext cx="1066800" cy="381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 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9372600" y="1752600"/>
            <a:ext cx="243000" cy="13716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ight Brace 13"/>
          <p:cNvSpPr/>
          <p:nvPr/>
        </p:nvSpPr>
        <p:spPr>
          <a:xfrm>
            <a:off x="9372600" y="3947929"/>
            <a:ext cx="243000" cy="13716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7" name="Group 16"/>
          <p:cNvGrpSpPr/>
          <p:nvPr/>
        </p:nvGrpSpPr>
        <p:grpSpPr>
          <a:xfrm>
            <a:off x="985836" y="3947929"/>
            <a:ext cx="2514600" cy="1371600"/>
            <a:chOff x="989012" y="1752600"/>
            <a:chExt cx="2514600" cy="1371600"/>
          </a:xfrm>
          <a:solidFill>
            <a:schemeClr val="accent6"/>
          </a:solidFill>
        </p:grpSpPr>
        <p:sp>
          <p:nvSpPr>
            <p:cNvPr id="18" name="Rectangle 17"/>
            <p:cNvSpPr/>
            <p:nvPr/>
          </p:nvSpPr>
          <p:spPr>
            <a:xfrm>
              <a:off x="989012" y="1752600"/>
              <a:ext cx="25146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1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12912" y="2667000"/>
              <a:ext cx="1066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Lib 1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75412" y="3947929"/>
            <a:ext cx="2514600" cy="1371600"/>
            <a:chOff x="6473824" y="1752600"/>
            <a:chExt cx="2514600" cy="1371600"/>
          </a:xfrm>
          <a:solidFill>
            <a:schemeClr val="accent6"/>
          </a:solidFill>
        </p:grpSpPr>
        <p:sp>
          <p:nvSpPr>
            <p:cNvPr id="21" name="Rectangle 20"/>
            <p:cNvSpPr/>
            <p:nvPr/>
          </p:nvSpPr>
          <p:spPr>
            <a:xfrm>
              <a:off x="6473824" y="1752600"/>
              <a:ext cx="25146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2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97724" y="2667000"/>
              <a:ext cx="1066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Lib 1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3684671" y="4881379"/>
            <a:ext cx="609600" cy="3429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5706081" y="4881379"/>
            <a:ext cx="609600" cy="3429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29800" y="2022902"/>
            <a:ext cx="213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+</a:t>
            </a:r>
            <a:r>
              <a:rPr lang="en-US" dirty="0"/>
              <a:t> All is here</a:t>
            </a:r>
          </a:p>
          <a:p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Big in size</a:t>
            </a:r>
            <a:endParaRPr lang="bg-BG" dirty="0"/>
          </a:p>
        </p:txBody>
      </p:sp>
      <p:sp>
        <p:nvSpPr>
          <p:cNvPr id="26" name="TextBox 25"/>
          <p:cNvSpPr txBox="1"/>
          <p:nvPr/>
        </p:nvSpPr>
        <p:spPr>
          <a:xfrm>
            <a:off x="9829800" y="4218231"/>
            <a:ext cx="213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+</a:t>
            </a:r>
            <a:r>
              <a:rPr lang="en-US" dirty="0"/>
              <a:t> Small in size</a:t>
            </a:r>
          </a:p>
          <a:p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Dependencies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996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23" grpId="0" animBg="1"/>
      <p:bldP spid="24" grpId="0" animBg="1"/>
      <p:bldP spid="25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 and Packaging Systems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Easier installation and update</a:t>
            </a:r>
          </a:p>
          <a:p>
            <a:r>
              <a:rPr lang="en-US" dirty="0"/>
              <a:t>Two* main and widespread formats</a:t>
            </a:r>
          </a:p>
          <a:p>
            <a:pPr lvl="1"/>
            <a:r>
              <a:rPr lang="en-US" b="1" dirty="0"/>
              <a:t>rpm</a:t>
            </a:r>
            <a:r>
              <a:rPr lang="en-US" dirty="0"/>
              <a:t> - </a:t>
            </a:r>
            <a:r>
              <a:rPr lang="en-US" b="1" dirty="0"/>
              <a:t>Red Hat packages</a:t>
            </a:r>
          </a:p>
          <a:p>
            <a:pPr lvl="1"/>
            <a:r>
              <a:rPr lang="en-US" b="1" dirty="0"/>
              <a:t>deb</a:t>
            </a:r>
            <a:r>
              <a:rPr lang="en-US" dirty="0"/>
              <a:t> - </a:t>
            </a:r>
            <a:r>
              <a:rPr lang="en-US" b="1" dirty="0" err="1"/>
              <a:t>Debian</a:t>
            </a:r>
            <a:r>
              <a:rPr lang="en-US" b="1" dirty="0"/>
              <a:t> packages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 Are the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FBF47-010D-409A-B5C7-BC22B4C55CDC}"/>
              </a:ext>
            </a:extLst>
          </p:cNvPr>
          <p:cNvSpPr txBox="1"/>
          <p:nvPr/>
        </p:nvSpPr>
        <p:spPr>
          <a:xfrm>
            <a:off x="1288971" y="6295401"/>
            <a:ext cx="9614059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/>
              <a:t>* There are others as well</a:t>
            </a:r>
          </a:p>
        </p:txBody>
      </p:sp>
    </p:spTree>
    <p:extLst>
      <p:ext uri="{BB962C8B-B14F-4D97-AF65-F5344CB8AC3E}">
        <p14:creationId xmlns:p14="http://schemas.microsoft.com/office/powerpoint/2010/main" val="6250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 are available</a:t>
            </a:r>
          </a:p>
          <a:p>
            <a:pPr lvl="1"/>
            <a:r>
              <a:rPr lang="en-US" dirty="0"/>
              <a:t>Locally as individual files</a:t>
            </a:r>
          </a:p>
          <a:p>
            <a:pPr lvl="1"/>
            <a:r>
              <a:rPr lang="en-US" dirty="0"/>
              <a:t>Through local or remote repositories </a:t>
            </a:r>
            <a:br>
              <a:rPr lang="en-US" dirty="0"/>
            </a:br>
            <a:r>
              <a:rPr lang="en-US" dirty="0"/>
              <a:t>(package catalogs)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Are the Solution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1BFEF-FA4D-4E96-BFEE-DA630036C902}"/>
              </a:ext>
            </a:extLst>
          </p:cNvPr>
          <p:cNvSpPr/>
          <p:nvPr/>
        </p:nvSpPr>
        <p:spPr bwMode="auto">
          <a:xfrm>
            <a:off x="8115422" y="1988008"/>
            <a:ext cx="3657600" cy="421407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16906-D77A-4CCC-A622-BF6689C080EB}"/>
              </a:ext>
            </a:extLst>
          </p:cNvPr>
          <p:cNvSpPr/>
          <p:nvPr/>
        </p:nvSpPr>
        <p:spPr bwMode="auto">
          <a:xfrm>
            <a:off x="8318299" y="2431584"/>
            <a:ext cx="3250877" cy="107557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76EB4-0E5B-433F-95D5-A2725F8EBB31}"/>
              </a:ext>
            </a:extLst>
          </p:cNvPr>
          <p:cNvSpPr/>
          <p:nvPr/>
        </p:nvSpPr>
        <p:spPr bwMode="auto">
          <a:xfrm>
            <a:off x="8318299" y="3664407"/>
            <a:ext cx="3250877" cy="2362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D6333B-2F60-4AC2-9F06-3BAC2D89F32C}"/>
              </a:ext>
            </a:extLst>
          </p:cNvPr>
          <p:cNvSpPr/>
          <p:nvPr/>
        </p:nvSpPr>
        <p:spPr bwMode="auto">
          <a:xfrm>
            <a:off x="8457836" y="2852891"/>
            <a:ext cx="2971800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 Version,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F74565-70E9-4245-B593-901254A1B86C}"/>
              </a:ext>
            </a:extLst>
          </p:cNvPr>
          <p:cNvSpPr/>
          <p:nvPr/>
        </p:nvSpPr>
        <p:spPr bwMode="auto">
          <a:xfrm>
            <a:off x="8457837" y="4091248"/>
            <a:ext cx="2971800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11DEF4-1F9D-40B2-8803-3DC53C005B31}"/>
              </a:ext>
            </a:extLst>
          </p:cNvPr>
          <p:cNvSpPr/>
          <p:nvPr/>
        </p:nvSpPr>
        <p:spPr bwMode="auto">
          <a:xfrm>
            <a:off x="8457837" y="4713601"/>
            <a:ext cx="2971800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files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D5FAB6-7263-46B3-8AAB-87AE2CB5204B}"/>
              </a:ext>
            </a:extLst>
          </p:cNvPr>
          <p:cNvSpPr/>
          <p:nvPr/>
        </p:nvSpPr>
        <p:spPr bwMode="auto">
          <a:xfrm>
            <a:off x="8457836" y="5335954"/>
            <a:ext cx="2971800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Documentation files</a:t>
            </a:r>
          </a:p>
        </p:txBody>
      </p:sp>
    </p:spTree>
    <p:extLst>
      <p:ext uri="{BB962C8B-B14F-4D97-AF65-F5344CB8AC3E}">
        <p14:creationId xmlns:p14="http://schemas.microsoft.com/office/powerpoint/2010/main" val="12069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Stands for</a:t>
            </a:r>
          </a:p>
          <a:p>
            <a:pPr lvl="1"/>
            <a:r>
              <a:rPr lang="en-US" dirty="0"/>
              <a:t>Package format</a:t>
            </a:r>
          </a:p>
          <a:p>
            <a:pPr lvl="1"/>
            <a:r>
              <a:rPr lang="en-US" dirty="0"/>
              <a:t>Package database</a:t>
            </a:r>
          </a:p>
          <a:p>
            <a:pPr lvl="1"/>
            <a:r>
              <a:rPr lang="en-US" dirty="0"/>
              <a:t>Package management tool</a:t>
            </a:r>
          </a:p>
          <a:p>
            <a:pPr>
              <a:buClr>
                <a:schemeClr val="tx1"/>
              </a:buClr>
            </a:pP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rpm</a:t>
            </a:r>
            <a:r>
              <a:rPr lang="en-US" dirty="0"/>
              <a:t> we can </a:t>
            </a:r>
            <a:r>
              <a:rPr lang="en-US" b="1" dirty="0">
                <a:solidFill>
                  <a:schemeClr val="bg1"/>
                </a:solidFill>
              </a:rPr>
              <a:t>install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packages</a:t>
            </a:r>
          </a:p>
          <a:p>
            <a:pPr>
              <a:buClr>
                <a:schemeClr val="tx1"/>
              </a:buClr>
            </a:pPr>
            <a:r>
              <a:rPr lang="en-US" dirty="0"/>
              <a:t>Different set of tools is used to work with </a:t>
            </a:r>
            <a:r>
              <a:rPr lang="en-US" b="1" dirty="0">
                <a:solidFill>
                  <a:schemeClr val="bg1"/>
                </a:solidFill>
              </a:rPr>
              <a:t>repositories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Fedora</a:t>
            </a:r>
            <a:r>
              <a:rPr lang="en-US" dirty="0"/>
              <a:t> family is using </a:t>
            </a:r>
            <a:r>
              <a:rPr lang="en-US" b="1" dirty="0">
                <a:solidFill>
                  <a:schemeClr val="bg1"/>
                </a:solidFill>
              </a:rPr>
              <a:t>YUM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DNF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openSUSE</a:t>
            </a:r>
            <a:r>
              <a:rPr lang="en-US" dirty="0"/>
              <a:t> family is using </a:t>
            </a:r>
            <a:r>
              <a:rPr lang="en-US" b="1" dirty="0" err="1">
                <a:solidFill>
                  <a:schemeClr val="bg1"/>
                </a:solidFill>
              </a:rPr>
              <a:t>Zypper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4" y="5256092"/>
            <a:ext cx="476316" cy="476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4" y="5990491"/>
            <a:ext cx="476316" cy="476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7573"/>
            <a:ext cx="476316" cy="476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4431"/>
            <a:ext cx="4763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7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dpkg</a:t>
            </a:r>
            <a:r>
              <a:rPr lang="en-US" dirty="0"/>
              <a:t> is the package management tool</a:t>
            </a:r>
          </a:p>
          <a:p>
            <a:pPr lvl="1"/>
            <a:r>
              <a:rPr lang="en-US" dirty="0"/>
              <a:t>It is used to </a:t>
            </a:r>
            <a:r>
              <a:rPr lang="en-US" b="1" dirty="0">
                <a:solidFill>
                  <a:schemeClr val="bg1"/>
                </a:solidFill>
              </a:rPr>
              <a:t>install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packages</a:t>
            </a:r>
          </a:p>
          <a:p>
            <a:r>
              <a:rPr lang="en-US" dirty="0"/>
              <a:t>For working with repositories -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downloading</a:t>
            </a:r>
          </a:p>
          <a:p>
            <a:pPr lvl="1"/>
            <a:r>
              <a:rPr lang="en-US" dirty="0"/>
              <a:t>Pure text based - </a:t>
            </a:r>
            <a:r>
              <a:rPr lang="en-US" b="1" dirty="0">
                <a:solidFill>
                  <a:schemeClr val="bg1"/>
                </a:solidFill>
              </a:rPr>
              <a:t>APT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</a:p>
          <a:p>
            <a:pPr lvl="1"/>
            <a:r>
              <a:rPr lang="en-US" dirty="0"/>
              <a:t>Pseudo graphical - </a:t>
            </a:r>
            <a:r>
              <a:rPr lang="en-US" b="1" dirty="0">
                <a:solidFill>
                  <a:schemeClr val="bg1"/>
                </a:solidFill>
              </a:rPr>
              <a:t>aptitude</a:t>
            </a:r>
          </a:p>
          <a:p>
            <a:pPr lvl="1"/>
            <a:r>
              <a:rPr lang="en-US" dirty="0"/>
              <a:t>Graphical - </a:t>
            </a:r>
            <a:r>
              <a:rPr lang="en-US" b="1" dirty="0">
                <a:solidFill>
                  <a:schemeClr val="bg1"/>
                </a:solidFill>
              </a:rPr>
              <a:t>synaptic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5257800"/>
            <a:ext cx="3811009" cy="67253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dpkg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2400" y="4476681"/>
            <a:ext cx="3811009" cy="67253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APT tools (apt, apt-*)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5948" y="3698805"/>
            <a:ext cx="3811009" cy="67253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aptitude, synaptic, …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7221823" y="3726369"/>
            <a:ext cx="224177" cy="2201362"/>
          </a:xfrm>
          <a:prstGeom prst="up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341584"/>
            <a:ext cx="508295" cy="5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Working with </a:t>
            </a:r>
            <a:r>
              <a:rPr lang="en-US" dirty="0" err="1"/>
              <a:t>Input/Output</a:t>
            </a:r>
            <a:r>
              <a:rPr lang="en-US" dirty="0"/>
              <a:t> streams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Executing command sequences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Controlling the environment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Working with text editors and files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Using simple regular expressions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Searching for files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SUDO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shared object dependencies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ldd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ldd</a:t>
            </a:r>
            <a:r>
              <a:rPr lang="en-US" sz="2400" dirty="0">
                <a:solidFill>
                  <a:schemeClr val="bg1"/>
                </a:solidFill>
                <a:effectLst/>
              </a:rPr>
              <a:t> /bin/ls</a:t>
            </a:r>
          </a:p>
          <a:p>
            <a:r>
              <a:rPr lang="en-US" sz="2400" b="0" dirty="0">
                <a:effectLst/>
              </a:rPr>
              <a:t>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linux-vdso.so.1 =&gt;  (0x00007ffda9378000)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 libselinux.so.1 =&gt; /lib64/libselinux.so.1 (0x00007f644da11000)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 libcap.so.2 =&gt; /lib64/libcap.so.2 (0x00007f644d80c000)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 libacl.so.1 =&gt; /lib64/libacl.so.1 (0x00007f644d602000)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 libc.so.6 =&gt; /lib64/libc.so.6 (0x00007f644d241000)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 libpcre.so.1 =&gt; /lib64/libpcre.so.1 (0x00007f644cfe0000)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 libdl.so.2 =&gt; /lib64/libdl.so.2 (0x00007f644cddb000)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 Packages and RPM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Package Management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261179"/>
            <a:ext cx="2707821" cy="27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1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9390" y="1126734"/>
            <a:ext cx="12062609" cy="5528766"/>
          </a:xfrm>
        </p:spPr>
        <p:txBody>
          <a:bodyPr>
            <a:noAutofit/>
          </a:bodyPr>
          <a:lstStyle/>
          <a:p>
            <a:r>
              <a:rPr lang="en-US" sz="3400" dirty="0"/>
              <a:t>Collection of </a:t>
            </a:r>
            <a:r>
              <a:rPr lang="en-US" sz="3400" b="1" dirty="0"/>
              <a:t>Berkeley database </a:t>
            </a:r>
            <a:r>
              <a:rPr lang="en-US" sz="3400" dirty="0"/>
              <a:t>files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Data is located in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/lib/rpm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In case of </a:t>
            </a:r>
            <a:r>
              <a:rPr lang="en-US" sz="3400" b="1" dirty="0">
                <a:solidFill>
                  <a:schemeClr val="bg1"/>
                </a:solidFill>
              </a:rPr>
              <a:t>corruption</a:t>
            </a:r>
            <a:r>
              <a:rPr lang="en-US" sz="3400" dirty="0"/>
              <a:t>, it can be </a:t>
            </a:r>
            <a:r>
              <a:rPr lang="en-US" sz="3400" b="1" dirty="0">
                <a:solidFill>
                  <a:schemeClr val="bg1"/>
                </a:solidFill>
              </a:rPr>
              <a:t>fixed</a:t>
            </a:r>
            <a:r>
              <a:rPr lang="en-US" sz="3400" dirty="0"/>
              <a:t> by 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Only one </a:t>
            </a:r>
            <a:r>
              <a:rPr lang="en-US" sz="3400" dirty="0"/>
              <a:t>user can access the database at a time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 is implemented through </a:t>
            </a:r>
            <a:r>
              <a:rPr lang="en-US" sz="3400" b="1" dirty="0"/>
              <a:t>lock file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/lib/rpm/.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rpm.lock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RPM Database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3200400"/>
            <a:ext cx="11049000" cy="1600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bg1"/>
                </a:solidFill>
                <a:effectLst/>
              </a:rPr>
              <a:t>rpm --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rebuilddb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</a:t>
            </a:r>
          </a:p>
        </p:txBody>
      </p:sp>
    </p:spTree>
    <p:extLst>
      <p:ext uri="{BB962C8B-B14F-4D97-AF65-F5344CB8AC3E}">
        <p14:creationId xmlns:p14="http://schemas.microsoft.com/office/powerpoint/2010/main" val="12336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binary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patch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delta</a:t>
            </a:r>
          </a:p>
          <a:p>
            <a:r>
              <a:rPr lang="en-US" dirty="0"/>
              <a:t>Typically they consists of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Compressed</a:t>
            </a:r>
            <a:r>
              <a:rPr lang="en-US" dirty="0"/>
              <a:t> binary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 and version </a:t>
            </a:r>
            <a:r>
              <a:rPr lang="en-US" dirty="0"/>
              <a:t>of the package's software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Build date and host </a:t>
            </a:r>
            <a:r>
              <a:rPr lang="en-US" dirty="0"/>
              <a:t>on which it was built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Description</a:t>
            </a:r>
            <a:r>
              <a:rPr lang="en-US" dirty="0"/>
              <a:t> of the package and its purpose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Checksums and dependencies </a:t>
            </a:r>
            <a:r>
              <a:rPr lang="en-US" dirty="0"/>
              <a:t>required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RPM Package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7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asking for information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installed</a:t>
            </a:r>
            <a:r>
              <a:rPr lang="en-US" dirty="0"/>
              <a:t> packages - it comes from the database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installed</a:t>
            </a:r>
            <a:r>
              <a:rPr lang="en-US" dirty="0"/>
              <a:t> packages - it comes from packages themselves</a:t>
            </a:r>
          </a:p>
          <a:p>
            <a:r>
              <a:rPr lang="en-US" dirty="0"/>
              <a:t>Package naming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RPM Package Files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3730" y="389512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tx1"/>
                </a:solidFill>
                <a:effectLst/>
              </a:rPr>
              <a:t>packagename-a.b.c-build.arch.rpm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1391408" y="3422912"/>
            <a:ext cx="228601" cy="23922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ight Brace 7"/>
          <p:cNvSpPr/>
          <p:nvPr/>
        </p:nvSpPr>
        <p:spPr>
          <a:xfrm rot="5400000">
            <a:off x="3240052" y="4052356"/>
            <a:ext cx="228601" cy="113333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ight Brace 8"/>
          <p:cNvSpPr/>
          <p:nvPr/>
        </p:nvSpPr>
        <p:spPr>
          <a:xfrm rot="5400000">
            <a:off x="4535453" y="3976158"/>
            <a:ext cx="228601" cy="128573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ight Brace 9"/>
          <p:cNvSpPr/>
          <p:nvPr/>
        </p:nvSpPr>
        <p:spPr>
          <a:xfrm rot="5400000">
            <a:off x="5754652" y="4128557"/>
            <a:ext cx="228601" cy="98093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7381880" y="6267593"/>
            <a:ext cx="4300622" cy="434978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Package name - kernel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81880" y="5782427"/>
            <a:ext cx="4300622" cy="434978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Version number - 3.10.0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81880" y="5297261"/>
            <a:ext cx="4300622" cy="434978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Build number - 514.el7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1880" y="4809522"/>
            <a:ext cx="4300622" cy="434978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Architecture - x86_64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7" idx="1"/>
            <a:endCxn id="11" idx="1"/>
          </p:cNvCxnSpPr>
          <p:nvPr/>
        </p:nvCxnSpPr>
        <p:spPr>
          <a:xfrm rot="16200000" flipH="1">
            <a:off x="3567914" y="2671116"/>
            <a:ext cx="1751760" cy="5876172"/>
          </a:xfrm>
          <a:prstGeom prst="bentConnector4">
            <a:avLst>
              <a:gd name="adj1" fmla="val 100048"/>
              <a:gd name="adj2" fmla="val 509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4" idx="1"/>
          </p:cNvCxnSpPr>
          <p:nvPr/>
        </p:nvCxnSpPr>
        <p:spPr>
          <a:xfrm rot="16200000" flipH="1">
            <a:off x="4734820" y="3352855"/>
            <a:ext cx="1266593" cy="4027528"/>
          </a:xfrm>
          <a:prstGeom prst="bentConnector4">
            <a:avLst>
              <a:gd name="adj1" fmla="val 100019"/>
              <a:gd name="adj2" fmla="val 5141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1"/>
            <a:endCxn id="15" idx="1"/>
          </p:cNvCxnSpPr>
          <p:nvPr/>
        </p:nvCxnSpPr>
        <p:spPr>
          <a:xfrm rot="16200000" flipH="1">
            <a:off x="5625103" y="3757972"/>
            <a:ext cx="781427" cy="2732128"/>
          </a:xfrm>
          <a:prstGeom prst="bentConnector4">
            <a:avLst>
              <a:gd name="adj1" fmla="val 99952"/>
              <a:gd name="adj2" fmla="val 5209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1"/>
            <a:endCxn id="16" idx="1"/>
          </p:cNvCxnSpPr>
          <p:nvPr/>
        </p:nvCxnSpPr>
        <p:spPr>
          <a:xfrm rot="16200000" flipH="1">
            <a:off x="6478571" y="4123703"/>
            <a:ext cx="293689" cy="1512929"/>
          </a:xfrm>
          <a:prstGeom prst="bentConnector4">
            <a:avLst>
              <a:gd name="adj1" fmla="val 100540"/>
              <a:gd name="adj2" fmla="val 5377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Installing</a:t>
            </a:r>
            <a:r>
              <a:rPr lang="en-US" dirty="0"/>
              <a:t> packages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Upgrading</a:t>
            </a:r>
            <a:r>
              <a:rPr lang="en-US" dirty="0"/>
              <a:t> packages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and uninstalling packages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Querying</a:t>
            </a:r>
            <a:r>
              <a:rPr lang="en-US" dirty="0"/>
              <a:t> the RPM database for information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Verifying</a:t>
            </a:r>
            <a:r>
              <a:rPr lang="en-US" dirty="0"/>
              <a:t> the package file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Checking</a:t>
            </a:r>
            <a:r>
              <a:rPr lang="en-US" dirty="0"/>
              <a:t> installed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rpm Command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00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Query for all installed packages</a:t>
            </a:r>
          </a:p>
          <a:p>
            <a:endParaRPr lang="en-US" dirty="0"/>
          </a:p>
          <a:p>
            <a:r>
              <a:rPr lang="en-US" dirty="0"/>
              <a:t>Query for a specific installed package</a:t>
            </a:r>
          </a:p>
          <a:p>
            <a:endParaRPr lang="en-US" dirty="0"/>
          </a:p>
          <a:p>
            <a:r>
              <a:rPr lang="en-US" dirty="0"/>
              <a:t>Query local, but not installed package</a:t>
            </a:r>
          </a:p>
          <a:p>
            <a:endParaRPr lang="en-US" dirty="0"/>
          </a:p>
          <a:p>
            <a:r>
              <a:rPr lang="en-US" dirty="0"/>
              <a:t>List all files in a package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rpm Scenarios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rpm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qa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rpm </a:t>
            </a:r>
            <a:r>
              <a:rPr lang="en-US" sz="3000" dirty="0">
                <a:solidFill>
                  <a:schemeClr val="bg1"/>
                </a:solidFill>
                <a:effectLst/>
              </a:rPr>
              <a:t>-q kernel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53593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rpm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qip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package.rpm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8974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rpm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ql</a:t>
            </a:r>
            <a:r>
              <a:rPr lang="en-US" sz="3000" dirty="0">
                <a:solidFill>
                  <a:schemeClr val="bg1"/>
                </a:solidFill>
                <a:effectLst/>
              </a:rPr>
              <a:t> vim-minimal</a:t>
            </a:r>
          </a:p>
        </p:txBody>
      </p:sp>
    </p:spTree>
    <p:extLst>
      <p:ext uri="{BB962C8B-B14F-4D97-AF65-F5344CB8AC3E}">
        <p14:creationId xmlns:p14="http://schemas.microsoft.com/office/powerpoint/2010/main" val="39166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Query for file dependency</a:t>
            </a:r>
          </a:p>
          <a:p>
            <a:endParaRPr lang="en-US" dirty="0"/>
          </a:p>
          <a:p>
            <a:r>
              <a:rPr lang="en-US" dirty="0"/>
              <a:t>Find package configuration files</a:t>
            </a:r>
          </a:p>
          <a:p>
            <a:endParaRPr lang="en-US" dirty="0"/>
          </a:p>
          <a:p>
            <a:r>
              <a:rPr lang="en-US" dirty="0"/>
              <a:t>Install specific package</a:t>
            </a:r>
          </a:p>
          <a:p>
            <a:endParaRPr lang="en-US" dirty="0"/>
          </a:p>
          <a:p>
            <a:r>
              <a:rPr lang="en-US" dirty="0"/>
              <a:t>Install all packages in current folder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rpm Scenarios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rpm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qf</a:t>
            </a:r>
            <a:r>
              <a:rPr lang="en-US" sz="3000" dirty="0">
                <a:solidFill>
                  <a:schemeClr val="bg1"/>
                </a:solidFill>
                <a:effectLst/>
              </a:rPr>
              <a:t>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fstab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17731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rpm </a:t>
            </a:r>
            <a:r>
              <a:rPr lang="en-US" sz="3000" dirty="0">
                <a:solidFill>
                  <a:schemeClr val="bg1"/>
                </a:solidFill>
                <a:effectLst/>
              </a:rPr>
              <a:t>-qc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openssh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551201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rpm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ivh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package.rpm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912664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rpm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ivh</a:t>
            </a:r>
            <a:r>
              <a:rPr lang="en-US" sz="3000" dirty="0">
                <a:solidFill>
                  <a:schemeClr val="bg1"/>
                </a:solidFill>
                <a:effectLst/>
              </a:rPr>
              <a:t> *.rpm</a:t>
            </a:r>
          </a:p>
        </p:txBody>
      </p:sp>
    </p:spTree>
    <p:extLst>
      <p:ext uri="{BB962C8B-B14F-4D97-AF65-F5344CB8AC3E}">
        <p14:creationId xmlns:p14="http://schemas.microsoft.com/office/powerpoint/2010/main" val="36963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Upgrade (and install) all packages from files in folder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Freshen (upgrade if installed) packages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Remove specific package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Remove specific package with specific version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rpm Scenarios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rpm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Uv</a:t>
            </a:r>
            <a:r>
              <a:rPr lang="en-US" sz="3000" dirty="0">
                <a:solidFill>
                  <a:schemeClr val="bg1"/>
                </a:solidFill>
                <a:effectLst/>
              </a:rPr>
              <a:t> *.rpm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rpm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Fvh</a:t>
            </a:r>
            <a:r>
              <a:rPr lang="en-US" sz="3000" dirty="0">
                <a:solidFill>
                  <a:schemeClr val="bg1"/>
                </a:solidFill>
                <a:effectLst/>
              </a:rPr>
              <a:t> *.rpm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40239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rpm </a:t>
            </a:r>
            <a:r>
              <a:rPr lang="en-US" sz="3000" dirty="0">
                <a:solidFill>
                  <a:schemeClr val="bg1"/>
                </a:solidFill>
                <a:effectLst/>
              </a:rPr>
              <a:t>-e package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76385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rpm </a:t>
            </a:r>
            <a:r>
              <a:rPr lang="en-US" sz="3000" dirty="0">
                <a:solidFill>
                  <a:schemeClr val="bg1"/>
                </a:solidFill>
                <a:effectLst/>
              </a:rPr>
              <a:t>-e package-3.17.0-200.el7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11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Repositories and YUM/DNF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134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6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Topics and Lab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This Module (M4)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90999" y="1134000"/>
            <a:ext cx="274427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Yellowdog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Updater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</a:p>
          <a:p>
            <a:r>
              <a:rPr lang="en-US" dirty="0"/>
              <a:t>Used by most of the 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Hat</a:t>
            </a:r>
            <a:r>
              <a:rPr lang="en-US" dirty="0"/>
              <a:t> based distributions</a:t>
            </a:r>
          </a:p>
          <a:p>
            <a:r>
              <a:rPr lang="en-US" dirty="0"/>
              <a:t>Related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 configuration 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yum.conf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Repositories 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yum.repos.d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/*.repo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Cache files 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/cache/yum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Log file 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/log/yum.log</a:t>
            </a:r>
          </a:p>
          <a:p>
            <a:r>
              <a:rPr lang="en-US" dirty="0"/>
              <a:t>Replaced by </a:t>
            </a:r>
            <a:r>
              <a:rPr lang="en-US" b="1" dirty="0">
                <a:solidFill>
                  <a:schemeClr val="bg1"/>
                </a:solidFill>
              </a:rPr>
              <a:t>DNF</a:t>
            </a:r>
            <a:r>
              <a:rPr lang="en-US" dirty="0"/>
              <a:t> (</a:t>
            </a:r>
            <a:r>
              <a:rPr lang="en-US" b="1" dirty="0"/>
              <a:t>dandified</a:t>
            </a:r>
            <a:r>
              <a:rPr lang="en-US" dirty="0"/>
              <a:t> </a:t>
            </a:r>
            <a:r>
              <a:rPr lang="en-US" b="1" dirty="0"/>
              <a:t>yum</a:t>
            </a:r>
            <a:r>
              <a:rPr lang="en-US" dirty="0"/>
              <a:t>) in </a:t>
            </a:r>
            <a:r>
              <a:rPr lang="en-US" b="1" dirty="0">
                <a:solidFill>
                  <a:schemeClr val="bg1"/>
                </a:solidFill>
              </a:rPr>
              <a:t>Fedora 22+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CentOS 8+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YUM/DNF</a:t>
            </a:r>
          </a:p>
        </p:txBody>
      </p:sp>
    </p:spTree>
    <p:extLst>
      <p:ext uri="{BB962C8B-B14F-4D97-AF65-F5344CB8AC3E}">
        <p14:creationId xmlns:p14="http://schemas.microsoft.com/office/powerpoint/2010/main" val="194855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 all available packages in the enabled repositories</a:t>
            </a:r>
          </a:p>
          <a:p>
            <a:endParaRPr lang="en-US" dirty="0"/>
          </a:p>
          <a:p>
            <a:r>
              <a:rPr lang="en-US" dirty="0"/>
              <a:t>Search for specific package</a:t>
            </a:r>
          </a:p>
          <a:p>
            <a:endParaRPr lang="en-US" dirty="0"/>
          </a:p>
          <a:p>
            <a:r>
              <a:rPr lang="en-US" dirty="0"/>
              <a:t>Search for all packages starting with a word</a:t>
            </a:r>
          </a:p>
          <a:p>
            <a:endParaRPr lang="en-US" dirty="0"/>
          </a:p>
          <a:p>
            <a:r>
              <a:rPr lang="en-US" dirty="0"/>
              <a:t>Search for a concept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yum/</a:t>
            </a:r>
            <a:r>
              <a:rPr lang="en-US" dirty="0" err="1"/>
              <a:t>dnf</a:t>
            </a:r>
            <a:r>
              <a:rPr lang="en-US" dirty="0"/>
              <a:t> Scenarios (1/4)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list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224876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list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httpd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537901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list </a:t>
            </a:r>
            <a:r>
              <a:rPr lang="en-US" sz="3000" dirty="0">
                <a:solidFill>
                  <a:schemeClr val="bg1"/>
                </a:solidFill>
                <a:effectLst/>
              </a:rPr>
              <a:t>http*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899364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search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"web server"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C0D36-CD31-4F58-960F-71ADEC8D21DB}"/>
              </a:ext>
            </a:extLst>
          </p:cNvPr>
          <p:cNvSpPr txBox="1"/>
          <p:nvPr/>
        </p:nvSpPr>
        <p:spPr>
          <a:xfrm>
            <a:off x="569913" y="6417820"/>
            <a:ext cx="6005838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</a:t>
            </a:r>
            <a:r>
              <a:rPr lang="en-US" sz="1600" b="1" dirty="0" err="1"/>
              <a:t>dnf</a:t>
            </a:r>
            <a:r>
              <a:rPr lang="en-US" sz="1600" dirty="0"/>
              <a:t> can be used instead of </a:t>
            </a:r>
            <a:r>
              <a:rPr lang="en-US" sz="1600" b="1" dirty="0"/>
              <a:t>yum </a:t>
            </a:r>
            <a:r>
              <a:rPr lang="en-US" sz="1600" dirty="0"/>
              <a:t>in above examples</a:t>
            </a:r>
            <a:endParaRPr lang="bg-BG" sz="1600" b="1" dirty="0"/>
          </a:p>
        </p:txBody>
      </p:sp>
    </p:spTree>
    <p:extLst>
      <p:ext uri="{BB962C8B-B14F-4D97-AF65-F5344CB8AC3E}">
        <p14:creationId xmlns:p14="http://schemas.microsoft.com/office/powerpoint/2010/main" val="27047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Search package details for a given string</a:t>
            </a:r>
          </a:p>
          <a:p>
            <a:endParaRPr lang="en-US"/>
          </a:p>
          <a:p>
            <a:r>
              <a:rPr lang="en-US"/>
              <a:t>Display details about a package</a:t>
            </a:r>
          </a:p>
          <a:p>
            <a:endParaRPr lang="en-US"/>
          </a:p>
          <a:p>
            <a:r>
              <a:rPr lang="en-US"/>
              <a:t>List available groups</a:t>
            </a:r>
          </a:p>
          <a:p>
            <a:endParaRPr lang="en-US"/>
          </a:p>
          <a:p>
            <a:r>
              <a:rPr lang="en-US"/>
              <a:t>Search what package provides the given value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yum/</a:t>
            </a:r>
            <a:r>
              <a:rPr lang="en-US" dirty="0" err="1"/>
              <a:t>dnf</a:t>
            </a:r>
            <a:r>
              <a:rPr lang="en-US" dirty="0"/>
              <a:t> Scenarios (2/4)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search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http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821" y="32035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info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httpd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8821" y="451659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groups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list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8821" y="587805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provides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httpd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14CAE-B34D-4B24-8FC0-53EE10CA18FB}"/>
              </a:ext>
            </a:extLst>
          </p:cNvPr>
          <p:cNvSpPr txBox="1"/>
          <p:nvPr/>
        </p:nvSpPr>
        <p:spPr>
          <a:xfrm>
            <a:off x="569913" y="6417820"/>
            <a:ext cx="6005838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</a:t>
            </a:r>
            <a:r>
              <a:rPr lang="en-US" sz="1600" b="1" dirty="0" err="1"/>
              <a:t>dnf</a:t>
            </a:r>
            <a:r>
              <a:rPr lang="en-US" sz="1600" dirty="0"/>
              <a:t> can be used instead of </a:t>
            </a:r>
            <a:r>
              <a:rPr lang="en-US" sz="1600" b="1" dirty="0"/>
              <a:t>yum </a:t>
            </a:r>
            <a:r>
              <a:rPr lang="en-US" sz="1600" dirty="0"/>
              <a:t>in above examples</a:t>
            </a:r>
            <a:endParaRPr lang="bg-BG" sz="1600" b="1" dirty="0"/>
          </a:p>
        </p:txBody>
      </p:sp>
    </p:spTree>
    <p:extLst>
      <p:ext uri="{BB962C8B-B14F-4D97-AF65-F5344CB8AC3E}">
        <p14:creationId xmlns:p14="http://schemas.microsoft.com/office/powerpoint/2010/main" val="38425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Install a package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Install two packages without confirmation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Install group of packages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Update the whole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yum/</a:t>
            </a:r>
            <a:r>
              <a:rPr lang="en-US" dirty="0" err="1"/>
              <a:t>dnf</a:t>
            </a:r>
            <a:r>
              <a:rPr lang="en-US" dirty="0"/>
              <a:t> Scenarios (3/4)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install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httpd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-y install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httpd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php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40239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groups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install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"GNOME Desktop"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76385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upgrade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8CA72-3D16-4559-8640-F4B0DF765C1D}"/>
              </a:ext>
            </a:extLst>
          </p:cNvPr>
          <p:cNvSpPr txBox="1"/>
          <p:nvPr/>
        </p:nvSpPr>
        <p:spPr>
          <a:xfrm>
            <a:off x="569913" y="6417820"/>
            <a:ext cx="6005838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</a:t>
            </a:r>
            <a:r>
              <a:rPr lang="en-US" sz="1600" b="1" dirty="0" err="1"/>
              <a:t>dnf</a:t>
            </a:r>
            <a:r>
              <a:rPr lang="en-US" sz="1600" dirty="0"/>
              <a:t> can be used instead of </a:t>
            </a:r>
            <a:r>
              <a:rPr lang="en-US" sz="1600" b="1" dirty="0"/>
              <a:t>yum </a:t>
            </a:r>
            <a:r>
              <a:rPr lang="en-US" sz="1600" dirty="0"/>
              <a:t>in above examples</a:t>
            </a:r>
            <a:endParaRPr lang="bg-BG" sz="1600" b="1" dirty="0"/>
          </a:p>
        </p:txBody>
      </p:sp>
    </p:spTree>
    <p:extLst>
      <p:ext uri="{BB962C8B-B14F-4D97-AF65-F5344CB8AC3E}">
        <p14:creationId xmlns:p14="http://schemas.microsoft.com/office/powerpoint/2010/main" val="38532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Update specific package</a:t>
            </a:r>
          </a:p>
          <a:p>
            <a:endParaRPr lang="en-US"/>
          </a:p>
          <a:p>
            <a:r>
              <a:rPr lang="en-US"/>
              <a:t>Remove cached data</a:t>
            </a:r>
          </a:p>
          <a:p>
            <a:endParaRPr lang="en-US"/>
          </a:p>
          <a:p>
            <a:r>
              <a:rPr lang="en-US"/>
              <a:t>Remove installed package</a:t>
            </a:r>
          </a:p>
          <a:p>
            <a:endParaRPr lang="en-US"/>
          </a:p>
          <a:p>
            <a:r>
              <a:rPr lang="en-US"/>
              <a:t>Remove installed group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yum/</a:t>
            </a:r>
            <a:r>
              <a:rPr lang="en-US" dirty="0" err="1"/>
              <a:t>dnf</a:t>
            </a:r>
            <a:r>
              <a:rPr lang="en-US" dirty="0"/>
              <a:t> Scenarios (4/4)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upgrade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httpd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238621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clean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551646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erase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httpd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913109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 </a:t>
            </a:r>
            <a:r>
              <a:rPr lang="en-US" sz="3000" dirty="0">
                <a:solidFill>
                  <a:schemeClr val="bg1"/>
                </a:solidFill>
                <a:effectLst/>
              </a:rPr>
              <a:t>groups erase "GNOME Desktop"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C7D81-8072-4D24-8709-B852494D32BB}"/>
              </a:ext>
            </a:extLst>
          </p:cNvPr>
          <p:cNvSpPr txBox="1"/>
          <p:nvPr/>
        </p:nvSpPr>
        <p:spPr>
          <a:xfrm>
            <a:off x="569913" y="6417820"/>
            <a:ext cx="6005838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</a:t>
            </a:r>
            <a:r>
              <a:rPr lang="en-US" sz="1600" b="1" dirty="0" err="1"/>
              <a:t>dnf</a:t>
            </a:r>
            <a:r>
              <a:rPr lang="en-US" sz="1600" dirty="0"/>
              <a:t> can be used instead of </a:t>
            </a:r>
            <a:r>
              <a:rPr lang="en-US" sz="1600" b="1" dirty="0"/>
              <a:t>yum </a:t>
            </a:r>
            <a:r>
              <a:rPr lang="en-US" sz="1600" dirty="0"/>
              <a:t>in above examples</a:t>
            </a:r>
            <a:endParaRPr lang="bg-BG" sz="1600" b="1" dirty="0"/>
          </a:p>
        </p:txBody>
      </p:sp>
    </p:spTree>
    <p:extLst>
      <p:ext uri="{BB962C8B-B14F-4D97-AF65-F5344CB8AC3E}">
        <p14:creationId xmlns:p14="http://schemas.microsoft.com/office/powerpoint/2010/main" val="40619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 Packages for </a:t>
            </a:r>
            <a:r>
              <a:rPr lang="en-US" b="1" dirty="0">
                <a:solidFill>
                  <a:schemeClr val="bg1"/>
                </a:solidFill>
              </a:rPr>
              <a:t>Enterprise Linux </a:t>
            </a:r>
            <a:r>
              <a:rPr lang="en-US" dirty="0"/>
              <a:t>(EPEL)</a:t>
            </a:r>
          </a:p>
          <a:p>
            <a:pPr lvl="1"/>
            <a:r>
              <a:rPr lang="en-US" dirty="0"/>
              <a:t>Open source and free community-based repository project from Fedora team</a:t>
            </a:r>
          </a:p>
          <a:p>
            <a:r>
              <a:rPr lang="en-US" dirty="0"/>
              <a:t>Install EPEL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EPEL Repository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2495" y="3624426"/>
            <a:ext cx="11049000" cy="28955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</a:t>
            </a:r>
            <a:r>
              <a:rPr lang="en-US" sz="3000" dirty="0">
                <a:solidFill>
                  <a:schemeClr val="bg1"/>
                </a:solidFill>
                <a:effectLst/>
              </a:rPr>
              <a:t> install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epel</a:t>
            </a:r>
            <a:r>
              <a:rPr lang="en-US" sz="3000" dirty="0">
                <a:solidFill>
                  <a:schemeClr val="bg1"/>
                </a:solidFill>
                <a:effectLst/>
              </a:rPr>
              <a:t>-release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yum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repolist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b="0" dirty="0" err="1">
                <a:solidFill>
                  <a:schemeClr val="tx1"/>
                </a:solidFill>
                <a:effectLst/>
              </a:rPr>
              <a:t>epel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/x86_64    Extra Packages for Enterprise ...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1270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Repositories and </a:t>
            </a:r>
            <a:r>
              <a:rPr lang="en-US" dirty="0" err="1"/>
              <a:t>zypper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00" y="1359000"/>
            <a:ext cx="3105000" cy="23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800594" cy="5528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by </a:t>
            </a:r>
            <a:r>
              <a:rPr lang="en-US" b="1" dirty="0" err="1">
                <a:solidFill>
                  <a:schemeClr val="bg1"/>
                </a:solidFill>
              </a:rPr>
              <a:t>openSUSE</a:t>
            </a:r>
            <a:r>
              <a:rPr lang="en-US" dirty="0"/>
              <a:t> based distributions</a:t>
            </a:r>
          </a:p>
          <a:p>
            <a:r>
              <a:rPr lang="en-US" dirty="0"/>
              <a:t>CLI (</a:t>
            </a:r>
            <a:r>
              <a:rPr lang="en-US" b="1" dirty="0" err="1">
                <a:solidFill>
                  <a:schemeClr val="bg1"/>
                </a:solidFill>
              </a:rPr>
              <a:t>Zypper</a:t>
            </a:r>
            <a:r>
              <a:rPr lang="en-US" dirty="0"/>
              <a:t>) and package manager (</a:t>
            </a:r>
            <a:r>
              <a:rPr lang="en-US" b="1" dirty="0" err="1">
                <a:solidFill>
                  <a:schemeClr val="bg1"/>
                </a:solidFill>
              </a:rPr>
              <a:t>ZYpp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libzypp</a:t>
            </a:r>
            <a:r>
              <a:rPr lang="en-US" dirty="0"/>
              <a:t>)</a:t>
            </a:r>
          </a:p>
          <a:p>
            <a:r>
              <a:rPr lang="en-US" dirty="0"/>
              <a:t>Related files</a:t>
            </a:r>
          </a:p>
          <a:p>
            <a:pPr lvl="1"/>
            <a:r>
              <a:rPr lang="en-US" dirty="0"/>
              <a:t>Configuration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zypp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zypper.conf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zypp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zypp.conf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Repositories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zypp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repos.d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/*.repo</a:t>
            </a:r>
          </a:p>
          <a:p>
            <a:pPr lvl="1"/>
            <a:r>
              <a:rPr lang="en-US" dirty="0"/>
              <a:t>Cache files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/cache/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zypp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Log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/log/zypper.log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/log/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zypp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/history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zypper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List all available packages in the enabled repositories</a:t>
            </a:r>
          </a:p>
          <a:p>
            <a:endParaRPr lang="en-US"/>
          </a:p>
          <a:p>
            <a:r>
              <a:rPr lang="en-US"/>
              <a:t>Shows details for a specific package</a:t>
            </a:r>
          </a:p>
          <a:p>
            <a:endParaRPr lang="en-US"/>
          </a:p>
          <a:p>
            <a:r>
              <a:rPr lang="en-US"/>
              <a:t>Search for all packages that have a httpd in their name</a:t>
            </a:r>
          </a:p>
          <a:p>
            <a:endParaRPr lang="en-US"/>
          </a:p>
          <a:p>
            <a:r>
              <a:rPr lang="en-US"/>
              <a:t>Search packages by specific word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Zypper Scenarios (1/4)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packages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23008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info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wget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63136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search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http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992823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what-provides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httpd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12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Install a package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Remove a package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Update installed packages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Perform a distribution upgrade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Zypper Scenarios (2/4)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install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nano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remove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nano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40239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update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76385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dist</a:t>
            </a:r>
            <a:r>
              <a:rPr lang="en-US" sz="3000" dirty="0">
                <a:solidFill>
                  <a:schemeClr val="bg1"/>
                </a:solidFill>
                <a:effectLst/>
              </a:rPr>
              <a:t>-upgrade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18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Network and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Software Management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Network Services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14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List all defined repositories</a:t>
            </a:r>
          </a:p>
          <a:p>
            <a:endParaRPr lang="en-US"/>
          </a:p>
          <a:p>
            <a:r>
              <a:rPr lang="en-US"/>
              <a:t>Add a new repository</a:t>
            </a:r>
          </a:p>
          <a:p>
            <a:endParaRPr lang="en-US"/>
          </a:p>
          <a:p>
            <a:r>
              <a:rPr lang="en-US"/>
              <a:t>Remove specified repository</a:t>
            </a:r>
          </a:p>
          <a:p>
            <a:endParaRPr lang="en-US"/>
          </a:p>
          <a:p>
            <a:r>
              <a:rPr lang="en-US"/>
              <a:t>Refresh all repositories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Zypper Scenarios (3/4)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repos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addrepo</a:t>
            </a:r>
            <a:r>
              <a:rPr lang="en-US" sz="3000" dirty="0">
                <a:solidFill>
                  <a:schemeClr val="bg1"/>
                </a:solidFill>
                <a:effectLst/>
              </a:rPr>
              <a:t> -r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repository.repo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66204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removerepo</a:t>
            </a:r>
            <a:r>
              <a:rPr lang="en-US" sz="3000" dirty="0">
                <a:solidFill>
                  <a:schemeClr val="bg1"/>
                </a:solidFill>
                <a:effectLst/>
              </a:rPr>
              <a:t> 15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6023511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refresh</a:t>
            </a:r>
          </a:p>
        </p:txBody>
      </p:sp>
    </p:spTree>
    <p:extLst>
      <p:ext uri="{BB962C8B-B14F-4D97-AF65-F5344CB8AC3E}">
        <p14:creationId xmlns:p14="http://schemas.microsoft.com/office/powerpoint/2010/main" val="38915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List all defined patterns</a:t>
            </a:r>
          </a:p>
          <a:p>
            <a:endParaRPr lang="en-US"/>
          </a:p>
          <a:p>
            <a:r>
              <a:rPr lang="en-US"/>
              <a:t>Install a pattern</a:t>
            </a:r>
          </a:p>
          <a:p>
            <a:endParaRPr lang="en-US"/>
          </a:p>
          <a:p>
            <a:r>
              <a:rPr lang="en-US"/>
              <a:t>Remove a pattern </a:t>
            </a:r>
          </a:p>
          <a:p>
            <a:endParaRPr lang="en-US"/>
          </a:p>
          <a:p>
            <a:r>
              <a:rPr lang="en-US"/>
              <a:t>Clean both metadata and package caches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Zypper Scenarios (4/4)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patterns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install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-t pattern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lxde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58183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remove -t pattern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lxde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9433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zypper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clean --all </a:t>
            </a:r>
          </a:p>
        </p:txBody>
      </p:sp>
    </p:spTree>
    <p:extLst>
      <p:ext uri="{BB962C8B-B14F-4D97-AF65-F5344CB8AC3E}">
        <p14:creationId xmlns:p14="http://schemas.microsoft.com/office/powerpoint/2010/main" val="427616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 Packages and </a:t>
            </a:r>
            <a:r>
              <a:rPr lang="en-US" dirty="0" err="1"/>
              <a:t>dpkg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224000"/>
            <a:ext cx="2708095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8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Collection of files and folders</a:t>
            </a:r>
          </a:p>
          <a:p>
            <a:r>
              <a:rPr lang="en-US" dirty="0"/>
              <a:t>Data is located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/lib/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dpkg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In case of </a:t>
            </a:r>
            <a:r>
              <a:rPr lang="en-US" b="1" dirty="0">
                <a:solidFill>
                  <a:schemeClr val="bg1"/>
                </a:solidFill>
              </a:rPr>
              <a:t>corruption</a:t>
            </a:r>
            <a:r>
              <a:rPr lang="en-US" dirty="0"/>
              <a:t>, it can be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by following a procedure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user can write to the database at a time</a:t>
            </a:r>
          </a:p>
          <a:p>
            <a:r>
              <a:rPr lang="en-US" dirty="0"/>
              <a:t>It is implemented through </a:t>
            </a:r>
            <a:r>
              <a:rPr lang="en-US" b="1" dirty="0"/>
              <a:t>lock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/lib/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dpkg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/lock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binary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ar</a:t>
            </a:r>
            <a:r>
              <a:rPr lang="en-US" dirty="0"/>
              <a:t> archive file</a:t>
            </a:r>
          </a:p>
          <a:p>
            <a:r>
              <a:rPr lang="en-US" dirty="0"/>
              <a:t>Three parts</a:t>
            </a:r>
          </a:p>
          <a:p>
            <a:pPr lvl="1"/>
            <a:r>
              <a:rPr lang="en-US" dirty="0"/>
              <a:t>Header - </a:t>
            </a:r>
            <a:r>
              <a:rPr lang="en-US" b="1" dirty="0" err="1">
                <a:solidFill>
                  <a:schemeClr val="bg1"/>
                </a:solidFill>
              </a:rPr>
              <a:t>debian</a:t>
            </a:r>
            <a:r>
              <a:rPr lang="en-US" b="1" dirty="0">
                <a:solidFill>
                  <a:schemeClr val="bg1"/>
                </a:solidFill>
              </a:rPr>
              <a:t>-binary</a:t>
            </a:r>
          </a:p>
          <a:p>
            <a:pPr lvl="1"/>
            <a:r>
              <a:rPr lang="en-US" dirty="0"/>
              <a:t>Control Archive - </a:t>
            </a:r>
            <a:r>
              <a:rPr lang="en-US" b="1" dirty="0">
                <a:solidFill>
                  <a:schemeClr val="bg1"/>
                </a:solidFill>
              </a:rPr>
              <a:t>control.tar.</a:t>
            </a:r>
            <a:r>
              <a:rPr lang="en-US" dirty="0"/>
              <a:t>{</a:t>
            </a:r>
            <a:r>
              <a:rPr lang="en-US" b="1" dirty="0" err="1">
                <a:solidFill>
                  <a:schemeClr val="bg1"/>
                </a:solidFill>
              </a:rPr>
              <a:t>gzip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xz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Data Archive - data.tar.{</a:t>
            </a:r>
            <a:r>
              <a:rPr lang="en-US" b="1" dirty="0" err="1">
                <a:solidFill>
                  <a:schemeClr val="bg1"/>
                </a:solidFill>
              </a:rPr>
              <a:t>gzip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bzip2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lzma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xz</a:t>
            </a: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 Package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86" y="1171037"/>
            <a:ext cx="12228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When asking for information</a:t>
            </a:r>
          </a:p>
          <a:p>
            <a:pPr lvl="1">
              <a:lnSpc>
                <a:spcPct val="100000"/>
              </a:lnSpc>
            </a:pPr>
            <a:r>
              <a:rPr lang="en-US"/>
              <a:t>For </a:t>
            </a:r>
            <a:r>
              <a:rPr lang="en-US" b="1">
                <a:solidFill>
                  <a:schemeClr val="bg1"/>
                </a:solidFill>
              </a:rPr>
              <a:t>installed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/>
              <a:t>packages - it comes from the database</a:t>
            </a:r>
          </a:p>
          <a:p>
            <a:pPr lvl="1">
              <a:lnSpc>
                <a:spcPct val="100000"/>
              </a:lnSpc>
            </a:pPr>
            <a:r>
              <a:rPr lang="en-US"/>
              <a:t>For </a:t>
            </a:r>
            <a:r>
              <a:rPr lang="en-US" b="1">
                <a:solidFill>
                  <a:schemeClr val="bg1"/>
                </a:solidFill>
              </a:rPr>
              <a:t>uninstalled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/>
              <a:t>packages - it comes from the packages themselves</a:t>
            </a:r>
          </a:p>
          <a:p>
            <a:pPr>
              <a:lnSpc>
                <a:spcPct val="100000"/>
              </a:lnSpc>
            </a:pPr>
            <a:r>
              <a:rPr lang="en-US"/>
              <a:t>Package naming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 Package Files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3733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tx1"/>
                </a:solidFill>
                <a:effectLst/>
              </a:rPr>
              <a:t>packagename_ver-rev_arch.deb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1737590" y="3261590"/>
            <a:ext cx="228601" cy="23922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ight Brace 7"/>
          <p:cNvSpPr/>
          <p:nvPr/>
        </p:nvSpPr>
        <p:spPr>
          <a:xfrm rot="5400000">
            <a:off x="3433834" y="4043435"/>
            <a:ext cx="228601" cy="82853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ight Brace 8"/>
          <p:cNvSpPr/>
          <p:nvPr/>
        </p:nvSpPr>
        <p:spPr>
          <a:xfrm rot="5400000">
            <a:off x="4310134" y="4081536"/>
            <a:ext cx="228601" cy="75233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ight Brace 9"/>
          <p:cNvSpPr/>
          <p:nvPr/>
        </p:nvSpPr>
        <p:spPr>
          <a:xfrm rot="5400000">
            <a:off x="5262635" y="3967235"/>
            <a:ext cx="228601" cy="98093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7728062" y="6106271"/>
            <a:ext cx="4300622" cy="434978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Package name - gcc-4.7-base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28062" y="5621105"/>
            <a:ext cx="4300622" cy="434978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Version number - 4.7.2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28062" y="5135939"/>
            <a:ext cx="4300622" cy="434978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Revision number - 5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28062" y="4648200"/>
            <a:ext cx="4300622" cy="434978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Architecture - amd64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7" idx="1"/>
            <a:endCxn id="11" idx="1"/>
          </p:cNvCxnSpPr>
          <p:nvPr/>
        </p:nvCxnSpPr>
        <p:spPr>
          <a:xfrm rot="16200000" flipH="1">
            <a:off x="3914096" y="2509794"/>
            <a:ext cx="1751760" cy="5876172"/>
          </a:xfrm>
          <a:prstGeom prst="bentConnector4">
            <a:avLst>
              <a:gd name="adj1" fmla="val 100048"/>
              <a:gd name="adj2" fmla="val 509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4" idx="1"/>
          </p:cNvCxnSpPr>
          <p:nvPr/>
        </p:nvCxnSpPr>
        <p:spPr>
          <a:xfrm rot="16200000" flipH="1">
            <a:off x="5004802" y="3115334"/>
            <a:ext cx="1266592" cy="4179928"/>
          </a:xfrm>
          <a:prstGeom prst="bentConnector4">
            <a:avLst>
              <a:gd name="adj1" fmla="val 100145"/>
              <a:gd name="adj2" fmla="val 5136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1"/>
            <a:endCxn id="15" idx="1"/>
          </p:cNvCxnSpPr>
          <p:nvPr/>
        </p:nvCxnSpPr>
        <p:spPr>
          <a:xfrm rot="16200000" flipH="1">
            <a:off x="5685534" y="3310901"/>
            <a:ext cx="781427" cy="3303629"/>
          </a:xfrm>
          <a:prstGeom prst="bentConnector4">
            <a:avLst>
              <a:gd name="adj1" fmla="val 100189"/>
              <a:gd name="adj2" fmla="val 517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1"/>
            <a:endCxn id="16" idx="1"/>
          </p:cNvCxnSpPr>
          <p:nvPr/>
        </p:nvCxnSpPr>
        <p:spPr>
          <a:xfrm rot="16200000" flipH="1">
            <a:off x="6405654" y="3543280"/>
            <a:ext cx="293689" cy="2351128"/>
          </a:xfrm>
          <a:prstGeom prst="bentConnector4">
            <a:avLst>
              <a:gd name="adj1" fmla="val 101258"/>
              <a:gd name="adj2" fmla="val 524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3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List currently installed packages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Print information about installed package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List installed files associated with a package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Locate the package that own a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dpkg</a:t>
            </a:r>
            <a:r>
              <a:rPr lang="en-US" dirty="0"/>
              <a:t> Scenarios (1/2)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dpkg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--list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dpkg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--status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wget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40239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dpkg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listfiles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wget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76385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dpkg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--search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bash.bashrc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52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Install specific package</a:t>
            </a:r>
          </a:p>
          <a:p>
            <a:endParaRPr lang="en-US"/>
          </a:p>
          <a:p>
            <a:r>
              <a:rPr lang="en-US"/>
              <a:t>Remove a package but leave the configuration files</a:t>
            </a:r>
          </a:p>
          <a:p>
            <a:endParaRPr lang="en-US"/>
          </a:p>
          <a:p>
            <a:r>
              <a:rPr lang="en-US"/>
              <a:t>Remove a package including the configuration files</a:t>
            </a:r>
          </a:p>
          <a:p>
            <a:endParaRPr lang="en-US"/>
          </a:p>
          <a:p>
            <a:r>
              <a:rPr lang="en-US"/>
              <a:t>Reconfigure an installed package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dpkg Scenarios (2/2)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dpkg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--install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package.deb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220291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dpkg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--remove package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62627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dpkg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--purge package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98774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dpkg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--configure package</a:t>
            </a:r>
          </a:p>
        </p:txBody>
      </p:sp>
    </p:spTree>
    <p:extLst>
      <p:ext uri="{BB962C8B-B14F-4D97-AF65-F5344CB8AC3E}">
        <p14:creationId xmlns:p14="http://schemas.microsoft.com/office/powerpoint/2010/main" val="19809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Repositories and apt/apt-*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179000"/>
            <a:ext cx="289205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Command line </a:t>
            </a:r>
            <a:r>
              <a:rPr lang="en-US" b="1" dirty="0"/>
              <a:t>package manager</a:t>
            </a:r>
          </a:p>
          <a:p>
            <a:pPr>
              <a:lnSpc>
                <a:spcPct val="100000"/>
              </a:lnSpc>
            </a:pPr>
            <a:r>
              <a:rPr lang="en-US" dirty="0"/>
              <a:t>Used by </a:t>
            </a:r>
            <a:r>
              <a:rPr lang="en-US" b="1" dirty="0">
                <a:solidFill>
                  <a:schemeClr val="bg1"/>
                </a:solidFill>
              </a:rPr>
              <a:t>Debian</a:t>
            </a:r>
            <a:r>
              <a:rPr lang="en-US" dirty="0"/>
              <a:t>-based distributions</a:t>
            </a:r>
          </a:p>
          <a:p>
            <a:pPr>
              <a:lnSpc>
                <a:spcPct val="100000"/>
              </a:lnSpc>
            </a:pPr>
            <a:r>
              <a:rPr lang="en-US" dirty="0"/>
              <a:t>Handles </a:t>
            </a:r>
            <a:r>
              <a:rPr lang="en-US" b="1" dirty="0"/>
              <a:t>search</a:t>
            </a:r>
            <a:r>
              <a:rPr lang="en-US" dirty="0"/>
              <a:t>, </a:t>
            </a:r>
            <a:r>
              <a:rPr lang="en-US" b="1" dirty="0"/>
              <a:t>install</a:t>
            </a:r>
            <a:r>
              <a:rPr lang="en-US" dirty="0"/>
              <a:t>, </a:t>
            </a:r>
            <a:r>
              <a:rPr lang="en-US" b="1" dirty="0"/>
              <a:t>remove</a:t>
            </a:r>
            <a:r>
              <a:rPr lang="en-US" dirty="0"/>
              <a:t>, and </a:t>
            </a:r>
            <a:r>
              <a:rPr lang="en-US" b="1" dirty="0"/>
              <a:t>update</a:t>
            </a:r>
            <a:r>
              <a:rPr lang="en-US" dirty="0"/>
              <a:t> of packages</a:t>
            </a:r>
          </a:p>
          <a:p>
            <a:pPr>
              <a:lnSpc>
                <a:spcPct val="100000"/>
              </a:lnSpc>
            </a:pPr>
            <a:r>
              <a:rPr lang="en-US" dirty="0"/>
              <a:t>Offers options more suitable for interactive use</a:t>
            </a:r>
          </a:p>
          <a:p>
            <a:pPr>
              <a:lnSpc>
                <a:spcPct val="100000"/>
              </a:lnSpc>
            </a:pPr>
            <a:r>
              <a:rPr lang="en-US" dirty="0"/>
              <a:t>Configuration is stored 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/apt/*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651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8DDC8-6397-415E-BD3E-3A4DB9C53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6" b="37778"/>
          <a:stretch/>
        </p:blipFill>
        <p:spPr>
          <a:xfrm>
            <a:off x="1981200" y="1676400"/>
            <a:ext cx="8229600" cy="4267200"/>
          </a:xfrm>
          <a:prstGeom prst="rect">
            <a:avLst/>
          </a:prstGeom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7972" tIns="35991" rIns="107972" bIns="35991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Lab Infrastructure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6CCDBF-6F30-4C9B-87E5-EE36F913205C}"/>
              </a:ext>
            </a:extLst>
          </p:cNvPr>
          <p:cNvSpPr/>
          <p:nvPr/>
        </p:nvSpPr>
        <p:spPr bwMode="auto">
          <a:xfrm>
            <a:off x="4648201" y="1476092"/>
            <a:ext cx="5199715" cy="5199715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List all available packages based on package names</a:t>
            </a:r>
          </a:p>
          <a:p>
            <a:endParaRPr lang="en-US"/>
          </a:p>
          <a:p>
            <a:r>
              <a:rPr lang="en-US"/>
              <a:t>Install a package</a:t>
            </a:r>
          </a:p>
          <a:p>
            <a:endParaRPr lang="en-US"/>
          </a:p>
          <a:p>
            <a:r>
              <a:rPr lang="en-US"/>
              <a:t>Remove a package</a:t>
            </a:r>
          </a:p>
          <a:p>
            <a:endParaRPr lang="en-US"/>
          </a:p>
          <a:p>
            <a:r>
              <a:rPr lang="en-US"/>
              <a:t>Update list of available packages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apt Scenarios (1/2)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apt list </a:t>
            </a:r>
            <a:r>
              <a:rPr lang="en-US" sz="3000" dirty="0">
                <a:solidFill>
                  <a:schemeClr val="bg1"/>
                </a:solidFill>
                <a:effectLst/>
              </a:rPr>
              <a:t>apache*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php</a:t>
            </a:r>
            <a:r>
              <a:rPr lang="en-US" sz="3000" dirty="0">
                <a:solidFill>
                  <a:schemeClr val="bg1"/>
                </a:solidFill>
                <a:effectLst/>
              </a:rPr>
              <a:t>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1259" y="320557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apt </a:t>
            </a:r>
            <a:r>
              <a:rPr lang="en-US" sz="3000" dirty="0">
                <a:solidFill>
                  <a:schemeClr val="bg1"/>
                </a:solidFill>
                <a:effectLst/>
              </a:rPr>
              <a:t>install apache2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php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1259" y="458235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apt </a:t>
            </a:r>
            <a:r>
              <a:rPr lang="en-US" sz="3000" dirty="0">
                <a:solidFill>
                  <a:schemeClr val="bg1"/>
                </a:solidFill>
                <a:effectLst/>
              </a:rPr>
              <a:t>remove apache2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1259" y="5943813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apt </a:t>
            </a:r>
            <a:r>
              <a:rPr lang="en-US" sz="3000" dirty="0">
                <a:solidFill>
                  <a:schemeClr val="bg1"/>
                </a:solidFill>
                <a:effectLst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37713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Get list of packages with available upgrades</a:t>
            </a:r>
          </a:p>
          <a:p>
            <a:endParaRPr lang="en-US"/>
          </a:p>
          <a:p>
            <a:r>
              <a:rPr lang="en-US"/>
              <a:t>Show package details</a:t>
            </a:r>
          </a:p>
          <a:p>
            <a:endParaRPr lang="en-US"/>
          </a:p>
          <a:p>
            <a:r>
              <a:rPr lang="en-US"/>
              <a:t>Upgrade the system</a:t>
            </a:r>
          </a:p>
          <a:p>
            <a:endParaRPr lang="en-US"/>
          </a:p>
          <a:p>
            <a:r>
              <a:rPr lang="en-US"/>
              <a:t>Edit the source information file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apt Scenarios (2/2)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apt </a:t>
            </a:r>
            <a:r>
              <a:rPr lang="en-US" sz="3000" dirty="0">
                <a:solidFill>
                  <a:schemeClr val="bg1"/>
                </a:solidFill>
                <a:effectLst/>
              </a:rPr>
              <a:t>list --upgradable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22202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apt </a:t>
            </a:r>
            <a:r>
              <a:rPr lang="en-US" sz="3000" dirty="0">
                <a:solidFill>
                  <a:schemeClr val="bg1"/>
                </a:solidFill>
                <a:effectLst/>
              </a:rPr>
              <a:t>show apache2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615256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apt</a:t>
            </a:r>
            <a:r>
              <a:rPr lang="en-US" sz="3000" dirty="0">
                <a:solidFill>
                  <a:schemeClr val="bg1"/>
                </a:solidFill>
                <a:effectLst/>
              </a:rPr>
              <a:t> upgrade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976719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apt</a:t>
            </a:r>
            <a:r>
              <a:rPr lang="en-US" sz="3000" dirty="0">
                <a:solidFill>
                  <a:schemeClr val="bg1"/>
                </a:solidFill>
                <a:effectLst/>
              </a:rPr>
              <a:t> edit-sources</a:t>
            </a:r>
          </a:p>
        </p:txBody>
      </p:sp>
    </p:spTree>
    <p:extLst>
      <p:ext uri="{BB962C8B-B14F-4D97-AF65-F5344CB8AC3E}">
        <p14:creationId xmlns:p14="http://schemas.microsoft.com/office/powerpoint/2010/main" val="16735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by </a:t>
            </a:r>
            <a:r>
              <a:rPr lang="en-US" b="1" dirty="0" err="1">
                <a:solidFill>
                  <a:schemeClr val="bg1"/>
                </a:solidFill>
              </a:rPr>
              <a:t>Debian</a:t>
            </a:r>
            <a:r>
              <a:rPr lang="en-US" dirty="0"/>
              <a:t>-based distributions</a:t>
            </a:r>
          </a:p>
          <a:p>
            <a:r>
              <a:rPr lang="en-US" dirty="0"/>
              <a:t>It runs on top of </a:t>
            </a:r>
            <a:r>
              <a:rPr lang="en-US" b="1" dirty="0">
                <a:solidFill>
                  <a:schemeClr val="bg1"/>
                </a:solidFill>
              </a:rPr>
              <a:t>APT</a:t>
            </a:r>
          </a:p>
          <a:p>
            <a:r>
              <a:rPr lang="en-US" dirty="0"/>
              <a:t>It is a lower-level tool compared to </a:t>
            </a:r>
            <a:r>
              <a:rPr lang="en-US" b="1" dirty="0">
                <a:solidFill>
                  <a:schemeClr val="bg1"/>
                </a:solidFill>
              </a:rPr>
              <a:t>aptitude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synaptics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The package includes tools for every task. Some of them are: </a:t>
            </a:r>
          </a:p>
          <a:p>
            <a:pPr lvl="1"/>
            <a:r>
              <a:rPr lang="en-US" dirty="0"/>
              <a:t>Installation, update, and removal of packages - </a:t>
            </a:r>
            <a:r>
              <a:rPr lang="en-US" b="1" dirty="0">
                <a:solidFill>
                  <a:schemeClr val="bg1"/>
                </a:solidFill>
              </a:rPr>
              <a:t>apt-get</a:t>
            </a:r>
          </a:p>
          <a:p>
            <a:pPr lvl="1"/>
            <a:r>
              <a:rPr lang="en-US" dirty="0"/>
              <a:t>Package searching - </a:t>
            </a:r>
            <a:r>
              <a:rPr lang="en-US" b="1" dirty="0">
                <a:solidFill>
                  <a:schemeClr val="bg1"/>
                </a:solidFill>
              </a:rPr>
              <a:t>apt-cache</a:t>
            </a:r>
          </a:p>
          <a:p>
            <a:pPr lvl="1"/>
            <a:r>
              <a:rPr lang="en-US" dirty="0"/>
              <a:t>Key management - </a:t>
            </a:r>
            <a:r>
              <a:rPr lang="en-US" b="1" dirty="0">
                <a:solidFill>
                  <a:schemeClr val="bg1"/>
                </a:solidFill>
              </a:rPr>
              <a:t>apt-key</a:t>
            </a:r>
          </a:p>
          <a:p>
            <a:pPr lvl="1"/>
            <a:r>
              <a:rPr lang="en-US" dirty="0"/>
              <a:t>Configuration management - </a:t>
            </a:r>
            <a:r>
              <a:rPr lang="en-US" b="1" dirty="0">
                <a:solidFill>
                  <a:schemeClr val="bg1"/>
                </a:solidFill>
              </a:rPr>
              <a:t>apt-</a:t>
            </a:r>
            <a:r>
              <a:rPr lang="en-US" b="1" dirty="0" err="1">
                <a:solidFill>
                  <a:schemeClr val="bg1"/>
                </a:solidFill>
              </a:rPr>
              <a:t>config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apt-*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List cache statistics</a:t>
            </a:r>
          </a:p>
          <a:p>
            <a:endParaRPr lang="en-US"/>
          </a:p>
          <a:p>
            <a:r>
              <a:rPr lang="en-US"/>
              <a:t>Search for package</a:t>
            </a:r>
          </a:p>
          <a:p>
            <a:endParaRPr lang="en-US"/>
          </a:p>
          <a:p>
            <a:r>
              <a:rPr lang="en-US"/>
              <a:t>List stored keys</a:t>
            </a:r>
          </a:p>
          <a:p>
            <a:endParaRPr lang="en-US"/>
          </a:p>
          <a:p>
            <a:r>
              <a:rPr lang="en-US"/>
              <a:t>Add key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apt-* Scenarios (1/3)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6000" y="191852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apt-cache </a:t>
            </a:r>
            <a:r>
              <a:rPr lang="en-US" sz="3000" dirty="0">
                <a:solidFill>
                  <a:schemeClr val="bg1"/>
                </a:solidFill>
                <a:effectLst/>
              </a:rPr>
              <a:t>stats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6000" y="317909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apt-cache </a:t>
            </a:r>
            <a:r>
              <a:rPr lang="en-US" sz="3000" dirty="0">
                <a:solidFill>
                  <a:schemeClr val="bg1"/>
                </a:solidFill>
                <a:effectLst/>
              </a:rPr>
              <a:t>search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wget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16000" y="454730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apt-key </a:t>
            </a:r>
            <a:r>
              <a:rPr lang="en-US" sz="3000" dirty="0">
                <a:solidFill>
                  <a:schemeClr val="bg1"/>
                </a:solidFill>
                <a:effectLst/>
              </a:rPr>
              <a:t>list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08168" y="591551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apt-key add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docker-ce.gpg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262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Remove installed key</a:t>
            </a:r>
          </a:p>
          <a:p>
            <a:endParaRPr lang="en-US"/>
          </a:p>
          <a:p>
            <a:r>
              <a:rPr lang="en-US"/>
              <a:t>List configured repositories and their priorities</a:t>
            </a:r>
          </a:p>
          <a:p>
            <a:endParaRPr lang="en-US"/>
          </a:p>
          <a:p>
            <a:r>
              <a:rPr lang="en-US"/>
              <a:t>Add repository</a:t>
            </a:r>
          </a:p>
          <a:p>
            <a:endParaRPr lang="en-US"/>
          </a:p>
          <a:p>
            <a:r>
              <a:rPr lang="en-US"/>
              <a:t>Remove repository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apt-* Scenarios (2/3)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apt-key </a:t>
            </a:r>
            <a:r>
              <a:rPr lang="en-US" sz="3000" dirty="0">
                <a:solidFill>
                  <a:schemeClr val="bg1"/>
                </a:solidFill>
                <a:effectLst/>
              </a:rPr>
              <a:t>remove 0EBFCD88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19977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apt-cache </a:t>
            </a:r>
            <a:r>
              <a:rPr lang="en-US" sz="3000" dirty="0">
                <a:solidFill>
                  <a:schemeClr val="bg1"/>
                </a:solidFill>
                <a:effectLst/>
              </a:rPr>
              <a:t>policy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570754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apt-add-repository http://repo.url.com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9322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5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apt-add-repository –r http://repo.url.com</a:t>
            </a:r>
          </a:p>
        </p:txBody>
      </p:sp>
    </p:spTree>
    <p:extLst>
      <p:ext uri="{BB962C8B-B14F-4D97-AF65-F5344CB8AC3E}">
        <p14:creationId xmlns:p14="http://schemas.microsoft.com/office/powerpoint/2010/main" val="369125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Synchronize package index files with their sources (repositories)</a:t>
            </a:r>
          </a:p>
          <a:p>
            <a:endParaRPr lang="en-US" dirty="0"/>
          </a:p>
          <a:p>
            <a:r>
              <a:rPr lang="en-US" dirty="0"/>
              <a:t>Install the newest versions of all currently installed packages</a:t>
            </a:r>
          </a:p>
          <a:p>
            <a:endParaRPr lang="en-US" dirty="0"/>
          </a:p>
          <a:p>
            <a:r>
              <a:rPr lang="en-US" dirty="0"/>
              <a:t>Install package</a:t>
            </a:r>
          </a:p>
          <a:p>
            <a:endParaRPr lang="en-US" dirty="0"/>
          </a:p>
          <a:p>
            <a:r>
              <a:rPr lang="en-US" dirty="0"/>
              <a:t>Remove package with all configuration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apt-* Scenarios (3/3)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apt-get update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apt-get upgrade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53593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apt-get install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httpd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8974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apt-get purge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httpd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259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Demonstration in 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Practice: Working with Packages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90999" y="1134000"/>
            <a:ext cx="274427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Firewall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Basic Operations and Commands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404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Firewall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740849" y="6176236"/>
            <a:ext cx="10710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https://access.redhat.com/documentation/en-US/Red_Hat_Enterprise_Linux/7/html/Security_Guide/sec-Using_Firewalls.html</a:t>
            </a:r>
            <a:endParaRPr lang="bg-BG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295401"/>
            <a:ext cx="9601199" cy="458583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84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firewalld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Dynamically managed firewall with support for </a:t>
            </a:r>
            <a:r>
              <a:rPr lang="en-US" b="1" dirty="0">
                <a:solidFill>
                  <a:schemeClr val="bg1"/>
                </a:solidFill>
              </a:rPr>
              <a:t>zones</a:t>
            </a:r>
          </a:p>
          <a:p>
            <a:r>
              <a:rPr lang="en-US" dirty="0"/>
              <a:t>Managed through</a:t>
            </a:r>
          </a:p>
          <a:p>
            <a:pPr lvl="1"/>
            <a:r>
              <a:rPr lang="en-US" dirty="0"/>
              <a:t>Command line interface - </a:t>
            </a:r>
            <a:r>
              <a:rPr lang="en-US" b="1" dirty="0">
                <a:solidFill>
                  <a:schemeClr val="bg1"/>
                </a:solidFill>
              </a:rPr>
              <a:t>firewall-</a:t>
            </a:r>
            <a:r>
              <a:rPr lang="en-US" b="1" dirty="0" err="1">
                <a:solidFill>
                  <a:schemeClr val="bg1"/>
                </a:solidFill>
              </a:rPr>
              <a:t>cmd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Special offline tool - </a:t>
            </a:r>
            <a:r>
              <a:rPr lang="en-US" b="1" dirty="0">
                <a:solidFill>
                  <a:schemeClr val="bg1"/>
                </a:solidFill>
              </a:rPr>
              <a:t>firewall-offline-</a:t>
            </a:r>
            <a:r>
              <a:rPr lang="en-US" b="1" dirty="0" err="1">
                <a:solidFill>
                  <a:schemeClr val="bg1"/>
                </a:solidFill>
              </a:rPr>
              <a:t>cmd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Graphical application - </a:t>
            </a:r>
            <a:r>
              <a:rPr lang="en-US" b="1" dirty="0">
                <a:solidFill>
                  <a:schemeClr val="bg1"/>
                </a:solidFill>
              </a:rPr>
              <a:t>firewall-</a:t>
            </a:r>
            <a:r>
              <a:rPr lang="en-US" b="1" dirty="0" err="1">
                <a:solidFill>
                  <a:schemeClr val="bg1"/>
                </a:solidFill>
              </a:rPr>
              <a:t>config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Configuration files: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firewalld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/lib/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firewalld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93" y="357573"/>
            <a:ext cx="476316" cy="476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57573"/>
            <a:ext cx="4763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Basics. OSI vs TCP. IP Addressing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Network Fundamentals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52" y="954000"/>
            <a:ext cx="2798095" cy="27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Check if firewall is running</a:t>
            </a:r>
          </a:p>
          <a:p>
            <a:endParaRPr lang="en-US"/>
          </a:p>
          <a:p>
            <a:r>
              <a:rPr lang="en-US"/>
              <a:t>Get firewall zones</a:t>
            </a:r>
          </a:p>
          <a:p>
            <a:endParaRPr lang="en-US"/>
          </a:p>
          <a:p>
            <a:r>
              <a:rPr lang="en-US"/>
              <a:t>Check the default zone</a:t>
            </a:r>
          </a:p>
          <a:p>
            <a:endParaRPr lang="en-US"/>
          </a:p>
          <a:p>
            <a:r>
              <a:rPr lang="en-US"/>
              <a:t>Set default zone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firewall-</a:t>
            </a:r>
            <a:r>
              <a:rPr lang="en-US" dirty="0" err="1"/>
              <a:t>cmd</a:t>
            </a:r>
            <a:r>
              <a:rPr lang="en-US" dirty="0"/>
              <a:t> Commands (1/2)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5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firewall-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cmd</a:t>
            </a:r>
            <a:r>
              <a:rPr lang="en-US" sz="2500" dirty="0">
                <a:solidFill>
                  <a:schemeClr val="bg1"/>
                </a:solidFill>
                <a:effectLst/>
              </a:rPr>
              <a:t> --state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205986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5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500" dirty="0">
                <a:solidFill>
                  <a:schemeClr val="bg1"/>
                </a:solidFill>
                <a:effectLst/>
              </a:rPr>
              <a:t>firewall-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cmd</a:t>
            </a:r>
            <a:r>
              <a:rPr lang="en-US" sz="2500" dirty="0">
                <a:solidFill>
                  <a:schemeClr val="bg1"/>
                </a:solidFill>
                <a:effectLst/>
              </a:rPr>
              <a:t> --get-zones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58317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5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500" dirty="0">
                <a:solidFill>
                  <a:schemeClr val="bg1"/>
                </a:solidFill>
                <a:effectLst/>
              </a:rPr>
              <a:t>firewall-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cmd</a:t>
            </a:r>
            <a:r>
              <a:rPr lang="en-US" sz="2500" dirty="0">
                <a:solidFill>
                  <a:schemeClr val="bg1"/>
                </a:solidFill>
                <a:effectLst/>
              </a:rPr>
              <a:t> --get-default-zone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94463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5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firewall-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cmd</a:t>
            </a:r>
            <a:r>
              <a:rPr lang="en-US" sz="2500" dirty="0">
                <a:solidFill>
                  <a:schemeClr val="bg1"/>
                </a:solidFill>
                <a:effectLst/>
              </a:rPr>
              <a:t> --set-default-zone=internal</a:t>
            </a:r>
          </a:p>
        </p:txBody>
      </p:sp>
    </p:spTree>
    <p:extLst>
      <p:ext uri="{BB962C8B-B14F-4D97-AF65-F5344CB8AC3E}">
        <p14:creationId xmlns:p14="http://schemas.microsoft.com/office/powerpoint/2010/main" val="62503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firewall services</a:t>
            </a:r>
          </a:p>
          <a:p>
            <a:endParaRPr lang="en-US" dirty="0"/>
          </a:p>
          <a:p>
            <a:r>
              <a:rPr lang="en-US" dirty="0"/>
              <a:t>Add firewall service*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firewall port*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Reload firewall configuration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firewall-</a:t>
            </a:r>
            <a:r>
              <a:rPr lang="en-US" dirty="0" err="1"/>
              <a:t>cmd</a:t>
            </a:r>
            <a:r>
              <a:rPr lang="en-US" dirty="0"/>
              <a:t> Commands (2/2)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400" dirty="0">
                <a:solidFill>
                  <a:schemeClr val="bg1"/>
                </a:solidFill>
                <a:effectLst/>
              </a:rPr>
              <a:t>firewall-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cmd</a:t>
            </a:r>
            <a:r>
              <a:rPr lang="en-US" sz="2400" dirty="0">
                <a:solidFill>
                  <a:schemeClr val="bg1"/>
                </a:solidFill>
                <a:effectLst/>
              </a:rPr>
              <a:t> --get-services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2954" y="3153133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firewall-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cmd</a:t>
            </a:r>
            <a:r>
              <a:rPr lang="en-US" sz="2400" dirty="0">
                <a:solidFill>
                  <a:schemeClr val="bg1"/>
                </a:solidFill>
                <a:effectLst/>
              </a:rPr>
              <a:t> --add-service=http --permanent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52449" y="439540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firewall-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cmd</a:t>
            </a:r>
            <a:r>
              <a:rPr lang="en-US" sz="2400" dirty="0">
                <a:solidFill>
                  <a:schemeClr val="bg1"/>
                </a:solidFill>
                <a:effectLst/>
              </a:rPr>
              <a:t> --add-port=22/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tcp</a:t>
            </a:r>
            <a:r>
              <a:rPr lang="en-US" sz="2400" dirty="0">
                <a:solidFill>
                  <a:schemeClr val="bg1"/>
                </a:solidFill>
                <a:effectLst/>
              </a:rPr>
              <a:t> --permanent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52449" y="562389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firewall-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cmd</a:t>
            </a:r>
            <a:r>
              <a:rPr lang="en-US" sz="2400" dirty="0">
                <a:solidFill>
                  <a:schemeClr val="bg1"/>
                </a:solidFill>
                <a:effectLst/>
              </a:rPr>
              <a:t> --reload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42511-3C9F-4481-81C7-B82B38668D6D}"/>
              </a:ext>
            </a:extLst>
          </p:cNvPr>
          <p:cNvSpPr txBox="1"/>
          <p:nvPr/>
        </p:nvSpPr>
        <p:spPr>
          <a:xfrm>
            <a:off x="2034592" y="6386337"/>
            <a:ext cx="8084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To remove service or port, change the </a:t>
            </a:r>
            <a:r>
              <a:rPr lang="en-US" sz="1600" b="1" dirty="0"/>
              <a:t>add </a:t>
            </a:r>
            <a:r>
              <a:rPr lang="en-US" sz="1600" dirty="0"/>
              <a:t>prefix to </a:t>
            </a:r>
            <a:r>
              <a:rPr lang="en-US" sz="1600" b="1" dirty="0"/>
              <a:t>remove</a:t>
            </a:r>
            <a:r>
              <a:rPr lang="en-US" sz="1600" dirty="0"/>
              <a:t>. Equal signs (</a:t>
            </a:r>
            <a:r>
              <a:rPr lang="en-US" sz="1600" b="1" dirty="0"/>
              <a:t>=</a:t>
            </a:r>
            <a:r>
              <a:rPr lang="en-US" sz="1600" dirty="0"/>
              <a:t>) could be skipped.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5392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ufw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Uncomplicated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Firewall</a:t>
            </a:r>
            <a:r>
              <a:rPr lang="en-US" dirty="0"/>
              <a:t> is a frontend for </a:t>
            </a:r>
            <a:r>
              <a:rPr lang="en-US" b="1" dirty="0" err="1">
                <a:solidFill>
                  <a:schemeClr val="bg1"/>
                </a:solidFill>
              </a:rPr>
              <a:t>iptables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err="1"/>
              <a:t>ufw</a:t>
            </a:r>
            <a:r>
              <a:rPr lang="en-US" dirty="0"/>
              <a:t> provides a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managing </a:t>
            </a:r>
            <a:r>
              <a:rPr lang="en-US" b="1" dirty="0" err="1">
                <a:solidFill>
                  <a:schemeClr val="bg1"/>
                </a:solidFill>
              </a:rPr>
              <a:t>netfilter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command-line</a:t>
            </a:r>
            <a:r>
              <a:rPr lang="en-US" dirty="0"/>
              <a:t> interface for manipulating the firewall</a:t>
            </a:r>
          </a:p>
          <a:p>
            <a:r>
              <a:rPr lang="en-US" dirty="0"/>
              <a:t>Managed through</a:t>
            </a:r>
          </a:p>
          <a:p>
            <a:pPr lvl="1"/>
            <a:r>
              <a:rPr lang="en-US" dirty="0"/>
              <a:t>Command line interface - </a:t>
            </a:r>
            <a:r>
              <a:rPr lang="en-US" b="1" dirty="0" err="1">
                <a:solidFill>
                  <a:schemeClr val="bg1"/>
                </a:solidFill>
              </a:rPr>
              <a:t>ufw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Configuration files: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/default/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ufw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ufw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#2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41404"/>
            <a:ext cx="508654" cy="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firewall is running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Show extended firewall status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Report ports that are in listening state </a:t>
            </a:r>
            <a:r>
              <a:rPr lang="en-US" dirty="0" err="1"/>
              <a:t>tcp</a:t>
            </a:r>
            <a:r>
              <a:rPr lang="en-US" dirty="0"/>
              <a:t> or open state for </a:t>
            </a:r>
            <a:r>
              <a:rPr lang="en-US" dirty="0" err="1"/>
              <a:t>udp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Complete firewall report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ufw</a:t>
            </a:r>
            <a:r>
              <a:rPr lang="en-US" dirty="0"/>
              <a:t> Commands (1/2)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ufw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status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2509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ufw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status verbose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329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ufw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show listening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52694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ufw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show raw</a:t>
            </a:r>
          </a:p>
        </p:txBody>
      </p:sp>
    </p:spTree>
    <p:extLst>
      <p:ext uri="{BB962C8B-B14F-4D97-AF65-F5344CB8AC3E}">
        <p14:creationId xmlns:p14="http://schemas.microsoft.com/office/powerpoint/2010/main" val="356579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 allowed applications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Allow port rule*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Allow application rule*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Reload firewall configuration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ufw</a:t>
            </a:r>
            <a:r>
              <a:rPr lang="en-US" dirty="0"/>
              <a:t> Commands (2/2)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5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ufw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app list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7107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5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ufw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allow 80/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tcp</a:t>
            </a:r>
            <a:endParaRPr lang="en-US" sz="25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217251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5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ufw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allow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OpenSSH</a:t>
            </a:r>
            <a:r>
              <a:rPr lang="en-US" sz="2500" dirty="0">
                <a:solidFill>
                  <a:schemeClr val="bg1"/>
                </a:solidFill>
                <a:effectLst/>
              </a:rPr>
              <a:t> comment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'allow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ssh</a:t>
            </a:r>
            <a:r>
              <a:rPr lang="en-US" sz="2500" dirty="0">
                <a:solidFill>
                  <a:schemeClr val="bg1"/>
                </a:solidFill>
                <a:effectLst/>
              </a:rPr>
              <a:t> app'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471071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5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ufw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reload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59704-08A5-457C-90CF-1A8E8592CE3C}"/>
              </a:ext>
            </a:extLst>
          </p:cNvPr>
          <p:cNvSpPr txBox="1"/>
          <p:nvPr/>
        </p:nvSpPr>
        <p:spPr>
          <a:xfrm>
            <a:off x="3605301" y="6434568"/>
            <a:ext cx="4978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To remove port or application, use the </a:t>
            </a:r>
            <a:r>
              <a:rPr lang="en-US" sz="1600" b="1" dirty="0"/>
              <a:t>delete </a:t>
            </a:r>
            <a:r>
              <a:rPr lang="en-US" sz="1600" dirty="0"/>
              <a:t>command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62076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Secure Shell (SSH)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36404"/>
            <a:ext cx="97609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secure way</a:t>
            </a:r>
            <a:r>
              <a:rPr lang="en-US" dirty="0"/>
              <a:t> to access computer over an unsecured network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default, it is </a:t>
            </a:r>
            <a:r>
              <a:rPr lang="en-US" b="1" dirty="0">
                <a:solidFill>
                  <a:schemeClr val="bg1"/>
                </a:solidFill>
              </a:rPr>
              <a:t>installed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CentOS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openSUSE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default, it is </a:t>
            </a:r>
            <a:r>
              <a:rPr lang="en-US" b="1" dirty="0">
                <a:solidFill>
                  <a:schemeClr val="bg1"/>
                </a:solidFill>
              </a:rPr>
              <a:t>started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CentOS</a:t>
            </a:r>
          </a:p>
          <a:p>
            <a:pPr>
              <a:buClr>
                <a:schemeClr val="tx1"/>
              </a:buClr>
            </a:pPr>
            <a:r>
              <a:rPr lang="en-US" dirty="0"/>
              <a:t>Package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openssh</a:t>
            </a:r>
            <a:r>
              <a:rPr lang="en-US" b="1" dirty="0">
                <a:solidFill>
                  <a:schemeClr val="bg1"/>
                </a:solidFill>
              </a:rPr>
              <a:t>-server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openssh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Shell (SSH)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96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319000"/>
            <a:ext cx="476316" cy="476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32" y="4525169"/>
            <a:ext cx="476316" cy="476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09000"/>
            <a:ext cx="508654" cy="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Configuration:</a:t>
            </a:r>
          </a:p>
          <a:p>
            <a:pPr lvl="1"/>
            <a:r>
              <a:rPr lang="en-US" b="1" dirty="0"/>
              <a:t>Server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sshd_config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/>
              <a:t>Client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ssh_config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Listens on </a:t>
            </a:r>
            <a:r>
              <a:rPr lang="en-US" b="1" dirty="0">
                <a:solidFill>
                  <a:schemeClr val="bg1"/>
                </a:solidFill>
              </a:rPr>
              <a:t>TCP</a:t>
            </a:r>
            <a:r>
              <a:rPr lang="en-US" dirty="0"/>
              <a:t> port </a:t>
            </a:r>
            <a:r>
              <a:rPr lang="en-US" b="1" dirty="0">
                <a:solidFill>
                  <a:schemeClr val="bg1"/>
                </a:solidFill>
              </a:rPr>
              <a:t>22</a:t>
            </a:r>
          </a:p>
          <a:p>
            <a:r>
              <a:rPr lang="en-US" dirty="0"/>
              <a:t>Popular clients for Windows – </a:t>
            </a:r>
            <a:r>
              <a:rPr lang="en-US" dirty="0" err="1"/>
              <a:t>PuTTY</a:t>
            </a:r>
            <a:r>
              <a:rPr lang="en-US" dirty="0"/>
              <a:t>, </a:t>
            </a:r>
            <a:r>
              <a:rPr lang="en-US" dirty="0" err="1"/>
              <a:t>KiTTY</a:t>
            </a:r>
            <a:r>
              <a:rPr lang="en-US" dirty="0"/>
              <a:t>, </a:t>
            </a:r>
            <a:r>
              <a:rPr lang="en-US" dirty="0" err="1"/>
              <a:t>WinSCP</a:t>
            </a:r>
            <a:r>
              <a:rPr lang="en-US" dirty="0"/>
              <a:t>, </a:t>
            </a:r>
            <a:r>
              <a:rPr lang="en-US" dirty="0" err="1"/>
              <a:t>OpenSSH</a:t>
            </a:r>
            <a:endParaRPr lang="en-US" dirty="0"/>
          </a:p>
          <a:p>
            <a:r>
              <a:rPr lang="en-US" dirty="0"/>
              <a:t>Our task: </a:t>
            </a:r>
            <a:r>
              <a:rPr lang="en-US" b="1" dirty="0">
                <a:solidFill>
                  <a:schemeClr val="bg1"/>
                </a:solidFill>
              </a:rPr>
              <a:t>Explore SSH connectivity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Shell (SSH)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19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Dynamic Host Configuration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954000"/>
            <a:ext cx="3465000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6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referred to as </a:t>
            </a:r>
            <a:r>
              <a:rPr lang="en-US" b="1" dirty="0">
                <a:solidFill>
                  <a:schemeClr val="bg1"/>
                </a:solidFill>
              </a:rPr>
              <a:t>DHCP</a:t>
            </a:r>
          </a:p>
          <a:p>
            <a:r>
              <a:rPr lang="en-US" dirty="0"/>
              <a:t>Dynamically sets </a:t>
            </a:r>
            <a:r>
              <a:rPr lang="en-US" b="1" dirty="0">
                <a:solidFill>
                  <a:schemeClr val="bg1"/>
                </a:solidFill>
              </a:rPr>
              <a:t>network configuration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connected devices</a:t>
            </a:r>
          </a:p>
          <a:p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, only the client is </a:t>
            </a:r>
            <a:r>
              <a:rPr lang="en-US" b="1" dirty="0">
                <a:solidFill>
                  <a:schemeClr val="bg1"/>
                </a:solidFill>
              </a:rPr>
              <a:t>installed</a:t>
            </a:r>
          </a:p>
          <a:p>
            <a:r>
              <a:rPr lang="en-US" dirty="0"/>
              <a:t>Package name 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dhcp</a:t>
            </a:r>
            <a:r>
              <a:rPr lang="en-US" b="1" dirty="0">
                <a:solidFill>
                  <a:schemeClr val="bg1"/>
                </a:solidFill>
              </a:rPr>
              <a:t>-server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isc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 err="1">
                <a:solidFill>
                  <a:schemeClr val="bg1"/>
                </a:solidFill>
              </a:rPr>
              <a:t>dhcp</a:t>
            </a:r>
            <a:r>
              <a:rPr lang="en-US" b="1" dirty="0">
                <a:solidFill>
                  <a:schemeClr val="bg1"/>
                </a:solidFill>
              </a:rPr>
              <a:t>-server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Host Configuration Protocol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717" y="4524945"/>
            <a:ext cx="476316" cy="476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33" y="5139000"/>
            <a:ext cx="508654" cy="508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936666-FCB5-46A6-AB82-F3B8A625B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17" y="4524945"/>
            <a:ext cx="4763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4689</TotalTime>
  <Words>5626</Words>
  <Application>Microsoft Office PowerPoint</Application>
  <PresentationFormat>Widescreen</PresentationFormat>
  <Paragraphs>1159</Paragraphs>
  <Slides>115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2" baseType="lpstr"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Network. Software. Services</vt:lpstr>
      <vt:lpstr>You Have Questions?</vt:lpstr>
      <vt:lpstr>Homework Progress</vt:lpstr>
      <vt:lpstr>Quick Overview</vt:lpstr>
      <vt:lpstr>What We Covered</vt:lpstr>
      <vt:lpstr>Topics and Lab Infrastructure</vt:lpstr>
      <vt:lpstr>Table of Contents</vt:lpstr>
      <vt:lpstr>Lab Infrastructure</vt:lpstr>
      <vt:lpstr>Network Fundamentals</vt:lpstr>
      <vt:lpstr>Reference Network Models</vt:lpstr>
      <vt:lpstr>Networking Protocols*</vt:lpstr>
      <vt:lpstr>Port Numbers</vt:lpstr>
      <vt:lpstr>IP General Information</vt:lpstr>
      <vt:lpstr>IPv4 Address Rules</vt:lpstr>
      <vt:lpstr>IPv4 Address Classes and Ranges</vt:lpstr>
      <vt:lpstr>Special IPv4 Addresses</vt:lpstr>
      <vt:lpstr>Special IPv4 Addresses (2)</vt:lpstr>
      <vt:lpstr>IPv4 Address Exercise (Standard Mask)</vt:lpstr>
      <vt:lpstr>IPv4 Address Exercise (Non-Standard Mask)</vt:lpstr>
      <vt:lpstr>Network Device Naming</vt:lpstr>
      <vt:lpstr>Naming Schemes</vt:lpstr>
      <vt:lpstr>Naming Rules</vt:lpstr>
      <vt:lpstr>Network Stack</vt:lpstr>
      <vt:lpstr>General Information</vt:lpstr>
      <vt:lpstr>General Information</vt:lpstr>
      <vt:lpstr>Option #1</vt:lpstr>
      <vt:lpstr>Option #2</vt:lpstr>
      <vt:lpstr>Option #3</vt:lpstr>
      <vt:lpstr>Netplan</vt:lpstr>
      <vt:lpstr>ip</vt:lpstr>
      <vt:lpstr>nmcli</vt:lpstr>
      <vt:lpstr>nmtui</vt:lpstr>
      <vt:lpstr>wicked</vt:lpstr>
      <vt:lpstr>networkctl</vt:lpstr>
      <vt:lpstr>ping</vt:lpstr>
      <vt:lpstr>arp</vt:lpstr>
      <vt:lpstr>arping</vt:lpstr>
      <vt:lpstr>Services Control</vt:lpstr>
      <vt:lpstr>systemctl</vt:lpstr>
      <vt:lpstr>Common Systemctl Scenarios</vt:lpstr>
      <vt:lpstr>Common Systemctl Scenarios</vt:lpstr>
      <vt:lpstr>Practice: Network and Services</vt:lpstr>
      <vt:lpstr>Software Management</vt:lpstr>
      <vt:lpstr>Applications and Libraries</vt:lpstr>
      <vt:lpstr>Static vs Dynamic Linking</vt:lpstr>
      <vt:lpstr>Packages Are the Solution</vt:lpstr>
      <vt:lpstr>Packages Are the Solution (2)</vt:lpstr>
      <vt:lpstr>rpm</vt:lpstr>
      <vt:lpstr>deb</vt:lpstr>
      <vt:lpstr>ldd</vt:lpstr>
      <vt:lpstr>Package Management</vt:lpstr>
      <vt:lpstr>RPM Database</vt:lpstr>
      <vt:lpstr>RPM Package Files</vt:lpstr>
      <vt:lpstr>RPM Package Files</vt:lpstr>
      <vt:lpstr>rpm Command</vt:lpstr>
      <vt:lpstr>Common rpm Scenarios</vt:lpstr>
      <vt:lpstr>Common rpm Scenarios</vt:lpstr>
      <vt:lpstr>Common rpm Scenarios</vt:lpstr>
      <vt:lpstr>Package Management</vt:lpstr>
      <vt:lpstr>YUM/DNF</vt:lpstr>
      <vt:lpstr>Common yum/dnf Scenarios (1/4)</vt:lpstr>
      <vt:lpstr>Common yum/dnf Scenarios (2/4)</vt:lpstr>
      <vt:lpstr>Common yum/dnf Scenarios (3/4)</vt:lpstr>
      <vt:lpstr>Common yum/dnf Scenarios (4/4)</vt:lpstr>
      <vt:lpstr>Install EPEL Repository</vt:lpstr>
      <vt:lpstr>Package Management</vt:lpstr>
      <vt:lpstr>zypper</vt:lpstr>
      <vt:lpstr>Common Zypper Scenarios (1/4)</vt:lpstr>
      <vt:lpstr>Common Zypper Scenarios (2/4)</vt:lpstr>
      <vt:lpstr>Common Zypper Scenarios (3/4)</vt:lpstr>
      <vt:lpstr>Common Zypper Scenarios (4/4)</vt:lpstr>
      <vt:lpstr>Package Management</vt:lpstr>
      <vt:lpstr>DEB Database</vt:lpstr>
      <vt:lpstr>DEB Package Files</vt:lpstr>
      <vt:lpstr>DEB Package Files</vt:lpstr>
      <vt:lpstr>Common dpkg Scenarios (1/2)</vt:lpstr>
      <vt:lpstr>Common dpkg Scenarios (2/2)</vt:lpstr>
      <vt:lpstr>Package Management</vt:lpstr>
      <vt:lpstr>apt </vt:lpstr>
      <vt:lpstr>Common apt Scenarios (1/2)</vt:lpstr>
      <vt:lpstr>Common apt Scenarios (2/2)</vt:lpstr>
      <vt:lpstr>apt-* Tools</vt:lpstr>
      <vt:lpstr>Common apt-* Scenarios (1/3)</vt:lpstr>
      <vt:lpstr>Common apt-* Scenarios (2/3)</vt:lpstr>
      <vt:lpstr>Common apt-* Scenarios (3/3)</vt:lpstr>
      <vt:lpstr>Practice: Working with Packages</vt:lpstr>
      <vt:lpstr>Firewall</vt:lpstr>
      <vt:lpstr>Linux Firewall</vt:lpstr>
      <vt:lpstr>Firewall #1</vt:lpstr>
      <vt:lpstr>Common firewall-cmd Commands (1/2)</vt:lpstr>
      <vt:lpstr>Common firewall-cmd Commands (2/2)</vt:lpstr>
      <vt:lpstr>Firewall #2</vt:lpstr>
      <vt:lpstr>Common ufw Commands (1/2)</vt:lpstr>
      <vt:lpstr>Common ufw Commands (2/2)</vt:lpstr>
      <vt:lpstr>Secure Shell (SSH)</vt:lpstr>
      <vt:lpstr>Secure Shell (SSH)</vt:lpstr>
      <vt:lpstr>Secure Shell (SSH)</vt:lpstr>
      <vt:lpstr>Dynamic Host Configuration Protocol</vt:lpstr>
      <vt:lpstr>Dynamic Host Configuration Protocol</vt:lpstr>
      <vt:lpstr>Dynamic Host Configuration Protocol</vt:lpstr>
      <vt:lpstr>Network Time Protocol (NTP)</vt:lpstr>
      <vt:lpstr>Network Time Protocol (NTP)</vt:lpstr>
      <vt:lpstr>Network Time Protocol (NTP)</vt:lpstr>
      <vt:lpstr>File Transfer Protocol (FTP)</vt:lpstr>
      <vt:lpstr>File Transfer Protocol (FTP)</vt:lpstr>
      <vt:lpstr>Practice: Basic Network Services</vt:lpstr>
      <vt:lpstr>Summary</vt:lpstr>
      <vt:lpstr>Summary</vt:lpstr>
      <vt:lpstr>Resources</vt:lpstr>
      <vt:lpstr>Resources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LSA-W4-Network-and-Software-Management</dc:title>
  <dc:subject>Software Development Course</dc:subject>
  <dc:creator>Software University</dc:creator>
  <cp:keywords>SoftUni; Software University; programming; software development; software engineering;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69</cp:revision>
  <dcterms:created xsi:type="dcterms:W3CDTF">2018-05-23T13:08:44Z</dcterms:created>
  <dcterms:modified xsi:type="dcterms:W3CDTF">2021-05-19T14:38:56Z</dcterms:modified>
  <cp:category>programming;computer programming;software development</cp:category>
</cp:coreProperties>
</file>