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0"/>
  </p:notesMasterIdLst>
  <p:handoutMasterIdLst>
    <p:handoutMasterId r:id="rId91"/>
  </p:handoutMasterIdLst>
  <p:sldIdLst>
    <p:sldId id="256" r:id="rId2"/>
    <p:sldId id="379" r:id="rId3"/>
    <p:sldId id="610" r:id="rId4"/>
    <p:sldId id="259" r:id="rId5"/>
    <p:sldId id="260" r:id="rId6"/>
    <p:sldId id="261" r:id="rId7"/>
    <p:sldId id="263" r:id="rId8"/>
    <p:sldId id="34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614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4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45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47" r:id="rId82"/>
    <p:sldId id="346" r:id="rId83"/>
    <p:sldId id="333" r:id="rId84"/>
    <p:sldId id="363" r:id="rId85"/>
    <p:sldId id="612" r:id="rId86"/>
    <p:sldId id="613" r:id="rId87"/>
    <p:sldId id="364" r:id="rId88"/>
    <p:sldId id="36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1F5810-C306-4F59-9C64-521CB5062919}">
          <p14:sldIdLst>
            <p14:sldId id="256"/>
            <p14:sldId id="379"/>
            <p14:sldId id="610"/>
            <p14:sldId id="259"/>
            <p14:sldId id="260"/>
            <p14:sldId id="261"/>
            <p14:sldId id="263"/>
            <p14:sldId id="343"/>
            <p14:sldId id="264"/>
            <p14:sldId id="265"/>
            <p14:sldId id="266"/>
          </p14:sldIdLst>
        </p14:section>
        <p14:section name="Part 1 – System Startup &amp; Boot Managers" id="{C7429757-0351-4B94-9A93-F3E144EB3F98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614"/>
            <p14:sldId id="282"/>
            <p14:sldId id="283"/>
            <p14:sldId id="284"/>
            <p14:sldId id="285"/>
            <p14:sldId id="286"/>
          </p14:sldIdLst>
        </p14:section>
        <p14:section name="Part 2 – systemd" id="{B270C23E-E7E2-4647-AFCC-A7E7F5BFB05E}">
          <p14:sldIdLst>
            <p14:sldId id="287"/>
            <p14:sldId id="288"/>
            <p14:sldId id="289"/>
            <p14:sldId id="290"/>
            <p14:sldId id="291"/>
            <p14:sldId id="34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art 3 – Processes and Resources" id="{308A5565-6B7A-4DC4-999D-E0DDA57408C4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45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Conclusion" id="{ACD5D43A-FEB0-4B02-B5AA-47030C92BABD}">
          <p14:sldIdLst>
            <p14:sldId id="347"/>
            <p14:sldId id="346"/>
            <p14:sldId id="333"/>
            <p14:sldId id="363"/>
            <p14:sldId id="612"/>
            <p14:sldId id="61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951D2-8F48-46F1-9965-BABB85EFC851}" v="808" dt="2021-05-27T14:55:43.73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3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124951D2-8F48-46F1-9965-BABB85EFC851}"/>
    <pc:docChg chg="undo custSel addSld delSld modSld modSection">
      <pc:chgData name="Dimitar Zahariev" userId="b84e4ebc77879e88" providerId="LiveId" clId="{124951D2-8F48-46F1-9965-BABB85EFC851}" dt="2021-05-27T14:55:43.733" v="849" actId="20577"/>
      <pc:docMkLst>
        <pc:docMk/>
      </pc:docMkLst>
      <pc:sldChg chg="addSp delSp modSp mod">
        <pc:chgData name="Dimitar Zahariev" userId="b84e4ebc77879e88" providerId="LiveId" clId="{124951D2-8F48-46F1-9965-BABB85EFC851}" dt="2021-05-26T06:01:53.604" v="3"/>
        <pc:sldMkLst>
          <pc:docMk/>
          <pc:sldMk cId="2825810768" sldId="256"/>
        </pc:sldMkLst>
        <pc:picChg chg="add mod">
          <ac:chgData name="Dimitar Zahariev" userId="b84e4ebc77879e88" providerId="LiveId" clId="{124951D2-8F48-46F1-9965-BABB85EFC851}" dt="2021-05-26T06:01:53.604" v="3"/>
          <ac:picMkLst>
            <pc:docMk/>
            <pc:sldMk cId="2825810768" sldId="256"/>
            <ac:picMk id="13" creationId="{90D1ED36-9D09-4814-9E42-D83DE896C9CF}"/>
          </ac:picMkLst>
        </pc:picChg>
        <pc:picChg chg="del">
          <ac:chgData name="Dimitar Zahariev" userId="b84e4ebc77879e88" providerId="LiveId" clId="{124951D2-8F48-46F1-9965-BABB85EFC851}" dt="2021-05-26T06:01:53.216" v="2" actId="478"/>
          <ac:picMkLst>
            <pc:docMk/>
            <pc:sldMk cId="2825810768" sldId="256"/>
            <ac:picMk id="14" creationId="{00000000-0000-0000-0000-000000000000}"/>
          </ac:picMkLst>
        </pc:picChg>
      </pc:sldChg>
      <pc:sldChg chg="del">
        <pc:chgData name="Dimitar Zahariev" userId="b84e4ebc77879e88" providerId="LiveId" clId="{124951D2-8F48-46F1-9965-BABB85EFC851}" dt="2021-05-26T06:02:05.172" v="5" actId="47"/>
        <pc:sldMkLst>
          <pc:docMk/>
          <pc:sldMk cId="1055272636" sldId="257"/>
        </pc:sldMkLst>
      </pc:sldChg>
      <pc:sldChg chg="modSp">
        <pc:chgData name="Dimitar Zahariev" userId="b84e4ebc77879e88" providerId="LiveId" clId="{124951D2-8F48-46F1-9965-BABB85EFC851}" dt="2021-05-26T06:02:25.259" v="10" actId="20577"/>
        <pc:sldMkLst>
          <pc:docMk/>
          <pc:sldMk cId="1873932970" sldId="263"/>
        </pc:sldMkLst>
        <pc:spChg chg="mod">
          <ac:chgData name="Dimitar Zahariev" userId="b84e4ebc77879e88" providerId="LiveId" clId="{124951D2-8F48-46F1-9965-BABB85EFC851}" dt="2021-05-26T06:02:25.259" v="10" actId="20577"/>
          <ac:spMkLst>
            <pc:docMk/>
            <pc:sldMk cId="1873932970" sldId="263"/>
            <ac:spMk id="3" creationId="{CCBBA88C-C72C-46FC-B1CD-F9B946D90BB3}"/>
          </ac:spMkLst>
        </pc:spChg>
      </pc:sldChg>
      <pc:sldChg chg="modSp mod modAnim">
        <pc:chgData name="Dimitar Zahariev" userId="b84e4ebc77879e88" providerId="LiveId" clId="{124951D2-8F48-46F1-9965-BABB85EFC851}" dt="2021-05-26T06:53:42.803" v="598"/>
        <pc:sldMkLst>
          <pc:docMk/>
          <pc:sldMk cId="828626504" sldId="281"/>
        </pc:sldMkLst>
        <pc:spChg chg="mod">
          <ac:chgData name="Dimitar Zahariev" userId="b84e4ebc77879e88" providerId="LiveId" clId="{124951D2-8F48-46F1-9965-BABB85EFC851}" dt="2021-05-26T06:37:46.880" v="356" actId="6549"/>
          <ac:spMkLst>
            <pc:docMk/>
            <pc:sldMk cId="828626504" sldId="281"/>
            <ac:spMk id="3" creationId="{00000000-0000-0000-0000-000000000000}"/>
          </ac:spMkLst>
        </pc:spChg>
        <pc:spChg chg="mod">
          <ac:chgData name="Dimitar Zahariev" userId="b84e4ebc77879e88" providerId="LiveId" clId="{124951D2-8F48-46F1-9965-BABB85EFC851}" dt="2021-05-26T06:30:33.109" v="88" actId="20577"/>
          <ac:spMkLst>
            <pc:docMk/>
            <pc:sldMk cId="828626504" sldId="281"/>
            <ac:spMk id="4" creationId="{00000000-0000-0000-0000-000000000000}"/>
          </ac:spMkLst>
        </pc:spChg>
      </pc:sldChg>
      <pc:sldChg chg="addSp modSp mod modAnim">
        <pc:chgData name="Dimitar Zahariev" userId="b84e4ebc77879e88" providerId="LiveId" clId="{124951D2-8F48-46F1-9965-BABB85EFC851}" dt="2021-05-26T06:56:48.582" v="658" actId="207"/>
        <pc:sldMkLst>
          <pc:docMk/>
          <pc:sldMk cId="3320392829" sldId="289"/>
        </pc:sldMkLst>
        <pc:spChg chg="add mod">
          <ac:chgData name="Dimitar Zahariev" userId="b84e4ebc77879e88" providerId="LiveId" clId="{124951D2-8F48-46F1-9965-BABB85EFC851}" dt="2021-05-26T06:56:48.582" v="658" actId="207"/>
          <ac:spMkLst>
            <pc:docMk/>
            <pc:sldMk cId="3320392829" sldId="289"/>
            <ac:spMk id="9" creationId="{DF1EF766-7529-4DE0-91D5-1090C066A5AD}"/>
          </ac:spMkLst>
        </pc:spChg>
      </pc:sldChg>
      <pc:sldChg chg="modSp mod addAnim delAnim">
        <pc:chgData name="Dimitar Zahariev" userId="b84e4ebc77879e88" providerId="LiveId" clId="{124951D2-8F48-46F1-9965-BABB85EFC851}" dt="2021-05-26T06:59:12.961" v="662" actId="113"/>
        <pc:sldMkLst>
          <pc:docMk/>
          <pc:sldMk cId="1391860765" sldId="310"/>
        </pc:sldMkLst>
        <pc:graphicFrameChg chg="modGraphic">
          <ac:chgData name="Dimitar Zahariev" userId="b84e4ebc77879e88" providerId="LiveId" clId="{124951D2-8F48-46F1-9965-BABB85EFC851}" dt="2021-05-26T06:59:12.961" v="662" actId="113"/>
          <ac:graphicFrameMkLst>
            <pc:docMk/>
            <pc:sldMk cId="1391860765" sldId="310"/>
            <ac:graphicFrameMk id="5" creationId="{7A947B1D-8AE0-439F-A971-D9CA8399F138}"/>
          </ac:graphicFrameMkLst>
        </pc:graphicFrameChg>
      </pc:sldChg>
      <pc:sldChg chg="modSp">
        <pc:chgData name="Dimitar Zahariev" userId="b84e4ebc77879e88" providerId="LiveId" clId="{124951D2-8F48-46F1-9965-BABB85EFC851}" dt="2021-05-27T14:55:43.733" v="849" actId="20577"/>
        <pc:sldMkLst>
          <pc:docMk/>
          <pc:sldMk cId="3739371620" sldId="317"/>
        </pc:sldMkLst>
        <pc:spChg chg="mod">
          <ac:chgData name="Dimitar Zahariev" userId="b84e4ebc77879e88" providerId="LiveId" clId="{124951D2-8F48-46F1-9965-BABB85EFC851}" dt="2021-05-27T14:55:43.733" v="849" actId="20577"/>
          <ac:spMkLst>
            <pc:docMk/>
            <pc:sldMk cId="3739371620" sldId="317"/>
            <ac:spMk id="8" creationId="{00000000-0000-0000-0000-000000000000}"/>
          </ac:spMkLst>
        </pc:spChg>
      </pc:sldChg>
      <pc:sldChg chg="del">
        <pc:chgData name="Dimitar Zahariev" userId="b84e4ebc77879e88" providerId="LiveId" clId="{124951D2-8F48-46F1-9965-BABB85EFC851}" dt="2021-05-26T06:01:29.545" v="1" actId="47"/>
        <pc:sldMkLst>
          <pc:docMk/>
          <pc:sldMk cId="3538928320" sldId="340"/>
        </pc:sldMkLst>
      </pc:sldChg>
      <pc:sldChg chg="del">
        <pc:chgData name="Dimitar Zahariev" userId="b84e4ebc77879e88" providerId="LiveId" clId="{124951D2-8F48-46F1-9965-BABB85EFC851}" dt="2021-05-26T06:01:29.545" v="1" actId="47"/>
        <pc:sldMkLst>
          <pc:docMk/>
          <pc:sldMk cId="3506533871" sldId="341"/>
        </pc:sldMkLst>
      </pc:sldChg>
      <pc:sldChg chg="del">
        <pc:chgData name="Dimitar Zahariev" userId="b84e4ebc77879e88" providerId="LiveId" clId="{124951D2-8F48-46F1-9965-BABB85EFC851}" dt="2021-05-26T06:01:29.545" v="1" actId="47"/>
        <pc:sldMkLst>
          <pc:docMk/>
          <pc:sldMk cId="144186764" sldId="342"/>
        </pc:sldMkLst>
      </pc:sldChg>
      <pc:sldChg chg="add">
        <pc:chgData name="Dimitar Zahariev" userId="b84e4ebc77879e88" providerId="LiveId" clId="{124951D2-8F48-46F1-9965-BABB85EFC851}" dt="2021-05-26T06:01:22.730" v="0"/>
        <pc:sldMkLst>
          <pc:docMk/>
          <pc:sldMk cId="3797271230" sldId="363"/>
        </pc:sldMkLst>
      </pc:sldChg>
      <pc:sldChg chg="add">
        <pc:chgData name="Dimitar Zahariev" userId="b84e4ebc77879e88" providerId="LiveId" clId="{124951D2-8F48-46F1-9965-BABB85EFC851}" dt="2021-05-26T06:01:22.730" v="0"/>
        <pc:sldMkLst>
          <pc:docMk/>
          <pc:sldMk cId="858872453" sldId="364"/>
        </pc:sldMkLst>
      </pc:sldChg>
      <pc:sldChg chg="add">
        <pc:chgData name="Dimitar Zahariev" userId="b84e4ebc77879e88" providerId="LiveId" clId="{124951D2-8F48-46F1-9965-BABB85EFC851}" dt="2021-05-26T06:01:22.730" v="0"/>
        <pc:sldMkLst>
          <pc:docMk/>
          <pc:sldMk cId="4274127021" sldId="365"/>
        </pc:sldMkLst>
      </pc:sldChg>
      <pc:sldChg chg="add">
        <pc:chgData name="Dimitar Zahariev" userId="b84e4ebc77879e88" providerId="LiveId" clId="{124951D2-8F48-46F1-9965-BABB85EFC851}" dt="2021-05-26T06:02:02.914" v="4"/>
        <pc:sldMkLst>
          <pc:docMk/>
          <pc:sldMk cId="1022073263" sldId="379"/>
        </pc:sldMkLst>
      </pc:sldChg>
      <pc:sldChg chg="addSp modSp add mod modAnim">
        <pc:chgData name="Dimitar Zahariev" userId="b84e4ebc77879e88" providerId="LiveId" clId="{124951D2-8F48-46F1-9965-BABB85EFC851}" dt="2021-05-26T13:05:33.144" v="844" actId="27918"/>
        <pc:sldMkLst>
          <pc:docMk/>
          <pc:sldMk cId="2856544599" sldId="610"/>
        </pc:sldMkLst>
        <pc:spChg chg="mod">
          <ac:chgData name="Dimitar Zahariev" userId="b84e4ebc77879e88" providerId="LiveId" clId="{124951D2-8F48-46F1-9965-BABB85EFC851}" dt="2021-05-26T06:05:34.794" v="16" actId="20577"/>
          <ac:spMkLst>
            <pc:docMk/>
            <pc:sldMk cId="2856544599" sldId="610"/>
            <ac:spMk id="3" creationId="{AB0FD5BD-349E-47EA-A21C-3F7B12DFB595}"/>
          </ac:spMkLst>
        </pc:spChg>
        <pc:spChg chg="mod">
          <ac:chgData name="Dimitar Zahariev" userId="b84e4ebc77879e88" providerId="LiveId" clId="{124951D2-8F48-46F1-9965-BABB85EFC851}" dt="2021-05-26T13:03:05.809" v="669" actId="20577"/>
          <ac:spMkLst>
            <pc:docMk/>
            <pc:sldMk cId="2856544599" sldId="610"/>
            <ac:spMk id="6" creationId="{2D2D68B7-2ECF-40B4-921B-853985A6A87D}"/>
          </ac:spMkLst>
        </pc:spChg>
        <pc:spChg chg="add mod">
          <ac:chgData name="Dimitar Zahariev" userId="b84e4ebc77879e88" providerId="LiveId" clId="{124951D2-8F48-46F1-9965-BABB85EFC851}" dt="2021-05-26T13:04:31.990" v="841" actId="20577"/>
          <ac:spMkLst>
            <pc:docMk/>
            <pc:sldMk cId="2856544599" sldId="610"/>
            <ac:spMk id="7" creationId="{D07C84DF-F48A-4BEF-B456-E8A73ADABD6C}"/>
          </ac:spMkLst>
        </pc:spChg>
      </pc:sldChg>
      <pc:sldChg chg="add">
        <pc:chgData name="Dimitar Zahariev" userId="b84e4ebc77879e88" providerId="LiveId" clId="{124951D2-8F48-46F1-9965-BABB85EFC851}" dt="2021-05-26T06:01:22.730" v="0"/>
        <pc:sldMkLst>
          <pc:docMk/>
          <pc:sldMk cId="927144597" sldId="612"/>
        </pc:sldMkLst>
      </pc:sldChg>
      <pc:sldChg chg="add">
        <pc:chgData name="Dimitar Zahariev" userId="b84e4ebc77879e88" providerId="LiveId" clId="{124951D2-8F48-46F1-9965-BABB85EFC851}" dt="2021-05-26T06:01:22.730" v="0"/>
        <pc:sldMkLst>
          <pc:docMk/>
          <pc:sldMk cId="246447882" sldId="613"/>
        </pc:sldMkLst>
      </pc:sldChg>
      <pc:sldChg chg="modSp add mod modAnim">
        <pc:chgData name="Dimitar Zahariev" userId="b84e4ebc77879e88" providerId="LiveId" clId="{124951D2-8F48-46F1-9965-BABB85EFC851}" dt="2021-05-26T06:56:12.187" v="655" actId="113"/>
        <pc:sldMkLst>
          <pc:docMk/>
          <pc:sldMk cId="4125008445" sldId="614"/>
        </pc:sldMkLst>
        <pc:spChg chg="mod">
          <ac:chgData name="Dimitar Zahariev" userId="b84e4ebc77879e88" providerId="LiveId" clId="{124951D2-8F48-46F1-9965-BABB85EFC851}" dt="2021-05-26T06:56:12.187" v="655" actId="113"/>
          <ac:spMkLst>
            <pc:docMk/>
            <pc:sldMk cId="4125008445" sldId="614"/>
            <ac:spMk id="3" creationId="{00000000-0000-0000-0000-000000000000}"/>
          </ac:spMkLst>
        </pc:spChg>
        <pc:spChg chg="mod">
          <ac:chgData name="Dimitar Zahariev" userId="b84e4ebc77879e88" providerId="LiveId" clId="{124951D2-8F48-46F1-9965-BABB85EFC851}" dt="2021-05-26T06:30:37.084" v="94" actId="20577"/>
          <ac:spMkLst>
            <pc:docMk/>
            <pc:sldMk cId="4125008445" sldId="614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178</c:v>
                </c:pt>
                <c:pt idx="2">
                  <c:v>138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564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62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35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articles/75493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www.certdepot.net/rhel7-get-started-grub2/" TargetMode="External"/><Relationship Id="rId4" Type="http://schemas.openxmlformats.org/officeDocument/2006/relationships/hyperlink" Target="https://linoxide.com/linux-how-to/systemd-boot-process/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xio.bg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Boot Process. System Initialization. Process Monitoring and Management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Startup and Process Management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D1ED36-9D09-4814-9E42-D83DE896C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System </a:t>
            </a:r>
            <a:r>
              <a:rPr lang="en-GB" dirty="0" err="1"/>
              <a:t>Startup</a:t>
            </a:r>
            <a:r>
              <a:rPr lang="en-GB" dirty="0"/>
              <a:t> &amp; Boot Managers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systemd</a:t>
            </a:r>
            <a:r>
              <a:rPr lang="en-GB" dirty="0"/>
              <a:t>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Processes and Resources</a:t>
            </a:r>
          </a:p>
          <a:p>
            <a:pPr lvl="1"/>
            <a:r>
              <a:rPr lang="en-GB" dirty="0"/>
              <a:t>Processes Monitoring &amp; Management</a:t>
            </a:r>
          </a:p>
          <a:p>
            <a:pPr lvl="1"/>
            <a:r>
              <a:rPr lang="en-GB" dirty="0"/>
              <a:t>Resource Monitoring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Infrastructure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334000" y="1219200"/>
            <a:ext cx="2819400" cy="2819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Boot Process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System Startup &amp; Boot Managers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90554" y="1809000"/>
            <a:ext cx="3410891" cy="16200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BIOS</a:t>
            </a:r>
          </a:p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UEFI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BIOS based systems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UEFI based systems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 Process (Generalized)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9673" y="2358044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Power On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9473" y="2358044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BIOS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(POST)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9273" y="2358044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MBR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2362200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 LOADER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0284" y="3131181"/>
            <a:ext cx="1205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Stage 1*</a:t>
            </a:r>
          </a:p>
          <a:p>
            <a:pPr algn="ctr"/>
            <a:r>
              <a:rPr lang="en-US" sz="1600" dirty="0"/>
              <a:t>Boot Loader</a:t>
            </a:r>
            <a:endParaRPr lang="bg-B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45811" y="3131181"/>
            <a:ext cx="1205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Stage 2*</a:t>
            </a:r>
          </a:p>
          <a:p>
            <a:pPr algn="ctr"/>
            <a:r>
              <a:rPr lang="en-US" sz="1600" dirty="0"/>
              <a:t>Boot Loader</a:t>
            </a:r>
            <a:endParaRPr lang="bg-BG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859636" y="2586644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69436" y="2586644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279236" y="2586644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484764" y="2586644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0327" y="235942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1299673" y="4876800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Power On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9473" y="4876800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UEFI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(POST)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4880956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EFI BOOT LOADER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24175" y="564993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ESP Partition</a:t>
            </a:r>
            <a:endParaRPr lang="bg-BG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859636" y="51054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069436" y="51054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279236" y="51054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484764" y="51054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30327" y="487818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  <a:endParaRPr lang="bg-BG" sz="2800" dirty="0"/>
          </a:p>
        </p:txBody>
      </p:sp>
      <p:sp>
        <p:nvSpPr>
          <p:cNvPr id="27" name="Right Arrow 26"/>
          <p:cNvSpPr/>
          <p:nvPr/>
        </p:nvSpPr>
        <p:spPr>
          <a:xfrm>
            <a:off x="5827712" y="5109544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523139" y="51054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Overview. GRUB2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Boot Loaders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17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LILO</a:t>
            </a:r>
            <a:r>
              <a:rPr lang="en-US" dirty="0"/>
              <a:t> (Linux Loader)</a:t>
            </a:r>
          </a:p>
          <a:p>
            <a:pPr lvl="1"/>
            <a:r>
              <a:rPr lang="en-US" dirty="0"/>
              <a:t>Old, very rare these days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GRUB</a:t>
            </a:r>
            <a:r>
              <a:rPr lang="en-US" dirty="0"/>
              <a:t> (GNU Grand Unified Boot Loader)</a:t>
            </a:r>
          </a:p>
          <a:p>
            <a:pPr lvl="1"/>
            <a:r>
              <a:rPr lang="en-US" dirty="0"/>
              <a:t>Configurable, default on most distributions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SYSLINUX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Used for installation, live, or rescue media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Loadlin</a:t>
            </a:r>
            <a:r>
              <a:rPr lang="en-US" dirty="0"/>
              <a:t> (Load Linux)</a:t>
            </a:r>
          </a:p>
          <a:p>
            <a:pPr lvl="1"/>
            <a:r>
              <a:rPr lang="en-US" dirty="0"/>
              <a:t>Used for booting from non-Linux 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 Loaders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Grand Unified Boot Loader</a:t>
            </a:r>
          </a:p>
          <a:p>
            <a:pPr>
              <a:buClr>
                <a:schemeClr val="tx1"/>
              </a:buClr>
            </a:pPr>
            <a:r>
              <a:rPr lang="en-US" dirty="0"/>
              <a:t>Highly configurable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many operating systems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OS selection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Temporal</a:t>
            </a:r>
            <a:r>
              <a:rPr lang="en-US" dirty="0"/>
              <a:t> configuration change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command prompt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(BIOS)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22577" y="2034000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7076411" y="369889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grub2-mkconfig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5806654" y="2399500"/>
            <a:ext cx="1269200" cy="3122016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87788" y="3797605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05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>
              <a:buClr>
                <a:schemeClr val="tx1"/>
              </a:buClr>
            </a:pPr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(BIOS)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51799" y="2013000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228114" y="325946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grub2-mkconfig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5787599" y="2394000"/>
            <a:ext cx="1269200" cy="2436216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>
              <a:buClr>
                <a:schemeClr val="tx1"/>
              </a:buClr>
            </a:pPr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/boot/grub/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/boot/grub/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(BIOS)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38651" y="2047685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7103122" y="3102763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grub-</a:t>
            </a:r>
            <a:r>
              <a:rPr lang="en-US" sz="2800" b="1" dirty="0" err="1">
                <a:solidFill>
                  <a:schemeClr val="bg1"/>
                </a:solidFill>
              </a:rPr>
              <a:t>mkconfig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update-grub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5573608" y="2439000"/>
            <a:ext cx="1269200" cy="2436216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grub2-efi.cfg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/centos/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/centos/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(UEFI)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666923" y="2043282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091000" y="3007179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grub2-mkconfig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9989318">
            <a:off x="6916826" y="1949839"/>
            <a:ext cx="1269200" cy="3539689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524401" y="3719682"/>
            <a:ext cx="1006925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7573"/>
            <a:ext cx="476316" cy="476316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flipV="1">
            <a:off x="6657524" y="5585368"/>
            <a:ext cx="990601" cy="648915"/>
          </a:xfrm>
          <a:prstGeom prst="curvedConnector3">
            <a:avLst>
              <a:gd name="adj1" fmla="val 155378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pPr>
              <a:buClr>
                <a:schemeClr val="tx1"/>
              </a:buClr>
            </a:pPr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opensuse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(UEFI)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973231" y="2028019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706431" y="320850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grub2-mkconfig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9989318">
            <a:off x="7419846" y="2143422"/>
            <a:ext cx="1269200" cy="3176601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/default/grub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dirty="0"/>
              <a:t>Resulting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EFI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ubuntu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/boot/grub/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grub.cfg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/boot/grub/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grubenv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GRUB2 (UEFI)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462089" y="2022641"/>
            <a:ext cx="304800" cy="10668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096448" y="308065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grub-</a:t>
            </a:r>
            <a:r>
              <a:rPr lang="en-US" sz="2800" b="1" dirty="0" err="1">
                <a:solidFill>
                  <a:schemeClr val="bg1"/>
                </a:solidFill>
              </a:rPr>
              <a:t>mkconfig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update-grub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9989318">
            <a:off x="6699847" y="1969404"/>
            <a:ext cx="1269200" cy="3176601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Settings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1500" y="1168761"/>
            <a:ext cx="11049000" cy="5382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cat -n 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3000" dirty="0">
                <a:solidFill>
                  <a:schemeClr val="tx1"/>
                </a:solidFill>
                <a:effectLst/>
              </a:rPr>
              <a:t>/default/grub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1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GRUB_TIMEOUT=5</a:t>
            </a:r>
          </a:p>
          <a:p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2</a:t>
            </a:r>
            <a:r>
              <a:rPr lang="en-US" sz="3000" dirty="0">
                <a:solidFill>
                  <a:schemeClr val="bg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GRUB_DISTRIBUTOR</a:t>
            </a:r>
            <a:r>
              <a:rPr lang="en-US" sz="3000" dirty="0">
                <a:solidFill>
                  <a:schemeClr val="bg1"/>
                </a:solidFill>
                <a:effectLst/>
              </a:rPr>
              <a:t>="$(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sed</a:t>
            </a:r>
            <a:r>
              <a:rPr lang="en-US" sz="3000" dirty="0">
                <a:solidFill>
                  <a:schemeClr val="bg1"/>
                </a:solidFill>
                <a:effectLst/>
              </a:rPr>
              <a:t> 's, release .*$,,g'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3000" dirty="0">
                <a:solidFill>
                  <a:schemeClr val="bg1"/>
                </a:solidFill>
                <a:effectLst/>
              </a:rPr>
              <a:t>/system-release)"</a:t>
            </a:r>
          </a:p>
          <a:p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3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GRUB_DEFAULT=saved</a:t>
            </a:r>
          </a:p>
          <a:p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4 </a:t>
            </a:r>
            <a:r>
              <a:rPr lang="en-US" sz="3000" dirty="0">
                <a:solidFill>
                  <a:schemeClr val="bg1"/>
                </a:solidFill>
                <a:effectLst/>
              </a:rPr>
              <a:t>GRUB_DISABLE_SUBMENU=true</a:t>
            </a:r>
          </a:p>
          <a:p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5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GRUB_TERMINAL_OUTPUT</a:t>
            </a:r>
            <a:r>
              <a:rPr lang="en-US" sz="3000" dirty="0">
                <a:solidFill>
                  <a:schemeClr val="bg1"/>
                </a:solidFill>
                <a:effectLst/>
              </a:rPr>
              <a:t>="console"</a:t>
            </a:r>
          </a:p>
          <a:p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6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GRUB_CMDLINE_LINUX</a:t>
            </a:r>
            <a:r>
              <a:rPr lang="en-US" sz="3000" dirty="0">
                <a:solidFill>
                  <a:schemeClr val="bg1"/>
                </a:solidFill>
                <a:effectLst/>
              </a:rPr>
              <a:t>="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rd.lvm.lv</a:t>
            </a:r>
            <a:r>
              <a:rPr lang="en-US" sz="3000" dirty="0">
                <a:solidFill>
                  <a:schemeClr val="bg1"/>
                </a:solidFill>
                <a:effectLst/>
              </a:rPr>
              <a:t>=cl/root rd.lvm.lv=cl/swap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rhgb</a:t>
            </a:r>
            <a:r>
              <a:rPr lang="en-US" sz="3000" dirty="0">
                <a:solidFill>
                  <a:schemeClr val="bg1"/>
                </a:solidFill>
                <a:effectLst/>
              </a:rPr>
              <a:t> quiet"</a:t>
            </a:r>
          </a:p>
          <a:p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7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GRUB_DISABLE_RECOVERY</a:t>
            </a:r>
            <a:r>
              <a:rPr lang="en-US" sz="3000" dirty="0">
                <a:solidFill>
                  <a:schemeClr val="bg1"/>
                </a:solidFill>
                <a:effectLst/>
              </a:rPr>
              <a:t>="true"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31549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From Boot to User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Startup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197270"/>
            <a:ext cx="2888095" cy="2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Boot to a Running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6000" y="3024000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MANAGER*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1526" y="3024000"/>
            <a:ext cx="188089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4416" y="3024000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INIT PROCESS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943" y="3028156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USER PROGRAMS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605963" y="32526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244579" y="32526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454379" y="3252600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8606779" y="2144119"/>
            <a:ext cx="228600" cy="3653327"/>
          </a:xfrm>
          <a:prstGeom prst="rightBrace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7528381" y="4227608"/>
            <a:ext cx="238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Varies from </a:t>
            </a:r>
          </a:p>
          <a:p>
            <a:pPr algn="ctr"/>
            <a:r>
              <a:rPr lang="en-US" sz="1600" dirty="0"/>
              <a:t>distribution to distribution</a:t>
            </a:r>
            <a:endParaRPr lang="bg-BG" sz="1600" dirty="0"/>
          </a:p>
        </p:txBody>
      </p:sp>
      <p:sp>
        <p:nvSpPr>
          <p:cNvPr id="18" name="Right Brace 17"/>
          <p:cNvSpPr/>
          <p:nvPr/>
        </p:nvSpPr>
        <p:spPr>
          <a:xfrm rot="16200000" flipV="1">
            <a:off x="7504016" y="2076806"/>
            <a:ext cx="228600" cy="1535846"/>
          </a:xfrm>
          <a:prstGeom prst="rightBrace">
            <a:avLst>
              <a:gd name="adj1" fmla="val 8332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679245" y="2348430"/>
            <a:ext cx="1878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Initialization system</a:t>
            </a:r>
            <a:endParaRPr lang="bg-BG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ECED8-1FCC-4BEF-BD1F-F21F655C4088}"/>
              </a:ext>
            </a:extLst>
          </p:cNvPr>
          <p:cNvSpPr/>
          <p:nvPr/>
        </p:nvSpPr>
        <p:spPr>
          <a:xfrm>
            <a:off x="5002084" y="3922521"/>
            <a:ext cx="1447800" cy="6858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INITRD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069D143D-4470-439B-9073-784A5FFCA8DB}"/>
              </a:ext>
            </a:extLst>
          </p:cNvPr>
          <p:cNvSpPr/>
          <p:nvPr/>
        </p:nvSpPr>
        <p:spPr bwMode="auto">
          <a:xfrm rot="5400000">
            <a:off x="4337680" y="3858670"/>
            <a:ext cx="522041" cy="533399"/>
          </a:xfrm>
          <a:prstGeom prst="bentUp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ight Arrow 13">
            <a:extLst>
              <a:ext uri="{FF2B5EF4-FFF2-40B4-BE49-F238E27FC236}">
                <a16:creationId xmlns:a16="http://schemas.microsoft.com/office/drawing/2014/main" id="{4CB457BA-2EA0-49FE-8AB0-5BFAE3E3C918}"/>
              </a:ext>
            </a:extLst>
          </p:cNvPr>
          <p:cNvSpPr/>
          <p:nvPr/>
        </p:nvSpPr>
        <p:spPr>
          <a:xfrm>
            <a:off x="1396163" y="3239258"/>
            <a:ext cx="533400" cy="228600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B734A-B485-4305-AFB8-01E94ACCC871}"/>
              </a:ext>
            </a:extLst>
          </p:cNvPr>
          <p:cNvSpPr txBox="1"/>
          <p:nvPr/>
        </p:nvSpPr>
        <p:spPr>
          <a:xfrm>
            <a:off x="926178" y="299541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  <a:endParaRPr lang="bg-BG" sz="28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F8E4EFE-417E-4FEE-92A0-3F08F4A20E50}"/>
              </a:ext>
            </a:extLst>
          </p:cNvPr>
          <p:cNvSpPr/>
          <p:nvPr/>
        </p:nvSpPr>
        <p:spPr>
          <a:xfrm rot="5400000" flipV="1">
            <a:off x="5629056" y="4053119"/>
            <a:ext cx="228600" cy="1535846"/>
          </a:xfrm>
          <a:prstGeom prst="rightBrace">
            <a:avLst>
              <a:gd name="adj1" fmla="val 8332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3CD18-EDF4-41ED-A682-0AC283DE076A}"/>
              </a:ext>
            </a:extLst>
          </p:cNvPr>
          <p:cNvSpPr txBox="1"/>
          <p:nvPr/>
        </p:nvSpPr>
        <p:spPr>
          <a:xfrm>
            <a:off x="4804294" y="5011840"/>
            <a:ext cx="1878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Unloaded after the </a:t>
            </a:r>
          </a:p>
          <a:p>
            <a:pPr algn="ctr"/>
            <a:r>
              <a:rPr lang="en-US" sz="1600" b="1" dirty="0"/>
              <a:t>Initialization system</a:t>
            </a:r>
          </a:p>
          <a:p>
            <a:pPr algn="ctr"/>
            <a:r>
              <a:rPr lang="en-US" sz="1600" dirty="0"/>
              <a:t>is ready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339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/>
      <p:bldP spid="20" grpId="0" animBg="1"/>
      <p:bldP spid="9" grpId="0" animBg="1"/>
      <p:bldP spid="22" grpId="0" animBg="1"/>
      <p:bldP spid="23" grpId="0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SysVinit</a:t>
            </a:r>
            <a:r>
              <a:rPr lang="en-US" dirty="0"/>
              <a:t> (System V </a:t>
            </a:r>
            <a:r>
              <a:rPr lang="en-US" dirty="0" err="1"/>
              <a:t>init</a:t>
            </a:r>
            <a:r>
              <a:rPr lang="en-US" dirty="0"/>
              <a:t> or just </a:t>
            </a:r>
            <a:r>
              <a:rPr lang="en-US" b="1" dirty="0" err="1"/>
              <a:t>SysV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Sequential</a:t>
            </a:r>
            <a:r>
              <a:rPr lang="en-US" dirty="0"/>
              <a:t>. Utilizes </a:t>
            </a:r>
            <a:r>
              <a:rPr lang="en-US" b="1" dirty="0" err="1"/>
              <a:t>runlevels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Considered </a:t>
            </a:r>
            <a:r>
              <a:rPr lang="en-US" b="1" dirty="0"/>
              <a:t>obsolete in a way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use by </a:t>
            </a:r>
            <a:r>
              <a:rPr lang="en-US" b="1" dirty="0" err="1"/>
              <a:t>PCLinuxOS</a:t>
            </a:r>
            <a:r>
              <a:rPr lang="en-US" dirty="0"/>
              <a:t>, </a:t>
            </a:r>
            <a:r>
              <a:rPr lang="en-US" b="1" dirty="0"/>
              <a:t>Slackware Linux</a:t>
            </a:r>
            <a:r>
              <a:rPr lang="en-US" dirty="0"/>
              <a:t>, </a:t>
            </a:r>
            <a:r>
              <a:rPr lang="en-US" b="1" dirty="0" err="1"/>
              <a:t>Devuan</a:t>
            </a:r>
            <a:r>
              <a:rPr lang="en-US" b="1" dirty="0"/>
              <a:t> </a:t>
            </a:r>
            <a:r>
              <a:rPr lang="en-US" b="1" dirty="0" err="1"/>
              <a:t>GNU+Linux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Upstart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driven</a:t>
            </a:r>
            <a:r>
              <a:rPr lang="en-US" dirty="0"/>
              <a:t>. Created by Canonical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Considered obsolete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use by </a:t>
            </a:r>
            <a:r>
              <a:rPr lang="en-US" b="1" dirty="0" err="1"/>
              <a:t>UBports</a:t>
            </a:r>
            <a:r>
              <a:rPr lang="en-US" dirty="0"/>
              <a:t>. Used by Ubuntu 6.10 - 14.04, Fedora 9 - 15, …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Methods (1/2)</a:t>
            </a:r>
          </a:p>
        </p:txBody>
      </p:sp>
    </p:spTree>
    <p:extLst>
      <p:ext uri="{BB962C8B-B14F-4D97-AF65-F5344CB8AC3E}">
        <p14:creationId xmlns:p14="http://schemas.microsoft.com/office/powerpoint/2010/main" val="8286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OpenRC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-based initialization system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Portable</a:t>
            </a:r>
            <a:r>
              <a:rPr lang="en-US" dirty="0"/>
              <a:t> between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FreeBSD</a:t>
            </a:r>
            <a:r>
              <a:rPr lang="en-US" dirty="0"/>
              <a:t>, and </a:t>
            </a:r>
            <a:r>
              <a:rPr lang="en-US" b="1" dirty="0"/>
              <a:t>NetBSD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use by </a:t>
            </a:r>
            <a:r>
              <a:rPr lang="en-US" b="1" dirty="0"/>
              <a:t>Gentoo Linux</a:t>
            </a:r>
            <a:r>
              <a:rPr lang="en-US" dirty="0"/>
              <a:t>, </a:t>
            </a:r>
            <a:r>
              <a:rPr lang="en-US" b="1" dirty="0"/>
              <a:t>Alpine Linux</a:t>
            </a:r>
            <a:r>
              <a:rPr lang="en-US" dirty="0"/>
              <a:t>, </a:t>
            </a:r>
            <a:r>
              <a:rPr lang="en-US" b="1" dirty="0" err="1"/>
              <a:t>GhostBSD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systemd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-based </a:t>
            </a:r>
            <a:r>
              <a:rPr lang="en-US" dirty="0" err="1"/>
              <a:t>init</a:t>
            </a:r>
            <a:r>
              <a:rPr lang="en-US" dirty="0"/>
              <a:t> system with </a:t>
            </a:r>
            <a:r>
              <a:rPr lang="en-US" b="1" dirty="0"/>
              <a:t>aggressive parallelization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Offers some level of compatibility to </a:t>
            </a:r>
            <a:r>
              <a:rPr lang="en-US" dirty="0" err="1"/>
              <a:t>SysVinit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In use by </a:t>
            </a:r>
            <a:r>
              <a:rPr lang="en-US" b="1" dirty="0"/>
              <a:t>CentOS</a:t>
            </a:r>
            <a:r>
              <a:rPr lang="en-US" dirty="0"/>
              <a:t>, </a:t>
            </a:r>
            <a:r>
              <a:rPr lang="en-US" b="1" dirty="0"/>
              <a:t>openSUSE</a:t>
            </a:r>
            <a:r>
              <a:rPr lang="en-US" dirty="0"/>
              <a:t>, </a:t>
            </a:r>
            <a:r>
              <a:rPr lang="en-US" b="1" dirty="0"/>
              <a:t>Ubuntu</a:t>
            </a:r>
            <a:r>
              <a:rPr lang="en-US" dirty="0"/>
              <a:t>, </a:t>
            </a:r>
            <a:r>
              <a:rPr lang="en-US" b="1" dirty="0"/>
              <a:t>Fedora</a:t>
            </a:r>
            <a:r>
              <a:rPr lang="en-US" dirty="0"/>
              <a:t>, </a:t>
            </a:r>
            <a:r>
              <a:rPr lang="en-US" b="1" dirty="0"/>
              <a:t>Debian</a:t>
            </a:r>
            <a:r>
              <a:rPr lang="en-US" dirty="0"/>
              <a:t>, </a:t>
            </a:r>
            <a:r>
              <a:rPr lang="en-US" b="1" dirty="0"/>
              <a:t>Arch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Methods (2/2)</a:t>
            </a:r>
          </a:p>
        </p:txBody>
      </p:sp>
    </p:spTree>
    <p:extLst>
      <p:ext uri="{BB962C8B-B14F-4D97-AF65-F5344CB8AC3E}">
        <p14:creationId xmlns:p14="http://schemas.microsoft.com/office/powerpoint/2010/main" val="412500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systemd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Systems and services manager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systemctl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State inspection and state controlling utility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systemd</a:t>
            </a:r>
            <a:r>
              <a:rPr lang="en-US" b="1" dirty="0">
                <a:solidFill>
                  <a:schemeClr val="bg1"/>
                </a:solidFill>
              </a:rPr>
              <a:t>-analyze</a:t>
            </a:r>
          </a:p>
          <a:p>
            <a:pPr lvl="1"/>
            <a:r>
              <a:rPr lang="en-US" dirty="0"/>
              <a:t>Utility for performance statistics inspection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Components (1/2)</a:t>
            </a:r>
          </a:p>
        </p:txBody>
      </p:sp>
    </p:spTree>
    <p:extLst>
      <p:ext uri="{BB962C8B-B14F-4D97-AF65-F5344CB8AC3E}">
        <p14:creationId xmlns:p14="http://schemas.microsoft.com/office/powerpoint/2010/main" val="8226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journald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Logging component by default. Binary files. Replaceable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consoled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User console daemon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networkd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Provides networking support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Supports X display managers, user logins, 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Components (2/2)</a:t>
            </a:r>
          </a:p>
        </p:txBody>
      </p:sp>
    </p:spTree>
    <p:extLst>
      <p:ext uri="{BB962C8B-B14F-4D97-AF65-F5344CB8AC3E}">
        <p14:creationId xmlns:p14="http://schemas.microsoft.com/office/powerpoint/2010/main" val="28387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78413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FD5BD-349E-47EA-A21C-3F7B12DFB595}"/>
              </a:ext>
            </a:extLst>
          </p:cNvPr>
          <p:cNvSpPr txBox="1"/>
          <p:nvPr/>
        </p:nvSpPr>
        <p:spPr>
          <a:xfrm>
            <a:off x="8810763" y="1243899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M4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on 30.05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D68B7-2ECF-40B4-921B-853985A6A87D}"/>
              </a:ext>
            </a:extLst>
          </p:cNvPr>
          <p:cNvSpPr txBox="1"/>
          <p:nvPr/>
        </p:nvSpPr>
        <p:spPr>
          <a:xfrm>
            <a:off x="8810763" y="2439000"/>
            <a:ext cx="3181346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Requested feedback is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being processed</a:t>
            </a:r>
            <a:endParaRPr lang="bg-B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C84DF-F48A-4BEF-B456-E8A73ADABD6C}"/>
              </a:ext>
            </a:extLst>
          </p:cNvPr>
          <p:cNvSpPr txBox="1"/>
          <p:nvPr/>
        </p:nvSpPr>
        <p:spPr>
          <a:xfrm>
            <a:off x="8810763" y="3634101"/>
            <a:ext cx="3181346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Usernames starting with letter A – K are processed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Print or control kernel ring buffer (RAM area)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dmesg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802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all messages in human readable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dmesg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-H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Warning kernel related messages in readable form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dmesg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-H -l warn -f kern</a:t>
            </a:r>
          </a:p>
        </p:txBody>
      </p:sp>
    </p:spTree>
    <p:extLst>
      <p:ext uri="{BB962C8B-B14F-4D97-AF65-F5344CB8AC3E}">
        <p14:creationId xmlns:p14="http://schemas.microsoft.com/office/powerpoint/2010/main" val="23918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Manipulate the </a:t>
            </a:r>
            <a:r>
              <a:rPr lang="en-US" dirty="0" err="1"/>
              <a:t>EFI</a:t>
            </a:r>
            <a:r>
              <a:rPr lang="en-US" dirty="0"/>
              <a:t> Boot Manager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efibootmgr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efibootmgr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detailed configuration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efibootmgr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-v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Change boot order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efibootmgr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-o 0003,0001,0000,0002</a:t>
            </a:r>
          </a:p>
        </p:txBody>
      </p:sp>
    </p:spTree>
    <p:extLst>
      <p:ext uri="{BB962C8B-B14F-4D97-AF65-F5344CB8AC3E}">
        <p14:creationId xmlns:p14="http://schemas.microsoft.com/office/powerpoint/2010/main" val="19392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Practice: Boot Process. </a:t>
            </a:r>
            <a:r>
              <a:rPr lang="en-US" sz="4800" dirty="0" err="1"/>
              <a:t>GRUB2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Units. Targets. Dependencies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20554" y="2214000"/>
            <a:ext cx="3950892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systemd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Units are the new </a:t>
            </a:r>
            <a:r>
              <a:rPr lang="en-US" b="1" dirty="0" err="1">
                <a:solidFill>
                  <a:schemeClr val="bg1"/>
                </a:solidFill>
              </a:rPr>
              <a:t>init</a:t>
            </a:r>
            <a:r>
              <a:rPr lang="en-US" b="1" dirty="0">
                <a:solidFill>
                  <a:schemeClr val="bg1"/>
                </a:solidFill>
              </a:rPr>
              <a:t> scripts </a:t>
            </a:r>
            <a:r>
              <a:rPr lang="en-US" dirty="0"/>
              <a:t>(sort of)</a:t>
            </a:r>
          </a:p>
          <a:p>
            <a:r>
              <a:rPr lang="en-US" dirty="0"/>
              <a:t>Unit is a file that </a:t>
            </a:r>
            <a:r>
              <a:rPr lang="en-US" b="1" dirty="0">
                <a:solidFill>
                  <a:schemeClr val="bg1"/>
                </a:solidFill>
              </a:rPr>
              <a:t>represents system component configuration</a:t>
            </a:r>
          </a:p>
          <a:p>
            <a:r>
              <a:rPr lang="en-US" dirty="0"/>
              <a:t>Naming convention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"unit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name"."unit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type"</a:t>
            </a:r>
          </a:p>
          <a:p>
            <a:r>
              <a:rPr lang="en-US" dirty="0"/>
              <a:t>Locations</a:t>
            </a:r>
          </a:p>
          <a:p>
            <a:pPr lvl="1"/>
            <a:r>
              <a:rPr lang="en-US" dirty="0"/>
              <a:t>Installed by the distribution </a:t>
            </a:r>
            <a:r>
              <a:rPr lang="en-US" dirty="0">
                <a:latin typeface="+mj-lt"/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/lib/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/system/*</a:t>
            </a:r>
          </a:p>
          <a:p>
            <a:pPr lvl="1"/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/run/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/system/*</a:t>
            </a:r>
          </a:p>
          <a:p>
            <a:pPr lvl="1"/>
            <a:r>
              <a:rPr lang="en-US" dirty="0"/>
              <a:t>Custom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/system/*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8249176"/>
              </p:ext>
            </p:extLst>
          </p:nvPr>
        </p:nvGraphicFramePr>
        <p:xfrm>
          <a:off x="470310" y="1359000"/>
          <a:ext cx="1146642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bg-B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Extension</a:t>
                      </a:r>
                      <a:endParaRPr lang="bg-B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bg-BG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Service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.service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</a:t>
                      </a:r>
                      <a:r>
                        <a:rPr lang="en-US" sz="1800" baseline="0" dirty="0"/>
                        <a:t> how to manage a service or application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Socket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.socket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a network</a:t>
                      </a:r>
                      <a:r>
                        <a:rPr lang="en-US" sz="1800" baseline="0" dirty="0"/>
                        <a:t> or IPC socket, or a FIFO buffer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.target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Provides synchronization</a:t>
                      </a:r>
                      <a:r>
                        <a:rPr lang="en-US" sz="1800" baseline="0" dirty="0"/>
                        <a:t> points for other units when booting or changing states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Mount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.mount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</a:t>
                      </a:r>
                      <a:r>
                        <a:rPr lang="en-US" sz="1800" dirty="0" err="1"/>
                        <a:t>mountpoint</a:t>
                      </a:r>
                      <a:r>
                        <a:rPr lang="en-US" sz="1800" dirty="0"/>
                        <a:t> on the system to be managed by </a:t>
                      </a:r>
                      <a:r>
                        <a:rPr lang="en-US" sz="1800" dirty="0" err="1"/>
                        <a:t>systemd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Automount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automount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Configures a </a:t>
                      </a:r>
                      <a:r>
                        <a:rPr lang="en-US" sz="1800" dirty="0" err="1"/>
                        <a:t>mountpoint</a:t>
                      </a:r>
                      <a:r>
                        <a:rPr lang="en-US" sz="1800" dirty="0"/>
                        <a:t> that will be automatically mounted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Device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.device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a device that</a:t>
                      </a:r>
                      <a:r>
                        <a:rPr lang="en-US" sz="1800" baseline="0" dirty="0"/>
                        <a:t> is managed by </a:t>
                      </a:r>
                      <a:r>
                        <a:rPr lang="en-US" sz="1800" baseline="0" dirty="0" err="1"/>
                        <a:t>systemd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Scope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.scope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</a:t>
                      </a:r>
                      <a:r>
                        <a:rPr lang="en-US" sz="1800" baseline="0" dirty="0"/>
                        <a:t> to manage sets of externally created system processed 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Timer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.timer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Timer managed by </a:t>
                      </a:r>
                      <a:r>
                        <a:rPr lang="en-US" sz="1800" dirty="0" err="1"/>
                        <a:t>systemd</a:t>
                      </a:r>
                      <a:r>
                        <a:rPr lang="en-US" sz="1800" dirty="0"/>
                        <a:t>. A matching</a:t>
                      </a:r>
                      <a:r>
                        <a:rPr lang="en-US" sz="1800" baseline="0" dirty="0"/>
                        <a:t> unit will be started when the timer is reached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Path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.path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path that can be used for path-based activation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Slice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.slice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associated with Linux Control Group nodes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Snapshot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.snapshot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allows to reconstruct the current state of the system. Used to roll back temporary states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Swap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.swap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Describes swap space on</a:t>
                      </a:r>
                      <a:r>
                        <a:rPr lang="en-US" sz="1800" baseline="0" dirty="0"/>
                        <a:t> the system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404" y="1752600"/>
            <a:ext cx="11439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ectangle 6"/>
          <p:cNvSpPr/>
          <p:nvPr/>
        </p:nvSpPr>
        <p:spPr>
          <a:xfrm>
            <a:off x="190404" y="2506479"/>
            <a:ext cx="11439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F766-7529-4DE0-91D5-1090C066A5AD}"/>
              </a:ext>
            </a:extLst>
          </p:cNvPr>
          <p:cNvSpPr/>
          <p:nvPr/>
        </p:nvSpPr>
        <p:spPr>
          <a:xfrm>
            <a:off x="190403" y="4329000"/>
            <a:ext cx="114397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3203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usr</a:t>
            </a:r>
            <a:r>
              <a:rPr lang="en-US" b="1" dirty="0">
                <a:latin typeface="Consolas" panose="020B0609020204030204" pitchFamily="49" charset="0"/>
              </a:rPr>
              <a:t>/lib/</a:t>
            </a:r>
            <a:r>
              <a:rPr lang="en-US" b="1" dirty="0" err="1">
                <a:latin typeface="Consolas" panose="020B0609020204030204" pitchFamily="49" charset="0"/>
              </a:rPr>
              <a:t>systemd</a:t>
            </a:r>
            <a:r>
              <a:rPr lang="en-US" b="1" dirty="0">
                <a:latin typeface="Consolas" panose="020B0609020204030204" pitchFamily="49" charset="0"/>
              </a:rPr>
              <a:t>/system/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sshd.service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Units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3" y="1752600"/>
            <a:ext cx="5914494" cy="4620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[Unit]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Description=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OpenSSH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server daemon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Documentation=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man:sshd</a:t>
            </a:r>
            <a:r>
              <a:rPr lang="en-US" sz="2000" dirty="0">
                <a:solidFill>
                  <a:schemeClr val="tx1"/>
                </a:solidFill>
                <a:effectLst/>
              </a:rPr>
              <a:t>(8)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man:sshd_config</a:t>
            </a:r>
            <a:r>
              <a:rPr lang="en-US" sz="2000" dirty="0">
                <a:solidFill>
                  <a:schemeClr val="tx1"/>
                </a:solidFill>
                <a:effectLst/>
              </a:rPr>
              <a:t>(5)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After=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network.target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sshd-keygen.service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Wants=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sshd-keygen.service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[Service]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Type=notify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EnvironmentFile</a:t>
            </a:r>
            <a:r>
              <a:rPr lang="en-US" sz="2000" dirty="0">
                <a:solidFill>
                  <a:schemeClr val="tx1"/>
                </a:solidFill>
                <a:effectLst/>
              </a:rPr>
              <a:t>=/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etc</a:t>
            </a:r>
            <a:r>
              <a:rPr lang="en-US" sz="2000" dirty="0">
                <a:solidFill>
                  <a:schemeClr val="tx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sysconfig</a:t>
            </a:r>
            <a:r>
              <a:rPr lang="en-US" sz="2000" dirty="0">
                <a:solidFill>
                  <a:schemeClr val="tx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sshd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ExecStart</a:t>
            </a:r>
            <a:r>
              <a:rPr lang="en-US" sz="2000" dirty="0">
                <a:solidFill>
                  <a:schemeClr val="tx1"/>
                </a:solidFill>
                <a:effectLst/>
              </a:rPr>
              <a:t>=/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2000" dirty="0">
                <a:solidFill>
                  <a:schemeClr val="tx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sbin</a:t>
            </a:r>
            <a:r>
              <a:rPr lang="en-US" sz="2000" dirty="0">
                <a:solidFill>
                  <a:schemeClr val="tx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sshd</a:t>
            </a:r>
            <a:r>
              <a:rPr lang="en-US" sz="2000" dirty="0">
                <a:solidFill>
                  <a:schemeClr val="tx1"/>
                </a:solidFill>
                <a:effectLst/>
              </a:rPr>
              <a:t> -D $OPTIONS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...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216842" y="1778000"/>
            <a:ext cx="5536187" cy="4620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ExecReload</a:t>
            </a:r>
            <a:r>
              <a:rPr lang="en-US" sz="2000" dirty="0">
                <a:solidFill>
                  <a:schemeClr val="tx1"/>
                </a:solidFill>
                <a:effectLst/>
              </a:rPr>
              <a:t>=/bin/kill -HUP $MAINPID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KillMode</a:t>
            </a:r>
            <a:r>
              <a:rPr lang="en-US" sz="2000" dirty="0">
                <a:solidFill>
                  <a:schemeClr val="tx1"/>
                </a:solidFill>
                <a:effectLst/>
              </a:rPr>
              <a:t>=process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Restart=on-failure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RestartSec</a:t>
            </a:r>
            <a:r>
              <a:rPr lang="en-US" sz="2000" dirty="0">
                <a:solidFill>
                  <a:schemeClr val="tx1"/>
                </a:solidFill>
                <a:effectLst/>
              </a:rPr>
              <a:t>=42s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RestartPreventExitStatus</a:t>
            </a:r>
            <a:r>
              <a:rPr lang="en-US" sz="2000" dirty="0">
                <a:solidFill>
                  <a:schemeClr val="tx1"/>
                </a:solidFill>
                <a:effectLst/>
              </a:rPr>
              <a:t>=255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[Install]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</a:rPr>
              <a:t>WantedBy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=multi-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</a:rPr>
              <a:t>user.target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8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usr</a:t>
            </a:r>
            <a:r>
              <a:rPr lang="en-US" b="1" dirty="0">
                <a:latin typeface="Consolas" panose="020B0609020204030204" pitchFamily="49" charset="0"/>
              </a:rPr>
              <a:t>/lib/</a:t>
            </a:r>
            <a:r>
              <a:rPr lang="en-US" b="1" dirty="0" err="1">
                <a:latin typeface="Consolas" panose="020B0609020204030204" pitchFamily="49" charset="0"/>
              </a:rPr>
              <a:t>systemd</a:t>
            </a:r>
            <a:r>
              <a:rPr lang="en-US" b="1" dirty="0">
                <a:latin typeface="Consolas" panose="020B0609020204030204" pitchFamily="49" charset="0"/>
              </a:rPr>
              <a:t>/system/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user.target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Units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86425" y="2394000"/>
            <a:ext cx="8626050" cy="279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Description=Multi-User System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Documentation=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man:systemd.special</a:t>
            </a:r>
            <a:r>
              <a:rPr lang="en-US" sz="2500" dirty="0">
                <a:solidFill>
                  <a:schemeClr val="tx1"/>
                </a:solidFill>
                <a:effectLst/>
              </a:rPr>
              <a:t>(7)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Requires=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basic.target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Conflicts=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rescue.service</a:t>
            </a:r>
            <a:r>
              <a:rPr lang="en-US" sz="2500" dirty="0">
                <a:solidFill>
                  <a:schemeClr val="bg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rescue.target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After=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basic.target</a:t>
            </a:r>
            <a:r>
              <a:rPr lang="en-US" sz="2500" dirty="0">
                <a:solidFill>
                  <a:schemeClr val="bg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rescue.service</a:t>
            </a:r>
            <a:r>
              <a:rPr lang="en-US" sz="2500" dirty="0">
                <a:solidFill>
                  <a:schemeClr val="bg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rescue.target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 err="1">
                <a:solidFill>
                  <a:schemeClr val="tx1"/>
                </a:solidFill>
                <a:effectLst/>
              </a:rPr>
              <a:t>AllowIsolate</a:t>
            </a:r>
            <a:r>
              <a:rPr lang="en-US" sz="2500" dirty="0">
                <a:solidFill>
                  <a:schemeClr val="tx1"/>
                </a:solidFill>
                <a:effectLst/>
              </a:rPr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1883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usr</a:t>
            </a:r>
            <a:r>
              <a:rPr lang="en-US" b="1" dirty="0">
                <a:latin typeface="Consolas" panose="020B0609020204030204" pitchFamily="49" charset="0"/>
              </a:rPr>
              <a:t>/lib/</a:t>
            </a:r>
            <a:r>
              <a:rPr lang="en-US" b="1" dirty="0" err="1">
                <a:latin typeface="Consolas" panose="020B0609020204030204" pitchFamily="49" charset="0"/>
              </a:rPr>
              <a:t>systemd</a:t>
            </a:r>
            <a:r>
              <a:rPr lang="en-US" b="1" dirty="0">
                <a:latin typeface="Consolas" panose="020B0609020204030204" pitchFamily="49" charset="0"/>
              </a:rPr>
              <a:t>/system/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rescue.target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Units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8925" y="2304000"/>
            <a:ext cx="7141050" cy="382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bg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Description=Rescue Mode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Documentation=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man:systemd.special</a:t>
            </a:r>
            <a:r>
              <a:rPr lang="en-US" sz="2500" dirty="0">
                <a:solidFill>
                  <a:schemeClr val="tx1"/>
                </a:solidFill>
                <a:effectLst/>
              </a:rPr>
              <a:t>(7)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Requires=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sysinit.target</a:t>
            </a:r>
            <a:r>
              <a:rPr lang="en-US" sz="2500" dirty="0">
                <a:solidFill>
                  <a:schemeClr val="bg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rescue.service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After=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sysinit.target</a:t>
            </a:r>
            <a:r>
              <a:rPr lang="en-US" sz="2500" dirty="0">
                <a:solidFill>
                  <a:schemeClr val="bg1"/>
                </a:solidFill>
                <a:effectLst/>
              </a:rPr>
              <a:t>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rescue.service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 err="1">
                <a:solidFill>
                  <a:schemeClr val="tx1"/>
                </a:solidFill>
                <a:effectLst/>
              </a:rPr>
              <a:t>AllowIsolate</a:t>
            </a:r>
            <a:r>
              <a:rPr lang="en-US" sz="2500" dirty="0">
                <a:solidFill>
                  <a:schemeClr val="tx1"/>
                </a:solidFill>
                <a:effectLst/>
              </a:rPr>
              <a:t>=yes</a:t>
            </a:r>
          </a:p>
          <a:p>
            <a:endParaRPr lang="en-US" sz="2500" dirty="0">
              <a:solidFill>
                <a:schemeClr val="tx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[Install]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Alias=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kbrequest.target</a:t>
            </a:r>
            <a:endParaRPr lang="en-US" sz="25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07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Stated with </a:t>
            </a:r>
            <a:r>
              <a:rPr lang="en-US" b="1" dirty="0">
                <a:solidFill>
                  <a:schemeClr val="bg1"/>
                </a:solidFill>
              </a:rPr>
              <a:t>Wants=</a:t>
            </a:r>
            <a:r>
              <a:rPr lang="en-US" b="1" dirty="0" err="1">
                <a:solidFill>
                  <a:schemeClr val="bg1"/>
                </a:solidFill>
              </a:rPr>
              <a:t>unit2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When </a:t>
            </a:r>
            <a:r>
              <a:rPr lang="en-US" dirty="0" err="1"/>
              <a:t>unit1</a:t>
            </a:r>
            <a:r>
              <a:rPr lang="en-US" dirty="0"/>
              <a:t> is run, </a:t>
            </a:r>
            <a:r>
              <a:rPr lang="en-US" dirty="0" err="1"/>
              <a:t>unit2</a:t>
            </a:r>
            <a:r>
              <a:rPr lang="en-US" dirty="0"/>
              <a:t> will be run as well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Whether </a:t>
            </a:r>
            <a:r>
              <a:rPr lang="en-US" dirty="0" err="1"/>
              <a:t>unit2</a:t>
            </a:r>
            <a:r>
              <a:rPr lang="en-US" dirty="0"/>
              <a:t> starts successfully doesn't affect </a:t>
            </a:r>
            <a:r>
              <a:rPr lang="en-US" dirty="0" err="1"/>
              <a:t>unit1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Stated with </a:t>
            </a:r>
            <a:r>
              <a:rPr lang="en-US" b="1" dirty="0">
                <a:solidFill>
                  <a:schemeClr val="bg1"/>
                </a:solidFill>
              </a:rPr>
              <a:t>Requires=</a:t>
            </a:r>
            <a:r>
              <a:rPr lang="en-US" b="1" dirty="0" err="1">
                <a:solidFill>
                  <a:schemeClr val="bg1"/>
                </a:solidFill>
              </a:rPr>
              <a:t>unit2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Both units will run simultaneously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dirty="0" err="1"/>
              <a:t>unit2</a:t>
            </a:r>
            <a:r>
              <a:rPr lang="en-US" dirty="0"/>
              <a:t> fails, </a:t>
            </a:r>
            <a:r>
              <a:rPr lang="en-US" dirty="0" err="1"/>
              <a:t>unit1</a:t>
            </a:r>
            <a:r>
              <a:rPr lang="en-US" dirty="0"/>
              <a:t> will be deactivated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Dependencies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2055571-3105-42AF-984B-5AD138D1697D}"/>
              </a:ext>
            </a:extLst>
          </p:cNvPr>
          <p:cNvSpPr txBox="1">
            <a:spLocks/>
          </p:cNvSpPr>
          <p:nvPr/>
        </p:nvSpPr>
        <p:spPr>
          <a:xfrm>
            <a:off x="8234703" y="1524000"/>
            <a:ext cx="3334615" cy="127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Description=unit1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Wants=unit2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33F77-7F7D-4E45-81EF-4AA7719810AF}"/>
              </a:ext>
            </a:extLst>
          </p:cNvPr>
          <p:cNvSpPr txBox="1">
            <a:spLocks/>
          </p:cNvSpPr>
          <p:nvPr/>
        </p:nvSpPr>
        <p:spPr>
          <a:xfrm>
            <a:off x="8234703" y="4719000"/>
            <a:ext cx="3334615" cy="127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Description=unit1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Requires=unit2</a:t>
            </a:r>
          </a:p>
        </p:txBody>
      </p:sp>
    </p:spTree>
    <p:extLst>
      <p:ext uri="{BB962C8B-B14F-4D97-AF65-F5344CB8AC3E}">
        <p14:creationId xmlns:p14="http://schemas.microsoft.com/office/powerpoint/2010/main" val="34546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Previous Module (M4)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Before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Before=</a:t>
            </a:r>
            <a:r>
              <a:rPr lang="en-US" b="1" dirty="0" err="1">
                <a:solidFill>
                  <a:schemeClr val="bg1"/>
                </a:solidFill>
              </a:rPr>
              <a:t>unit2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unit1</a:t>
            </a:r>
            <a:r>
              <a:rPr lang="en-US" dirty="0"/>
              <a:t> will be executed fully before </a:t>
            </a:r>
            <a:r>
              <a:rPr lang="en-US" b="1" dirty="0" err="1">
                <a:solidFill>
                  <a:schemeClr val="bg1"/>
                </a:solidFill>
              </a:rPr>
              <a:t>unit2</a:t>
            </a:r>
            <a:r>
              <a:rPr lang="en-US" dirty="0"/>
              <a:t> starts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After=</a:t>
            </a:r>
            <a:r>
              <a:rPr lang="en-US" b="1" dirty="0" err="1">
                <a:solidFill>
                  <a:schemeClr val="bg1"/>
                </a:solidFill>
              </a:rPr>
              <a:t>unit2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unit2</a:t>
            </a:r>
            <a:r>
              <a:rPr lang="en-US" dirty="0"/>
              <a:t> will be executed fully before </a:t>
            </a:r>
            <a:r>
              <a:rPr lang="en-US" b="1" dirty="0" err="1">
                <a:solidFill>
                  <a:schemeClr val="bg1"/>
                </a:solidFill>
              </a:rPr>
              <a:t>unit1</a:t>
            </a:r>
            <a:r>
              <a:rPr lang="en-US" dirty="0"/>
              <a:t> starts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Execution Order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3D087DB-A400-4E96-BB4D-0F0BE371011D}"/>
              </a:ext>
            </a:extLst>
          </p:cNvPr>
          <p:cNvSpPr txBox="1">
            <a:spLocks/>
          </p:cNvSpPr>
          <p:nvPr/>
        </p:nvSpPr>
        <p:spPr>
          <a:xfrm>
            <a:off x="8587780" y="1420931"/>
            <a:ext cx="3420718" cy="118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Description=unit1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Before=unit2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84549F-C351-4084-AFA4-0B0AD842EB11}"/>
              </a:ext>
            </a:extLst>
          </p:cNvPr>
          <p:cNvSpPr txBox="1">
            <a:spLocks/>
          </p:cNvSpPr>
          <p:nvPr/>
        </p:nvSpPr>
        <p:spPr>
          <a:xfrm>
            <a:off x="8592312" y="4001201"/>
            <a:ext cx="3416185" cy="122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[Unit]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Description=unit1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After=unit2</a:t>
            </a:r>
          </a:p>
        </p:txBody>
      </p:sp>
    </p:spTree>
    <p:extLst>
      <p:ext uri="{BB962C8B-B14F-4D97-AF65-F5344CB8AC3E}">
        <p14:creationId xmlns:p14="http://schemas.microsoft.com/office/powerpoint/2010/main" val="17860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Correspondences between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runlevel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symbolic links </a:t>
            </a:r>
            <a:r>
              <a:rPr lang="en-US" b="1" dirty="0" err="1">
                <a:solidFill>
                  <a:schemeClr val="bg1"/>
                </a:solidFill>
              </a:rPr>
              <a:t>runlevelX.target</a:t>
            </a:r>
            <a:r>
              <a:rPr lang="en-US" dirty="0"/>
              <a:t> as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vs Runlevel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17411"/>
              </p:ext>
            </p:extLst>
          </p:nvPr>
        </p:nvGraphicFramePr>
        <p:xfrm>
          <a:off x="505305" y="2261848"/>
          <a:ext cx="11188289" cy="33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665"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Runlevel</a:t>
                      </a:r>
                      <a:endParaRPr lang="bg-BG" sz="2100" dirty="0">
                        <a:solidFill>
                          <a:schemeClr val="tx1"/>
                        </a:solidFill>
                      </a:endParaRPr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bg-BG" sz="2100" dirty="0">
                        <a:solidFill>
                          <a:schemeClr val="tx1"/>
                        </a:solidFill>
                      </a:endParaRPr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bg-BG" sz="2100" dirty="0">
                        <a:solidFill>
                          <a:schemeClr val="tx1"/>
                        </a:solidFill>
                      </a:endParaRPr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poweroff.target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Shuts</a:t>
                      </a:r>
                      <a:r>
                        <a:rPr lang="en-US" sz="2100" baseline="0" dirty="0"/>
                        <a:t> down and powers off the system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1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rescue.target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Configures a rescue shell session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2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multi-</a:t>
                      </a:r>
                      <a:r>
                        <a:rPr lang="en-US" sz="2100" dirty="0" err="1"/>
                        <a:t>user.target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Nongraphical</a:t>
                      </a:r>
                      <a:r>
                        <a:rPr lang="en-US" sz="2100" dirty="0"/>
                        <a:t> multiuser mode typically without</a:t>
                      </a:r>
                      <a:r>
                        <a:rPr lang="en-US" sz="2100" baseline="0" dirty="0"/>
                        <a:t> network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3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multi-</a:t>
                      </a:r>
                      <a:r>
                        <a:rPr lang="en-US" sz="2100" dirty="0" err="1"/>
                        <a:t>user.target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/>
                        <a:t>Nongraphical</a:t>
                      </a:r>
                      <a:r>
                        <a:rPr lang="en-US" sz="2100" dirty="0"/>
                        <a:t> multiuser mode with</a:t>
                      </a:r>
                      <a:r>
                        <a:rPr lang="en-US" sz="2100" baseline="0" dirty="0"/>
                        <a:t> network services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4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multi-</a:t>
                      </a:r>
                      <a:r>
                        <a:rPr lang="en-US" sz="2100" dirty="0" err="1"/>
                        <a:t>user.target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3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5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graphical.target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Graphical multiuser mode with</a:t>
                      </a:r>
                      <a:r>
                        <a:rPr lang="en-US" sz="2100" baseline="0" dirty="0"/>
                        <a:t> network services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r>
                        <a:rPr lang="en-US" sz="2100" dirty="0"/>
                        <a:t>6</a:t>
                      </a:r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reboot.target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Reboots</a:t>
                      </a:r>
                      <a:r>
                        <a:rPr lang="en-US" sz="2100" baseline="0" dirty="0"/>
                        <a:t> the system</a:t>
                      </a:r>
                      <a:endParaRPr lang="bg-BG" sz="2100" dirty="0"/>
                    </a:p>
                  </a:txBody>
                  <a:tcPr marL="98000" marR="98000" marT="49000" marB="49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Control and Monitoring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System Initialization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default target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Show active targets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 current target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systemd</a:t>
            </a:r>
            <a:r>
              <a:rPr lang="en-US" dirty="0"/>
              <a:t> configuration search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systemctl</a:t>
            </a:r>
            <a:r>
              <a:rPr lang="en-US" dirty="0"/>
              <a:t> Scenarios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8288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get-default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6580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list-units --type=target</a:t>
            </a:r>
          </a:p>
          <a:p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69912" y="4285283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isolate runlevel1.target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550475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UnitPath</a:t>
            </a:r>
            <a:r>
              <a:rPr lang="en-US" sz="3000" dirty="0">
                <a:solidFill>
                  <a:schemeClr val="bg1"/>
                </a:solidFill>
                <a:effectLst/>
              </a:rPr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34524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Analyze system boot-up performance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-analyze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systemd</a:t>
            </a:r>
            <a:r>
              <a:rPr lang="en-US" sz="3000" dirty="0">
                <a:solidFill>
                  <a:schemeClr val="bg1"/>
                </a:solidFill>
                <a:effectLst/>
              </a:rPr>
              <a:t>-analyze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[command]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2084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Ordered list of all running units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systemd</a:t>
            </a:r>
            <a:r>
              <a:rPr lang="en-US" sz="3000" dirty="0">
                <a:solidFill>
                  <a:schemeClr val="tx1"/>
                </a:solidFill>
                <a:effectLst/>
              </a:rPr>
              <a:t>-analyze </a:t>
            </a:r>
            <a:r>
              <a:rPr lang="en-US" sz="3000" dirty="0">
                <a:solidFill>
                  <a:schemeClr val="bg1"/>
                </a:solidFill>
                <a:effectLst/>
              </a:rPr>
              <a:t>blame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tree of the time-critical chain of units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systemd</a:t>
            </a:r>
            <a:r>
              <a:rPr lang="en-US" sz="3000" dirty="0">
                <a:solidFill>
                  <a:schemeClr val="tx1"/>
                </a:solidFill>
                <a:effectLst/>
              </a:rPr>
              <a:t>-analyze </a:t>
            </a:r>
            <a:r>
              <a:rPr lang="en-US" sz="3000" dirty="0">
                <a:solidFill>
                  <a:schemeClr val="bg1"/>
                </a:solidFill>
                <a:effectLst/>
              </a:rPr>
              <a:t>critical-chain</a:t>
            </a:r>
          </a:p>
        </p:txBody>
      </p:sp>
    </p:spTree>
    <p:extLst>
      <p:ext uri="{BB962C8B-B14F-4D97-AF65-F5344CB8AC3E}">
        <p14:creationId xmlns:p14="http://schemas.microsoft.com/office/powerpoint/2010/main" val="33474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Query the systemd journal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journalctl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journalctl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[matches]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6209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the journal in reverse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journalctl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--reverse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Information only from system services and kernel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journalctl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--system</a:t>
            </a:r>
          </a:p>
        </p:txBody>
      </p:sp>
    </p:spTree>
    <p:extLst>
      <p:ext uri="{BB962C8B-B14F-4D97-AF65-F5344CB8AC3E}">
        <p14:creationId xmlns:p14="http://schemas.microsoft.com/office/powerpoint/2010/main" val="29338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Practice: Control and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Monitoring and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Processes and 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05" y="194944"/>
            <a:ext cx="4741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Running program with its own address space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Interactive program that doesn't detach</a:t>
            </a:r>
          </a:p>
          <a:p>
            <a:pPr lvl="1"/>
            <a:r>
              <a:rPr lang="en-US" dirty="0"/>
              <a:t>It can be suspended with </a:t>
            </a:r>
            <a:r>
              <a:rPr lang="en-US" b="1" dirty="0" err="1">
                <a:solidFill>
                  <a:schemeClr val="bg1"/>
                </a:solidFill>
              </a:rPr>
              <a:t>Ctrl+Z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can execute in foreground or background mode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and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Display status of jobs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jobs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jobspec</a:t>
            </a:r>
            <a:r>
              <a:rPr lang="en-US" sz="30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72245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jobs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jobs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all jobs with extended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jobs </a:t>
            </a:r>
            <a:r>
              <a:rPr lang="en-US" sz="3000" dirty="0">
                <a:solidFill>
                  <a:schemeClr val="bg1"/>
                </a:solidFill>
                <a:effectLst/>
              </a:rPr>
              <a:t>-l</a:t>
            </a:r>
          </a:p>
        </p:txBody>
      </p:sp>
    </p:spTree>
    <p:extLst>
      <p:ext uri="{BB962C8B-B14F-4D97-AF65-F5344CB8AC3E}">
        <p14:creationId xmlns:p14="http://schemas.microsoft.com/office/powerpoint/2010/main" val="3027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Network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Move job to the foreground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fg</a:t>
            </a:r>
            <a:r>
              <a:rPr lang="en-US" sz="3000" dirty="0">
                <a:solidFill>
                  <a:schemeClr val="tx1"/>
                </a:solidFill>
                <a:effectLst/>
              </a:rPr>
              <a:t>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jobspec</a:t>
            </a:r>
            <a:r>
              <a:rPr lang="en-US" sz="30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6209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Moves the current job to the foreground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fg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Moves particular job to the foreground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90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Move job to the background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bg</a:t>
            </a:r>
            <a:r>
              <a:rPr lang="en-US" sz="3000" dirty="0">
                <a:solidFill>
                  <a:schemeClr val="tx1"/>
                </a:solidFill>
                <a:effectLst/>
              </a:rPr>
              <a:t>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jobspec</a:t>
            </a:r>
            <a:r>
              <a:rPr lang="en-US" sz="30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989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Move the current job to the background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bg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Move particular job to the background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bg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8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a snapshot of the current processes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1371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every process on the 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aux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a process tree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axjf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7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Display a tree of processes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pstree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pstree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pid</a:t>
            </a:r>
            <a:r>
              <a:rPr lang="en-US" sz="3000" dirty="0">
                <a:solidFill>
                  <a:schemeClr val="tx1"/>
                </a:solidFill>
                <a:effectLst/>
              </a:rPr>
              <a:t>, user]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 tree with all processes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pstree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 tree for particular process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pstree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857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Lookup processes based on name and other attributes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pgrep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pgrep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pattern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sshd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processes owned by root user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pgrep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root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sshd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processes owned by root or admin users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pgrep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root, admin</a:t>
            </a:r>
          </a:p>
        </p:txBody>
      </p:sp>
    </p:spTree>
    <p:extLst>
      <p:ext uri="{BB962C8B-B14F-4D97-AF65-F5344CB8AC3E}">
        <p14:creationId xmlns:p14="http://schemas.microsoft.com/office/powerpoint/2010/main" val="9708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Display Linux processes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Display all active processes in interactive mode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top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Display </a:t>
            </a:r>
            <a:r>
              <a:rPr lang="en-US" sz="2800" i="1" dirty="0" err="1">
                <a:solidFill>
                  <a:schemeClr val="accent2"/>
                </a:solidFill>
                <a:effectLst/>
              </a:rPr>
              <a:t>user2's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 processes with 2 sec delay 5 times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top </a:t>
            </a:r>
            <a:r>
              <a:rPr lang="en-US" sz="3000" dirty="0">
                <a:solidFill>
                  <a:schemeClr val="bg1"/>
                </a:solidFill>
                <a:effectLst/>
              </a:rPr>
              <a:t>-d 2 -n 5 –u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user2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5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Interactive process viewer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htop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48788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all active processes in interactive mode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htop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Start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htop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with refresh interval 10 seconds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htop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-d 100</a:t>
            </a:r>
          </a:p>
        </p:txBody>
      </p:sp>
    </p:spTree>
    <p:extLst>
      <p:ext uri="{BB962C8B-B14F-4D97-AF65-F5344CB8AC3E}">
        <p14:creationId xmlns:p14="http://schemas.microsoft.com/office/powerpoint/2010/main" val="40180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Signals are a limited form of </a:t>
            </a:r>
            <a:r>
              <a:rPr lang="en-US" b="1" dirty="0">
                <a:solidFill>
                  <a:schemeClr val="bg1"/>
                </a:solidFill>
              </a:rPr>
              <a:t>inter-process communication </a:t>
            </a:r>
            <a:r>
              <a:rPr lang="en-US" dirty="0"/>
              <a:t>(</a:t>
            </a:r>
            <a:r>
              <a:rPr lang="en-US" dirty="0" err="1"/>
              <a:t>IPC</a:t>
            </a:r>
            <a:r>
              <a:rPr lang="en-US" dirty="0"/>
              <a:t>)</a:t>
            </a:r>
          </a:p>
          <a:p>
            <a:r>
              <a:rPr lang="en-US" dirty="0"/>
              <a:t>A signal is an </a:t>
            </a:r>
            <a:r>
              <a:rPr lang="en-US" b="1" dirty="0">
                <a:solidFill>
                  <a:schemeClr val="bg1"/>
                </a:solidFill>
              </a:rPr>
              <a:t>asynchronous notification </a:t>
            </a:r>
            <a:r>
              <a:rPr lang="en-US" dirty="0"/>
              <a:t>sent to a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(Some) Common Signals*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947B1D-8AE0-439F-A971-D9CA8399F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9295"/>
              </p:ext>
            </p:extLst>
          </p:nvPr>
        </p:nvGraphicFramePr>
        <p:xfrm>
          <a:off x="605999" y="2644856"/>
          <a:ext cx="10784015" cy="3453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410">
                  <a:extLst>
                    <a:ext uri="{9D8B030D-6E8A-4147-A177-3AD203B41FA5}">
                      <a16:colId xmlns:a16="http://schemas.microsoft.com/office/drawing/2014/main" val="2919794202"/>
                    </a:ext>
                  </a:extLst>
                </a:gridCol>
                <a:gridCol w="1243517">
                  <a:extLst>
                    <a:ext uri="{9D8B030D-6E8A-4147-A177-3AD203B41FA5}">
                      <a16:colId xmlns:a16="http://schemas.microsoft.com/office/drawing/2014/main" val="636564787"/>
                    </a:ext>
                  </a:extLst>
                </a:gridCol>
                <a:gridCol w="7805088">
                  <a:extLst>
                    <a:ext uri="{9D8B030D-6E8A-4147-A177-3AD203B41FA5}">
                      <a16:colId xmlns:a16="http://schemas.microsoft.com/office/drawing/2014/main" val="946801281"/>
                    </a:ext>
                  </a:extLst>
                </a:gridCol>
              </a:tblGrid>
              <a:tr h="580964">
                <a:tc>
                  <a:txBody>
                    <a:bodyPr/>
                    <a:lstStyle/>
                    <a:p>
                      <a:r>
                        <a:rPr lang="en-US" sz="3000" dirty="0"/>
                        <a:t>Signal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991" marR="114991" marT="57496" marB="57496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Value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991" marR="114991" marT="57496" marB="57496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Action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991" marR="114991" marT="57496" marB="57496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09319"/>
                  </a:ext>
                </a:extLst>
              </a:tr>
              <a:tr h="574558">
                <a:tc>
                  <a:txBody>
                    <a:bodyPr/>
                    <a:lstStyle/>
                    <a:p>
                      <a:r>
                        <a:rPr lang="en-US" sz="3000" dirty="0"/>
                        <a:t>SIGHUP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Hang up or shutdown and restart process</a:t>
                      </a:r>
                    </a:p>
                  </a:txBody>
                  <a:tcPr marL="114991" marR="114991" marT="57496" marB="57496"/>
                </a:tc>
                <a:extLst>
                  <a:ext uri="{0D108BD9-81ED-4DB2-BD59-A6C34878D82A}">
                    <a16:rowId xmlns:a16="http://schemas.microsoft.com/office/drawing/2014/main" val="1539795441"/>
                  </a:ext>
                </a:extLst>
              </a:tr>
              <a:tr h="574558">
                <a:tc>
                  <a:txBody>
                    <a:bodyPr/>
                    <a:lstStyle/>
                    <a:p>
                      <a:r>
                        <a:rPr lang="en-US" sz="3000" dirty="0"/>
                        <a:t>SIGINT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Interrupt a process (used by </a:t>
                      </a:r>
                      <a:r>
                        <a:rPr lang="en-US" sz="3000" b="1" dirty="0" err="1"/>
                        <a:t>Ctrl+c</a:t>
                      </a:r>
                      <a:r>
                        <a:rPr lang="en-US" sz="3000" dirty="0"/>
                        <a:t>)</a:t>
                      </a:r>
                    </a:p>
                  </a:txBody>
                  <a:tcPr marL="114991" marR="114991" marT="57496" marB="57496"/>
                </a:tc>
                <a:extLst>
                  <a:ext uri="{0D108BD9-81ED-4DB2-BD59-A6C34878D82A}">
                    <a16:rowId xmlns:a16="http://schemas.microsoft.com/office/drawing/2014/main" val="526778971"/>
                  </a:ext>
                </a:extLst>
              </a:tr>
              <a:tr h="574558">
                <a:tc>
                  <a:txBody>
                    <a:bodyPr/>
                    <a:lstStyle/>
                    <a:p>
                      <a:r>
                        <a:rPr lang="en-US" sz="3000" dirty="0"/>
                        <a:t>SIGKILL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Kill the process (cannot be ignored or caught)</a:t>
                      </a:r>
                    </a:p>
                  </a:txBody>
                  <a:tcPr marL="114991" marR="114991" marT="57496" marB="57496"/>
                </a:tc>
                <a:extLst>
                  <a:ext uri="{0D108BD9-81ED-4DB2-BD59-A6C34878D82A}">
                    <a16:rowId xmlns:a16="http://schemas.microsoft.com/office/drawing/2014/main" val="2401115228"/>
                  </a:ext>
                </a:extLst>
              </a:tr>
              <a:tr h="574558">
                <a:tc>
                  <a:txBody>
                    <a:bodyPr/>
                    <a:lstStyle/>
                    <a:p>
                      <a:r>
                        <a:rPr lang="en-US" sz="3000" dirty="0"/>
                        <a:t>SIGTERM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15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Terminate a process (can be ignored or caught)</a:t>
                      </a:r>
                    </a:p>
                  </a:txBody>
                  <a:tcPr marL="114991" marR="114991" marT="57496" marB="57496"/>
                </a:tc>
                <a:extLst>
                  <a:ext uri="{0D108BD9-81ED-4DB2-BD59-A6C34878D82A}">
                    <a16:rowId xmlns:a16="http://schemas.microsoft.com/office/drawing/2014/main" val="961919435"/>
                  </a:ext>
                </a:extLst>
              </a:tr>
              <a:tr h="574558">
                <a:tc>
                  <a:txBody>
                    <a:bodyPr/>
                    <a:lstStyle/>
                    <a:p>
                      <a:r>
                        <a:rPr lang="en-US" sz="3000" dirty="0"/>
                        <a:t>SIGTSTP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20</a:t>
                      </a:r>
                    </a:p>
                  </a:txBody>
                  <a:tcPr marL="114991" marR="114991" marT="57496" marB="57496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Stop the terminal (used by </a:t>
                      </a:r>
                      <a:r>
                        <a:rPr lang="en-US" sz="3000" b="1" dirty="0" err="1"/>
                        <a:t>Ctrl+z</a:t>
                      </a:r>
                      <a:r>
                        <a:rPr lang="en-US" sz="3000" dirty="0"/>
                        <a:t>)</a:t>
                      </a:r>
                    </a:p>
                  </a:txBody>
                  <a:tcPr marL="114991" marR="114991" marT="57496" marB="57496"/>
                </a:tc>
                <a:extLst>
                  <a:ext uri="{0D108BD9-81ED-4DB2-BD59-A6C34878D82A}">
                    <a16:rowId xmlns:a16="http://schemas.microsoft.com/office/drawing/2014/main" val="2786708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37039A-9739-45FA-8105-7D6FB314B3B2}"/>
              </a:ext>
            </a:extLst>
          </p:cNvPr>
          <p:cNvSpPr txBox="1"/>
          <p:nvPr/>
        </p:nvSpPr>
        <p:spPr>
          <a:xfrm>
            <a:off x="2628900" y="6311332"/>
            <a:ext cx="693420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* https://en.wikipedia.org/wiki/Signal_(IPC)</a:t>
            </a:r>
          </a:p>
        </p:txBody>
      </p:sp>
    </p:spTree>
    <p:extLst>
      <p:ext uri="{BB962C8B-B14F-4D97-AF65-F5344CB8AC3E}">
        <p14:creationId xmlns:p14="http://schemas.microsoft.com/office/powerpoint/2010/main" val="13918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Shell built-in and ext. command. Send a signal to a job or process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kill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pid</a:t>
            </a:r>
            <a:r>
              <a:rPr lang="en-US" sz="3000" dirty="0">
                <a:solidFill>
                  <a:schemeClr val="tx1"/>
                </a:solidFill>
                <a:effectLst/>
              </a:rPr>
              <a:t> |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jobspec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Send SIGKILL to a process with PID=1302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kill </a:t>
            </a:r>
            <a:r>
              <a:rPr lang="en-US" sz="3000" dirty="0">
                <a:solidFill>
                  <a:schemeClr val="bg1"/>
                </a:solidFill>
                <a:effectLst/>
              </a:rPr>
              <a:t>-9 1302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signals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kill </a:t>
            </a:r>
            <a:r>
              <a:rPr lang="en-US" sz="3000" dirty="0">
                <a:solidFill>
                  <a:schemeClr val="bg1"/>
                </a:solidFill>
                <a:effectLst/>
              </a:rPr>
              <a:t>-l</a:t>
            </a:r>
          </a:p>
        </p:txBody>
      </p:sp>
    </p:spTree>
    <p:extLst>
      <p:ext uri="{BB962C8B-B14F-4D97-AF65-F5344CB8AC3E}">
        <p14:creationId xmlns:p14="http://schemas.microsoft.com/office/powerpoint/2010/main" val="41161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Kill processes by name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killall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killall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process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1371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Send SIGKILL to all bash processes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killall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-9 bash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Send SIGTERM to all bash process with prompt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killall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3000" dirty="0">
                <a:solidFill>
                  <a:schemeClr val="bg1"/>
                </a:solidFill>
                <a:effectLst/>
              </a:rPr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16843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NAT</a:t>
            </a:r>
            <a:r>
              <a:rPr lang="en-US" dirty="0"/>
              <a:t> (Adapter | Network)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Isolates the </a:t>
            </a:r>
            <a:r>
              <a:rPr lang="en-US" dirty="0" err="1"/>
              <a:t>VM</a:t>
            </a:r>
            <a:r>
              <a:rPr lang="en-US" dirty="0"/>
              <a:t>/</a:t>
            </a:r>
            <a:r>
              <a:rPr lang="en-US" dirty="0" err="1"/>
              <a:t>VMs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outside world </a:t>
            </a:r>
            <a:r>
              <a:rPr lang="en-US" dirty="0"/>
              <a:t>and at the same time </a:t>
            </a:r>
            <a:r>
              <a:rPr lang="en-US" b="1" dirty="0">
                <a:solidFill>
                  <a:schemeClr val="bg1"/>
                </a:solidFill>
              </a:rPr>
              <a:t>provides access to Internet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Bridged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real (physical) </a:t>
            </a:r>
            <a:r>
              <a:rPr lang="en-US" b="1" dirty="0">
                <a:solidFill>
                  <a:schemeClr val="bg1"/>
                </a:solidFill>
              </a:rPr>
              <a:t>network adapter </a:t>
            </a: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Exposes the </a:t>
            </a:r>
            <a:r>
              <a:rPr lang="en-US" dirty="0" err="1"/>
              <a:t>VM</a:t>
            </a:r>
            <a:r>
              <a:rPr lang="en-US" dirty="0"/>
              <a:t> to the real (physical) network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Virtual network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interconnecting </a:t>
            </a:r>
            <a:r>
              <a:rPr lang="en-US" dirty="0" err="1"/>
              <a:t>VMs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Isolated</a:t>
            </a:r>
            <a:r>
              <a:rPr lang="en-US" dirty="0"/>
              <a:t> from the outside world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Virtual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Signal (</a:t>
            </a:r>
            <a:r>
              <a:rPr lang="en-US" dirty="0" err="1"/>
              <a:t>SIGTERM</a:t>
            </a:r>
            <a:r>
              <a:rPr lang="en-US" dirty="0"/>
              <a:t>) processes based on name and other attributes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pkill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pkill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pattern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53815" y="4599000"/>
            <a:ext cx="11049000" cy="17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2"/>
                </a:solidFill>
                <a:effectLst/>
              </a:rPr>
              <a:t># Kill all </a:t>
            </a:r>
            <a:r>
              <a:rPr lang="en-US" sz="3200" dirty="0" err="1">
                <a:solidFill>
                  <a:schemeClr val="accent2"/>
                </a:solidFill>
                <a:effectLst/>
              </a:rPr>
              <a:t>sshd</a:t>
            </a:r>
            <a:r>
              <a:rPr lang="en-US" sz="3200" dirty="0">
                <a:solidFill>
                  <a:schemeClr val="accent2"/>
                </a:solidFill>
                <a:effectLst/>
              </a:rPr>
              <a:t> processed owned by root user</a:t>
            </a:r>
          </a:p>
          <a:p>
            <a:r>
              <a:rPr lang="en-US" sz="32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2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2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pkill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$(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pgrep</a:t>
            </a:r>
            <a:r>
              <a:rPr lang="en-US" sz="3200" dirty="0">
                <a:solidFill>
                  <a:schemeClr val="bg1"/>
                </a:solidFill>
                <a:effectLst/>
              </a:rPr>
              <a:t> -u root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sshd</a:t>
            </a:r>
            <a:r>
              <a:rPr lang="en-US" sz="320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02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Niceness is applicable to normal process only and not to the real-time ones</a:t>
            </a:r>
          </a:p>
          <a:p>
            <a:r>
              <a:rPr lang="en-US" sz="3400" dirty="0"/>
              <a:t>Priority level corresponds to the CPU time granted to a process </a:t>
            </a:r>
          </a:p>
          <a:p>
            <a:r>
              <a:rPr lang="en-US" sz="3400" dirty="0"/>
              <a:t>Only privileged account can lower a nice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Priorities</a:t>
            </a:r>
            <a:endParaRPr lang="en-US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5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Priorities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36B15-3BE6-4B46-BC49-C08E0A5F8F8B}"/>
              </a:ext>
            </a:extLst>
          </p:cNvPr>
          <p:cNvSpPr/>
          <p:nvPr/>
        </p:nvSpPr>
        <p:spPr bwMode="auto">
          <a:xfrm>
            <a:off x="964557" y="2656079"/>
            <a:ext cx="5105400" cy="838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4800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1"/>
            <a:tileRect/>
          </a:gra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91E18-E258-4B65-813E-A0433269361B}"/>
              </a:ext>
            </a:extLst>
          </p:cNvPr>
          <p:cNvSpPr/>
          <p:nvPr/>
        </p:nvSpPr>
        <p:spPr bwMode="auto">
          <a:xfrm>
            <a:off x="6069957" y="2656079"/>
            <a:ext cx="4648200" cy="838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40000"/>
                  <a:lumOff val="60000"/>
                </a:schemeClr>
              </a:gs>
              <a:gs pos="48000">
                <a:schemeClr val="tx1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0400-7BB9-46DF-8B06-1810542835FF}"/>
              </a:ext>
            </a:extLst>
          </p:cNvPr>
          <p:cNvSpPr txBox="1"/>
          <p:nvPr/>
        </p:nvSpPr>
        <p:spPr>
          <a:xfrm>
            <a:off x="592144" y="3466895"/>
            <a:ext cx="7620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25BE0-F9FE-4CA3-8239-FBD8BEF4E09F}"/>
              </a:ext>
            </a:extLst>
          </p:cNvPr>
          <p:cNvSpPr txBox="1"/>
          <p:nvPr/>
        </p:nvSpPr>
        <p:spPr>
          <a:xfrm>
            <a:off x="5841357" y="3483712"/>
            <a:ext cx="4572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E6B2A-5810-4A9D-B4A5-2DF157B2E5B5}"/>
              </a:ext>
            </a:extLst>
          </p:cNvPr>
          <p:cNvSpPr txBox="1"/>
          <p:nvPr/>
        </p:nvSpPr>
        <p:spPr>
          <a:xfrm>
            <a:off x="10413357" y="3483206"/>
            <a:ext cx="6096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7FD8E-0214-481A-917B-AF6B607D8B3C}"/>
              </a:ext>
            </a:extLst>
          </p:cNvPr>
          <p:cNvCxnSpPr/>
          <p:nvPr/>
        </p:nvCxnSpPr>
        <p:spPr>
          <a:xfrm flipH="1">
            <a:off x="921000" y="2124000"/>
            <a:ext cx="9797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026B9-4370-4529-859C-EA505AEBD921}"/>
              </a:ext>
            </a:extLst>
          </p:cNvPr>
          <p:cNvCxnSpPr>
            <a:cxnSpLocks/>
          </p:cNvCxnSpPr>
          <p:nvPr/>
        </p:nvCxnSpPr>
        <p:spPr>
          <a:xfrm>
            <a:off x="964558" y="4087255"/>
            <a:ext cx="9797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CB781D-B811-4D05-955C-C1C91D2C893B}"/>
              </a:ext>
            </a:extLst>
          </p:cNvPr>
          <p:cNvSpPr txBox="1"/>
          <p:nvPr/>
        </p:nvSpPr>
        <p:spPr>
          <a:xfrm>
            <a:off x="5076651" y="1682030"/>
            <a:ext cx="1986613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Priority (PR)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65362-52DE-44E2-B8A9-928009BA4F45}"/>
              </a:ext>
            </a:extLst>
          </p:cNvPr>
          <p:cNvSpPr txBox="1"/>
          <p:nvPr/>
        </p:nvSpPr>
        <p:spPr>
          <a:xfrm>
            <a:off x="812650" y="1568643"/>
            <a:ext cx="9144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A8CFA-F8F6-4521-8E62-28EC195682C2}"/>
              </a:ext>
            </a:extLst>
          </p:cNvPr>
          <p:cNvSpPr txBox="1"/>
          <p:nvPr/>
        </p:nvSpPr>
        <p:spPr>
          <a:xfrm>
            <a:off x="10070458" y="1584661"/>
            <a:ext cx="9144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73F42-501B-4976-9E8F-037CDEC805E7}"/>
              </a:ext>
            </a:extLst>
          </p:cNvPr>
          <p:cNvSpPr txBox="1"/>
          <p:nvPr/>
        </p:nvSpPr>
        <p:spPr>
          <a:xfrm>
            <a:off x="5038478" y="4061897"/>
            <a:ext cx="2062957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Niceness (NI)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48AFE-7465-4A48-855E-EFDC7578A46D}"/>
              </a:ext>
            </a:extLst>
          </p:cNvPr>
          <p:cNvSpPr txBox="1"/>
          <p:nvPr/>
        </p:nvSpPr>
        <p:spPr>
          <a:xfrm>
            <a:off x="10037816" y="3994836"/>
            <a:ext cx="875809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9A435-E91B-4F55-9729-9E74AC4CA811}"/>
              </a:ext>
            </a:extLst>
          </p:cNvPr>
          <p:cNvSpPr txBox="1"/>
          <p:nvPr/>
        </p:nvSpPr>
        <p:spPr>
          <a:xfrm>
            <a:off x="812650" y="3999777"/>
            <a:ext cx="83010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8334F6-97EA-4758-927B-B31B2C77B5D5}"/>
              </a:ext>
            </a:extLst>
          </p:cNvPr>
          <p:cNvSpPr txBox="1"/>
          <p:nvPr/>
        </p:nvSpPr>
        <p:spPr>
          <a:xfrm>
            <a:off x="735957" y="2115095"/>
            <a:ext cx="42455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4D2E1-C0B2-4D23-9B58-E2FAE04C3478}"/>
              </a:ext>
            </a:extLst>
          </p:cNvPr>
          <p:cNvSpPr txBox="1"/>
          <p:nvPr/>
        </p:nvSpPr>
        <p:spPr>
          <a:xfrm>
            <a:off x="5789212" y="2114781"/>
            <a:ext cx="6096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901C3-C7FF-4B09-9F05-CFA51BE99A8F}"/>
              </a:ext>
            </a:extLst>
          </p:cNvPr>
          <p:cNvSpPr txBox="1"/>
          <p:nvPr/>
        </p:nvSpPr>
        <p:spPr>
          <a:xfrm>
            <a:off x="10361212" y="2114275"/>
            <a:ext cx="6096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39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br>
              <a:rPr lang="en-US" sz="3400" dirty="0"/>
            </a:br>
            <a:endParaRPr lang="en-US" sz="3400" dirty="0"/>
          </a:p>
          <a:p>
            <a:r>
              <a:rPr lang="en-US" sz="3400" dirty="0"/>
              <a:t>PR = 20 + NI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73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Run a program with modified scheduling priority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nice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[command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arg</a:t>
            </a:r>
            <a:r>
              <a:rPr lang="en-US" sz="3000" dirty="0">
                <a:solidFill>
                  <a:schemeClr val="tx1"/>
                </a:solidFill>
                <a:effectLst/>
              </a:rPr>
              <a:t>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638" y="4549645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Start program with particular niceness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nice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15 program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486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Alter priority of running process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renice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renice</a:t>
            </a:r>
            <a:r>
              <a:rPr lang="en-US" sz="3000" dirty="0">
                <a:solidFill>
                  <a:schemeClr val="tx1"/>
                </a:solidFill>
                <a:effectLst/>
              </a:rPr>
              <a:t> [-n] priority [options] identifier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48788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Alter priority of a program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renice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-5 program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223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Executing a program periodically, showing output full-screen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watch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command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Monitor running processes. Refresh every </a:t>
            </a:r>
            <a:r>
              <a:rPr lang="en-US" sz="3200" i="1">
                <a:solidFill>
                  <a:schemeClr val="accent2"/>
                </a:solidFill>
                <a:effectLst/>
              </a:rPr>
              <a:t>5 sec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watch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5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ps</a:t>
            </a:r>
            <a:r>
              <a:rPr lang="en-US" sz="3000" dirty="0">
                <a:solidFill>
                  <a:schemeClr val="bg1"/>
                </a:solidFill>
                <a:effectLst/>
              </a:rPr>
              <a:t> -o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pid,nice,cmd,user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393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Run command immune to SIGHUP with output to a file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nohup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nohup</a:t>
            </a:r>
            <a:r>
              <a:rPr lang="en-US" sz="3000" dirty="0">
                <a:solidFill>
                  <a:schemeClr val="tx1"/>
                </a:solidFill>
                <a:effectLst/>
              </a:rPr>
              <a:t> command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args</a:t>
            </a:r>
            <a:r>
              <a:rPr lang="en-US" sz="30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400" i="1" dirty="0">
                <a:solidFill>
                  <a:schemeClr val="accent2"/>
                </a:solidFill>
                <a:effectLst/>
              </a:rPr>
              <a:t># Run command immune to SIGHUP in background</a:t>
            </a:r>
          </a:p>
          <a:p>
            <a:r>
              <a:rPr lang="en-US" sz="34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4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4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400" dirty="0" err="1">
                <a:solidFill>
                  <a:schemeClr val="tx1"/>
                </a:solidFill>
                <a:effectLst/>
              </a:rPr>
              <a:t>nohup</a:t>
            </a:r>
            <a:r>
              <a:rPr lang="en-US" sz="3400" dirty="0">
                <a:solidFill>
                  <a:schemeClr val="tx1"/>
                </a:solidFill>
                <a:effectLst/>
              </a:rPr>
              <a:t> </a:t>
            </a:r>
            <a:r>
              <a:rPr lang="en-US" sz="3400" dirty="0">
                <a:solidFill>
                  <a:schemeClr val="bg1"/>
                </a:solidFill>
                <a:effectLst/>
              </a:rPr>
              <a:t>ping abv.bg &amp;</a:t>
            </a:r>
          </a:p>
          <a:p>
            <a:r>
              <a:rPr lang="en-US" sz="3400" dirty="0">
                <a:solidFill>
                  <a:schemeClr val="tx1"/>
                </a:solidFill>
                <a:effectLst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937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Screen manager with terminal emulation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screen</a:t>
            </a:r>
            <a:r>
              <a:rPr lang="en-US" sz="3000" dirty="0">
                <a:solidFill>
                  <a:schemeClr val="tx1"/>
                </a:solidFill>
                <a:effectLst/>
              </a:rPr>
              <a:t> [-r]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3603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List sessions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screen </a:t>
            </a:r>
            <a:r>
              <a:rPr lang="en-US" sz="3000" dirty="0">
                <a:solidFill>
                  <a:schemeClr val="bg1"/>
                </a:solidFill>
                <a:effectLst/>
              </a:rPr>
              <a:t>-ls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Re-connect a screen session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screen </a:t>
            </a:r>
            <a:r>
              <a:rPr lang="en-US" sz="3000" dirty="0">
                <a:solidFill>
                  <a:schemeClr val="bg1"/>
                </a:solidFill>
                <a:effectLst/>
              </a:rPr>
              <a:t>-r 2815</a:t>
            </a:r>
          </a:p>
        </p:txBody>
      </p:sp>
    </p:spTree>
    <p:extLst>
      <p:ext uri="{BB962C8B-B14F-4D97-AF65-F5344CB8AC3E}">
        <p14:creationId xmlns:p14="http://schemas.microsoft.com/office/powerpoint/2010/main" val="22987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Terminal multiplexer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tmux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4196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List sessions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tmux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ls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200" i="1" dirty="0">
                <a:solidFill>
                  <a:schemeClr val="accent2"/>
                </a:solidFill>
                <a:effectLst/>
              </a:rPr>
              <a:t>Attach to session #2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tmux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attach-session -t 2</a:t>
            </a:r>
          </a:p>
        </p:txBody>
      </p:sp>
    </p:spTree>
    <p:extLst>
      <p:ext uri="{BB962C8B-B14F-4D97-AF65-F5344CB8AC3E}">
        <p14:creationId xmlns:p14="http://schemas.microsoft.com/office/powerpoint/2010/main" val="8250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614047" cy="26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facts about configuration files</a:t>
            </a:r>
          </a:p>
          <a:p>
            <a:pPr lvl="1"/>
            <a:r>
              <a:rPr lang="en-US" dirty="0"/>
              <a:t>Usually, they are </a:t>
            </a:r>
            <a:r>
              <a:rPr lang="en-US" b="1" dirty="0">
                <a:solidFill>
                  <a:schemeClr val="bg1"/>
                </a:solidFill>
              </a:rPr>
              <a:t>text files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reside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directly or indirectly</a:t>
            </a:r>
          </a:p>
          <a:p>
            <a:pPr lvl="1"/>
            <a:r>
              <a:rPr lang="en-US" dirty="0"/>
              <a:t>Contain many </a:t>
            </a:r>
            <a:r>
              <a:rPr lang="en-US" b="1" dirty="0">
                <a:solidFill>
                  <a:schemeClr val="bg1"/>
                </a:solidFill>
              </a:rPr>
              <a:t>comments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Sample configuration files are (usually) available 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/share/doc/&lt;package&gt;/</a:t>
            </a:r>
          </a:p>
          <a:p>
            <a:pPr lvl="1"/>
            <a:r>
              <a:rPr lang="en-US" dirty="0"/>
              <a:t>May have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like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conf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sh</a:t>
            </a:r>
            <a:r>
              <a:rPr lang="en-US" dirty="0"/>
              <a:t>, and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Configuration Files and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Display amount of free and used memory in the 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free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05245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in human readable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free </a:t>
            </a:r>
            <a:r>
              <a:rPr lang="en-US" sz="3000" dirty="0">
                <a:solidFill>
                  <a:schemeClr val="bg1"/>
                </a:solidFill>
                <a:effectLst/>
              </a:rPr>
              <a:t>-h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with 10 sec delay 5 times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free </a:t>
            </a:r>
            <a:r>
              <a:rPr lang="en-US" sz="3000" dirty="0">
                <a:solidFill>
                  <a:schemeClr val="bg1"/>
                </a:solidFill>
                <a:effectLst/>
              </a:rPr>
              <a:t>-c 5 -s 10</a:t>
            </a:r>
          </a:p>
        </p:txBody>
      </p:sp>
    </p:spTree>
    <p:extLst>
      <p:ext uri="{BB962C8B-B14F-4D97-AF65-F5344CB8AC3E}">
        <p14:creationId xmlns:p14="http://schemas.microsoft.com/office/powerpoint/2010/main" val="22526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file system disk space usage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df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in human readable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particular file (drive)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-h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/sda2</a:t>
            </a:r>
          </a:p>
        </p:txBody>
      </p:sp>
    </p:spTree>
    <p:extLst>
      <p:ext uri="{BB962C8B-B14F-4D97-AF65-F5344CB8AC3E}">
        <p14:creationId xmlns:p14="http://schemas.microsoft.com/office/powerpoint/2010/main" val="18766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Estimate disk space usage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du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disk space usage in human readable format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du </a:t>
            </a:r>
            <a:r>
              <a:rPr lang="en-US" sz="3000" dirty="0">
                <a:solidFill>
                  <a:schemeClr val="bg1"/>
                </a:solidFill>
                <a:effectLst/>
              </a:rPr>
              <a:t>-h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disk space usage for first level folders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du </a:t>
            </a:r>
            <a:r>
              <a:rPr lang="en-US" sz="3000" dirty="0">
                <a:solidFill>
                  <a:schemeClr val="bg1"/>
                </a:solidFill>
                <a:effectLst/>
              </a:rPr>
              <a:t>-h -d 1 /</a:t>
            </a:r>
          </a:p>
        </p:txBody>
      </p:sp>
    </p:spTree>
    <p:extLst>
      <p:ext uri="{BB962C8B-B14F-4D97-AF65-F5344CB8AC3E}">
        <p14:creationId xmlns:p14="http://schemas.microsoft.com/office/powerpoint/2010/main" val="8114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virtual memory statistics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vmstat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vmstat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[delay [count]]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2"/>
                </a:solidFill>
                <a:effectLst/>
              </a:rPr>
              <a:t># Display statistics for 5 times with 5 sec delay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vmstat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5 5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3000" dirty="0">
                <a:solidFill>
                  <a:schemeClr val="accent2"/>
                </a:solidFill>
                <a:effectLst/>
              </a:rPr>
              <a:t># Display disk statistics 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vmstat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3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CPU and IO statistics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iostat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46398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Statistics every two seconds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iostat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-d 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Extended statistics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iostat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21515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statistics for Linux tasks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pidstat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pidstat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1371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Statistics about process with id 1001 every 2 sec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pidstat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1001 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Statistics about process with name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mysql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pidstat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–C "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mysql</a:t>
            </a:r>
            <a:r>
              <a:rPr lang="en-US" sz="3000" dirty="0">
                <a:solidFill>
                  <a:schemeClr val="bg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80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Display Linux processes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tx1"/>
                </a:solidFill>
                <a:effectLst/>
              </a:rPr>
              <a:t>sar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CPU information 3 times with 1 sec interval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sar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ALL 1 3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Memory information 3 times with 1 sec interval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sar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-r 1 3</a:t>
            </a:r>
          </a:p>
        </p:txBody>
      </p:sp>
    </p:spTree>
    <p:extLst>
      <p:ext uri="{BB962C8B-B14F-4D97-AF65-F5344CB8AC3E}">
        <p14:creationId xmlns:p14="http://schemas.microsoft.com/office/powerpoint/2010/main" val="560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Simple IO monitor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iotop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Prints only processes with IO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iotop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-o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Prints processes 3 times with 1 sec interval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iotop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-b -n 3 -d 1</a:t>
            </a:r>
          </a:p>
        </p:txBody>
      </p:sp>
    </p:spTree>
    <p:extLst>
      <p:ext uri="{BB962C8B-B14F-4D97-AF65-F5344CB8AC3E}">
        <p14:creationId xmlns:p14="http://schemas.microsoft.com/office/powerpoint/2010/main" val="8118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Performance monitor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nmon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31371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Start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nmon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in interactive mode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nmon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Start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nmon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in data capture mode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nmon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-f -s 60 -c 120</a:t>
            </a:r>
          </a:p>
        </p:txBody>
      </p:sp>
    </p:spTree>
    <p:extLst>
      <p:ext uri="{BB962C8B-B14F-4D97-AF65-F5344CB8AC3E}">
        <p14:creationId xmlns:p14="http://schemas.microsoft.com/office/powerpoint/2010/main" val="4556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List open files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lsof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lsof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open files under a directory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lsof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+D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which processes are working with a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lsof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/var/log/file.log</a:t>
            </a:r>
          </a:p>
        </p:txBody>
      </p:sp>
    </p:spTree>
    <p:extLst>
      <p:ext uri="{BB962C8B-B14F-4D97-AF65-F5344CB8AC3E}">
        <p14:creationId xmlns:p14="http://schemas.microsoft.com/office/powerpoint/2010/main" val="25829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them with care</a:t>
            </a:r>
          </a:p>
          <a:p>
            <a:pPr lvl="1"/>
            <a:r>
              <a:rPr lang="en-US" dirty="0"/>
              <a:t>Before making any changes </a:t>
            </a:r>
            <a:r>
              <a:rPr lang="en-US" b="1" dirty="0">
                <a:solidFill>
                  <a:schemeClr val="bg1"/>
                </a:solidFill>
              </a:rPr>
              <a:t>make a 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original file</a:t>
            </a:r>
          </a:p>
          <a:p>
            <a:pPr lvl="1"/>
            <a:r>
              <a:rPr lang="en-US" dirty="0"/>
              <a:t>Good practice is to add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file.conf</a:t>
            </a:r>
            <a:r>
              <a:rPr lang="en-US" dirty="0"/>
              <a:t> -&gt;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file.conf.bak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Compare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ends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with the original</a:t>
            </a:r>
          </a:p>
          <a:p>
            <a:pPr lvl="1"/>
            <a:r>
              <a:rPr lang="en-US" dirty="0"/>
              <a:t>Before restarting the service, test the configuration (for example </a:t>
            </a:r>
            <a:r>
              <a:rPr lang="en-US" b="1" dirty="0" err="1">
                <a:solidFill>
                  <a:schemeClr val="bg1"/>
                </a:solidFill>
              </a:rPr>
              <a:t>dhcpd</a:t>
            </a:r>
            <a:r>
              <a:rPr lang="en-US" b="1" dirty="0">
                <a:solidFill>
                  <a:schemeClr val="bg1"/>
                </a:solidFill>
              </a:rPr>
              <a:t> -t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Configuration Files and Changes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Practice: Processes and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33494"/>
            <a:ext cx="8270426" cy="49707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dirty="0">
                <a:solidFill>
                  <a:schemeClr val="bg2"/>
                </a:solidFill>
              </a:rPr>
              <a:t>BIOS and </a:t>
            </a:r>
            <a:r>
              <a:rPr lang="en-US" sz="3200" dirty="0" err="1">
                <a:solidFill>
                  <a:schemeClr val="bg2"/>
                </a:solidFill>
              </a:rPr>
              <a:t>UEFI</a:t>
            </a:r>
            <a:r>
              <a:rPr lang="en-US" sz="3200" dirty="0">
                <a:solidFill>
                  <a:schemeClr val="bg2"/>
                </a:solidFill>
              </a:rPr>
              <a:t> based systems have different boot process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After POST is done then the process is handled by the boot loader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There are many boot loaders, but </a:t>
            </a:r>
            <a:r>
              <a:rPr lang="en-US" sz="3200" dirty="0" err="1">
                <a:solidFill>
                  <a:schemeClr val="bg2"/>
                </a:solidFill>
              </a:rPr>
              <a:t>GRUB2</a:t>
            </a:r>
            <a:r>
              <a:rPr lang="en-US" sz="3200" dirty="0">
                <a:solidFill>
                  <a:schemeClr val="bg2"/>
                </a:solidFill>
              </a:rPr>
              <a:t> has huge install base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Once boot loader is ready the process goes to kernel</a:t>
            </a:r>
          </a:p>
          <a:p>
            <a:pPr marL="0" indent="0"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dirty="0">
                <a:solidFill>
                  <a:schemeClr val="bg2"/>
                </a:solidFill>
              </a:rPr>
              <a:t>Kernel initializes the hardware and then loads the </a:t>
            </a:r>
            <a:r>
              <a:rPr lang="en-US" sz="3200" dirty="0" err="1">
                <a:solidFill>
                  <a:schemeClr val="bg2"/>
                </a:solidFill>
              </a:rPr>
              <a:t>Initramfs</a:t>
            </a:r>
            <a:endParaRPr lang="en-US" sz="3200" dirty="0">
              <a:solidFill>
                <a:schemeClr val="bg2"/>
              </a:solidFill>
            </a:endParaRP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Once kernel is done, it unloads </a:t>
            </a:r>
            <a:r>
              <a:rPr lang="en-US" sz="3200" dirty="0" err="1">
                <a:solidFill>
                  <a:schemeClr val="bg2"/>
                </a:solidFill>
              </a:rPr>
              <a:t>initramfs</a:t>
            </a:r>
            <a:r>
              <a:rPr lang="en-US" sz="3200" dirty="0">
                <a:solidFill>
                  <a:schemeClr val="bg2"/>
                </a:solidFill>
              </a:rPr>
              <a:t> and starts system initialization process</a:t>
            </a:r>
          </a:p>
          <a:p>
            <a:pPr latinLnBrk="0"/>
            <a:r>
              <a:rPr lang="en-US" sz="3200" dirty="0" err="1">
                <a:solidFill>
                  <a:schemeClr val="bg2"/>
                </a:solidFill>
              </a:rPr>
              <a:t>Systemd</a:t>
            </a:r>
            <a:r>
              <a:rPr lang="en-US" sz="3200" dirty="0">
                <a:solidFill>
                  <a:schemeClr val="bg2"/>
                </a:solidFill>
              </a:rPr>
              <a:t> uses units to control services offered by the system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Units include service, target, mount, and etc. We can define our own units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6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systemd</a:t>
            </a:r>
            <a:r>
              <a:rPr lang="en-US" dirty="0"/>
              <a:t> for </a:t>
            </a:r>
            <a:r>
              <a:rPr lang="en-US" dirty="0" err="1"/>
              <a:t>RHEL</a:t>
            </a:r>
            <a:r>
              <a:rPr lang="en-US" dirty="0"/>
              <a:t> 7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access.redhat.com</a:t>
            </a:r>
            <a:r>
              <a:rPr lang="en-US" dirty="0">
                <a:hlinkClick r:id="rId3"/>
              </a:rPr>
              <a:t>/articles/754933</a:t>
            </a:r>
            <a:r>
              <a:rPr lang="en-US" dirty="0"/>
              <a:t>  </a:t>
            </a:r>
          </a:p>
          <a:p>
            <a:r>
              <a:rPr lang="en-US" dirty="0" err="1"/>
              <a:t>Systemd</a:t>
            </a:r>
            <a:r>
              <a:rPr lang="en-US" dirty="0"/>
              <a:t> Boot Process a Close Look in Linux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linoxide.com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linux</a:t>
            </a:r>
            <a:r>
              <a:rPr lang="en-US" dirty="0">
                <a:hlinkClick r:id="rId4"/>
              </a:rPr>
              <a:t>-how-to/</a:t>
            </a:r>
            <a:r>
              <a:rPr lang="en-US" dirty="0" err="1">
                <a:hlinkClick r:id="rId4"/>
              </a:rPr>
              <a:t>systemd</a:t>
            </a:r>
            <a:r>
              <a:rPr lang="en-US" dirty="0">
                <a:hlinkClick r:id="rId4"/>
              </a:rPr>
              <a:t>-boot-process/</a:t>
            </a:r>
            <a:r>
              <a:rPr lang="en-US" dirty="0"/>
              <a:t> </a:t>
            </a:r>
          </a:p>
          <a:p>
            <a:r>
              <a:rPr lang="en-US" dirty="0" err="1"/>
              <a:t>RHEL7</a:t>
            </a:r>
            <a:r>
              <a:rPr lang="en-US" dirty="0"/>
              <a:t>: How to get started with </a:t>
            </a:r>
            <a:r>
              <a:rPr lang="en-US" dirty="0" err="1"/>
              <a:t>GRUB2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www.certdepot.net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rhel7</a:t>
            </a:r>
            <a:r>
              <a:rPr lang="en-US" dirty="0">
                <a:hlinkClick r:id="rId5"/>
              </a:rPr>
              <a:t>-get-started-</a:t>
            </a:r>
            <a:r>
              <a:rPr lang="en-US" dirty="0" err="1">
                <a:hlinkClick r:id="rId5"/>
              </a:rPr>
              <a:t>grub2</a:t>
            </a:r>
            <a:r>
              <a:rPr lang="en-US" dirty="0">
                <a:hlinkClick r:id="rId5"/>
              </a:rPr>
              <a:t>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6454" y="397855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972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8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1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Topics and Lab Infrastructure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</a:t>
            </a:r>
            <a:r>
              <a:rPr lang="en-US" dirty="0" err="1"/>
              <a:t>M5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90999" y="1134000"/>
            <a:ext cx="274427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3949</Words>
  <Application>Microsoft Office PowerPoint</Application>
  <PresentationFormat>Widescreen</PresentationFormat>
  <Paragraphs>917</Paragraphs>
  <Slides>88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System Startup and Process Management</vt:lpstr>
      <vt:lpstr>You Have Questions?</vt:lpstr>
      <vt:lpstr>Homework Progress</vt:lpstr>
      <vt:lpstr>Quick Overview</vt:lpstr>
      <vt:lpstr>What We Covered</vt:lpstr>
      <vt:lpstr>About Virtual Networks</vt:lpstr>
      <vt:lpstr>About Configuration Files and Changes</vt:lpstr>
      <vt:lpstr>About Configuration Files and Changes (2)</vt:lpstr>
      <vt:lpstr>This Module (M5)</vt:lpstr>
      <vt:lpstr>Table of Contents</vt:lpstr>
      <vt:lpstr>Lab Infrastructure</vt:lpstr>
      <vt:lpstr>System Startup &amp; Boot Managers</vt:lpstr>
      <vt:lpstr>Boot Process (Generalized)</vt:lpstr>
      <vt:lpstr>Boot Loaders</vt:lpstr>
      <vt:lpstr>Boot Loaders</vt:lpstr>
      <vt:lpstr>GRUB2</vt:lpstr>
      <vt:lpstr>GRUB2 (BIOS)</vt:lpstr>
      <vt:lpstr>GRUB2 (BIOS)</vt:lpstr>
      <vt:lpstr>GRUB2 (BIOS)</vt:lpstr>
      <vt:lpstr>GRUB2 (UEFI)</vt:lpstr>
      <vt:lpstr>GRUB2 (UEFI)</vt:lpstr>
      <vt:lpstr>GRUB2 (UEFI)</vt:lpstr>
      <vt:lpstr>Default Settings</vt:lpstr>
      <vt:lpstr>Startup Sequence</vt:lpstr>
      <vt:lpstr>Next Steps</vt:lpstr>
      <vt:lpstr>Initialization Methods (1/2)</vt:lpstr>
      <vt:lpstr>Initialization Methods (2/2)</vt:lpstr>
      <vt:lpstr>systemd Components (1/2)</vt:lpstr>
      <vt:lpstr>systemd Components (2/2)</vt:lpstr>
      <vt:lpstr>dmesg</vt:lpstr>
      <vt:lpstr>efibootmgr</vt:lpstr>
      <vt:lpstr>Practice: Boot Process. GRUB2</vt:lpstr>
      <vt:lpstr>systemd</vt:lpstr>
      <vt:lpstr>Units</vt:lpstr>
      <vt:lpstr>Unit Types</vt:lpstr>
      <vt:lpstr>Service Units</vt:lpstr>
      <vt:lpstr>Target Units</vt:lpstr>
      <vt:lpstr>Target Units</vt:lpstr>
      <vt:lpstr>Unit Dependencies</vt:lpstr>
      <vt:lpstr>Unit Execution Order</vt:lpstr>
      <vt:lpstr>Target vs Runlevel</vt:lpstr>
      <vt:lpstr>System Initialization</vt:lpstr>
      <vt:lpstr>Additional systemctl Scenarios</vt:lpstr>
      <vt:lpstr>systemd-analyze</vt:lpstr>
      <vt:lpstr>journalctl</vt:lpstr>
      <vt:lpstr>Practice: Control and Monitoring</vt:lpstr>
      <vt:lpstr>Processes and Resources</vt:lpstr>
      <vt:lpstr>Processes and Jobs</vt:lpstr>
      <vt:lpstr>jobs</vt:lpstr>
      <vt:lpstr>fg</vt:lpstr>
      <vt:lpstr>bg</vt:lpstr>
      <vt:lpstr>ps</vt:lpstr>
      <vt:lpstr>pstree</vt:lpstr>
      <vt:lpstr>pgrep</vt:lpstr>
      <vt:lpstr>top</vt:lpstr>
      <vt:lpstr>htop</vt:lpstr>
      <vt:lpstr>(Some) Common Signals*</vt:lpstr>
      <vt:lpstr>kill</vt:lpstr>
      <vt:lpstr>killall</vt:lpstr>
      <vt:lpstr>pkill</vt:lpstr>
      <vt:lpstr>Process Priorities</vt:lpstr>
      <vt:lpstr>Process Priorities</vt:lpstr>
      <vt:lpstr>nice</vt:lpstr>
      <vt:lpstr>renice</vt:lpstr>
      <vt:lpstr>watch</vt:lpstr>
      <vt:lpstr>nohup</vt:lpstr>
      <vt:lpstr>screen</vt:lpstr>
      <vt:lpstr>tmux</vt:lpstr>
      <vt:lpstr>Resources</vt:lpstr>
      <vt:lpstr>free</vt:lpstr>
      <vt:lpstr>df</vt:lpstr>
      <vt:lpstr>du</vt:lpstr>
      <vt:lpstr>vmstat</vt:lpstr>
      <vt:lpstr>iostat</vt:lpstr>
      <vt:lpstr>pidstat</vt:lpstr>
      <vt:lpstr>sar</vt:lpstr>
      <vt:lpstr>iotop</vt:lpstr>
      <vt:lpstr>nmon</vt:lpstr>
      <vt:lpstr>lsof</vt:lpstr>
      <vt:lpstr>Practice: Processes and Resources</vt:lpstr>
      <vt:lpstr>Summary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M5: System Startup and Processes Management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57</cp:revision>
  <dcterms:created xsi:type="dcterms:W3CDTF">2018-05-23T13:08:44Z</dcterms:created>
  <dcterms:modified xsi:type="dcterms:W3CDTF">2021-05-27T14:55:53Z</dcterms:modified>
  <cp:category>programming;computer programming;software development</cp:category>
</cp:coreProperties>
</file>