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9"/>
  </p:notesMasterIdLst>
  <p:handoutMasterIdLst>
    <p:handoutMasterId r:id="rId120"/>
  </p:handoutMasterIdLst>
  <p:sldIdLst>
    <p:sldId id="256" r:id="rId2"/>
    <p:sldId id="379" r:id="rId3"/>
    <p:sldId id="61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77" r:id="rId113"/>
    <p:sldId id="378" r:id="rId114"/>
    <p:sldId id="374" r:id="rId115"/>
    <p:sldId id="368" r:id="rId116"/>
    <p:sldId id="375" r:id="rId117"/>
    <p:sldId id="376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ACE781-CC34-4374-8BD7-E16C75EB3520}">
          <p14:sldIdLst>
            <p14:sldId id="256"/>
            <p14:sldId id="379"/>
            <p14:sldId id="610"/>
            <p14:sldId id="258"/>
            <p14:sldId id="259"/>
            <p14:sldId id="261"/>
            <p14:sldId id="262"/>
            <p14:sldId id="263"/>
          </p14:sldIdLst>
        </p14:section>
        <p14:section name="Part 1 – Console Deep Dive" id="{996E5565-EAE7-4642-A513-6960A1B3566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Part 2 – Getting Help. Working with Files" id="{E14112F1-3EAA-490D-BAE8-27F83BE14D09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Part 3 - Working with Files" id="{828E9D00-E04C-472E-9E12-E2FC11CE4EF3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Part 4 – Users and Groups" id="{22B0F3D5-499F-4C44-965E-678F9F2CD23C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Part 5 - Access Rights" id="{FDE99A00-1B33-48CE-9AED-C69CBE8BD90C}">
          <p14:sldIdLst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Conclusion" id="{A91AD31A-0B0C-4D00-B3C7-804941450D11}">
          <p14:sldIdLst>
            <p14:sldId id="377"/>
            <p14:sldId id="378"/>
            <p14:sldId id="374"/>
            <p14:sldId id="368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5FF72-F587-4C99-8047-0F86B2653985}" v="768" dt="2021-05-05T14:34:25.9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20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AD85FF72-F587-4C99-8047-0F86B2653985}"/>
    <pc:docChg chg="undo custSel addSld delSld modSld modSection">
      <pc:chgData name="Dimitar Zahariev" userId="b84e4ebc77879e88" providerId="LiveId" clId="{AD85FF72-F587-4C99-8047-0F86B2653985}" dt="2021-05-05T14:34:25.984" v="818"/>
      <pc:docMkLst>
        <pc:docMk/>
      </pc:docMkLst>
      <pc:sldChg chg="del">
        <pc:chgData name="Dimitar Zahariev" userId="b84e4ebc77879e88" providerId="LiveId" clId="{AD85FF72-F587-4C99-8047-0F86B2653985}" dt="2021-05-05T07:51:03.838" v="3" actId="47"/>
        <pc:sldMkLst>
          <pc:docMk/>
          <pc:sldMk cId="1055272636" sldId="257"/>
        </pc:sldMkLst>
      </pc:sldChg>
      <pc:sldChg chg="modAnim">
        <pc:chgData name="Dimitar Zahariev" userId="b84e4ebc77879e88" providerId="LiveId" clId="{AD85FF72-F587-4C99-8047-0F86B2653985}" dt="2021-05-05T08:02:17.968" v="32"/>
        <pc:sldMkLst>
          <pc:docMk/>
          <pc:sldMk cId="2164761236" sldId="259"/>
        </pc:sldMkLst>
      </pc:sldChg>
      <pc:sldChg chg="modAnim">
        <pc:chgData name="Dimitar Zahariev" userId="b84e4ebc77879e88" providerId="LiveId" clId="{AD85FF72-F587-4C99-8047-0F86B2653985}" dt="2021-05-05T08:02:25.321" v="37"/>
        <pc:sldMkLst>
          <pc:docMk/>
          <pc:sldMk cId="2141482006" sldId="262"/>
        </pc:sldMkLst>
      </pc:sldChg>
      <pc:sldChg chg="modAnim">
        <pc:chgData name="Dimitar Zahariev" userId="b84e4ebc77879e88" providerId="LiveId" clId="{AD85FF72-F587-4C99-8047-0F86B2653985}" dt="2021-05-05T08:02:38.074" v="42"/>
        <pc:sldMkLst>
          <pc:docMk/>
          <pc:sldMk cId="2413604065" sldId="265"/>
        </pc:sldMkLst>
      </pc:sldChg>
      <pc:sldChg chg="modAnim">
        <pc:chgData name="Dimitar Zahariev" userId="b84e4ebc77879e88" providerId="LiveId" clId="{AD85FF72-F587-4C99-8047-0F86B2653985}" dt="2021-05-05T08:03:18.602" v="60"/>
        <pc:sldMkLst>
          <pc:docMk/>
          <pc:sldMk cId="38217571" sldId="266"/>
        </pc:sldMkLst>
      </pc:sldChg>
      <pc:sldChg chg="modAnim">
        <pc:chgData name="Dimitar Zahariev" userId="b84e4ebc77879e88" providerId="LiveId" clId="{AD85FF72-F587-4C99-8047-0F86B2653985}" dt="2021-05-05T08:04:00.871" v="90"/>
        <pc:sldMkLst>
          <pc:docMk/>
          <pc:sldMk cId="3294204051" sldId="268"/>
        </pc:sldMkLst>
      </pc:sldChg>
      <pc:sldChg chg="modAnim">
        <pc:chgData name="Dimitar Zahariev" userId="b84e4ebc77879e88" providerId="LiveId" clId="{AD85FF72-F587-4C99-8047-0F86B2653985}" dt="2021-05-05T08:04:10.414" v="99"/>
        <pc:sldMkLst>
          <pc:docMk/>
          <pc:sldMk cId="3452980944" sldId="269"/>
        </pc:sldMkLst>
      </pc:sldChg>
      <pc:sldChg chg="modAnim">
        <pc:chgData name="Dimitar Zahariev" userId="b84e4ebc77879e88" providerId="LiveId" clId="{AD85FF72-F587-4C99-8047-0F86B2653985}" dt="2021-05-05T08:04:22.829" v="106"/>
        <pc:sldMkLst>
          <pc:docMk/>
          <pc:sldMk cId="3338762385" sldId="271"/>
        </pc:sldMkLst>
      </pc:sldChg>
      <pc:sldChg chg="modAnim">
        <pc:chgData name="Dimitar Zahariev" userId="b84e4ebc77879e88" providerId="LiveId" clId="{AD85FF72-F587-4C99-8047-0F86B2653985}" dt="2021-05-05T08:05:11.799" v="136"/>
        <pc:sldMkLst>
          <pc:docMk/>
          <pc:sldMk cId="3183025772" sldId="272"/>
        </pc:sldMkLst>
      </pc:sldChg>
      <pc:sldChg chg="modAnim">
        <pc:chgData name="Dimitar Zahariev" userId="b84e4ebc77879e88" providerId="LiveId" clId="{AD85FF72-F587-4C99-8047-0F86B2653985}" dt="2021-05-05T08:05:50.113" v="144"/>
        <pc:sldMkLst>
          <pc:docMk/>
          <pc:sldMk cId="941561018" sldId="273"/>
        </pc:sldMkLst>
      </pc:sldChg>
      <pc:sldChg chg="modAnim">
        <pc:chgData name="Dimitar Zahariev" userId="b84e4ebc77879e88" providerId="LiveId" clId="{AD85FF72-F587-4C99-8047-0F86B2653985}" dt="2021-05-05T08:08:19.464" v="169"/>
        <pc:sldMkLst>
          <pc:docMk/>
          <pc:sldMk cId="1881417552" sldId="275"/>
        </pc:sldMkLst>
      </pc:sldChg>
      <pc:sldChg chg="modAnim">
        <pc:chgData name="Dimitar Zahariev" userId="b84e4ebc77879e88" providerId="LiveId" clId="{AD85FF72-F587-4C99-8047-0F86B2653985}" dt="2021-05-05T08:07:34.609" v="153"/>
        <pc:sldMkLst>
          <pc:docMk/>
          <pc:sldMk cId="2747485624" sldId="276"/>
        </pc:sldMkLst>
      </pc:sldChg>
      <pc:sldChg chg="modAnim">
        <pc:chgData name="Dimitar Zahariev" userId="b84e4ebc77879e88" providerId="LiveId" clId="{AD85FF72-F587-4C99-8047-0F86B2653985}" dt="2021-05-05T08:08:31.970" v="178"/>
        <pc:sldMkLst>
          <pc:docMk/>
          <pc:sldMk cId="3747400774" sldId="277"/>
        </pc:sldMkLst>
      </pc:sldChg>
      <pc:sldChg chg="modAnim">
        <pc:chgData name="Dimitar Zahariev" userId="b84e4ebc77879e88" providerId="LiveId" clId="{AD85FF72-F587-4C99-8047-0F86B2653985}" dt="2021-05-05T08:08:44.853" v="187"/>
        <pc:sldMkLst>
          <pc:docMk/>
          <pc:sldMk cId="4157912454" sldId="278"/>
        </pc:sldMkLst>
      </pc:sldChg>
      <pc:sldChg chg="modAnim">
        <pc:chgData name="Dimitar Zahariev" userId="b84e4ebc77879e88" providerId="LiveId" clId="{AD85FF72-F587-4C99-8047-0F86B2653985}" dt="2021-05-05T08:08:52.853" v="196"/>
        <pc:sldMkLst>
          <pc:docMk/>
          <pc:sldMk cId="367144529" sldId="279"/>
        </pc:sldMkLst>
      </pc:sldChg>
      <pc:sldChg chg="modAnim">
        <pc:chgData name="Dimitar Zahariev" userId="b84e4ebc77879e88" providerId="LiveId" clId="{AD85FF72-F587-4C99-8047-0F86B2653985}" dt="2021-05-05T08:09:00.689" v="205"/>
        <pc:sldMkLst>
          <pc:docMk/>
          <pc:sldMk cId="3051008158" sldId="280"/>
        </pc:sldMkLst>
      </pc:sldChg>
      <pc:sldChg chg="modAnim">
        <pc:chgData name="Dimitar Zahariev" userId="b84e4ebc77879e88" providerId="LiveId" clId="{AD85FF72-F587-4C99-8047-0F86B2653985}" dt="2021-05-05T08:09:07.992" v="214"/>
        <pc:sldMkLst>
          <pc:docMk/>
          <pc:sldMk cId="72182068" sldId="281"/>
        </pc:sldMkLst>
      </pc:sldChg>
      <pc:sldChg chg="modAnim">
        <pc:chgData name="Dimitar Zahariev" userId="b84e4ebc77879e88" providerId="LiveId" clId="{AD85FF72-F587-4C99-8047-0F86B2653985}" dt="2021-05-05T08:09:15.344" v="223"/>
        <pc:sldMkLst>
          <pc:docMk/>
          <pc:sldMk cId="1725443331" sldId="282"/>
        </pc:sldMkLst>
      </pc:sldChg>
      <pc:sldChg chg="modAnim">
        <pc:chgData name="Dimitar Zahariev" userId="b84e4ebc77879e88" providerId="LiveId" clId="{AD85FF72-F587-4C99-8047-0F86B2653985}" dt="2021-05-05T08:09:26.629" v="237"/>
        <pc:sldMkLst>
          <pc:docMk/>
          <pc:sldMk cId="2561201531" sldId="283"/>
        </pc:sldMkLst>
      </pc:sldChg>
      <pc:sldChg chg="modAnim">
        <pc:chgData name="Dimitar Zahariev" userId="b84e4ebc77879e88" providerId="LiveId" clId="{AD85FF72-F587-4C99-8047-0F86B2653985}" dt="2021-05-05T08:09:49.093" v="249"/>
        <pc:sldMkLst>
          <pc:docMk/>
          <pc:sldMk cId="301502599" sldId="284"/>
        </pc:sldMkLst>
      </pc:sldChg>
      <pc:sldChg chg="modAnim">
        <pc:chgData name="Dimitar Zahariev" userId="b84e4ebc77879e88" providerId="LiveId" clId="{AD85FF72-F587-4C99-8047-0F86B2653985}" dt="2021-05-05T08:10:02.710" v="257"/>
        <pc:sldMkLst>
          <pc:docMk/>
          <pc:sldMk cId="3950382023" sldId="286"/>
        </pc:sldMkLst>
      </pc:sldChg>
      <pc:sldChg chg="modSp mod">
        <pc:chgData name="Dimitar Zahariev" userId="b84e4ebc77879e88" providerId="LiveId" clId="{AD85FF72-F587-4C99-8047-0F86B2653985}" dt="2021-05-05T07:48:37.920" v="1" actId="1036"/>
        <pc:sldMkLst>
          <pc:docMk/>
          <pc:sldMk cId="2304195169" sldId="291"/>
        </pc:sldMkLst>
        <pc:picChg chg="mod">
          <ac:chgData name="Dimitar Zahariev" userId="b84e4ebc77879e88" providerId="LiveId" clId="{AD85FF72-F587-4C99-8047-0F86B2653985}" dt="2021-05-05T07:48:37.920" v="1" actId="1036"/>
          <ac:picMkLst>
            <pc:docMk/>
            <pc:sldMk cId="2304195169" sldId="291"/>
            <ac:picMk id="5" creationId="{00000000-0000-0000-0000-000000000000}"/>
          </ac:picMkLst>
        </pc:picChg>
      </pc:sldChg>
      <pc:sldChg chg="modSp modAnim">
        <pc:chgData name="Dimitar Zahariev" userId="b84e4ebc77879e88" providerId="LiveId" clId="{AD85FF72-F587-4C99-8047-0F86B2653985}" dt="2021-05-05T08:11:23.474" v="262"/>
        <pc:sldMkLst>
          <pc:docMk/>
          <pc:sldMk cId="795381483" sldId="293"/>
        </pc:sldMkLst>
        <pc:spChg chg="mod">
          <ac:chgData name="Dimitar Zahariev" userId="b84e4ebc77879e88" providerId="LiveId" clId="{AD85FF72-F587-4C99-8047-0F86B2653985}" dt="2021-05-05T08:11:13.629" v="260" actId="20577"/>
          <ac:spMkLst>
            <pc:docMk/>
            <pc:sldMk cId="795381483" sldId="293"/>
            <ac:spMk id="4" creationId="{00000000-0000-0000-0000-000000000000}"/>
          </ac:spMkLst>
        </pc:spChg>
      </pc:sldChg>
      <pc:sldChg chg="modAnim">
        <pc:chgData name="Dimitar Zahariev" userId="b84e4ebc77879e88" providerId="LiveId" clId="{AD85FF72-F587-4C99-8047-0F86B2653985}" dt="2021-05-05T08:11:31.623" v="271"/>
        <pc:sldMkLst>
          <pc:docMk/>
          <pc:sldMk cId="1431945693" sldId="294"/>
        </pc:sldMkLst>
      </pc:sldChg>
      <pc:sldChg chg="modAnim">
        <pc:chgData name="Dimitar Zahariev" userId="b84e4ebc77879e88" providerId="LiveId" clId="{AD85FF72-F587-4C99-8047-0F86B2653985}" dt="2021-05-05T08:11:39.854" v="280"/>
        <pc:sldMkLst>
          <pc:docMk/>
          <pc:sldMk cId="2020420357" sldId="295"/>
        </pc:sldMkLst>
      </pc:sldChg>
      <pc:sldChg chg="modAnim">
        <pc:chgData name="Dimitar Zahariev" userId="b84e4ebc77879e88" providerId="LiveId" clId="{AD85FF72-F587-4C99-8047-0F86B2653985}" dt="2021-05-05T08:11:48.634" v="296"/>
        <pc:sldMkLst>
          <pc:docMk/>
          <pc:sldMk cId="149249361" sldId="296"/>
        </pc:sldMkLst>
      </pc:sldChg>
      <pc:sldChg chg="modAnim">
        <pc:chgData name="Dimitar Zahariev" userId="b84e4ebc77879e88" providerId="LiveId" clId="{AD85FF72-F587-4C99-8047-0F86B2653985}" dt="2021-05-05T08:11:55.976" v="305"/>
        <pc:sldMkLst>
          <pc:docMk/>
          <pc:sldMk cId="669101259" sldId="297"/>
        </pc:sldMkLst>
      </pc:sldChg>
      <pc:sldChg chg="modSp mod modAnim">
        <pc:chgData name="Dimitar Zahariev" userId="b84e4ebc77879e88" providerId="LiveId" clId="{AD85FF72-F587-4C99-8047-0F86B2653985}" dt="2021-05-05T08:12:12.284" v="324" actId="20577"/>
        <pc:sldMkLst>
          <pc:docMk/>
          <pc:sldMk cId="2979697606" sldId="298"/>
        </pc:sldMkLst>
        <pc:spChg chg="mod">
          <ac:chgData name="Dimitar Zahariev" userId="b84e4ebc77879e88" providerId="LiveId" clId="{AD85FF72-F587-4C99-8047-0F86B2653985}" dt="2021-05-05T08:12:12.284" v="324" actId="20577"/>
          <ac:spMkLst>
            <pc:docMk/>
            <pc:sldMk cId="2979697606" sldId="298"/>
            <ac:spMk id="4" creationId="{00000000-0000-0000-0000-000000000000}"/>
          </ac:spMkLst>
        </pc:spChg>
      </pc:sldChg>
      <pc:sldChg chg="modAnim">
        <pc:chgData name="Dimitar Zahariev" userId="b84e4ebc77879e88" providerId="LiveId" clId="{AD85FF72-F587-4C99-8047-0F86B2653985}" dt="2021-05-05T08:12:23.764" v="333"/>
        <pc:sldMkLst>
          <pc:docMk/>
          <pc:sldMk cId="1100985111" sldId="299"/>
        </pc:sldMkLst>
      </pc:sldChg>
      <pc:sldChg chg="modAnim">
        <pc:chgData name="Dimitar Zahariev" userId="b84e4ebc77879e88" providerId="LiveId" clId="{AD85FF72-F587-4C99-8047-0F86B2653985}" dt="2021-05-05T08:12:35.642" v="343"/>
        <pc:sldMkLst>
          <pc:docMk/>
          <pc:sldMk cId="175929115" sldId="300"/>
        </pc:sldMkLst>
      </pc:sldChg>
      <pc:sldChg chg="modSp modAnim">
        <pc:chgData name="Dimitar Zahariev" userId="b84e4ebc77879e88" providerId="LiveId" clId="{AD85FF72-F587-4C99-8047-0F86B2653985}" dt="2021-05-05T08:13:34.934" v="388" actId="113"/>
        <pc:sldMkLst>
          <pc:docMk/>
          <pc:sldMk cId="974728613" sldId="301"/>
        </pc:sldMkLst>
        <pc:spChg chg="mod">
          <ac:chgData name="Dimitar Zahariev" userId="b84e4ebc77879e88" providerId="LiveId" clId="{AD85FF72-F587-4C99-8047-0F86B2653985}" dt="2021-05-05T08:13:34.934" v="388" actId="113"/>
          <ac:spMkLst>
            <pc:docMk/>
            <pc:sldMk cId="974728613" sldId="301"/>
            <ac:spMk id="3" creationId="{00000000-0000-0000-0000-000000000000}"/>
          </ac:spMkLst>
        </pc:spChg>
      </pc:sldChg>
      <pc:sldChg chg="modAnim">
        <pc:chgData name="Dimitar Zahariev" userId="b84e4ebc77879e88" providerId="LiveId" clId="{AD85FF72-F587-4C99-8047-0F86B2653985}" dt="2021-05-05T08:13:48.605" v="393"/>
        <pc:sldMkLst>
          <pc:docMk/>
          <pc:sldMk cId="255354301" sldId="302"/>
        </pc:sldMkLst>
      </pc:sldChg>
      <pc:sldChg chg="modAnim">
        <pc:chgData name="Dimitar Zahariev" userId="b84e4ebc77879e88" providerId="LiveId" clId="{AD85FF72-F587-4C99-8047-0F86B2653985}" dt="2021-05-05T08:14:45.142" v="402"/>
        <pc:sldMkLst>
          <pc:docMk/>
          <pc:sldMk cId="1887230949" sldId="306"/>
        </pc:sldMkLst>
      </pc:sldChg>
      <pc:sldChg chg="modAnim">
        <pc:chgData name="Dimitar Zahariev" userId="b84e4ebc77879e88" providerId="LiveId" clId="{AD85FF72-F587-4C99-8047-0F86B2653985}" dt="2021-05-05T08:14:53.181" v="411"/>
        <pc:sldMkLst>
          <pc:docMk/>
          <pc:sldMk cId="1536044563" sldId="307"/>
        </pc:sldMkLst>
      </pc:sldChg>
      <pc:sldChg chg="modAnim">
        <pc:chgData name="Dimitar Zahariev" userId="b84e4ebc77879e88" providerId="LiveId" clId="{AD85FF72-F587-4C99-8047-0F86B2653985}" dt="2021-05-05T08:15:00.399" v="420"/>
        <pc:sldMkLst>
          <pc:docMk/>
          <pc:sldMk cId="1350059202" sldId="308"/>
        </pc:sldMkLst>
      </pc:sldChg>
      <pc:sldChg chg="modAnim">
        <pc:chgData name="Dimitar Zahariev" userId="b84e4ebc77879e88" providerId="LiveId" clId="{AD85FF72-F587-4C99-8047-0F86B2653985}" dt="2021-05-05T08:15:07.690" v="429"/>
        <pc:sldMkLst>
          <pc:docMk/>
          <pc:sldMk cId="2598165238" sldId="309"/>
        </pc:sldMkLst>
      </pc:sldChg>
      <pc:sldChg chg="modAnim">
        <pc:chgData name="Dimitar Zahariev" userId="b84e4ebc77879e88" providerId="LiveId" clId="{AD85FF72-F587-4C99-8047-0F86B2653985}" dt="2021-05-05T08:15:16" v="438"/>
        <pc:sldMkLst>
          <pc:docMk/>
          <pc:sldMk cId="4154943019" sldId="310"/>
        </pc:sldMkLst>
      </pc:sldChg>
      <pc:sldChg chg="modAnim">
        <pc:chgData name="Dimitar Zahariev" userId="b84e4ebc77879e88" providerId="LiveId" clId="{AD85FF72-F587-4C99-8047-0F86B2653985}" dt="2021-05-05T08:15:24.161" v="447"/>
        <pc:sldMkLst>
          <pc:docMk/>
          <pc:sldMk cId="1044763920" sldId="311"/>
        </pc:sldMkLst>
      </pc:sldChg>
      <pc:sldChg chg="modAnim">
        <pc:chgData name="Dimitar Zahariev" userId="b84e4ebc77879e88" providerId="LiveId" clId="{AD85FF72-F587-4C99-8047-0F86B2653985}" dt="2021-05-05T08:15:34.791" v="456"/>
        <pc:sldMkLst>
          <pc:docMk/>
          <pc:sldMk cId="884654281" sldId="312"/>
        </pc:sldMkLst>
      </pc:sldChg>
      <pc:sldChg chg="modAnim">
        <pc:chgData name="Dimitar Zahariev" userId="b84e4ebc77879e88" providerId="LiveId" clId="{AD85FF72-F587-4C99-8047-0F86B2653985}" dt="2021-05-05T08:23:49.738" v="465"/>
        <pc:sldMkLst>
          <pc:docMk/>
          <pc:sldMk cId="4005353415" sldId="313"/>
        </pc:sldMkLst>
      </pc:sldChg>
      <pc:sldChg chg="modSp modAnim">
        <pc:chgData name="Dimitar Zahariev" userId="b84e4ebc77879e88" providerId="LiveId" clId="{AD85FF72-F587-4C99-8047-0F86B2653985}" dt="2021-05-05T08:24:12.601" v="478" actId="20577"/>
        <pc:sldMkLst>
          <pc:docMk/>
          <pc:sldMk cId="1172798678" sldId="314"/>
        </pc:sldMkLst>
        <pc:spChg chg="mod">
          <ac:chgData name="Dimitar Zahariev" userId="b84e4ebc77879e88" providerId="LiveId" clId="{AD85FF72-F587-4C99-8047-0F86B2653985}" dt="2021-05-05T08:24:12.601" v="478" actId="20577"/>
          <ac:spMkLst>
            <pc:docMk/>
            <pc:sldMk cId="1172798678" sldId="314"/>
            <ac:spMk id="8" creationId="{00000000-0000-0000-0000-000000000000}"/>
          </ac:spMkLst>
        </pc:spChg>
      </pc:sldChg>
      <pc:sldChg chg="modAnim">
        <pc:chgData name="Dimitar Zahariev" userId="b84e4ebc77879e88" providerId="LiveId" clId="{AD85FF72-F587-4C99-8047-0F86B2653985}" dt="2021-05-05T08:24:31.434" v="487"/>
        <pc:sldMkLst>
          <pc:docMk/>
          <pc:sldMk cId="3066377719" sldId="315"/>
        </pc:sldMkLst>
      </pc:sldChg>
      <pc:sldChg chg="modSp mod">
        <pc:chgData name="Dimitar Zahariev" userId="b84e4ebc77879e88" providerId="LiveId" clId="{AD85FF72-F587-4C99-8047-0F86B2653985}" dt="2021-05-05T08:26:52.334" v="525" actId="20577"/>
        <pc:sldMkLst>
          <pc:docMk/>
          <pc:sldMk cId="2968059247" sldId="318"/>
        </pc:sldMkLst>
        <pc:spChg chg="mod">
          <ac:chgData name="Dimitar Zahariev" userId="b84e4ebc77879e88" providerId="LiveId" clId="{AD85FF72-F587-4C99-8047-0F86B2653985}" dt="2021-05-05T08:26:52.334" v="525" actId="20577"/>
          <ac:spMkLst>
            <pc:docMk/>
            <pc:sldMk cId="2968059247" sldId="318"/>
            <ac:spMk id="5" creationId="{00000000-0000-0000-0000-000000000000}"/>
          </ac:spMkLst>
        </pc:spChg>
      </pc:sldChg>
      <pc:sldChg chg="modAnim">
        <pc:chgData name="Dimitar Zahariev" userId="b84e4ebc77879e88" providerId="LiveId" clId="{AD85FF72-F587-4C99-8047-0F86B2653985}" dt="2021-05-05T08:27:23.763" v="534"/>
        <pc:sldMkLst>
          <pc:docMk/>
          <pc:sldMk cId="467302384" sldId="323"/>
        </pc:sldMkLst>
      </pc:sldChg>
      <pc:sldChg chg="modAnim">
        <pc:chgData name="Dimitar Zahariev" userId="b84e4ebc77879e88" providerId="LiveId" clId="{AD85FF72-F587-4C99-8047-0F86B2653985}" dt="2021-05-05T08:27:41.099" v="543"/>
        <pc:sldMkLst>
          <pc:docMk/>
          <pc:sldMk cId="245320329" sldId="324"/>
        </pc:sldMkLst>
      </pc:sldChg>
      <pc:sldChg chg="modAnim">
        <pc:chgData name="Dimitar Zahariev" userId="b84e4ebc77879e88" providerId="LiveId" clId="{AD85FF72-F587-4C99-8047-0F86B2653985}" dt="2021-05-05T08:27:50.146" v="552"/>
        <pc:sldMkLst>
          <pc:docMk/>
          <pc:sldMk cId="1980771203" sldId="325"/>
        </pc:sldMkLst>
      </pc:sldChg>
      <pc:sldChg chg="modAnim">
        <pc:chgData name="Dimitar Zahariev" userId="b84e4ebc77879e88" providerId="LiveId" clId="{AD85FF72-F587-4C99-8047-0F86B2653985}" dt="2021-05-05T08:27:59.257" v="562"/>
        <pc:sldMkLst>
          <pc:docMk/>
          <pc:sldMk cId="857179227" sldId="326"/>
        </pc:sldMkLst>
      </pc:sldChg>
      <pc:sldChg chg="modAnim">
        <pc:chgData name="Dimitar Zahariev" userId="b84e4ebc77879e88" providerId="LiveId" clId="{AD85FF72-F587-4C99-8047-0F86B2653985}" dt="2021-05-05T08:28:06.366" v="572"/>
        <pc:sldMkLst>
          <pc:docMk/>
          <pc:sldMk cId="398778732" sldId="327"/>
        </pc:sldMkLst>
      </pc:sldChg>
      <pc:sldChg chg="modAnim">
        <pc:chgData name="Dimitar Zahariev" userId="b84e4ebc77879e88" providerId="LiveId" clId="{AD85FF72-F587-4C99-8047-0F86B2653985}" dt="2021-05-05T08:28:16.228" v="577"/>
        <pc:sldMkLst>
          <pc:docMk/>
          <pc:sldMk cId="2852590016" sldId="328"/>
        </pc:sldMkLst>
      </pc:sldChg>
      <pc:sldChg chg="modAnim">
        <pc:chgData name="Dimitar Zahariev" userId="b84e4ebc77879e88" providerId="LiveId" clId="{AD85FF72-F587-4C99-8047-0F86B2653985}" dt="2021-05-05T08:28:28.626" v="586"/>
        <pc:sldMkLst>
          <pc:docMk/>
          <pc:sldMk cId="3589012619" sldId="329"/>
        </pc:sldMkLst>
      </pc:sldChg>
      <pc:sldChg chg="modAnim">
        <pc:chgData name="Dimitar Zahariev" userId="b84e4ebc77879e88" providerId="LiveId" clId="{AD85FF72-F587-4C99-8047-0F86B2653985}" dt="2021-05-05T08:28:38.257" v="591"/>
        <pc:sldMkLst>
          <pc:docMk/>
          <pc:sldMk cId="177906868" sldId="330"/>
        </pc:sldMkLst>
      </pc:sldChg>
      <pc:sldChg chg="modAnim">
        <pc:chgData name="Dimitar Zahariev" userId="b84e4ebc77879e88" providerId="LiveId" clId="{AD85FF72-F587-4C99-8047-0F86B2653985}" dt="2021-05-05T08:29:00.057" v="600"/>
        <pc:sldMkLst>
          <pc:docMk/>
          <pc:sldMk cId="1504575168" sldId="331"/>
        </pc:sldMkLst>
      </pc:sldChg>
      <pc:sldChg chg="modAnim">
        <pc:chgData name="Dimitar Zahariev" userId="b84e4ebc77879e88" providerId="LiveId" clId="{AD85FF72-F587-4C99-8047-0F86B2653985}" dt="2021-05-05T08:29:08.020" v="609"/>
        <pc:sldMkLst>
          <pc:docMk/>
          <pc:sldMk cId="3195602791" sldId="332"/>
        </pc:sldMkLst>
      </pc:sldChg>
      <pc:sldChg chg="modAnim">
        <pc:chgData name="Dimitar Zahariev" userId="b84e4ebc77879e88" providerId="LiveId" clId="{AD85FF72-F587-4C99-8047-0F86B2653985}" dt="2021-05-05T08:29:15.323" v="614"/>
        <pc:sldMkLst>
          <pc:docMk/>
          <pc:sldMk cId="2360725738" sldId="333"/>
        </pc:sldMkLst>
      </pc:sldChg>
      <pc:sldChg chg="modAnim">
        <pc:chgData name="Dimitar Zahariev" userId="b84e4ebc77879e88" providerId="LiveId" clId="{AD85FF72-F587-4C99-8047-0F86B2653985}" dt="2021-05-05T08:29:23.818" v="623"/>
        <pc:sldMkLst>
          <pc:docMk/>
          <pc:sldMk cId="552906742" sldId="334"/>
        </pc:sldMkLst>
      </pc:sldChg>
      <pc:sldChg chg="modAnim">
        <pc:chgData name="Dimitar Zahariev" userId="b84e4ebc77879e88" providerId="LiveId" clId="{AD85FF72-F587-4C99-8047-0F86B2653985}" dt="2021-05-05T08:29:31.874" v="632"/>
        <pc:sldMkLst>
          <pc:docMk/>
          <pc:sldMk cId="4008393597" sldId="335"/>
        </pc:sldMkLst>
      </pc:sldChg>
      <pc:sldChg chg="modAnim">
        <pc:chgData name="Dimitar Zahariev" userId="b84e4ebc77879e88" providerId="LiveId" clId="{AD85FF72-F587-4C99-8047-0F86B2653985}" dt="2021-05-05T08:29:43.360" v="641"/>
        <pc:sldMkLst>
          <pc:docMk/>
          <pc:sldMk cId="1807892063" sldId="336"/>
        </pc:sldMkLst>
      </pc:sldChg>
      <pc:sldChg chg="modAnim">
        <pc:chgData name="Dimitar Zahariev" userId="b84e4ebc77879e88" providerId="LiveId" clId="{AD85FF72-F587-4C99-8047-0F86B2653985}" dt="2021-05-05T08:29:51.633" v="650"/>
        <pc:sldMkLst>
          <pc:docMk/>
          <pc:sldMk cId="1469713029" sldId="337"/>
        </pc:sldMkLst>
      </pc:sldChg>
      <pc:sldChg chg="modAnim">
        <pc:chgData name="Dimitar Zahariev" userId="b84e4ebc77879e88" providerId="LiveId" clId="{AD85FF72-F587-4C99-8047-0F86B2653985}" dt="2021-05-05T08:30:05.697" v="659"/>
        <pc:sldMkLst>
          <pc:docMk/>
          <pc:sldMk cId="2335239134" sldId="338"/>
        </pc:sldMkLst>
      </pc:sldChg>
      <pc:sldChg chg="modAnim">
        <pc:chgData name="Dimitar Zahariev" userId="b84e4ebc77879e88" providerId="LiveId" clId="{AD85FF72-F587-4C99-8047-0F86B2653985}" dt="2021-05-05T08:30:12.537" v="668"/>
        <pc:sldMkLst>
          <pc:docMk/>
          <pc:sldMk cId="3541800953" sldId="339"/>
        </pc:sldMkLst>
      </pc:sldChg>
      <pc:sldChg chg="modAnim">
        <pc:chgData name="Dimitar Zahariev" userId="b84e4ebc77879e88" providerId="LiveId" clId="{AD85FF72-F587-4C99-8047-0F86B2653985}" dt="2021-05-05T08:30:21.991" v="673"/>
        <pc:sldMkLst>
          <pc:docMk/>
          <pc:sldMk cId="2390561873" sldId="340"/>
        </pc:sldMkLst>
      </pc:sldChg>
      <pc:sldChg chg="modAnim">
        <pc:chgData name="Dimitar Zahariev" userId="b84e4ebc77879e88" providerId="LiveId" clId="{AD85FF72-F587-4C99-8047-0F86B2653985}" dt="2021-05-05T08:30:33.537" v="683"/>
        <pc:sldMkLst>
          <pc:docMk/>
          <pc:sldMk cId="1239208993" sldId="341"/>
        </pc:sldMkLst>
      </pc:sldChg>
      <pc:sldChg chg="modAnim">
        <pc:chgData name="Dimitar Zahariev" userId="b84e4ebc77879e88" providerId="LiveId" clId="{AD85FF72-F587-4C99-8047-0F86B2653985}" dt="2021-05-05T08:30:40.946" v="693"/>
        <pc:sldMkLst>
          <pc:docMk/>
          <pc:sldMk cId="2487794478" sldId="342"/>
        </pc:sldMkLst>
      </pc:sldChg>
      <pc:sldChg chg="modAnim">
        <pc:chgData name="Dimitar Zahariev" userId="b84e4ebc77879e88" providerId="LiveId" clId="{AD85FF72-F587-4C99-8047-0F86B2653985}" dt="2021-05-05T08:30:48.009" v="698"/>
        <pc:sldMkLst>
          <pc:docMk/>
          <pc:sldMk cId="909822734" sldId="343"/>
        </pc:sldMkLst>
      </pc:sldChg>
      <pc:sldChg chg="modAnim">
        <pc:chgData name="Dimitar Zahariev" userId="b84e4ebc77879e88" providerId="LiveId" clId="{AD85FF72-F587-4C99-8047-0F86B2653985}" dt="2021-05-05T08:30:55.864" v="707"/>
        <pc:sldMkLst>
          <pc:docMk/>
          <pc:sldMk cId="4242263895" sldId="344"/>
        </pc:sldMkLst>
      </pc:sldChg>
      <pc:sldChg chg="modAnim">
        <pc:chgData name="Dimitar Zahariev" userId="b84e4ebc77879e88" providerId="LiveId" clId="{AD85FF72-F587-4C99-8047-0F86B2653985}" dt="2021-05-05T08:31:09.923" v="712"/>
        <pc:sldMkLst>
          <pc:docMk/>
          <pc:sldMk cId="1444841552" sldId="345"/>
        </pc:sldMkLst>
      </pc:sldChg>
      <pc:sldChg chg="modAnim">
        <pc:chgData name="Dimitar Zahariev" userId="b84e4ebc77879e88" providerId="LiveId" clId="{AD85FF72-F587-4C99-8047-0F86B2653985}" dt="2021-05-05T08:31:19.607" v="721"/>
        <pc:sldMkLst>
          <pc:docMk/>
          <pc:sldMk cId="3607470639" sldId="346"/>
        </pc:sldMkLst>
      </pc:sldChg>
      <pc:sldChg chg="modAnim">
        <pc:chgData name="Dimitar Zahariev" userId="b84e4ebc77879e88" providerId="LiveId" clId="{AD85FF72-F587-4C99-8047-0F86B2653985}" dt="2021-05-05T08:31:27.346" v="730"/>
        <pc:sldMkLst>
          <pc:docMk/>
          <pc:sldMk cId="1415434461" sldId="347"/>
        </pc:sldMkLst>
      </pc:sldChg>
      <pc:sldChg chg="modAnim">
        <pc:chgData name="Dimitar Zahariev" userId="b84e4ebc77879e88" providerId="LiveId" clId="{AD85FF72-F587-4C99-8047-0F86B2653985}" dt="2021-05-05T08:31:37.148" v="739"/>
        <pc:sldMkLst>
          <pc:docMk/>
          <pc:sldMk cId="1619882199" sldId="348"/>
        </pc:sldMkLst>
      </pc:sldChg>
      <pc:sldChg chg="modSp mod">
        <pc:chgData name="Dimitar Zahariev" userId="b84e4ebc77879e88" providerId="LiveId" clId="{AD85FF72-F587-4C99-8047-0F86B2653985}" dt="2021-05-05T08:31:48.916" v="743" actId="20577"/>
        <pc:sldMkLst>
          <pc:docMk/>
          <pc:sldMk cId="3867777153" sldId="350"/>
        </pc:sldMkLst>
        <pc:spChg chg="mod">
          <ac:chgData name="Dimitar Zahariev" userId="b84e4ebc77879e88" providerId="LiveId" clId="{AD85FF72-F587-4C99-8047-0F86B2653985}" dt="2021-05-05T08:31:48.916" v="743" actId="20577"/>
          <ac:spMkLst>
            <pc:docMk/>
            <pc:sldMk cId="3867777153" sldId="350"/>
            <ac:spMk id="4" creationId="{00000000-0000-0000-0000-000000000000}"/>
          </ac:spMkLst>
        </pc:spChg>
      </pc:sldChg>
      <pc:sldChg chg="modSp">
        <pc:chgData name="Dimitar Zahariev" userId="b84e4ebc77879e88" providerId="LiveId" clId="{AD85FF72-F587-4C99-8047-0F86B2653985}" dt="2021-05-05T08:32:59.912" v="744" actId="33524"/>
        <pc:sldMkLst>
          <pc:docMk/>
          <pc:sldMk cId="3926475583" sldId="359"/>
        </pc:sldMkLst>
        <pc:spChg chg="mod">
          <ac:chgData name="Dimitar Zahariev" userId="b84e4ebc77879e88" providerId="LiveId" clId="{AD85FF72-F587-4C99-8047-0F86B2653985}" dt="2021-05-05T08:32:59.912" v="744" actId="33524"/>
          <ac:spMkLst>
            <pc:docMk/>
            <pc:sldMk cId="3926475583" sldId="359"/>
            <ac:spMk id="9" creationId="{00000000-0000-0000-0000-000000000000}"/>
          </ac:spMkLst>
        </pc:spChg>
      </pc:sldChg>
      <pc:sldChg chg="modAnim">
        <pc:chgData name="Dimitar Zahariev" userId="b84e4ebc77879e88" providerId="LiveId" clId="{AD85FF72-F587-4C99-8047-0F86B2653985}" dt="2021-05-05T08:33:10.618" v="754"/>
        <pc:sldMkLst>
          <pc:docMk/>
          <pc:sldMk cId="2914529736" sldId="360"/>
        </pc:sldMkLst>
      </pc:sldChg>
      <pc:sldChg chg="modAnim">
        <pc:chgData name="Dimitar Zahariev" userId="b84e4ebc77879e88" providerId="LiveId" clId="{AD85FF72-F587-4C99-8047-0F86B2653985}" dt="2021-05-05T08:33:25.538" v="765"/>
        <pc:sldMkLst>
          <pc:docMk/>
          <pc:sldMk cId="73451807" sldId="361"/>
        </pc:sldMkLst>
      </pc:sldChg>
      <pc:sldChg chg="modAnim">
        <pc:chgData name="Dimitar Zahariev" userId="b84e4ebc77879e88" providerId="LiveId" clId="{AD85FF72-F587-4C99-8047-0F86B2653985}" dt="2021-05-05T08:33:35.471" v="775"/>
        <pc:sldMkLst>
          <pc:docMk/>
          <pc:sldMk cId="1957298857" sldId="362"/>
        </pc:sldMkLst>
      </pc:sldChg>
      <pc:sldChg chg="modAnim">
        <pc:chgData name="Dimitar Zahariev" userId="b84e4ebc77879e88" providerId="LiveId" clId="{AD85FF72-F587-4C99-8047-0F86B2653985}" dt="2021-05-05T08:33:45.619" v="784"/>
        <pc:sldMkLst>
          <pc:docMk/>
          <pc:sldMk cId="2140609646" sldId="363"/>
        </pc:sldMkLst>
      </pc:sldChg>
      <pc:sldChg chg="add">
        <pc:chgData name="Dimitar Zahariev" userId="b84e4ebc77879e88" providerId="LiveId" clId="{AD85FF72-F587-4C99-8047-0F86B2653985}" dt="2021-05-05T07:50:58.251" v="2"/>
        <pc:sldMkLst>
          <pc:docMk/>
          <pc:sldMk cId="1022073263" sldId="379"/>
        </pc:sldMkLst>
      </pc:sldChg>
      <pc:sldChg chg="modSp add del mod">
        <pc:chgData name="Dimitar Zahariev" userId="b84e4ebc77879e88" providerId="LiveId" clId="{AD85FF72-F587-4C99-8047-0F86B2653985}" dt="2021-05-05T14:34:25.984" v="818"/>
        <pc:sldMkLst>
          <pc:docMk/>
          <pc:sldMk cId="2856544599" sldId="610"/>
        </pc:sldMkLst>
        <pc:spChg chg="mod">
          <ac:chgData name="Dimitar Zahariev" userId="b84e4ebc77879e88" providerId="LiveId" clId="{AD85FF72-F587-4C99-8047-0F86B2653985}" dt="2021-05-05T08:01:06.060" v="4"/>
          <ac:spMkLst>
            <pc:docMk/>
            <pc:sldMk cId="2856544599" sldId="610"/>
            <ac:spMk id="2" creationId="{0EC3D611-83A9-4DFF-BD0D-AE6061924E88}"/>
          </ac:spMkLst>
        </pc:spChg>
        <pc:spChg chg="mod">
          <ac:chgData name="Dimitar Zahariev" userId="b84e4ebc77879e88" providerId="LiveId" clId="{AD85FF72-F587-4C99-8047-0F86B2653985}" dt="2021-05-05T14:32:30.094" v="788"/>
          <ac:spMkLst>
            <pc:docMk/>
            <pc:sldMk cId="2856544599" sldId="610"/>
            <ac:spMk id="4" creationId="{0141AF62-65D2-47C8-ACCC-4D20F874D323}"/>
          </ac:spMkLst>
        </pc:spChg>
        <pc:graphicFrameChg chg="mod">
          <ac:chgData name="Dimitar Zahariev" userId="b84e4ebc77879e88" providerId="LiveId" clId="{AD85FF72-F587-4C99-8047-0F86B2653985}" dt="2021-05-05T14:34:25.984" v="818"/>
          <ac:graphicFrameMkLst>
            <pc:docMk/>
            <pc:sldMk cId="2856544599" sldId="610"/>
            <ac:graphicFrameMk id="5" creationId="{C9A07C50-DB27-4B27-9564-E6E6CE66CE5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1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409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730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ccess.redhat.com/documentation/en-US/Red_Hat_Enterprise_Linux/" TargetMode="External"/><Relationship Id="rId5" Type="http://schemas.openxmlformats.org/officeDocument/2006/relationships/hyperlink" Target="https://help.ubuntu.com/" TargetMode="External"/><Relationship Id="rId4" Type="http://schemas.openxmlformats.org/officeDocument/2006/relationships/hyperlink" Target="https://doc.opensuse.org/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oftwaregroup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www.xs-softwar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image" Target="../media/image45.png"/><Relationship Id="rId10" Type="http://schemas.openxmlformats.org/officeDocument/2006/relationships/image" Target="../media/image3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0.jpeg"/><Relationship Id="rId22" Type="http://schemas.openxmlformats.org/officeDocument/2006/relationships/image" Target="../media/image44.jfi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Getting Help. Working with Files and Folders</a:t>
            </a:r>
          </a:p>
          <a:p>
            <a:r>
              <a:rPr lang="en-US" sz="3600" dirty="0"/>
              <a:t>Users and Groups. Access Rights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Working in the Console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A7D223-86AC-41FF-9D38-8FA7ADFBC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0974" y="1123332"/>
            <a:ext cx="9910026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operational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Driven by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(PATH, USER, SHELL, …)</a:t>
            </a:r>
          </a:p>
          <a:p>
            <a:pPr>
              <a:lnSpc>
                <a:spcPct val="100000"/>
              </a:lnSpc>
            </a:pPr>
            <a:r>
              <a:rPr lang="en-US" dirty="0"/>
              <a:t>Set up both on </a:t>
            </a:r>
            <a:r>
              <a:rPr lang="en-US" b="1" dirty="0">
                <a:solidFill>
                  <a:schemeClr val="bg1"/>
                </a:solidFill>
              </a:rPr>
              <a:t>system level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per user</a:t>
            </a:r>
          </a:p>
          <a:p>
            <a:pPr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modifiable</a:t>
            </a:r>
            <a:r>
              <a:rPr lang="en-US" dirty="0"/>
              <a:t> by both users and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inheritable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Rights – Notations Side by Side</a:t>
            </a:r>
            <a:endParaRPr lang="en-US" b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A74657C-8DBD-417E-9C74-CBD959DF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50782"/>
              </p:ext>
            </p:extLst>
          </p:nvPr>
        </p:nvGraphicFramePr>
        <p:xfrm>
          <a:off x="1626129" y="1828800"/>
          <a:ext cx="893974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742">
                  <a:extLst>
                    <a:ext uri="{9D8B030D-6E8A-4147-A177-3AD203B41FA5}">
                      <a16:colId xmlns:a16="http://schemas.microsoft.com/office/drawing/2014/main" val="32929929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635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488919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0692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Permissions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Binary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Octal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---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1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--x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Execute-only permission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2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-w-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Write-only permission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1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wx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and execute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9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r--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Read-only permission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4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r-x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and execute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rw</a:t>
                      </a:r>
                      <a:r>
                        <a:rPr lang="en-US" sz="2400" dirty="0"/>
                        <a:t>-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and write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rwx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Read, write, and execute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0787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2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rights = </a:t>
            </a:r>
            <a:r>
              <a:rPr lang="en-US" b="1" dirty="0">
                <a:solidFill>
                  <a:schemeClr val="bg1"/>
                </a:solidFill>
              </a:rPr>
              <a:t>666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Subtract </a:t>
            </a:r>
            <a:r>
              <a:rPr lang="en-US" b="1" dirty="0" err="1">
                <a:solidFill>
                  <a:schemeClr val="bg1"/>
                </a:solidFill>
              </a:rPr>
              <a:t>umask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bg1"/>
                </a:solidFill>
              </a:rPr>
              <a:t>002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Result = </a:t>
            </a:r>
            <a:r>
              <a:rPr lang="en-US" b="1" dirty="0">
                <a:solidFill>
                  <a:schemeClr val="bg1"/>
                </a:solidFill>
              </a:rPr>
              <a:t>664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directories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rights = </a:t>
            </a:r>
            <a:r>
              <a:rPr lang="en-US" b="1" dirty="0">
                <a:solidFill>
                  <a:schemeClr val="bg1"/>
                </a:solidFill>
              </a:rPr>
              <a:t>777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Subtract </a:t>
            </a:r>
            <a:r>
              <a:rPr lang="en-US" b="1" dirty="0" err="1">
                <a:solidFill>
                  <a:schemeClr val="bg1"/>
                </a:solidFill>
              </a:rPr>
              <a:t>umask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bg1"/>
                </a:solidFill>
              </a:rPr>
              <a:t>002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Result = </a:t>
            </a:r>
            <a:r>
              <a:rPr lang="en-US" b="1" dirty="0">
                <a:solidFill>
                  <a:schemeClr val="bg1"/>
                </a:solidFill>
              </a:rPr>
              <a:t>775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Access Rights</a:t>
            </a:r>
            <a:endParaRPr lang="en-US" b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5676267" y="1447800"/>
            <a:ext cx="2748982" cy="2677656"/>
            <a:chOff x="6096735" y="1709954"/>
            <a:chExt cx="2590800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6096735" y="1709954"/>
              <a:ext cx="2590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6   6   6</a:t>
              </a: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0   0   2</a:t>
              </a:r>
            </a:p>
            <a:p>
              <a:endParaRPr lang="en-US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6   6   4</a:t>
              </a: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8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 </a:t>
              </a:r>
              <a:r>
                <a:rPr lang="en-US" sz="28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 r--)</a:t>
              </a:r>
              <a:endParaRPr lang="bg-BG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6401535" y="3233954"/>
              <a:ext cx="2133600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610600" y="3501369"/>
            <a:ext cx="2748982" cy="2677656"/>
            <a:chOff x="6096735" y="1709954"/>
            <a:chExt cx="2590800" cy="2677656"/>
          </a:xfrm>
        </p:grpSpPr>
        <p:sp>
          <p:nvSpPr>
            <p:cNvPr id="12" name="TextBox 11"/>
            <p:cNvSpPr txBox="1"/>
            <p:nvPr/>
          </p:nvSpPr>
          <p:spPr>
            <a:xfrm>
              <a:off x="6096735" y="1709954"/>
              <a:ext cx="2590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7   7   7</a:t>
              </a: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0   0   2</a:t>
              </a:r>
            </a:p>
            <a:p>
              <a:endParaRPr lang="en-US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7   7   5</a:t>
              </a:r>
            </a:p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8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rwx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8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rwx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r-x)</a:t>
              </a:r>
              <a:endParaRPr lang="bg-BG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401535" y="3233954"/>
              <a:ext cx="2133600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57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42398" y="1219200"/>
            <a:ext cx="11631005" cy="2229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Prevent non-owners of a file to delete it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Usually used for directories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Numeric permission is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1xxx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Can be set in both ways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Permissions – Sticky Bit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2397" y="3941824"/>
            <a:ext cx="11658600" cy="251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sticky bit of a folder with permissions 755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1755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dir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sticky bit using a symbolic notation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o+t</a:t>
            </a:r>
            <a:r>
              <a:rPr lang="en-US" sz="3000" dirty="0">
                <a:solidFill>
                  <a:schemeClr val="bg1"/>
                </a:solidFill>
                <a:effectLst/>
              </a:rPr>
              <a:t>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dir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28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42398" y="1219200"/>
            <a:ext cx="11631005" cy="3124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Allows users to run a program as if it was member of the group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Usually used for directories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All new files are owned by the group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Numeric permission is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2xxx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Can be set in both ways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Permissions – Set Group ID (SGID)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2397" y="4419600"/>
            <a:ext cx="11658600" cy="20368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SGID to a file with permissions 644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2644 script.sh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SGID using a symbolic notation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g+s</a:t>
            </a:r>
            <a:r>
              <a:rPr lang="en-US" sz="3000" dirty="0">
                <a:solidFill>
                  <a:schemeClr val="bg1"/>
                </a:solidFill>
                <a:effectLst/>
              </a:rPr>
              <a:t> script.sh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21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42398" y="1219200"/>
            <a:ext cx="11631005" cy="2590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Allows users to run a program as if it was its owner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Usually, the owner is root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Numeric permission is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4xxx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Can be set in both ways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Permissions – Set User ID (SUID)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2397" y="3941824"/>
            <a:ext cx="11658600" cy="251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SUID to a file with permissions 644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4644 script.sh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SUID using a symbolic notation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u+s</a:t>
            </a:r>
            <a:r>
              <a:rPr lang="en-US" sz="3000" dirty="0">
                <a:solidFill>
                  <a:schemeClr val="bg1"/>
                </a:solidFill>
                <a:effectLst/>
              </a:rPr>
              <a:t> script.sh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4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file mode bits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file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fixed permissions*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755 hello.sh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execute permission for the group*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g-x hello.sh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62A45-1C1C-4BE7-A73B-4DAFECA7D834}"/>
              </a:ext>
            </a:extLst>
          </p:cNvPr>
          <p:cNvSpPr txBox="1"/>
          <p:nvPr/>
        </p:nvSpPr>
        <p:spPr>
          <a:xfrm>
            <a:off x="2894012" y="6350452"/>
            <a:ext cx="64008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No </a:t>
            </a:r>
            <a:r>
              <a:rPr lang="en-US" b="1" dirty="0" err="1"/>
              <a:t>sudo</a:t>
            </a:r>
            <a:r>
              <a:rPr lang="en-US" dirty="0"/>
              <a:t> is needed when objects are owned by the current user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52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file owner and group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chown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[owner][</a:t>
            </a:r>
            <a:r>
              <a:rPr lang="en-US" sz="3000" dirty="0">
                <a:solidFill>
                  <a:schemeClr val="accent1"/>
                </a:solidFill>
                <a:effectLst/>
              </a:rPr>
              <a:t>:</a:t>
            </a:r>
            <a:r>
              <a:rPr lang="en-US" sz="3000" dirty="0">
                <a:solidFill>
                  <a:schemeClr val="tx1"/>
                </a:solidFill>
                <a:effectLst/>
              </a:rPr>
              <a:t>[group]] file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both owner and group of a file*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chown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user:users</a:t>
            </a:r>
            <a:r>
              <a:rPr lang="en-US" sz="3000" dirty="0">
                <a:solidFill>
                  <a:schemeClr val="bg1"/>
                </a:solidFill>
                <a:effectLst/>
              </a:rPr>
              <a:t> file.txt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recursively the group for a folder*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chown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-R :developers project/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C929F-4599-47BA-A2C3-20E9BE712400}"/>
              </a:ext>
            </a:extLst>
          </p:cNvPr>
          <p:cNvSpPr txBox="1"/>
          <p:nvPr/>
        </p:nvSpPr>
        <p:spPr>
          <a:xfrm>
            <a:off x="2894012" y="6350452"/>
            <a:ext cx="64008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No </a:t>
            </a:r>
            <a:r>
              <a:rPr lang="en-US" b="1" dirty="0" err="1"/>
              <a:t>sudo</a:t>
            </a:r>
            <a:r>
              <a:rPr lang="en-US" dirty="0"/>
              <a:t> is needed when objects are owned by the current user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89422" y="1704034"/>
            <a:ext cx="2745000" cy="1108937"/>
          </a:xfrm>
          <a:prstGeom prst="wedgeRoundRectCallout">
            <a:avLst>
              <a:gd name="adj1" fmla="val -44896"/>
              <a:gd name="adj2" fmla="val 65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replaced with "."</a:t>
            </a:r>
          </a:p>
        </p:txBody>
      </p:sp>
    </p:spTree>
    <p:extLst>
      <p:ext uri="{BB962C8B-B14F-4D97-AF65-F5344CB8AC3E}">
        <p14:creationId xmlns:p14="http://schemas.microsoft.com/office/powerpoint/2010/main" val="734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/>
      <p:bldP spid="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group ownership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chgrp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chgrp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 file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the group of a files*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chgrp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developers code*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recursively the group for a folder*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chgrp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vR</a:t>
            </a:r>
            <a:r>
              <a:rPr lang="en-US" sz="3000" dirty="0">
                <a:solidFill>
                  <a:schemeClr val="bg1"/>
                </a:solidFill>
                <a:effectLst/>
              </a:rPr>
              <a:t> developers project/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D309D-0D44-415C-AB4D-EE4C7D4410B2}"/>
              </a:ext>
            </a:extLst>
          </p:cNvPr>
          <p:cNvSpPr txBox="1"/>
          <p:nvPr/>
        </p:nvSpPr>
        <p:spPr>
          <a:xfrm>
            <a:off x="2894012" y="6350452"/>
            <a:ext cx="64008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No </a:t>
            </a:r>
            <a:r>
              <a:rPr lang="en-US" b="1" dirty="0" err="1"/>
              <a:t>sudo</a:t>
            </a:r>
            <a:r>
              <a:rPr lang="en-US" dirty="0"/>
              <a:t> is needed when objects are owned by the current user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2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 or set file mode mask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umask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umask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[mode]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current mask using the symbolic notation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umask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new mask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umask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0022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6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Existing folder (</a:t>
            </a:r>
            <a:r>
              <a:rPr lang="en-US" b="1" dirty="0">
                <a:solidFill>
                  <a:schemeClr val="bg1"/>
                </a:solidFill>
              </a:rPr>
              <a:t>/users/</a:t>
            </a:r>
            <a:r>
              <a:rPr lang="en-US" b="1" dirty="0" err="1">
                <a:solidFill>
                  <a:schemeClr val="bg1"/>
                </a:solidFill>
              </a:rPr>
              <a:t>newuser</a:t>
            </a:r>
            <a:r>
              <a:rPr lang="en-US" dirty="0"/>
              <a:t>) owned by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Existing group (</a:t>
            </a:r>
            <a:r>
              <a:rPr lang="en-US" b="1" dirty="0" err="1">
                <a:solidFill>
                  <a:schemeClr val="bg1"/>
                </a:solidFill>
              </a:rPr>
              <a:t>projectx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Goals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Username: </a:t>
            </a:r>
            <a:r>
              <a:rPr lang="en-US" b="1" dirty="0" err="1">
                <a:solidFill>
                  <a:schemeClr val="bg1"/>
                </a:solidFill>
              </a:rPr>
              <a:t>newuser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Password: </a:t>
            </a:r>
            <a:r>
              <a:rPr lang="en-US" b="1" dirty="0">
                <a:solidFill>
                  <a:schemeClr val="bg1"/>
                </a:solidFill>
              </a:rPr>
              <a:t>Password1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Home directory: </a:t>
            </a:r>
            <a:r>
              <a:rPr lang="en-US" b="1" dirty="0">
                <a:solidFill>
                  <a:schemeClr val="bg1"/>
                </a:solidFill>
              </a:rPr>
              <a:t>/users/</a:t>
            </a:r>
            <a:r>
              <a:rPr lang="en-US" b="1" dirty="0" err="1">
                <a:solidFill>
                  <a:schemeClr val="bg1"/>
                </a:solidFill>
              </a:rPr>
              <a:t>newuser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Explicit shell: </a:t>
            </a:r>
            <a:r>
              <a:rPr lang="en-US" b="1" dirty="0">
                <a:solidFill>
                  <a:schemeClr val="bg1"/>
                </a:solidFill>
              </a:rPr>
              <a:t>/bin/bash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Member of the </a:t>
            </a:r>
            <a:r>
              <a:rPr lang="en-US" b="1" dirty="0" err="1">
                <a:solidFill>
                  <a:schemeClr val="bg1"/>
                </a:solidFill>
              </a:rPr>
              <a:t>projectx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group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 User</a:t>
            </a:r>
            <a:endParaRPr lang="en-US" b="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6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General purpose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$?</a:t>
            </a:r>
            <a:r>
              <a:rPr lang="en-US" dirty="0"/>
              <a:t> =&gt; Return the exit code of last executed command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$!</a:t>
            </a:r>
            <a:r>
              <a:rPr lang="en-US" dirty="0"/>
              <a:t> =&gt; Return the PID of the last job run in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$$</a:t>
            </a:r>
            <a:r>
              <a:rPr lang="en-US" dirty="0"/>
              <a:t> =&gt; Return the PID of the current process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$_</a:t>
            </a:r>
            <a:r>
              <a:rPr lang="en-US" dirty="0"/>
              <a:t> =&gt; Return the final argument of the previous command</a:t>
            </a:r>
          </a:p>
          <a:p>
            <a:pPr>
              <a:lnSpc>
                <a:spcPct val="100000"/>
              </a:lnSpc>
            </a:pPr>
            <a:r>
              <a:rPr lang="en-US" dirty="0"/>
              <a:t>Prompt related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$PS1 </a:t>
            </a:r>
            <a:r>
              <a:rPr lang="en-US" dirty="0"/>
              <a:t>=&gt; Regular prompt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$PS2 </a:t>
            </a:r>
            <a:r>
              <a:rPr lang="en-US" dirty="0"/>
              <a:t>=&gt; Prompt during multi-line commands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Environment Variables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56196" y="4018526"/>
            <a:ext cx="11631005" cy="2229874"/>
          </a:xfrm>
        </p:spPr>
        <p:txBody>
          <a:bodyPr>
            <a:noAutofit/>
          </a:bodyPr>
          <a:lstStyle/>
          <a:p>
            <a:r>
              <a:rPr lang="en-US" sz="3200" dirty="0"/>
              <a:t>If the specified directory </a:t>
            </a:r>
            <a:r>
              <a:rPr lang="en-US" sz="3200" b="1" dirty="0">
                <a:solidFill>
                  <a:schemeClr val="bg1"/>
                </a:solidFill>
              </a:rPr>
              <a:t>exists</a:t>
            </a:r>
            <a:r>
              <a:rPr lang="en-US" sz="3200" dirty="0"/>
              <a:t>, then:</a:t>
            </a:r>
          </a:p>
          <a:p>
            <a:pPr lvl="1"/>
            <a:r>
              <a:rPr lang="en-US" sz="2800" dirty="0"/>
              <a:t>Files from 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skel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won't be copied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as usual</a:t>
            </a:r>
          </a:p>
          <a:p>
            <a:pPr lvl="1"/>
            <a:r>
              <a:rPr lang="en-US" sz="2800" dirty="0"/>
              <a:t>We should take care of the </a:t>
            </a:r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access rights</a:t>
            </a:r>
          </a:p>
          <a:p>
            <a:pPr lvl="1"/>
            <a:r>
              <a:rPr lang="en-US" sz="2800" dirty="0"/>
              <a:t>We should organize </a:t>
            </a:r>
            <a:r>
              <a:rPr lang="en-US" sz="2800" b="1" dirty="0">
                <a:solidFill>
                  <a:schemeClr val="bg1"/>
                </a:solidFill>
              </a:rPr>
              <a:t>environment initialization files </a:t>
            </a:r>
            <a:r>
              <a:rPr lang="en-US" sz="2800" dirty="0"/>
              <a:t>for the user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Add User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0" y="1219200"/>
            <a:ext cx="11658600" cy="251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useradd</a:t>
            </a:r>
            <a:r>
              <a:rPr lang="en-US" sz="3000" dirty="0">
                <a:solidFill>
                  <a:schemeClr val="tx1"/>
                </a:solidFill>
                <a:effectLst/>
              </a:rPr>
              <a:t> -d /users/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newuser</a:t>
            </a:r>
            <a:r>
              <a:rPr lang="en-US" sz="3000" dirty="0">
                <a:solidFill>
                  <a:schemeClr val="tx1"/>
                </a:solidFill>
                <a:effectLst/>
              </a:rPr>
              <a:t> -s /bin/bash -G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projectx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newuser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passwd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newuser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282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Practice: Users. Groups. Rights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24000"/>
            <a:ext cx="2577959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480" y="1583461"/>
            <a:ext cx="8548875" cy="4681077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sz="3600" dirty="0"/>
              <a:t>Environment defines the operational conditions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Environment is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globally</a:t>
            </a:r>
            <a:r>
              <a:rPr lang="en-US" sz="3600" dirty="0"/>
              <a:t> set-up,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modifiable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inheritable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Executables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External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Aliases</a:t>
            </a:r>
            <a:r>
              <a:rPr lang="en-US" sz="3600" dirty="0"/>
              <a:t>,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Execution order can be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followed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ignored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Shell is configured by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3600" dirty="0"/>
              <a:t> files. The configuration depends on the shell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Many sources of help are available off-line on the system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(Almost) everything on Linux system is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Users and groups are used to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 access to the system</a:t>
            </a:r>
            <a:r>
              <a:rPr lang="en-US" sz="3600" dirty="0"/>
              <a:t> in general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Access rights and ownership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assigned to users and groups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4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480" y="1583461"/>
            <a:ext cx="8548875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sz="3200" dirty="0" err="1"/>
              <a:t>openSUSE</a:t>
            </a:r>
            <a:r>
              <a:rPr lang="en-US" sz="3200" dirty="0"/>
              <a:t> Help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doc.opensuse.org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/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Ubuntu Help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5"/>
              </a:rPr>
              <a:t>https://help.ubuntu.com/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Red Hat (CentOS) Help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hlinkClick r:id="rId6"/>
              </a:rPr>
              <a:t>https://access.redhat.com/documentation/en-US/Red_Hat_Enterprise_Linux/</a:t>
            </a:r>
            <a:r>
              <a:rPr lang="en-US" sz="2600" b="1" dirty="0"/>
              <a:t> 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87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8064168" y="3834278"/>
            <a:ext cx="360811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115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1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Macros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9671209"/>
              </p:ext>
            </p:extLst>
          </p:nvPr>
        </p:nvGraphicFramePr>
        <p:xfrm>
          <a:off x="1924844" y="1676400"/>
          <a:ext cx="8342312" cy="456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Code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Display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Hostname until the first '.'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r>
                        <a:rPr lang="en-US" baseline="0" dirty="0"/>
                        <a:t> hostname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time in 24-hour format HH:MM:SS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time in 24-hour format HH:MM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\u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of the current user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working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  <a:r>
                        <a:rPr lang="en-US" baseline="0" dirty="0"/>
                        <a:t> name of the current working directory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number of this command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UID=0 then it is '#' otherwise it is '$'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4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Controls shell options. Display values of shell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set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[+/-o shell options] [arguments]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shell options suitable for re-use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set </a:t>
            </a:r>
            <a:r>
              <a:rPr lang="en-US" sz="3000" dirty="0">
                <a:solidFill>
                  <a:schemeClr val="bg1"/>
                </a:solidFill>
                <a:effectLst/>
              </a:rPr>
              <a:t>+o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all shell variable names and values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set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42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Unset values and attributes of shell variables and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unset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[name]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Unset single variable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unset </a:t>
            </a:r>
            <a:r>
              <a:rPr lang="en-US" sz="3000" dirty="0">
                <a:solidFill>
                  <a:schemeClr val="bg1"/>
                </a:solidFill>
                <a:effectLst/>
              </a:rPr>
              <a:t>MYVAR1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Unset multiple variables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unset </a:t>
            </a:r>
            <a:r>
              <a:rPr lang="en-US" sz="3000" dirty="0">
                <a:solidFill>
                  <a:schemeClr val="bg1"/>
                </a:solidFill>
                <a:effectLst/>
              </a:rPr>
              <a:t>-v MYVAR1 MYVAR2 MYVAR3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9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Command 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Executable Artifacts. Order of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197270"/>
            <a:ext cx="2888095" cy="2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Artifacts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47575-C231-4C78-B1BC-851C1BE01F39}"/>
              </a:ext>
            </a:extLst>
          </p:cNvPr>
          <p:cNvSpPr/>
          <p:nvPr/>
        </p:nvSpPr>
        <p:spPr bwMode="auto">
          <a:xfrm>
            <a:off x="1031240" y="2514600"/>
            <a:ext cx="3007360" cy="2819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Built-in Commands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4007D-3C5B-47A6-AF45-F9CBD4E12D0E}"/>
              </a:ext>
            </a:extLst>
          </p:cNvPr>
          <p:cNvSpPr/>
          <p:nvPr/>
        </p:nvSpPr>
        <p:spPr bwMode="auto">
          <a:xfrm>
            <a:off x="4363841" y="2514601"/>
            <a:ext cx="3007359" cy="28193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Commands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E607E-1C98-4710-A007-B08ED6515970}"/>
              </a:ext>
            </a:extLst>
          </p:cNvPr>
          <p:cNvSpPr/>
          <p:nvPr/>
        </p:nvSpPr>
        <p:spPr bwMode="auto">
          <a:xfrm>
            <a:off x="7848601" y="2514600"/>
            <a:ext cx="3007359" cy="28193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3326B-C1BF-413D-88D8-E650D2F968A1}"/>
              </a:ext>
            </a:extLst>
          </p:cNvPr>
          <p:cNvSpPr/>
          <p:nvPr/>
        </p:nvSpPr>
        <p:spPr bwMode="auto">
          <a:xfrm>
            <a:off x="4467706" y="4648200"/>
            <a:ext cx="2799626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0EB52-A525-48FC-A89A-070BF4AE5FAC}"/>
              </a:ext>
            </a:extLst>
          </p:cNvPr>
          <p:cNvSpPr/>
          <p:nvPr/>
        </p:nvSpPr>
        <p:spPr bwMode="auto">
          <a:xfrm>
            <a:off x="4467706" y="3944006"/>
            <a:ext cx="2799626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3BF63-2576-4AAA-919D-331EA522A95D}"/>
              </a:ext>
            </a:extLst>
          </p:cNvPr>
          <p:cNvSpPr/>
          <p:nvPr/>
        </p:nvSpPr>
        <p:spPr bwMode="auto">
          <a:xfrm>
            <a:off x="7952466" y="4648200"/>
            <a:ext cx="2799626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10909-03D1-4A01-A5F3-913A01866034}"/>
              </a:ext>
            </a:extLst>
          </p:cNvPr>
          <p:cNvSpPr/>
          <p:nvPr/>
        </p:nvSpPr>
        <p:spPr bwMode="auto">
          <a:xfrm>
            <a:off x="7952466" y="3944006"/>
            <a:ext cx="2799626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7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we execute this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is what happens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Execution (Shell's Perspective)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9000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~]$ ls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000" y="3962400"/>
            <a:ext cx="1676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shell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9826" y="3962400"/>
            <a:ext cx="1676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fork()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0226" y="3962400"/>
            <a:ext cx="1676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shell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0226" y="5410200"/>
            <a:ext cx="1676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shell copy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16913" y="5410200"/>
            <a:ext cx="1676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exec(ls)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0" y="5410200"/>
            <a:ext cx="1676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ls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195400" y="4419600"/>
            <a:ext cx="58442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6226" y="4419600"/>
            <a:ext cx="624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9" idx="1"/>
          </p:cNvCxnSpPr>
          <p:nvPr/>
        </p:nvCxnSpPr>
        <p:spPr>
          <a:xfrm>
            <a:off x="4456226" y="4419600"/>
            <a:ext cx="624000" cy="1447800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6756627" y="5867400"/>
            <a:ext cx="66028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1"/>
          </p:cNvCxnSpPr>
          <p:nvPr/>
        </p:nvCxnSpPr>
        <p:spPr>
          <a:xfrm>
            <a:off x="9093314" y="5867400"/>
            <a:ext cx="66028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0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Sourcing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subshell is created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variables set become part of the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script.sh </a:t>
            </a:r>
            <a:r>
              <a:rPr lang="en-US" dirty="0"/>
              <a:t>or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script.sh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Subshell is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created (except for the built-in commands)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subshell if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 ./script.sh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Sourcing vs. Execution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5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bg-BG" dirty="0"/>
              <a:t>(</a:t>
            </a:r>
            <a:r>
              <a:rPr lang="en-US" dirty="0"/>
              <a:t>Search) Order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8600" y="1408523"/>
            <a:ext cx="2790842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Alias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48600" y="2497406"/>
            <a:ext cx="2790842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Function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59581" y="3586289"/>
            <a:ext cx="2790842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Built-in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48600" y="4659584"/>
            <a:ext cx="2790842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Hash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597" y="5742040"/>
            <a:ext cx="2790842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PATH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9008282" y="2138884"/>
            <a:ext cx="471479" cy="304800"/>
          </a:xfrm>
          <a:prstGeom prst="down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pSp>
        <p:nvGrpSpPr>
          <p:cNvPr id="64" name="Group 63"/>
          <p:cNvGrpSpPr/>
          <p:nvPr/>
        </p:nvGrpSpPr>
        <p:grpSpPr>
          <a:xfrm>
            <a:off x="381000" y="1443875"/>
            <a:ext cx="6364288" cy="685801"/>
            <a:chOff x="379412" y="1443874"/>
            <a:chExt cx="6364288" cy="685801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79412" y="1443874"/>
              <a:ext cx="6364288" cy="6858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 anchor="t" anchorCtr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000" b="0" dirty="0">
                  <a:solidFill>
                    <a:schemeClr val="tx1"/>
                  </a:solidFill>
                  <a:effectLst/>
                </a:rPr>
                <a:t>[</a:t>
              </a:r>
              <a:r>
                <a:rPr lang="en-US" sz="3000" b="0" dirty="0" err="1">
                  <a:solidFill>
                    <a:schemeClr val="tx1"/>
                  </a:solidFill>
                  <a:effectLst/>
                </a:rPr>
                <a:t>user@host</a:t>
              </a:r>
              <a:r>
                <a:rPr lang="en-US" sz="3000" b="0" dirty="0">
                  <a:solidFill>
                    <a:schemeClr val="tx1"/>
                  </a:solidFill>
                  <a:effectLst/>
                </a:rPr>
                <a:t> ~]$ </a:t>
              </a:r>
              <a:r>
                <a:rPr lang="en-US" sz="3000" dirty="0" err="1">
                  <a:solidFill>
                    <a:schemeClr val="tx1"/>
                  </a:solidFill>
                  <a:effectLst/>
                </a:rPr>
                <a:t>ls</a:t>
              </a:r>
              <a:endParaRPr lang="en-US" sz="3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70612" y="1568804"/>
              <a:ext cx="495397" cy="4953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  <a:endParaRPr lang="bg-BG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6482" y="2555128"/>
            <a:ext cx="6364288" cy="2162178"/>
            <a:chOff x="384894" y="2555128"/>
            <a:chExt cx="6364288" cy="2162178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384894" y="2555128"/>
              <a:ext cx="6364288" cy="21621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 anchor="t" anchorCtr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000" b="0" dirty="0">
                  <a:solidFill>
                    <a:schemeClr val="tx1"/>
                  </a:solidFill>
                  <a:effectLst/>
                </a:rPr>
                <a:t>...</a:t>
              </a:r>
            </a:p>
            <a:p>
              <a:r>
                <a:rPr lang="en-US" sz="3000" b="0" dirty="0">
                  <a:solidFill>
                    <a:schemeClr val="tx1"/>
                  </a:solidFill>
                  <a:effectLst/>
                </a:rPr>
                <a:t>file100   file200   ...</a:t>
              </a:r>
            </a:p>
            <a:p>
              <a:r>
                <a:rPr lang="en-US" sz="3000" b="0" dirty="0">
                  <a:solidFill>
                    <a:schemeClr val="tx1"/>
                  </a:solidFill>
                  <a:effectLst/>
                </a:rPr>
                <a:t>...</a:t>
              </a:r>
            </a:p>
            <a:p>
              <a:r>
                <a:rPr lang="en-US" sz="3000" b="0" dirty="0">
                  <a:solidFill>
                    <a:schemeClr val="tx1"/>
                  </a:solidFill>
                  <a:effectLst/>
                </a:rPr>
                <a:t>[</a:t>
              </a:r>
              <a:r>
                <a:rPr lang="en-US" sz="3000" b="0" dirty="0" err="1">
                  <a:solidFill>
                    <a:schemeClr val="tx1"/>
                  </a:solidFill>
                  <a:effectLst/>
                </a:rPr>
                <a:t>user@host</a:t>
              </a:r>
              <a:r>
                <a:rPr lang="en-US" sz="3000" b="0" dirty="0">
                  <a:solidFill>
                    <a:schemeClr val="tx1"/>
                  </a:solidFill>
                  <a:effectLst/>
                </a:rPr>
                <a:t> ~]$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170611" y="4152803"/>
              <a:ext cx="495397" cy="4953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bg-BG" sz="28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81000" y="5142759"/>
            <a:ext cx="6364288" cy="1274274"/>
            <a:chOff x="379412" y="5142759"/>
            <a:chExt cx="6364288" cy="1274274"/>
          </a:xfrm>
        </p:grpSpPr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379412" y="5142759"/>
              <a:ext cx="6364288" cy="12742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 anchor="t" anchorCtr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000" b="0" dirty="0">
                  <a:solidFill>
                    <a:schemeClr val="tx1"/>
                  </a:solidFill>
                  <a:effectLst/>
                </a:rPr>
                <a:t>-bash: </a:t>
              </a:r>
              <a:r>
                <a:rPr lang="en-US" sz="3000" b="0" dirty="0" err="1">
                  <a:solidFill>
                    <a:schemeClr val="tx1"/>
                  </a:solidFill>
                  <a:effectLst/>
                </a:rPr>
                <a:t>ls</a:t>
              </a:r>
              <a:r>
                <a:rPr lang="en-US" sz="3000" b="0" dirty="0">
                  <a:solidFill>
                    <a:schemeClr val="tx1"/>
                  </a:solidFill>
                  <a:effectLst/>
                </a:rPr>
                <a:t>: command not found</a:t>
              </a:r>
            </a:p>
            <a:p>
              <a:r>
                <a:rPr lang="en-US" sz="3000" b="0" dirty="0">
                  <a:solidFill>
                    <a:schemeClr val="tx1"/>
                  </a:solidFill>
                  <a:effectLst/>
                </a:rPr>
                <a:t>[</a:t>
              </a:r>
              <a:r>
                <a:rPr lang="en-US" sz="3000" b="0" dirty="0" err="1">
                  <a:solidFill>
                    <a:schemeClr val="tx1"/>
                  </a:solidFill>
                  <a:effectLst/>
                </a:rPr>
                <a:t>user@host</a:t>
              </a:r>
              <a:r>
                <a:rPr lang="en-US" sz="3000" b="0" dirty="0">
                  <a:solidFill>
                    <a:schemeClr val="tx1"/>
                  </a:solidFill>
                  <a:effectLst/>
                </a:rPr>
                <a:t> ~]$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170610" y="5863049"/>
              <a:ext cx="495397" cy="4953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  <a:endParaRPr lang="bg-BG" sz="2800" b="1" dirty="0"/>
            </a:p>
          </p:txBody>
        </p:sp>
      </p:grpSp>
      <p:sp>
        <p:nvSpPr>
          <p:cNvPr id="40" name="Down Arrow 39"/>
          <p:cNvSpPr/>
          <p:nvPr/>
        </p:nvSpPr>
        <p:spPr>
          <a:xfrm>
            <a:off x="9019263" y="3224553"/>
            <a:ext cx="471479" cy="304800"/>
          </a:xfrm>
          <a:prstGeom prst="down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1" name="Down Arrow 40"/>
          <p:cNvSpPr/>
          <p:nvPr/>
        </p:nvSpPr>
        <p:spPr>
          <a:xfrm>
            <a:off x="9008281" y="4308425"/>
            <a:ext cx="471479" cy="304800"/>
          </a:xfrm>
          <a:prstGeom prst="down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2" name="Down Arrow 41"/>
          <p:cNvSpPr/>
          <p:nvPr/>
        </p:nvSpPr>
        <p:spPr>
          <a:xfrm>
            <a:off x="9008280" y="5391312"/>
            <a:ext cx="471479" cy="304800"/>
          </a:xfrm>
          <a:prstGeom prst="down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pSp>
        <p:nvGrpSpPr>
          <p:cNvPr id="48" name="Group 47"/>
          <p:cNvGrpSpPr/>
          <p:nvPr/>
        </p:nvGrpSpPr>
        <p:grpSpPr>
          <a:xfrm>
            <a:off x="10801257" y="1503725"/>
            <a:ext cx="981155" cy="495397"/>
            <a:chOff x="10818813" y="1503723"/>
            <a:chExt cx="981155" cy="495397"/>
          </a:xfrm>
          <a:solidFill>
            <a:schemeClr val="accent6"/>
          </a:solidFill>
        </p:grpSpPr>
        <p:sp>
          <p:nvSpPr>
            <p:cNvPr id="43" name="Down Arrow 42"/>
            <p:cNvSpPr/>
            <p:nvPr/>
          </p:nvSpPr>
          <p:spPr>
            <a:xfrm rot="16200000">
              <a:off x="10735473" y="1599022"/>
              <a:ext cx="471479" cy="304800"/>
            </a:xfrm>
            <a:prstGeom prst="downArrow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45" name="Oval 44"/>
            <p:cNvSpPr/>
            <p:nvPr/>
          </p:nvSpPr>
          <p:spPr>
            <a:xfrm>
              <a:off x="11304571" y="1503723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bg-BG" sz="28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801257" y="2592608"/>
            <a:ext cx="981155" cy="495397"/>
            <a:chOff x="10818813" y="1503723"/>
            <a:chExt cx="981155" cy="495397"/>
          </a:xfrm>
          <a:solidFill>
            <a:schemeClr val="accent6"/>
          </a:solidFill>
        </p:grpSpPr>
        <p:sp>
          <p:nvSpPr>
            <p:cNvPr id="52" name="Down Arrow 51"/>
            <p:cNvSpPr/>
            <p:nvPr/>
          </p:nvSpPr>
          <p:spPr>
            <a:xfrm rot="16200000">
              <a:off x="10735473" y="1599022"/>
              <a:ext cx="471479" cy="304800"/>
            </a:xfrm>
            <a:prstGeom prst="downArrow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53" name="Oval 52"/>
            <p:cNvSpPr/>
            <p:nvPr/>
          </p:nvSpPr>
          <p:spPr>
            <a:xfrm>
              <a:off x="11304571" y="1503723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bg-BG" sz="28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1257" y="3681491"/>
            <a:ext cx="981155" cy="495397"/>
            <a:chOff x="10818813" y="1503723"/>
            <a:chExt cx="981155" cy="495397"/>
          </a:xfrm>
          <a:solidFill>
            <a:schemeClr val="accent6"/>
          </a:solidFill>
        </p:grpSpPr>
        <p:sp>
          <p:nvSpPr>
            <p:cNvPr id="55" name="Down Arrow 54"/>
            <p:cNvSpPr/>
            <p:nvPr/>
          </p:nvSpPr>
          <p:spPr>
            <a:xfrm rot="16200000">
              <a:off x="10735473" y="1599022"/>
              <a:ext cx="471479" cy="304800"/>
            </a:xfrm>
            <a:prstGeom prst="downArrow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56" name="Oval 55"/>
            <p:cNvSpPr/>
            <p:nvPr/>
          </p:nvSpPr>
          <p:spPr>
            <a:xfrm>
              <a:off x="11304571" y="1503723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bg-BG" sz="28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1257" y="4751181"/>
            <a:ext cx="981155" cy="495397"/>
            <a:chOff x="10818813" y="1503723"/>
            <a:chExt cx="981155" cy="495397"/>
          </a:xfrm>
          <a:solidFill>
            <a:schemeClr val="accent6"/>
          </a:solidFill>
        </p:grpSpPr>
        <p:sp>
          <p:nvSpPr>
            <p:cNvPr id="58" name="Down Arrow 57"/>
            <p:cNvSpPr/>
            <p:nvPr/>
          </p:nvSpPr>
          <p:spPr>
            <a:xfrm rot="16200000">
              <a:off x="10735473" y="1599022"/>
              <a:ext cx="471479" cy="304800"/>
            </a:xfrm>
            <a:prstGeom prst="downArrow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59" name="Oval 58"/>
            <p:cNvSpPr/>
            <p:nvPr/>
          </p:nvSpPr>
          <p:spPr>
            <a:xfrm>
              <a:off x="11304571" y="1503723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bg-BG" sz="2800" b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814825" y="5618992"/>
            <a:ext cx="967587" cy="906010"/>
            <a:chOff x="10813236" y="5618992"/>
            <a:chExt cx="967587" cy="906010"/>
          </a:xfrm>
          <a:solidFill>
            <a:schemeClr val="accent6"/>
          </a:solidFill>
        </p:grpSpPr>
        <p:sp>
          <p:nvSpPr>
            <p:cNvPr id="61" name="Down Arrow 60"/>
            <p:cNvSpPr/>
            <p:nvPr/>
          </p:nvSpPr>
          <p:spPr>
            <a:xfrm rot="16200000">
              <a:off x="10729896" y="5928128"/>
              <a:ext cx="471479" cy="304800"/>
            </a:xfrm>
            <a:prstGeom prst="downArrow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62" name="Oval 61"/>
            <p:cNvSpPr/>
            <p:nvPr/>
          </p:nvSpPr>
          <p:spPr>
            <a:xfrm>
              <a:off x="11285426" y="5618992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bg-BG" sz="2800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1285426" y="6029605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  <a:endParaRPr lang="bg-BG" sz="2800" b="1" dirty="0"/>
            </a:p>
          </p:txBody>
        </p:sp>
      </p:grpSp>
      <p:sp>
        <p:nvSpPr>
          <p:cNvPr id="3" name="Down Arrow 2"/>
          <p:cNvSpPr/>
          <p:nvPr/>
        </p:nvSpPr>
        <p:spPr>
          <a:xfrm>
            <a:off x="4464770" y="1926703"/>
            <a:ext cx="609600" cy="831399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Down Arrow 5"/>
          <p:cNvSpPr/>
          <p:nvPr/>
        </p:nvSpPr>
        <p:spPr>
          <a:xfrm>
            <a:off x="5519497" y="1926703"/>
            <a:ext cx="663684" cy="3418682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3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Force Built-in Usage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Set Explicit Path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Ignore Aliases and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Ignore Just Aliases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the Order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752601"/>
            <a:ext cx="11049000" cy="6858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builtin</a:t>
            </a:r>
            <a:r>
              <a:rPr lang="en-US" sz="3000" dirty="0">
                <a:solidFill>
                  <a:schemeClr val="tx1"/>
                </a:solidFill>
                <a:effectLst/>
              </a:rPr>
              <a:t> test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52261"/>
            <a:ext cx="11049000" cy="6858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/bin/test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495731"/>
            <a:ext cx="11049000" cy="6858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command test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839199"/>
            <a:ext cx="11049000" cy="6858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\test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4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Remembers or display program locations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hash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[name]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re-usable list of program locations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hash </a:t>
            </a:r>
            <a:r>
              <a:rPr lang="en-US" sz="3000" dirty="0">
                <a:solidFill>
                  <a:schemeClr val="bg1"/>
                </a:solidFill>
                <a:effectLst/>
              </a:rPr>
              <a:t>-l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Add a program location to the list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hash </a:t>
            </a:r>
            <a:r>
              <a:rPr lang="en-US" sz="3000" dirty="0">
                <a:solidFill>
                  <a:schemeClr val="bg1"/>
                </a:solidFill>
                <a:effectLst/>
              </a:rPr>
              <a:t>-p /bin/ping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ping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4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Displays manual page description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whatis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whatis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name [name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about ls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whatis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about multiple commands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whatis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pwd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 alias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4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Locates the binary, source, and man page files for a command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whereis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whereis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name [name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all files for a command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whereis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ls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only binary file information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whereis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-b 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9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Shows the full path of (shell) commands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which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name [name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what would have been executed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which </a:t>
            </a:r>
            <a:r>
              <a:rPr lang="en-US" sz="3000" dirty="0">
                <a:solidFill>
                  <a:schemeClr val="bg1"/>
                </a:solidFill>
                <a:effectLst/>
              </a:rPr>
              <a:t>cd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all matching executables in PATH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which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cd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Displays information about command type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type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name [name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everything about a single command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type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ls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information about multiple commands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type </a:t>
            </a:r>
            <a:r>
              <a:rPr lang="en-US" sz="3000" dirty="0">
                <a:solidFill>
                  <a:schemeClr val="bg1"/>
                </a:solidFill>
                <a:effectLst/>
              </a:rPr>
              <a:t>cd ls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pwd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or display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alias</a:t>
            </a:r>
            <a:r>
              <a:rPr lang="en-US" sz="3000" dirty="0">
                <a:solidFill>
                  <a:schemeClr val="tx1"/>
                </a:solidFill>
                <a:effectLst/>
              </a:rPr>
              <a:t> [-p] [name[=value]]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all aliases in re-usable format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alias </a:t>
            </a:r>
            <a:r>
              <a:rPr lang="en-US" sz="3000" dirty="0">
                <a:solidFill>
                  <a:schemeClr val="bg1"/>
                </a:solidFill>
                <a:effectLst/>
              </a:rPr>
              <a:t>-p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Define new alias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alias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si</a:t>
            </a:r>
            <a:r>
              <a:rPr lang="en-US" sz="3000" dirty="0">
                <a:solidFill>
                  <a:schemeClr val="bg1"/>
                </a:solidFill>
                <a:effectLst/>
              </a:rPr>
              <a:t>='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 -a'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18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Removes alias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unalias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unalias</a:t>
            </a:r>
            <a:r>
              <a:rPr lang="en-US" sz="3000" dirty="0">
                <a:solidFill>
                  <a:schemeClr val="tx1"/>
                </a:solidFill>
                <a:effectLst/>
              </a:rPr>
              <a:t> [-a] name [name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all aliases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unalias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two aliases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unalias </a:t>
            </a:r>
            <a:r>
              <a:rPr lang="en-US" sz="3000" dirty="0">
                <a:solidFill>
                  <a:schemeClr val="bg1"/>
                </a:solidFill>
                <a:effectLst/>
              </a:rPr>
              <a:t>ls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ll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4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Sets export attribute for shell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000" dirty="0">
                <a:solidFill>
                  <a:schemeClr val="tx1"/>
                </a:solidFill>
                <a:effectLst/>
              </a:rPr>
              <a:t>export MYVAR=100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000" dirty="0">
                <a:solidFill>
                  <a:schemeClr val="tx1"/>
                </a:solidFill>
                <a:effectLst/>
              </a:rPr>
              <a:t>bash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</a:rPr>
              <a:t>[</a:t>
            </a:r>
            <a:r>
              <a:rPr lang="en-US" sz="20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000" dirty="0">
                <a:solidFill>
                  <a:schemeClr val="bg1"/>
                </a:solidFill>
                <a:effectLst/>
              </a:rPr>
              <a:t>echo $MYVAR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</a:rPr>
              <a:t>100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</a:rPr>
              <a:t>[</a:t>
            </a:r>
            <a:r>
              <a:rPr lang="en-US" sz="20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000" dirty="0">
                <a:solidFill>
                  <a:schemeClr val="bg1"/>
                </a:solidFill>
                <a:effectLst/>
              </a:rPr>
              <a:t>MYVAR=200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</a:rPr>
              <a:t>[</a:t>
            </a:r>
            <a:r>
              <a:rPr lang="en-US" sz="20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000" dirty="0">
                <a:solidFill>
                  <a:schemeClr val="bg1"/>
                </a:solidFill>
                <a:effectLst/>
              </a:rPr>
              <a:t>echo $MYVAR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</a:rPr>
              <a:t>200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</a:rPr>
              <a:t>[</a:t>
            </a:r>
            <a:r>
              <a:rPr lang="en-US" sz="20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000" dirty="0">
                <a:solidFill>
                  <a:schemeClr val="bg1"/>
                </a:solidFill>
                <a:effectLst/>
              </a:rPr>
              <a:t>exit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000" dirty="0">
                <a:solidFill>
                  <a:schemeClr val="tx1"/>
                </a:solidFill>
                <a:effectLst/>
              </a:rPr>
              <a:t>echo $MYVAR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</a:rPr>
              <a:t>100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988103"/>
            <a:ext cx="3469036" cy="1673772"/>
            <a:chOff x="6475412" y="3810000"/>
            <a:chExt cx="3469036" cy="1673772"/>
          </a:xfrm>
        </p:grpSpPr>
        <p:sp>
          <p:nvSpPr>
            <p:cNvPr id="5" name="Right Brace 4"/>
            <p:cNvSpPr/>
            <p:nvPr/>
          </p:nvSpPr>
          <p:spPr>
            <a:xfrm>
              <a:off x="6475412" y="3810000"/>
              <a:ext cx="304800" cy="167377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72648" y="4385276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Child (2-nd) shell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2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a program in a modified environment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env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2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2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200" dirty="0">
                <a:solidFill>
                  <a:schemeClr val="tx1"/>
                </a:solidFill>
                <a:effectLst/>
              </a:rPr>
              <a:t>env MYVAR=100 PS1="CHILD:$PS1" bash</a:t>
            </a:r>
          </a:p>
          <a:p>
            <a:r>
              <a:rPr lang="en-US" sz="2200" b="0" dirty="0">
                <a:solidFill>
                  <a:schemeClr val="bg1"/>
                </a:solidFill>
                <a:effectLst/>
              </a:rPr>
              <a:t>CHILD:[</a:t>
            </a:r>
            <a:r>
              <a:rPr lang="en-US" sz="22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200" dirty="0">
                <a:solidFill>
                  <a:schemeClr val="bg1"/>
                </a:solidFill>
                <a:effectLst/>
              </a:rPr>
              <a:t>echo $MYVAR</a:t>
            </a:r>
          </a:p>
          <a:p>
            <a:r>
              <a:rPr lang="en-US" sz="2200" b="0" dirty="0">
                <a:solidFill>
                  <a:schemeClr val="bg1"/>
                </a:solidFill>
                <a:effectLst/>
              </a:rPr>
              <a:t>100</a:t>
            </a:r>
          </a:p>
          <a:p>
            <a:r>
              <a:rPr lang="en-US" sz="2200" b="0" dirty="0">
                <a:solidFill>
                  <a:schemeClr val="bg1"/>
                </a:solidFill>
                <a:effectLst/>
              </a:rPr>
              <a:t>CHILD:[</a:t>
            </a:r>
            <a:r>
              <a:rPr lang="en-US" sz="22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200" dirty="0">
                <a:solidFill>
                  <a:schemeClr val="bg1"/>
                </a:solidFill>
                <a:effectLst/>
              </a:rPr>
              <a:t>MYVAR=200</a:t>
            </a:r>
          </a:p>
          <a:p>
            <a:r>
              <a:rPr lang="en-US" sz="2200" b="0" dirty="0">
                <a:solidFill>
                  <a:schemeClr val="bg1"/>
                </a:solidFill>
                <a:effectLst/>
              </a:rPr>
              <a:t>CHILD:[</a:t>
            </a:r>
            <a:r>
              <a:rPr lang="en-US" sz="22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200" dirty="0">
                <a:solidFill>
                  <a:schemeClr val="bg1"/>
                </a:solidFill>
                <a:effectLst/>
              </a:rPr>
              <a:t>echo $MYVAR</a:t>
            </a:r>
          </a:p>
          <a:p>
            <a:r>
              <a:rPr lang="en-US" sz="2200" b="0" dirty="0">
                <a:solidFill>
                  <a:schemeClr val="bg1"/>
                </a:solidFill>
                <a:effectLst/>
              </a:rPr>
              <a:t>200</a:t>
            </a:r>
          </a:p>
          <a:p>
            <a:r>
              <a:rPr lang="en-US" sz="2200" b="0" dirty="0">
                <a:solidFill>
                  <a:schemeClr val="bg1"/>
                </a:solidFill>
                <a:effectLst/>
              </a:rPr>
              <a:t>CHILD:[</a:t>
            </a:r>
            <a:r>
              <a:rPr lang="en-US" sz="2200" b="0" dirty="0" err="1">
                <a:solidFill>
                  <a:schemeClr val="bg1"/>
                </a:solidFill>
                <a:effectLst/>
              </a:rPr>
              <a:t>user@host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 ~]$ </a:t>
            </a:r>
            <a:r>
              <a:rPr lang="en-US" sz="2200" dirty="0">
                <a:solidFill>
                  <a:schemeClr val="bg1"/>
                </a:solidFill>
                <a:effectLst/>
              </a:rPr>
              <a:t>exit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2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2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200" dirty="0">
                <a:solidFill>
                  <a:schemeClr val="tx1"/>
                </a:solidFill>
                <a:effectLst/>
              </a:rPr>
              <a:t>echo $MYVAR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84A092-DB54-4973-8B46-732BF11F78A1}"/>
              </a:ext>
            </a:extLst>
          </p:cNvPr>
          <p:cNvGrpSpPr/>
          <p:nvPr/>
        </p:nvGrpSpPr>
        <p:grpSpPr>
          <a:xfrm>
            <a:off x="6858000" y="3733801"/>
            <a:ext cx="3429000" cy="1851875"/>
            <a:chOff x="6475412" y="4128141"/>
            <a:chExt cx="3429000" cy="185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EEB68805-7634-4D63-8FA0-2B3F36F3727F}"/>
                </a:ext>
              </a:extLst>
            </p:cNvPr>
            <p:cNvSpPr/>
            <p:nvPr/>
          </p:nvSpPr>
          <p:spPr>
            <a:xfrm>
              <a:off x="6475412" y="4128141"/>
              <a:ext cx="304800" cy="1851875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F080D-8D75-465A-A949-42A74D2EFD49}"/>
                </a:ext>
              </a:extLst>
            </p:cNvPr>
            <p:cNvSpPr txBox="1"/>
            <p:nvPr/>
          </p:nvSpPr>
          <p:spPr>
            <a:xfrm>
              <a:off x="6932612" y="4792468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Child (2-nd) shell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0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968543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Configuration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Drives the BASH Shell?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0" y="1854000"/>
            <a:ext cx="2123095" cy="212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52" y="837452"/>
            <a:ext cx="2393095" cy="2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Stored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endParaRPr lang="en-US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File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control 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Startup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programs execution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bashrc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(CentOS) or </a:t>
            </a:r>
            <a:r>
              <a:rPr lang="en-US" b="1" dirty="0" err="1">
                <a:solidFill>
                  <a:schemeClr val="bg1"/>
                </a:solidFill>
              </a:rPr>
              <a:t>bash.bashrc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(openSUSE, Ubuntu)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Aliases</a:t>
            </a:r>
            <a:r>
              <a:rPr lang="en-US" dirty="0"/>
              <a:t> definition</a:t>
            </a:r>
            <a:endParaRPr lang="en-US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Folder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profile.d</a:t>
            </a:r>
            <a:r>
              <a:rPr lang="en-US" b="1" dirty="0">
                <a:solidFill>
                  <a:schemeClr val="bg1"/>
                </a:solidFill>
              </a:rPr>
              <a:t>/*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Used for custom routines definition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is read by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(all), </a:t>
            </a:r>
            <a:r>
              <a:rPr lang="en-US" b="1" dirty="0" err="1">
                <a:solidFill>
                  <a:schemeClr val="bg1"/>
                </a:solidFill>
              </a:rPr>
              <a:t>bashrc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(CentOS), and </a:t>
            </a:r>
            <a:r>
              <a:rPr lang="en-US" b="1" dirty="0" err="1">
                <a:solidFill>
                  <a:schemeClr val="bg1"/>
                </a:solidFill>
              </a:rPr>
              <a:t>bash.bashrc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(openSUSE)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Level Configuration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3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Stored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user's home directory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bash_profile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(CentOS) or </a:t>
            </a:r>
            <a:r>
              <a:rPr lang="en-US" b="1" dirty="0">
                <a:solidFill>
                  <a:schemeClr val="bg1"/>
                </a:solidFill>
              </a:rPr>
              <a:t>.profile </a:t>
            </a:r>
            <a:r>
              <a:rPr lang="en-US" dirty="0"/>
              <a:t>(openSUSE, Ubuntu)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Executed only in </a:t>
            </a:r>
            <a:r>
              <a:rPr lang="en-US" b="1" dirty="0">
                <a:solidFill>
                  <a:schemeClr val="bg1"/>
                </a:solidFill>
              </a:rPr>
              <a:t>login shell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Reads </a:t>
            </a:r>
            <a:r>
              <a:rPr lang="en-US" b="1" dirty="0">
                <a:solidFill>
                  <a:schemeClr val="bg1"/>
                </a:solidFill>
              </a:rPr>
              <a:t>~/.</a:t>
            </a:r>
            <a:r>
              <a:rPr lang="en-US" b="1" dirty="0" err="1">
                <a:solidFill>
                  <a:schemeClr val="bg1"/>
                </a:solidFill>
              </a:rPr>
              <a:t>bashrc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bashrc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Executed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Reads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bashrc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(CentOS)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Configuration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477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Shell Sequence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06832" y="1524000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/profile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6832" y="2431198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~/.</a:t>
            </a:r>
            <a:r>
              <a:rPr lang="en-US" sz="2800" dirty="0" err="1">
                <a:solidFill>
                  <a:schemeClr val="tx1"/>
                </a:solidFill>
              </a:rPr>
              <a:t>bash_profile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2632" y="3200400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~/.</a:t>
            </a:r>
            <a:r>
              <a:rPr lang="en-US" sz="2800" dirty="0" err="1">
                <a:solidFill>
                  <a:schemeClr val="tx1"/>
                </a:solidFill>
              </a:rPr>
              <a:t>bashrc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40332" y="3990812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bashrc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26132" y="4757004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profile.d</a:t>
            </a:r>
            <a:r>
              <a:rPr lang="en-US" sz="2800" dirty="0">
                <a:solidFill>
                  <a:schemeClr val="tx1"/>
                </a:solidFill>
              </a:rPr>
              <a:t>/*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0" y="1524000"/>
            <a:ext cx="2362200" cy="1516798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Interactive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Shell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751083" y="1676400"/>
            <a:ext cx="609600" cy="3048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51083" y="2583598"/>
            <a:ext cx="609600" cy="3048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273720" y="2649448"/>
            <a:ext cx="474992" cy="434418"/>
          </a:xfrm>
          <a:prstGeom prst="ben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7915545" y="3457811"/>
            <a:ext cx="474992" cy="434418"/>
          </a:xfrm>
          <a:prstGeom prst="ben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8601345" y="4224003"/>
            <a:ext cx="474992" cy="434418"/>
          </a:xfrm>
          <a:prstGeom prst="ben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832" y="5915402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~/.</a:t>
            </a:r>
            <a:r>
              <a:rPr lang="en-US" sz="2800" dirty="0" err="1">
                <a:solidFill>
                  <a:schemeClr val="tx1"/>
                </a:solidFill>
              </a:rPr>
              <a:t>bash_logout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3918" y="521294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bg-BG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7384640" y="5943844"/>
            <a:ext cx="474992" cy="434418"/>
          </a:xfrm>
          <a:prstGeom prst="ben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3543C1-76AF-4859-8568-8B0D1801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7573"/>
            <a:ext cx="476316" cy="476316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8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Non-login Shell Sequence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97432" y="2362200"/>
            <a:ext cx="3352800" cy="609600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Parent Environment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05572" y="3268479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~/.</a:t>
            </a:r>
            <a:r>
              <a:rPr lang="en-US" sz="2800" dirty="0" err="1">
                <a:solidFill>
                  <a:schemeClr val="tx1"/>
                </a:solidFill>
              </a:rPr>
              <a:t>bashrc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53272" y="4058891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bashrc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39072" y="4825083"/>
            <a:ext cx="2667000" cy="6096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profile.d</a:t>
            </a:r>
            <a:r>
              <a:rPr lang="en-US" sz="2800" dirty="0">
                <a:solidFill>
                  <a:schemeClr val="tx1"/>
                </a:solidFill>
              </a:rPr>
              <a:t>/*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2362200"/>
            <a:ext cx="2362200" cy="1516798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Interactive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Non-login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Shell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741683" y="2514600"/>
            <a:ext cx="609600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ight Arrow 12"/>
          <p:cNvSpPr/>
          <p:nvPr/>
        </p:nvSpPr>
        <p:spPr>
          <a:xfrm>
            <a:off x="4741683" y="3421798"/>
            <a:ext cx="609600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Bent Arrow 14"/>
          <p:cNvSpPr/>
          <p:nvPr/>
        </p:nvSpPr>
        <p:spPr>
          <a:xfrm rot="5400000">
            <a:off x="8228485" y="3525890"/>
            <a:ext cx="474992" cy="434418"/>
          </a:xfrm>
          <a:prstGeom prst="ben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8914285" y="4292082"/>
            <a:ext cx="474992" cy="434418"/>
          </a:xfrm>
          <a:prstGeom prst="ben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57573"/>
            <a:ext cx="476316" cy="47631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9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Practice: Environment. Aliases. 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24000"/>
            <a:ext cx="2577959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Multiple Help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Know Them. Use Them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24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Installed locally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External</a:t>
            </a:r>
          </a:p>
          <a:p>
            <a:pPr>
              <a:lnSpc>
                <a:spcPct val="100000"/>
              </a:lnSpc>
            </a:pPr>
            <a:r>
              <a:rPr lang="en-US" dirty="0"/>
              <a:t>On-line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Forums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Help Sources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3800" y="1905000"/>
            <a:ext cx="7010398" cy="1143000"/>
            <a:chOff x="4799012" y="1310458"/>
            <a:chExt cx="7010398" cy="1143000"/>
          </a:xfrm>
        </p:grpSpPr>
        <p:sp>
          <p:nvSpPr>
            <p:cNvPr id="6" name="Right Brace 5"/>
            <p:cNvSpPr/>
            <p:nvPr/>
          </p:nvSpPr>
          <p:spPr>
            <a:xfrm>
              <a:off x="4799012" y="1310458"/>
              <a:ext cx="228600" cy="11430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4811" y="1348558"/>
              <a:ext cx="6324599" cy="1066800"/>
            </a:xfrm>
            <a:prstGeom prst="round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On-premise. Level of detail varies. Comes directly from the authors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3784" y="3863567"/>
            <a:ext cx="7010415" cy="1699033"/>
            <a:chOff x="4799012" y="1310457"/>
            <a:chExt cx="7010415" cy="1699033"/>
          </a:xfrm>
        </p:grpSpPr>
        <p:sp>
          <p:nvSpPr>
            <p:cNvPr id="9" name="Right Brace 8"/>
            <p:cNvSpPr/>
            <p:nvPr/>
          </p:nvSpPr>
          <p:spPr>
            <a:xfrm>
              <a:off x="4799012" y="1310457"/>
              <a:ext cx="228600" cy="1699033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484810" y="1626573"/>
              <a:ext cx="6324617" cy="1066800"/>
            </a:xfrm>
            <a:prstGeom prst="round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Real life experience. Usually takes time to filter and find the right answer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9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 short usage information about a command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--help ( -h or -?)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--help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Usage: 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[OPTION]... [FILE]...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List information about the FILEs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  -a, --all   do not ignore entries starting with . 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3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 information about the built-in commands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help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[command]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all built-in commands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help</a:t>
            </a:r>
            <a:r>
              <a:rPr lang="en-US" sz="30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information about a command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help </a:t>
            </a:r>
            <a:r>
              <a:rPr lang="en-US" sz="3000" dirty="0">
                <a:solidFill>
                  <a:schemeClr val="bg1"/>
                </a:solidFill>
                <a:effectLst/>
              </a:rPr>
              <a:t>type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9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089000"/>
            <a:ext cx="3316522" cy="3316522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Previous Module (M1)</a:t>
            </a:r>
          </a:p>
        </p:txBody>
      </p:sp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system's manual pager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man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[page]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accent2"/>
                </a:solidFill>
                <a:effectLst/>
              </a:rPr>
              <a:t># Show information about man itself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man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man</a:t>
            </a:r>
            <a:r>
              <a:rPr lang="en-US" sz="30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3000" dirty="0">
                <a:solidFill>
                  <a:schemeClr val="accent2"/>
                </a:solidFill>
                <a:effectLst/>
              </a:rPr>
              <a:t># Show section of a page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man </a:t>
            </a:r>
            <a:r>
              <a:rPr lang="en-US" sz="3000" dirty="0">
                <a:solidFill>
                  <a:schemeClr val="bg1"/>
                </a:solidFill>
                <a:effectLst/>
              </a:rPr>
              <a:t>5 passwd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4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096001" y="1186473"/>
            <a:ext cx="5599199" cy="53738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ENVIRONMENT</a:t>
            </a:r>
          </a:p>
          <a:p>
            <a:pPr>
              <a:lnSpc>
                <a:spcPct val="100000"/>
              </a:lnSpc>
            </a:pPr>
            <a:r>
              <a:rPr lang="en-US" dirty="0"/>
              <a:t>FILES</a:t>
            </a:r>
          </a:p>
          <a:p>
            <a:pPr>
              <a:lnSpc>
                <a:spcPct val="100000"/>
              </a:lnSpc>
            </a:pPr>
            <a:r>
              <a:rPr lang="en-US" dirty="0"/>
              <a:t>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CONFORMING TO</a:t>
            </a:r>
          </a:p>
          <a:p>
            <a:pPr>
              <a:lnSpc>
                <a:spcPct val="100000"/>
              </a:lnSpc>
            </a:pPr>
            <a:r>
              <a:rPr lang="en-US" dirty="0"/>
              <a:t>NOTES</a:t>
            </a:r>
          </a:p>
          <a:p>
            <a:pPr>
              <a:lnSpc>
                <a:spcPct val="100000"/>
              </a:lnSpc>
            </a:pPr>
            <a:r>
              <a:rPr lang="en-US" dirty="0"/>
              <a:t>BUGS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AUTHORS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Sections in man (Page)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958" y="1151122"/>
            <a:ext cx="5599199" cy="53738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NAME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SYNOPSIS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CONFIGURATION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DESCRIPTION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OPTIONS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EXIT STATUS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RETURN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ERRORS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096001" y="1186473"/>
            <a:ext cx="5599199" cy="53738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Games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Miscellaneous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System administration </a:t>
            </a:r>
            <a:br>
              <a:rPr lang="bg-BG" sz="4000" dirty="0"/>
            </a:br>
            <a:r>
              <a:rPr lang="en-US" sz="4000" dirty="0"/>
              <a:t>commands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Kernel routines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Categories (Sections) in man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958" y="1151122"/>
            <a:ext cx="5599199" cy="53738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4000" dirty="0"/>
              <a:t>Executable programs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4000" dirty="0"/>
              <a:t>System calls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4000" dirty="0"/>
              <a:t>Library calls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4000" dirty="0"/>
              <a:t>Special files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4000" dirty="0"/>
              <a:t>File formats and conventions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1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Search the manual page names and descriptions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apropos (man -k)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apropos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keyword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information about command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apropos </a:t>
            </a:r>
            <a:r>
              <a:rPr lang="en-US" sz="3000" dirty="0">
                <a:solidFill>
                  <a:schemeClr val="bg1"/>
                </a:solidFill>
                <a:effectLst/>
              </a:rPr>
              <a:t>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information when all keywords match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apropos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passwd user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6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Info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info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[menu-term]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Open top-level menu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info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Start at the beginning of the page for a program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info </a:t>
            </a:r>
            <a:r>
              <a:rPr lang="en-US" sz="3000" dirty="0">
                <a:solidFill>
                  <a:schemeClr val="bg1"/>
                </a:solidFill>
                <a:effectLst/>
              </a:rPr>
              <a:t>passwd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9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files by name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locate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pattern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Locate all readme files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locate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readme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Locate all readme files in a case insensitive way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locate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3000" dirty="0">
                <a:solidFill>
                  <a:schemeClr val="bg1"/>
                </a:solidFill>
                <a:effectLst/>
              </a:rPr>
              <a:t> readme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1DA32-ECB5-441A-8C53-9D6F4B263908}"/>
              </a:ext>
            </a:extLst>
          </p:cNvPr>
          <p:cNvSpPr txBox="1"/>
          <p:nvPr/>
        </p:nvSpPr>
        <p:spPr>
          <a:xfrm>
            <a:off x="1636712" y="6297845"/>
            <a:ext cx="89154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It is not installed automatically in every distribution. You may have to install it additionally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 the database used by the </a:t>
            </a:r>
            <a:r>
              <a:rPr lang="en-US" b="1" dirty="0"/>
              <a:t>locate</a:t>
            </a:r>
            <a:r>
              <a:rPr lang="en-US" dirty="0"/>
              <a:t> command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updatedb</a:t>
            </a:r>
            <a:r>
              <a:rPr lang="en-US" dirty="0"/>
              <a:t>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updatedb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Update the database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updatedb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Write the update to a file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updatedb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-o output.txt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2E5CF-CF01-4666-971F-90810412CF7C}"/>
              </a:ext>
            </a:extLst>
          </p:cNvPr>
          <p:cNvSpPr txBox="1"/>
          <p:nvPr/>
        </p:nvSpPr>
        <p:spPr>
          <a:xfrm>
            <a:off x="1636712" y="6297845"/>
            <a:ext cx="89154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It is not installed automatically in every distribution. You may have to install it additionally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7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Documentation included with the installed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Path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usr</a:t>
            </a:r>
            <a:r>
              <a:rPr lang="en-US" b="1" dirty="0">
                <a:latin typeface="Consolas" panose="020B0609020204030204" pitchFamily="49" charset="0"/>
              </a:rPr>
              <a:t>/share/doc</a:t>
            </a:r>
          </a:p>
          <a:p>
            <a:pPr>
              <a:lnSpc>
                <a:spcPct val="100000"/>
              </a:lnSpc>
            </a:pPr>
            <a:r>
              <a:rPr lang="en-US" dirty="0"/>
              <a:t>Usage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Accompanying Documentation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4419600"/>
            <a:ext cx="11049000" cy="190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usr</a:t>
            </a:r>
            <a:r>
              <a:rPr lang="en-US" sz="3000" dirty="0">
                <a:solidFill>
                  <a:schemeClr val="tx1"/>
                </a:solidFill>
                <a:effectLst/>
              </a:rPr>
              <a:t>/share/doc/system/README</a:t>
            </a:r>
          </a:p>
          <a:p>
            <a:r>
              <a:rPr lang="en-US" sz="3000" b="0" dirty="0" err="1">
                <a:solidFill>
                  <a:schemeClr val="tx1"/>
                </a:solidFill>
                <a:effectLst/>
              </a:rPr>
              <a:t>systemd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System and Service Manager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Explore, Know, and Rule Those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14000"/>
            <a:ext cx="2613865" cy="26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Naming conventions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 </a:t>
            </a:r>
            <a:r>
              <a:rPr lang="en-US" b="1" dirty="0">
                <a:solidFill>
                  <a:schemeClr val="bg1"/>
                </a:solidFill>
              </a:rPr>
              <a:t>sensitive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(file.txt &lt;&gt; File.txt &lt;&gt; FILE.TXT)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Stick to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Substitute </a:t>
            </a:r>
            <a:r>
              <a:rPr lang="en-US" b="1" dirty="0">
                <a:solidFill>
                  <a:schemeClr val="bg1"/>
                </a:solidFill>
              </a:rPr>
              <a:t>spaces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(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Extensions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not needed, but </a:t>
            </a:r>
            <a:r>
              <a:rPr lang="en-US" b="1" dirty="0">
                <a:solidFill>
                  <a:schemeClr val="bg1"/>
                </a:solidFill>
              </a:rPr>
              <a:t>nice to have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Work with multiple files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Helper symbols when reading or listing (*, ? , [] , {})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Techniques when creating ({X,Y,Z}, {A..D}, {1..10})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Files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3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About this Course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Linux World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Why Linux and Linux System Architecture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Linux Ecosystem and Distribution Families 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Virtualization is the Key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Getting to Know </a:t>
            </a:r>
            <a:r>
              <a:rPr lang="en-US" dirty="0" err="1"/>
              <a:t>VirtualBox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First Steps in Linux Console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pPr>
              <a:lnSpc>
                <a:spcPct val="100000"/>
              </a:lnSpc>
            </a:pPr>
            <a:r>
              <a:rPr lang="en-US" sz="3600" dirty="0"/>
              <a:t>Regular (</a:t>
            </a:r>
            <a:r>
              <a:rPr lang="en-US" sz="3600" b="1" dirty="0"/>
              <a:t>-</a:t>
            </a:r>
            <a:r>
              <a:rPr lang="en-US" sz="3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Directory (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Symbolic link (</a:t>
            </a:r>
            <a:r>
              <a:rPr lang="en-US" sz="3600" b="1" dirty="0">
                <a:solidFill>
                  <a:schemeClr val="bg1"/>
                </a:solidFill>
              </a:rPr>
              <a:t>l</a:t>
            </a:r>
            <a:r>
              <a:rPr lang="en-US" sz="3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Block device (</a:t>
            </a:r>
            <a:r>
              <a:rPr lang="en-US" sz="3600" b="1" dirty="0">
                <a:solidFill>
                  <a:schemeClr val="bg1"/>
                </a:solidFill>
              </a:rPr>
              <a:t>b</a:t>
            </a:r>
            <a:r>
              <a:rPr lang="en-US" sz="3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Character device (</a:t>
            </a:r>
            <a:r>
              <a:rPr lang="en-US" sz="3600" b="1" dirty="0">
                <a:solidFill>
                  <a:schemeClr val="bg1"/>
                </a:solidFill>
              </a:rPr>
              <a:t>c</a:t>
            </a:r>
            <a:r>
              <a:rPr lang="en-US" sz="3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Named pipe (</a:t>
            </a:r>
            <a:r>
              <a:rPr lang="en-US" sz="3600" b="1" dirty="0">
                <a:solidFill>
                  <a:schemeClr val="bg1"/>
                </a:solidFill>
              </a:rPr>
              <a:t>p</a:t>
            </a:r>
            <a:r>
              <a:rPr lang="en-US" sz="3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Socket (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5800" y="1310458"/>
            <a:ext cx="3505200" cy="1143000"/>
            <a:chOff x="4799012" y="1310458"/>
            <a:chExt cx="3505200" cy="1143000"/>
          </a:xfrm>
        </p:grpSpPr>
        <p:sp>
          <p:nvSpPr>
            <p:cNvPr id="5" name="Right Brace 4"/>
            <p:cNvSpPr/>
            <p:nvPr/>
          </p:nvSpPr>
          <p:spPr>
            <a:xfrm>
              <a:off x="4799012" y="1310458"/>
              <a:ext cx="228600" cy="11430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4812" y="1600200"/>
              <a:ext cx="2819400" cy="609600"/>
            </a:xfrm>
            <a:prstGeom prst="round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Regular files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5800" y="2590800"/>
            <a:ext cx="3505200" cy="3276600"/>
            <a:chOff x="4799012" y="2590800"/>
            <a:chExt cx="3505200" cy="3276600"/>
          </a:xfrm>
        </p:grpSpPr>
        <p:sp>
          <p:nvSpPr>
            <p:cNvPr id="8" name="Right Brace 7"/>
            <p:cNvSpPr/>
            <p:nvPr/>
          </p:nvSpPr>
          <p:spPr>
            <a:xfrm>
              <a:off x="4799012" y="2590800"/>
              <a:ext cx="228600" cy="32766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84812" y="3924300"/>
              <a:ext cx="2819400" cy="609600"/>
            </a:xfrm>
            <a:prstGeom prst="round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Special files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6D63AA4F-6296-4593-B114-CF990456D3CC}"/>
              </a:ext>
            </a:extLst>
          </p:cNvPr>
          <p:cNvSpPr/>
          <p:nvPr/>
        </p:nvSpPr>
        <p:spPr>
          <a:xfrm>
            <a:off x="9028259" y="2438400"/>
            <a:ext cx="2819400" cy="1295400"/>
          </a:xfrm>
          <a:prstGeom prst="round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First Symbol in the Long Listing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DB569F-3432-41AC-A711-D08EBC3AD1F6}"/>
              </a:ext>
            </a:extLst>
          </p:cNvPr>
          <p:cNvSpPr/>
          <p:nvPr/>
        </p:nvSpPr>
        <p:spPr>
          <a:xfrm>
            <a:off x="8458200" y="1905000"/>
            <a:ext cx="228600" cy="2362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70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file type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file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file [file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information about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file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/profile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information about multiple files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file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/*.conf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23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 file or file system status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file [file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information about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stat </a:t>
            </a:r>
            <a:r>
              <a:rPr lang="en-US" sz="3000" dirty="0">
                <a:solidFill>
                  <a:schemeClr val="bg1"/>
                </a:solidFill>
                <a:effectLst/>
              </a:rPr>
              <a:t>.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bash_history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information about files in a special format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stat </a:t>
            </a:r>
            <a:r>
              <a:rPr lang="en-US" sz="3000" dirty="0">
                <a:solidFill>
                  <a:schemeClr val="bg1"/>
                </a:solidFill>
                <a:effectLst/>
              </a:rPr>
              <a:t>--terse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/*.conf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60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file timestamp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touch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file [file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access time of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touch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.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bash_history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an empty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touch </a:t>
            </a:r>
            <a:r>
              <a:rPr lang="en-US" sz="3000" dirty="0">
                <a:solidFill>
                  <a:schemeClr val="bg1"/>
                </a:solidFill>
                <a:effectLst/>
              </a:rPr>
              <a:t>emptyfile.txt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0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files and directories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cp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source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dest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Copy single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cp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file1.txt ~/Documents/my-file.txt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Copy multiple files to a folder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cp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/*.conf ~/Temp/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16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Move (rename)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mv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source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dest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Rename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mv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fileA.txt fileB.txt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Move multiple files to a folder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mv </a:t>
            </a:r>
            <a:r>
              <a:rPr lang="en-US" sz="3000" dirty="0">
                <a:solidFill>
                  <a:schemeClr val="bg1"/>
                </a:solidFill>
                <a:effectLst/>
              </a:rPr>
              <a:t>*.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bak</a:t>
            </a:r>
            <a:r>
              <a:rPr lang="en-US" sz="3000" dirty="0">
                <a:solidFill>
                  <a:schemeClr val="bg1"/>
                </a:solidFill>
                <a:effectLst/>
              </a:rPr>
              <a:t> ~/Backup/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9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files or directories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rm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file [file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multiple files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rm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file?.txt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folder and its contents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rm </a:t>
            </a:r>
            <a:r>
              <a:rPr lang="en-US" sz="3000" dirty="0">
                <a:solidFill>
                  <a:schemeClr val="bg1"/>
                </a:solidFill>
                <a:effectLst/>
              </a:rPr>
              <a:t>-rf ~/Temp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7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directories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mkdir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directory [directory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two directories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mkdir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dir1 dir2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nested directories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mkdir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pv</a:t>
            </a:r>
            <a:r>
              <a:rPr lang="en-US" sz="3000" dirty="0">
                <a:solidFill>
                  <a:schemeClr val="bg1"/>
                </a:solidFill>
                <a:effectLst/>
              </a:rPr>
              <a:t> projects/project{1..5}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6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empty directories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rmdir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rmdir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directory [directory …]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two empty directories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rmdir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dir1 dir2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directory and its ancestors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rmdir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pv</a:t>
            </a:r>
            <a:r>
              <a:rPr lang="en-US" sz="3000" dirty="0">
                <a:solidFill>
                  <a:schemeClr val="bg1"/>
                </a:solidFill>
                <a:effectLst/>
              </a:rPr>
              <a:t> projects/project1/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phaseA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3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links between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ln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target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link_name</a:t>
            </a:r>
            <a:r>
              <a:rPr lang="en-US" sz="3000" dirty="0">
                <a:solidFill>
                  <a:schemeClr val="tx1"/>
                </a:solidFill>
                <a:effectLst/>
              </a:rPr>
              <a:t>             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(1</a:t>
            </a:r>
            <a:r>
              <a:rPr lang="en-US" sz="3000" b="0" baseline="30000" dirty="0">
                <a:solidFill>
                  <a:schemeClr val="tx1"/>
                </a:solidFill>
                <a:effectLst/>
              </a:rPr>
              <a:t>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form)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 hard link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ln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file.txt ~/Documents/fileH.txt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 soft link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ln </a:t>
            </a:r>
            <a:r>
              <a:rPr lang="en-US" sz="3000" dirty="0">
                <a:solidFill>
                  <a:schemeClr val="bg1"/>
                </a:solidFill>
                <a:effectLst/>
              </a:rPr>
              <a:t>-s file.txt ~/Documents/fileS.txt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79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</a:t>
            </a:r>
            <a:r>
              <a:rPr lang="en-US" dirty="0" err="1"/>
              <a:t>M2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24000"/>
            <a:ext cx="2577959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Absolute Path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with </a:t>
            </a:r>
            <a:r>
              <a:rPr lang="en-US" b="1" dirty="0"/>
              <a:t>/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Calculated from the root of the file system tree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Relative Path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no leading </a:t>
            </a:r>
            <a:r>
              <a:rPr lang="en-US" b="1" dirty="0"/>
              <a:t>/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Calculated from the current working directory</a:t>
            </a:r>
          </a:p>
          <a:p>
            <a:pPr>
              <a:lnSpc>
                <a:spcPct val="100000"/>
              </a:lnSpc>
            </a:pPr>
            <a:r>
              <a:rPr lang="en-US" dirty="0"/>
              <a:t>If we are in </a:t>
            </a:r>
            <a:r>
              <a:rPr lang="en-US" b="1" dirty="0"/>
              <a:t>/home/user </a:t>
            </a:r>
            <a:r>
              <a:rPr lang="en-US" dirty="0"/>
              <a:t>and we want to create </a:t>
            </a:r>
            <a:r>
              <a:rPr lang="en-US" b="1" dirty="0"/>
              <a:t>/shared/temp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8414847-12DC-402F-AABA-C5E1C6ECBFFA}"/>
              </a:ext>
            </a:extLst>
          </p:cNvPr>
          <p:cNvSpPr txBox="1">
            <a:spLocks/>
          </p:cNvSpPr>
          <p:nvPr/>
        </p:nvSpPr>
        <p:spPr>
          <a:xfrm>
            <a:off x="571501" y="4419600"/>
            <a:ext cx="11049000" cy="22864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Absolute notation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mkdir</a:t>
            </a:r>
            <a:r>
              <a:rPr lang="en-US" sz="3000" dirty="0">
                <a:solidFill>
                  <a:schemeClr val="bg1"/>
                </a:solidFill>
                <a:effectLst/>
              </a:rPr>
              <a:t> -p /shared/temp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Relative notation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mkdir</a:t>
            </a:r>
            <a:r>
              <a:rPr lang="en-US" sz="3000" dirty="0">
                <a:solidFill>
                  <a:schemeClr val="bg1"/>
                </a:solidFill>
                <a:effectLst/>
              </a:rPr>
              <a:t> -p ../../shared/temp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3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000" dirty="0"/>
              <a:t>Practice: Explore Help Sources and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24000"/>
            <a:ext cx="2577959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Users and Groups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Manage Users and Groups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089000"/>
            <a:ext cx="2681547" cy="26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Users file (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passwd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Users (Main File)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9000" y="1828800"/>
            <a:ext cx="11049000" cy="2133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root:x:0:0:root:/root:/bin/bash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madmin:x:1000:1000:M.Admin:/home/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madmin</a:t>
            </a:r>
            <a:r>
              <a:rPr lang="en-US" sz="3000" dirty="0">
                <a:solidFill>
                  <a:schemeClr val="tx1"/>
                </a:solidFill>
                <a:effectLst/>
              </a:rPr>
              <a:t>:/bin/bash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13" name="Oval 12"/>
          <p:cNvSpPr/>
          <p:nvPr/>
        </p:nvSpPr>
        <p:spPr>
          <a:xfrm>
            <a:off x="1280977" y="3254475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81201" y="3243232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43201" y="3243232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10001" y="324322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3404" y="324322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5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15201" y="324322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6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95195" y="324322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7</a:t>
            </a:r>
            <a:endParaRPr lang="bg-BG" sz="2800" b="1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5800" y="4253288"/>
            <a:ext cx="3371898" cy="523220"/>
            <a:chOff x="684212" y="4253288"/>
            <a:chExt cx="3371898" cy="523220"/>
          </a:xfrm>
        </p:grpSpPr>
        <p:sp>
          <p:nvSpPr>
            <p:cNvPr id="20" name="Oval 19"/>
            <p:cNvSpPr/>
            <p:nvPr/>
          </p:nvSpPr>
          <p:spPr>
            <a:xfrm>
              <a:off x="684212" y="4267200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9388" y="4253288"/>
              <a:ext cx="27767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Username (login)</a:t>
              </a:r>
              <a:endParaRPr lang="bg-BG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1855" y="4886980"/>
            <a:ext cx="3972096" cy="523220"/>
            <a:chOff x="680267" y="4886980"/>
            <a:chExt cx="3972096" cy="523220"/>
          </a:xfrm>
        </p:grpSpPr>
        <p:sp>
          <p:nvSpPr>
            <p:cNvPr id="21" name="Oval 20"/>
            <p:cNvSpPr/>
            <p:nvPr/>
          </p:nvSpPr>
          <p:spPr>
            <a:xfrm>
              <a:off x="680267" y="4896844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79388" y="4886980"/>
              <a:ext cx="337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Password placeholder</a:t>
              </a:r>
              <a:endParaRPr lang="bg-BG" sz="2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1856" y="5486400"/>
            <a:ext cx="1851387" cy="523220"/>
            <a:chOff x="680267" y="5486400"/>
            <a:chExt cx="1851387" cy="523220"/>
          </a:xfrm>
        </p:grpSpPr>
        <p:sp>
          <p:nvSpPr>
            <p:cNvPr id="23" name="Oval 22"/>
            <p:cNvSpPr/>
            <p:nvPr/>
          </p:nvSpPr>
          <p:spPr>
            <a:xfrm>
              <a:off x="680267" y="5500856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9388" y="5486400"/>
              <a:ext cx="12522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User ID</a:t>
              </a:r>
              <a:endParaRPr lang="bg-BG" sz="2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70491" y="4247126"/>
            <a:ext cx="2070274" cy="523220"/>
            <a:chOff x="6068903" y="4247126"/>
            <a:chExt cx="2070274" cy="523220"/>
          </a:xfrm>
        </p:grpSpPr>
        <p:sp>
          <p:nvSpPr>
            <p:cNvPr id="25" name="Oval 24"/>
            <p:cNvSpPr/>
            <p:nvPr/>
          </p:nvSpPr>
          <p:spPr>
            <a:xfrm>
              <a:off x="6068903" y="4261038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4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49025" y="4247126"/>
              <a:ext cx="1490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Group ID</a:t>
              </a:r>
              <a:endParaRPr lang="bg-BG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70492" y="4886980"/>
            <a:ext cx="5740509" cy="523220"/>
            <a:chOff x="6068903" y="4886980"/>
            <a:chExt cx="5740509" cy="523220"/>
          </a:xfrm>
        </p:grpSpPr>
        <p:sp>
          <p:nvSpPr>
            <p:cNvPr id="27" name="Oval 26"/>
            <p:cNvSpPr/>
            <p:nvPr/>
          </p:nvSpPr>
          <p:spPr>
            <a:xfrm>
              <a:off x="6068903" y="4905354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5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49025" y="4886980"/>
              <a:ext cx="5160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Comment (Full name, phone, etc.)</a:t>
              </a:r>
              <a:endParaRPr lang="bg-BG" sz="28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70491" y="5509542"/>
            <a:ext cx="3039337" cy="523220"/>
            <a:chOff x="6068902" y="5509542"/>
            <a:chExt cx="3039337" cy="523220"/>
          </a:xfrm>
        </p:grpSpPr>
        <p:sp>
          <p:nvSpPr>
            <p:cNvPr id="29" name="Oval 28"/>
            <p:cNvSpPr/>
            <p:nvPr/>
          </p:nvSpPr>
          <p:spPr>
            <a:xfrm>
              <a:off x="6068902" y="5514223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6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7437" y="5509542"/>
              <a:ext cx="2460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Home directory</a:t>
              </a:r>
              <a:endParaRPr lang="bg-BG" sz="2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0460" y="6079009"/>
            <a:ext cx="2211341" cy="523220"/>
            <a:chOff x="4568871" y="6079009"/>
            <a:chExt cx="2211341" cy="523220"/>
          </a:xfrm>
        </p:grpSpPr>
        <p:sp>
          <p:nvSpPr>
            <p:cNvPr id="31" name="Oval 30"/>
            <p:cNvSpPr/>
            <p:nvPr/>
          </p:nvSpPr>
          <p:spPr>
            <a:xfrm>
              <a:off x="4568871" y="6079341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7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67270" y="6079009"/>
              <a:ext cx="16129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User shell</a:t>
              </a:r>
              <a:endParaRPr lang="bg-BG" sz="2800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0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Passwords file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/shadow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Users (Password File)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9000" y="1828800"/>
            <a:ext cx="11049000" cy="2133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root:$6$30…R51::0:99999:7:::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 err="1">
                <a:solidFill>
                  <a:schemeClr val="tx1"/>
                </a:solidFill>
                <a:effectLst/>
              </a:rPr>
              <a:t>madmin</a:t>
            </a:r>
            <a:r>
              <a:rPr lang="en-US" sz="3000" dirty="0">
                <a:solidFill>
                  <a:schemeClr val="tx1"/>
                </a:solidFill>
                <a:effectLst/>
              </a:rPr>
              <a:t>:$6$8…P8X0::0:99999:7:::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14" name="Oval 13"/>
          <p:cNvSpPr/>
          <p:nvPr/>
        </p:nvSpPr>
        <p:spPr>
          <a:xfrm>
            <a:off x="1283251" y="3274542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33604" y="3243232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5204" y="324322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43404" y="324322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5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43601" y="324322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6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29401" y="3238404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8</a:t>
            </a:r>
            <a:endParaRPr lang="bg-BG" sz="2800" b="1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62401" y="3200400"/>
            <a:ext cx="495397" cy="990600"/>
            <a:chOff x="3960812" y="3200400"/>
            <a:chExt cx="495397" cy="990600"/>
          </a:xfrm>
          <a:solidFill>
            <a:schemeClr val="accent6">
              <a:lumMod val="9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3960812" y="3695603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208510" y="3200400"/>
              <a:ext cx="0" cy="533400"/>
            </a:xfrm>
            <a:prstGeom prst="straightConnector1">
              <a:avLst/>
            </a:prstGeom>
            <a:grp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286404" y="3200400"/>
            <a:ext cx="495397" cy="990600"/>
            <a:chOff x="6284815" y="3200400"/>
            <a:chExt cx="495397" cy="990600"/>
          </a:xfrm>
          <a:solidFill>
            <a:schemeClr val="accent6">
              <a:lumMod val="90000"/>
            </a:schemeClr>
          </a:solidFill>
        </p:grpSpPr>
        <p:sp>
          <p:nvSpPr>
            <p:cNvPr id="20" name="Oval 19"/>
            <p:cNvSpPr/>
            <p:nvPr/>
          </p:nvSpPr>
          <p:spPr>
            <a:xfrm>
              <a:off x="6284815" y="3695603"/>
              <a:ext cx="495397" cy="495397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7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532513" y="3200400"/>
              <a:ext cx="0" cy="533400"/>
            </a:xfrm>
            <a:prstGeom prst="straightConnector1">
              <a:avLst/>
            </a:prstGeom>
            <a:grp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07427" y="4253288"/>
            <a:ext cx="3371898" cy="523220"/>
            <a:chOff x="684212" y="4253288"/>
            <a:chExt cx="3371898" cy="523220"/>
          </a:xfrm>
        </p:grpSpPr>
        <p:sp>
          <p:nvSpPr>
            <p:cNvPr id="33" name="Oval 32"/>
            <p:cNvSpPr/>
            <p:nvPr/>
          </p:nvSpPr>
          <p:spPr>
            <a:xfrm>
              <a:off x="684212" y="4267200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79388" y="4253288"/>
              <a:ext cx="27767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Username (login)</a:t>
              </a:r>
              <a:endParaRPr lang="bg-BG" sz="2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3482" y="4886980"/>
            <a:ext cx="3734018" cy="523220"/>
            <a:chOff x="680267" y="4886980"/>
            <a:chExt cx="3734018" cy="523220"/>
          </a:xfrm>
        </p:grpSpPr>
        <p:sp>
          <p:nvSpPr>
            <p:cNvPr id="36" name="Oval 35"/>
            <p:cNvSpPr/>
            <p:nvPr/>
          </p:nvSpPr>
          <p:spPr>
            <a:xfrm>
              <a:off x="680267" y="4896844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9388" y="4886980"/>
              <a:ext cx="3134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Encrypted password</a:t>
              </a:r>
              <a:endParaRPr lang="bg-BG" sz="28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3482" y="5486400"/>
            <a:ext cx="3964786" cy="523220"/>
            <a:chOff x="680267" y="5486400"/>
            <a:chExt cx="3964786" cy="523220"/>
          </a:xfrm>
        </p:grpSpPr>
        <p:sp>
          <p:nvSpPr>
            <p:cNvPr id="39" name="Oval 38"/>
            <p:cNvSpPr/>
            <p:nvPr/>
          </p:nvSpPr>
          <p:spPr>
            <a:xfrm>
              <a:off x="680267" y="5500856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79388" y="5486400"/>
              <a:ext cx="3365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Last password change</a:t>
              </a:r>
              <a:endParaRPr lang="bg-BG" sz="2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3482" y="6095005"/>
            <a:ext cx="5416318" cy="523220"/>
            <a:chOff x="6068903" y="4247126"/>
            <a:chExt cx="5416318" cy="523220"/>
          </a:xfrm>
        </p:grpSpPr>
        <p:sp>
          <p:nvSpPr>
            <p:cNvPr id="42" name="Oval 41"/>
            <p:cNvSpPr/>
            <p:nvPr/>
          </p:nvSpPr>
          <p:spPr>
            <a:xfrm>
              <a:off x="6068903" y="4261038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4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9025" y="4247126"/>
              <a:ext cx="4836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Minimum days between change</a:t>
              </a:r>
              <a:endParaRPr lang="bg-BG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43601" y="4245827"/>
            <a:ext cx="4102881" cy="523220"/>
            <a:chOff x="6068903" y="4886980"/>
            <a:chExt cx="4102881" cy="523220"/>
          </a:xfrm>
        </p:grpSpPr>
        <p:sp>
          <p:nvSpPr>
            <p:cNvPr id="45" name="Oval 44"/>
            <p:cNvSpPr/>
            <p:nvPr/>
          </p:nvSpPr>
          <p:spPr>
            <a:xfrm>
              <a:off x="6068903" y="4905354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5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9025" y="4886980"/>
              <a:ext cx="3522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Maximum days validity</a:t>
              </a:r>
              <a:endParaRPr lang="bg-BG" sz="2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43600" y="4868389"/>
            <a:ext cx="4522243" cy="523220"/>
            <a:chOff x="6068902" y="5509542"/>
            <a:chExt cx="4522243" cy="523220"/>
          </a:xfrm>
        </p:grpSpPr>
        <p:sp>
          <p:nvSpPr>
            <p:cNvPr id="48" name="Oval 47"/>
            <p:cNvSpPr/>
            <p:nvPr/>
          </p:nvSpPr>
          <p:spPr>
            <a:xfrm>
              <a:off x="6068902" y="5514223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6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47437" y="5509542"/>
              <a:ext cx="39437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Warn before expire (days)</a:t>
              </a:r>
              <a:endParaRPr lang="bg-BG" sz="28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43600" y="5473033"/>
            <a:ext cx="6163449" cy="523220"/>
            <a:chOff x="4568871" y="6079009"/>
            <a:chExt cx="6163449" cy="523220"/>
          </a:xfrm>
        </p:grpSpPr>
        <p:sp>
          <p:nvSpPr>
            <p:cNvPr id="51" name="Oval 50"/>
            <p:cNvSpPr/>
            <p:nvPr/>
          </p:nvSpPr>
          <p:spPr>
            <a:xfrm>
              <a:off x="4568871" y="6079341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7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67270" y="6079009"/>
              <a:ext cx="5565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Inactivity days after password expire</a:t>
              </a:r>
              <a:endParaRPr lang="bg-BG" sz="2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43599" y="6087547"/>
            <a:ext cx="2415820" cy="523220"/>
            <a:chOff x="4568871" y="6079009"/>
            <a:chExt cx="2415820" cy="523220"/>
          </a:xfrm>
        </p:grpSpPr>
        <p:sp>
          <p:nvSpPr>
            <p:cNvPr id="54" name="Oval 53"/>
            <p:cNvSpPr/>
            <p:nvPr/>
          </p:nvSpPr>
          <p:spPr>
            <a:xfrm>
              <a:off x="4568871" y="6079341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8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7270" y="6079009"/>
              <a:ext cx="1817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Expire date</a:t>
              </a:r>
              <a:endParaRPr lang="bg-BG" sz="2800" dirty="0"/>
            </a:p>
          </p:txBody>
        </p:sp>
      </p:grpSp>
      <p:sp>
        <p:nvSpPr>
          <p:cNvPr id="5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7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Default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from file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login.defs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Read from file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/default/</a:t>
            </a:r>
            <a:r>
              <a:rPr lang="en-US" b="1" dirty="0" err="1">
                <a:solidFill>
                  <a:schemeClr val="bg1"/>
                </a:solidFill>
              </a:rPr>
              <a:t>useradd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Default home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Taken (copied) from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skel</a:t>
            </a:r>
            <a:r>
              <a:rPr lang="en-US" b="1" dirty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could contain both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directories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Defaults* During Creation</a:t>
            </a:r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889FF-0642-4A3A-BEDC-E576A2046762}"/>
              </a:ext>
            </a:extLst>
          </p:cNvPr>
          <p:cNvSpPr txBox="1"/>
          <p:nvPr/>
        </p:nvSpPr>
        <p:spPr>
          <a:xfrm>
            <a:off x="342900" y="5695729"/>
            <a:ext cx="11506200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Default behavior may vary between distributions. For example, not in every distribution, a home folder is being created automatically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1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Groups file (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/group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Groups (Main File)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9000" y="1828800"/>
            <a:ext cx="11049000" cy="2971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root:x:0: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wheel:x:10:madmin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madmin:x:1000: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10" name="Oval 9"/>
          <p:cNvSpPr/>
          <p:nvPr/>
        </p:nvSpPr>
        <p:spPr>
          <a:xfrm>
            <a:off x="1294543" y="4190999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81201" y="4191000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79994" y="4191000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43401" y="2819304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</a:t>
            </a:r>
            <a:endParaRPr lang="bg-BG" sz="28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5434" y="5112483"/>
            <a:ext cx="2599892" cy="523220"/>
            <a:chOff x="684212" y="4253288"/>
            <a:chExt cx="2599892" cy="523220"/>
          </a:xfrm>
        </p:grpSpPr>
        <p:sp>
          <p:nvSpPr>
            <p:cNvPr id="15" name="Oval 14"/>
            <p:cNvSpPr/>
            <p:nvPr/>
          </p:nvSpPr>
          <p:spPr>
            <a:xfrm>
              <a:off x="684212" y="4267200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9388" y="4253288"/>
              <a:ext cx="2004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Group name</a:t>
              </a:r>
              <a:endParaRPr lang="bg-BG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5434" y="5797176"/>
            <a:ext cx="3972096" cy="523220"/>
            <a:chOff x="680267" y="4886980"/>
            <a:chExt cx="3972096" cy="523220"/>
          </a:xfrm>
        </p:grpSpPr>
        <p:sp>
          <p:nvSpPr>
            <p:cNvPr id="18" name="Oval 17"/>
            <p:cNvSpPr/>
            <p:nvPr/>
          </p:nvSpPr>
          <p:spPr>
            <a:xfrm>
              <a:off x="680267" y="4896844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79388" y="4886980"/>
              <a:ext cx="337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Password placeholder</a:t>
              </a:r>
              <a:endParaRPr lang="bg-BG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03215" y="5098245"/>
            <a:ext cx="2089273" cy="523220"/>
            <a:chOff x="680267" y="5486400"/>
            <a:chExt cx="2089273" cy="523220"/>
          </a:xfrm>
        </p:grpSpPr>
        <p:sp>
          <p:nvSpPr>
            <p:cNvPr id="21" name="Oval 20"/>
            <p:cNvSpPr/>
            <p:nvPr/>
          </p:nvSpPr>
          <p:spPr>
            <a:xfrm>
              <a:off x="680267" y="5500856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79388" y="5486400"/>
              <a:ext cx="1490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Group ID</a:t>
              </a:r>
              <a:endParaRPr lang="bg-BG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03214" y="5807040"/>
            <a:ext cx="3138130" cy="523220"/>
            <a:chOff x="6068903" y="4247126"/>
            <a:chExt cx="3138130" cy="523220"/>
          </a:xfrm>
        </p:grpSpPr>
        <p:sp>
          <p:nvSpPr>
            <p:cNvPr id="24" name="Oval 23"/>
            <p:cNvSpPr/>
            <p:nvPr/>
          </p:nvSpPr>
          <p:spPr>
            <a:xfrm>
              <a:off x="6068903" y="4261038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4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9025" y="4247126"/>
              <a:ext cx="2558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Group members</a:t>
              </a:r>
              <a:endParaRPr lang="bg-BG" sz="2800" dirty="0"/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910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Groups file (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gshadow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Groups (Password File)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9000" y="1828800"/>
            <a:ext cx="11049000" cy="2971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root:::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wheel:::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madmin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 err="1">
                <a:solidFill>
                  <a:schemeClr val="tx1"/>
                </a:solidFill>
                <a:effectLst/>
              </a:rPr>
              <a:t>madmin</a:t>
            </a:r>
            <a:r>
              <a:rPr lang="en-US" sz="3000" dirty="0">
                <a:solidFill>
                  <a:schemeClr val="tx1"/>
                </a:solidFill>
                <a:effectLst/>
              </a:rPr>
              <a:t>:!!::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madmin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10" name="Oval 9"/>
          <p:cNvSpPr/>
          <p:nvPr/>
        </p:nvSpPr>
        <p:spPr>
          <a:xfrm>
            <a:off x="1295304" y="4199888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57401" y="4191000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90801" y="4191000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71804" y="2819401"/>
            <a:ext cx="495397" cy="4953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</a:t>
            </a:r>
            <a:endParaRPr lang="bg-BG" sz="28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5434" y="5112483"/>
            <a:ext cx="2599892" cy="523220"/>
            <a:chOff x="684212" y="4253288"/>
            <a:chExt cx="2599892" cy="523220"/>
          </a:xfrm>
        </p:grpSpPr>
        <p:sp>
          <p:nvSpPr>
            <p:cNvPr id="15" name="Oval 14"/>
            <p:cNvSpPr/>
            <p:nvPr/>
          </p:nvSpPr>
          <p:spPr>
            <a:xfrm>
              <a:off x="684212" y="4267200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9388" y="4253288"/>
              <a:ext cx="2004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Group name</a:t>
              </a:r>
              <a:endParaRPr lang="bg-BG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5434" y="5797176"/>
            <a:ext cx="3734018" cy="523220"/>
            <a:chOff x="680267" y="4886980"/>
            <a:chExt cx="3734018" cy="523220"/>
          </a:xfrm>
        </p:grpSpPr>
        <p:sp>
          <p:nvSpPr>
            <p:cNvPr id="18" name="Oval 17"/>
            <p:cNvSpPr/>
            <p:nvPr/>
          </p:nvSpPr>
          <p:spPr>
            <a:xfrm>
              <a:off x="680267" y="4896844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79388" y="4886980"/>
              <a:ext cx="3134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Encrypted password</a:t>
              </a:r>
              <a:endParaRPr lang="bg-BG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03215" y="5098245"/>
            <a:ext cx="3887457" cy="523220"/>
            <a:chOff x="680267" y="5486400"/>
            <a:chExt cx="3887457" cy="523220"/>
          </a:xfrm>
        </p:grpSpPr>
        <p:sp>
          <p:nvSpPr>
            <p:cNvPr id="21" name="Oval 20"/>
            <p:cNvSpPr/>
            <p:nvPr/>
          </p:nvSpPr>
          <p:spPr>
            <a:xfrm>
              <a:off x="680267" y="5500856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79388" y="5486400"/>
              <a:ext cx="3288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Group administrators</a:t>
              </a:r>
              <a:endParaRPr lang="bg-BG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03214" y="5807040"/>
            <a:ext cx="3138130" cy="523220"/>
            <a:chOff x="6068903" y="4247126"/>
            <a:chExt cx="3138130" cy="523220"/>
          </a:xfrm>
        </p:grpSpPr>
        <p:sp>
          <p:nvSpPr>
            <p:cNvPr id="24" name="Oval 23"/>
            <p:cNvSpPr/>
            <p:nvPr/>
          </p:nvSpPr>
          <p:spPr>
            <a:xfrm>
              <a:off x="6068903" y="4261038"/>
              <a:ext cx="495397" cy="495397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4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9025" y="4247126"/>
              <a:ext cx="2558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Group members</a:t>
              </a:r>
              <a:endParaRPr lang="bg-BG" sz="2800" dirty="0"/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46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new user or update default new user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useradd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useradd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login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new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useradd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newuser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a default expiry date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useradd</a:t>
            </a:r>
            <a:r>
              <a:rPr lang="en-US" sz="3000" dirty="0">
                <a:solidFill>
                  <a:schemeClr val="bg1"/>
                </a:solidFill>
                <a:effectLst/>
              </a:rPr>
              <a:t> -D -e 2019-12-31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3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a user account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usermod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usermod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login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user's full name (comment field)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usermod</a:t>
            </a:r>
            <a:r>
              <a:rPr lang="en-US" sz="3000" dirty="0">
                <a:solidFill>
                  <a:schemeClr val="bg1"/>
                </a:solidFill>
                <a:effectLst/>
              </a:rPr>
              <a:t> -c 'Demo'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newuser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Add user to a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usermod</a:t>
            </a:r>
            <a:r>
              <a:rPr lang="en-US" sz="3000" dirty="0">
                <a:solidFill>
                  <a:schemeClr val="bg1"/>
                </a:solidFill>
                <a:effectLst/>
              </a:rPr>
              <a:t> 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aG</a:t>
            </a:r>
            <a:r>
              <a:rPr lang="en-US" sz="3000" dirty="0">
                <a:solidFill>
                  <a:schemeClr val="bg1"/>
                </a:solidFill>
                <a:effectLst/>
              </a:rPr>
              <a:t> demogroup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newuser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Console Deep Dive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Getting Help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Files and Folders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Users and Groups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 Rights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Delete a user account and related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userdel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userdel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login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a user without removing its home folder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userdel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newuser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a user and its home folder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userdel</a:t>
            </a:r>
            <a:r>
              <a:rPr lang="en-US" sz="3000" dirty="0">
                <a:solidFill>
                  <a:schemeClr val="bg1"/>
                </a:solidFill>
                <a:effectLst/>
              </a:rPr>
              <a:t> -r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newuser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7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new user (regular or system)*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adduser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adduser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user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new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adduser</a:t>
            </a:r>
            <a:r>
              <a:rPr lang="en-US" sz="3000" dirty="0">
                <a:solidFill>
                  <a:schemeClr val="bg1"/>
                </a:solidFill>
                <a:effectLst/>
              </a:rPr>
              <a:t> helpdesk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Add an existing user to an existing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adduser</a:t>
            </a:r>
            <a:r>
              <a:rPr lang="en-US" sz="3000" dirty="0">
                <a:solidFill>
                  <a:schemeClr val="bg1"/>
                </a:solidFill>
                <a:effectLst/>
              </a:rPr>
              <a:t> helpdesk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itstaff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A0E29-E302-475C-A750-9157B91B2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78047"/>
            <a:ext cx="635369" cy="635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2AD50-6A99-4BF8-A28C-AC2ADF54D1DE}"/>
              </a:ext>
            </a:extLst>
          </p:cNvPr>
          <p:cNvSpPr txBox="1"/>
          <p:nvPr/>
        </p:nvSpPr>
        <p:spPr>
          <a:xfrm>
            <a:off x="3933777" y="6297845"/>
            <a:ext cx="4321271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Reads configuration in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adduser.conf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1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users (regular or system)*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deluser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deluser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user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deluser</a:t>
            </a:r>
            <a:r>
              <a:rPr lang="en-US" sz="3000" dirty="0">
                <a:solidFill>
                  <a:schemeClr val="bg1"/>
                </a:solidFill>
                <a:effectLst/>
              </a:rPr>
              <a:t> helpdesk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user from a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deluser</a:t>
            </a:r>
            <a:r>
              <a:rPr lang="en-US" sz="3000" dirty="0">
                <a:solidFill>
                  <a:schemeClr val="bg1"/>
                </a:solidFill>
                <a:effectLst/>
              </a:rPr>
              <a:t> helpdesk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itstaff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2AD50-6A99-4BF8-A28C-AC2ADF54D1DE}"/>
              </a:ext>
            </a:extLst>
          </p:cNvPr>
          <p:cNvSpPr txBox="1"/>
          <p:nvPr/>
        </p:nvSpPr>
        <p:spPr>
          <a:xfrm>
            <a:off x="2894012" y="6297845"/>
            <a:ext cx="64008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Reads configuration in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adduser.conf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deluser.conf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690CF5-39E8-4299-B2C9-CC12B451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32" y="278047"/>
            <a:ext cx="635369" cy="63536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usernames of users currently logged in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users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currently logged users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users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Show who is logged on and what they are doing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w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user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information about the logged on users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w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shorter version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w </a:t>
            </a:r>
            <a:r>
              <a:rPr lang="en-US" sz="3000" dirty="0">
                <a:solidFill>
                  <a:schemeClr val="bg1"/>
                </a:solidFill>
                <a:effectLst/>
              </a:rPr>
              <a:t>--short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0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Show who is logged on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who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 | arg1 arg2]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currently logged users with headers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who </a:t>
            </a:r>
            <a:r>
              <a:rPr lang="en-US" sz="3000" dirty="0">
                <a:solidFill>
                  <a:schemeClr val="bg1"/>
                </a:solidFill>
                <a:effectLst/>
              </a:rPr>
              <a:t>-Hu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9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Show listing of last logged in users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last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the last five lines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last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5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full login and logout times and dates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last </a:t>
            </a:r>
            <a:r>
              <a:rPr lang="en-US" sz="3000" dirty="0">
                <a:solidFill>
                  <a:schemeClr val="bg1"/>
                </a:solidFill>
                <a:effectLst/>
              </a:rPr>
              <a:t>-F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5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Show listing of last unsuccessful login attempts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lastb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the last five lines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lastb</a:t>
            </a:r>
            <a:r>
              <a:rPr lang="en-US" sz="3000" dirty="0">
                <a:solidFill>
                  <a:schemeClr val="bg1"/>
                </a:solidFill>
                <a:effectLst/>
              </a:rPr>
              <a:t> -n 5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full user and domain names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lastb</a:t>
            </a:r>
            <a:r>
              <a:rPr lang="en-US" sz="3000" dirty="0">
                <a:solidFill>
                  <a:schemeClr val="bg1"/>
                </a:solidFill>
                <a:effectLst/>
              </a:rPr>
              <a:t> -w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6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Report most recent login for all users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lastlog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lastlog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users and the last time they logged in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lastlog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7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 user's authentication tokens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passwd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passwd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[login]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password for the logged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password for another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passwd username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8DDC8-6397-415E-BD3E-3A4DB9C5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7972" tIns="35991" rIns="107972" bIns="35991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Lab Infrastructure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6CCDBF-6F30-4C9B-87E5-EE36F913205C}"/>
              </a:ext>
            </a:extLst>
          </p:cNvPr>
          <p:cNvSpPr/>
          <p:nvPr/>
        </p:nvSpPr>
        <p:spPr bwMode="auto">
          <a:xfrm>
            <a:off x="5410201" y="1295401"/>
            <a:ext cx="2672165" cy="267216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user password expiry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chage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chage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login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account aging information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chage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user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expiry date for an account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chage</a:t>
            </a:r>
            <a:r>
              <a:rPr lang="en-US" sz="3000" dirty="0">
                <a:solidFill>
                  <a:schemeClr val="bg1"/>
                </a:solidFill>
                <a:effectLst/>
              </a:rPr>
              <a:t> -E 2019-12-31 username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3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user finger (descriptive)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chfn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chfn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[login]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finger information for the current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chfn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full name and office of a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chfn</a:t>
            </a:r>
            <a:r>
              <a:rPr lang="en-US" sz="3000" dirty="0">
                <a:solidFill>
                  <a:schemeClr val="bg1"/>
                </a:solidFill>
                <a:effectLst/>
              </a:rPr>
              <a:t> -f 'User 2' -o 'IT' user2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8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user shell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chsh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chsh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[login]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available shells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chsh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--list-shells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the shell of a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chsh</a:t>
            </a:r>
            <a:r>
              <a:rPr lang="en-US" sz="3000" dirty="0">
                <a:solidFill>
                  <a:schemeClr val="bg1"/>
                </a:solidFill>
                <a:effectLst/>
              </a:rPr>
              <a:t> -s /bin/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sh</a:t>
            </a:r>
            <a:r>
              <a:rPr lang="en-US" sz="3000" dirty="0">
                <a:solidFill>
                  <a:schemeClr val="bg1"/>
                </a:solidFill>
                <a:effectLst/>
              </a:rPr>
              <a:t> user2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7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new group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groupadd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groupadd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Add group and assign the next available id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groupadd</a:t>
            </a:r>
            <a:r>
              <a:rPr lang="en-US" sz="3000" dirty="0">
                <a:solidFill>
                  <a:schemeClr val="bg1"/>
                </a:solidFill>
                <a:effectLst/>
              </a:rPr>
              <a:t> accounting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Add group with custom id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groupadd</a:t>
            </a:r>
            <a:r>
              <a:rPr lang="en-US" sz="3000" dirty="0">
                <a:solidFill>
                  <a:schemeClr val="bg1"/>
                </a:solidFill>
                <a:effectLst/>
              </a:rPr>
              <a:t> -g 2000 developers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2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a group definition on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groupmod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groupmod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Rename a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groupmod</a:t>
            </a:r>
            <a:r>
              <a:rPr lang="en-US" sz="3000" dirty="0">
                <a:solidFill>
                  <a:schemeClr val="bg1"/>
                </a:solidFill>
                <a:effectLst/>
              </a:rPr>
              <a:t> -n newname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oldname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group id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groupmod</a:t>
            </a:r>
            <a:r>
              <a:rPr lang="en-US" sz="3000" dirty="0">
                <a:solidFill>
                  <a:schemeClr val="bg1"/>
                </a:solidFill>
                <a:effectLst/>
              </a:rPr>
              <a:t> -g 1500 accounting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8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Delete a group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groupdel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groupdel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Delete a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groupdel</a:t>
            </a:r>
            <a:r>
              <a:rPr lang="en-US" sz="3000" dirty="0">
                <a:solidFill>
                  <a:schemeClr val="bg1"/>
                </a:solidFill>
                <a:effectLst/>
              </a:rPr>
              <a:t> accounting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5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new user or system group*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addgroup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addgroup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new user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addgroup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itstaff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new system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addgroup</a:t>
            </a:r>
            <a:r>
              <a:rPr lang="en-US" sz="3000" dirty="0">
                <a:solidFill>
                  <a:schemeClr val="bg1"/>
                </a:solidFill>
                <a:effectLst/>
              </a:rPr>
              <a:t> --system daemons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2AD50-6A99-4BF8-A28C-AC2ADF54D1DE}"/>
              </a:ext>
            </a:extLst>
          </p:cNvPr>
          <p:cNvSpPr txBox="1"/>
          <p:nvPr/>
        </p:nvSpPr>
        <p:spPr>
          <a:xfrm>
            <a:off x="3933777" y="6297845"/>
            <a:ext cx="4321271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Reads configuration in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adduser.conf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50AB9-DE74-4BF1-B827-59727F60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32" y="278047"/>
            <a:ext cx="635369" cy="63536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2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user or system groups*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delgroup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delgroup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user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delgroup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itstaff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Remove system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delgroup</a:t>
            </a:r>
            <a:r>
              <a:rPr lang="en-US" sz="3000" dirty="0">
                <a:solidFill>
                  <a:schemeClr val="bg1"/>
                </a:solidFill>
                <a:effectLst/>
              </a:rPr>
              <a:t> --system daemons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2AD50-6A99-4BF8-A28C-AC2ADF54D1DE}"/>
              </a:ext>
            </a:extLst>
          </p:cNvPr>
          <p:cNvSpPr txBox="1"/>
          <p:nvPr/>
        </p:nvSpPr>
        <p:spPr>
          <a:xfrm>
            <a:off x="2894012" y="6297845"/>
            <a:ext cx="64008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Reads configuration in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adduser.conf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deluser.conf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54F11-71A5-45B4-8574-3A568272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32" y="278047"/>
            <a:ext cx="635369" cy="63536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779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groups a user is in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groups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[username]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list of groups to which a user belongs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groups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8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Administer groups and their passwords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gpasswd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gpasswd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password of a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gpasswd</a:t>
            </a:r>
            <a:r>
              <a:rPr lang="en-US" sz="3000" dirty="0">
                <a:solidFill>
                  <a:schemeClr val="bg1"/>
                </a:solidFill>
                <a:effectLst/>
              </a:rPr>
              <a:t> developers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a user as administrator for a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gpasswd</a:t>
            </a:r>
            <a:r>
              <a:rPr lang="en-US" sz="3000" dirty="0">
                <a:solidFill>
                  <a:schemeClr val="bg1"/>
                </a:solidFill>
                <a:effectLst/>
              </a:rPr>
              <a:t> -A user developers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2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3" y="999000"/>
            <a:ext cx="2888094" cy="28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in to a new group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newgrp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newgrp</a:t>
            </a:r>
            <a:r>
              <a:rPr lang="en-US" sz="3000" dirty="0">
                <a:solidFill>
                  <a:schemeClr val="tx1"/>
                </a:solidFill>
                <a:effectLst/>
              </a:rPr>
              <a:t> [-] [group]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current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newgrp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developers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Simulates user login while changing the group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newgrp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 developers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8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real and effective user and group IDs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id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[option] [user]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user and group information for current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id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group IDs of a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id </a:t>
            </a:r>
            <a:r>
              <a:rPr lang="en-US" sz="3000" dirty="0">
                <a:solidFill>
                  <a:schemeClr val="bg1"/>
                </a:solidFill>
                <a:effectLst/>
              </a:rPr>
              <a:t>-G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newuser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4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a command as another user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Execute command as root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useradd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testuser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Execute command as another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-u helpdesk ls /home/helpdesk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4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a command with substitute user and group ID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su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[-] [user]</a:t>
            </a:r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Switch to a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helpdesk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Switch to a user with login shell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 helpdesk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98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 Rights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Mechanics and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179000"/>
            <a:ext cx="2798095" cy="2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Two levels</a:t>
            </a:r>
          </a:p>
          <a:p>
            <a:pPr marL="892237" lvl="1" indent="-514350">
              <a:lnSpc>
                <a:spcPct val="100000"/>
              </a:lnSpc>
            </a:pPr>
            <a:r>
              <a:rPr lang="en-US" dirty="0"/>
              <a:t>Discretionary Access Control (</a:t>
            </a:r>
            <a:r>
              <a:rPr lang="en-US" b="1" dirty="0">
                <a:solidFill>
                  <a:schemeClr val="bg1"/>
                </a:solidFill>
              </a:rPr>
              <a:t>DAC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Regular </a:t>
            </a:r>
            <a:r>
              <a:rPr lang="en-US" b="1" dirty="0">
                <a:solidFill>
                  <a:schemeClr val="bg1"/>
                </a:solidFill>
              </a:rPr>
              <a:t>file access permissions *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 Control Lists (</a:t>
            </a:r>
            <a:r>
              <a:rPr lang="en-US" b="1" dirty="0">
                <a:solidFill>
                  <a:schemeClr val="bg1"/>
                </a:solidFill>
              </a:rPr>
              <a:t>ACL</a:t>
            </a:r>
            <a:r>
              <a:rPr lang="en-US" dirty="0"/>
              <a:t>) </a:t>
            </a:r>
            <a:r>
              <a:rPr lang="en-US" dirty="0">
                <a:solidFill>
                  <a:schemeClr val="accent1"/>
                </a:solidFill>
              </a:rPr>
              <a:t>**</a:t>
            </a:r>
          </a:p>
          <a:p>
            <a:pPr marL="892237" lvl="1" indent="-514350">
              <a:lnSpc>
                <a:spcPct val="100000"/>
              </a:lnSpc>
            </a:pPr>
            <a:r>
              <a:rPr lang="en-US" dirty="0"/>
              <a:t>Mandatory Access Control (</a:t>
            </a:r>
            <a:r>
              <a:rPr lang="en-US" b="1" dirty="0">
                <a:solidFill>
                  <a:schemeClr val="bg1"/>
                </a:solidFill>
              </a:rPr>
              <a:t>MAC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Typical examples - </a:t>
            </a:r>
            <a:r>
              <a:rPr lang="en-US" b="1" dirty="0" err="1">
                <a:solidFill>
                  <a:schemeClr val="bg1"/>
                </a:solidFill>
              </a:rPr>
              <a:t>SELinux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AppArmor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Applied from </a:t>
            </a:r>
            <a:r>
              <a:rPr lang="en-US" b="1" dirty="0">
                <a:solidFill>
                  <a:schemeClr val="bg1"/>
                </a:solidFill>
              </a:rPr>
              <a:t>Level 1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Level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Security</a:t>
            </a:r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C9381-E624-4689-8065-077A956279F0}"/>
              </a:ext>
            </a:extLst>
          </p:cNvPr>
          <p:cNvSpPr txBox="1"/>
          <p:nvPr/>
        </p:nvSpPr>
        <p:spPr>
          <a:xfrm>
            <a:off x="1589" y="5791201"/>
            <a:ext cx="1224524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Current process UID and GID are compared with the UID and GID of the file being accessed with regards to the permissions set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** ACL is a list of permissions attached to an object in the file system. It extends standard permissions and allows more options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77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Rights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1752600"/>
            <a:ext cx="9148398" cy="1524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752600" y="3352800"/>
            <a:ext cx="7772400" cy="3147064"/>
            <a:chOff x="1751012" y="3352800"/>
            <a:chExt cx="7772400" cy="3147064"/>
          </a:xfrm>
          <a:solidFill>
            <a:schemeClr val="accent6"/>
          </a:solidFill>
        </p:grpSpPr>
        <p:sp>
          <p:nvSpPr>
            <p:cNvPr id="7" name="Right Brace 6"/>
            <p:cNvSpPr/>
            <p:nvPr/>
          </p:nvSpPr>
          <p:spPr>
            <a:xfrm rot="5400000">
              <a:off x="2322512" y="2781300"/>
              <a:ext cx="304800" cy="1447800"/>
            </a:xfrm>
            <a:prstGeom prst="rightBrace">
              <a:avLst>
                <a:gd name="adj1" fmla="val 0"/>
                <a:gd name="adj2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56412" y="5257800"/>
              <a:ext cx="2667000" cy="1242064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/>
                <a:t>Access Rights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</a:t>
              </a:r>
              <a:r>
                <a:rPr lang="en-US" sz="2000" b="1" dirty="0">
                  <a:solidFill>
                    <a:schemeClr val="tx1"/>
                  </a:solidFill>
                </a:rPr>
                <a:t>ead </a:t>
              </a:r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w</a:t>
              </a:r>
              <a:r>
                <a:rPr lang="en-US" sz="2000" b="1" dirty="0">
                  <a:solidFill>
                    <a:schemeClr val="tx1"/>
                  </a:solidFill>
                </a:rPr>
                <a:t>rite </a:t>
              </a:r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b="1" dirty="0">
                  <a:solidFill>
                    <a:schemeClr val="tx1"/>
                  </a:solidFill>
                </a:rPr>
                <a:t> e</a:t>
              </a:r>
              <a:r>
                <a:rPr lang="en-US" sz="2000" b="1" dirty="0">
                  <a:solidFill>
                    <a:schemeClr val="bg1"/>
                  </a:solidFill>
                </a:rPr>
                <a:t>x</a:t>
              </a:r>
              <a:r>
                <a:rPr lang="en-US" sz="2000" b="1" dirty="0">
                  <a:solidFill>
                    <a:schemeClr val="tx1"/>
                  </a:solidFill>
                </a:rPr>
                <a:t>ecute</a:t>
              </a:r>
              <a:endParaRPr lang="bg-BG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7" idx="1"/>
              <a:endCxn id="10" idx="1"/>
            </p:cNvCxnSpPr>
            <p:nvPr/>
          </p:nvCxnSpPr>
          <p:spPr>
            <a:xfrm rot="16200000" flipH="1">
              <a:off x="3555046" y="2577466"/>
              <a:ext cx="2221232" cy="4381500"/>
            </a:xfrm>
            <a:prstGeom prst="bentConnector4">
              <a:avLst>
                <a:gd name="adj1" fmla="val 100051"/>
                <a:gd name="adj2" fmla="val 5173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33800" y="3352802"/>
            <a:ext cx="5791200" cy="1825561"/>
            <a:chOff x="3732212" y="3352801"/>
            <a:chExt cx="5791200" cy="1825561"/>
          </a:xfrm>
          <a:solidFill>
            <a:schemeClr val="accent6"/>
          </a:solidFill>
        </p:grpSpPr>
        <p:sp>
          <p:nvSpPr>
            <p:cNvPr id="8" name="Right Brace 7"/>
            <p:cNvSpPr/>
            <p:nvPr/>
          </p:nvSpPr>
          <p:spPr>
            <a:xfrm rot="5400000">
              <a:off x="4037012" y="3048001"/>
              <a:ext cx="304800" cy="914400"/>
            </a:xfrm>
            <a:prstGeom prst="rightBrace">
              <a:avLst>
                <a:gd name="adj1" fmla="val 0"/>
                <a:gd name="adj2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856412" y="4495800"/>
              <a:ext cx="2667000" cy="682562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Owner</a:t>
              </a:r>
              <a:endParaRPr lang="bg-BG" sz="2000" b="1" dirty="0"/>
            </a:p>
          </p:txBody>
        </p:sp>
        <p:cxnSp>
          <p:nvCxnSpPr>
            <p:cNvPr id="19" name="Elbow Connector 18"/>
            <p:cNvCxnSpPr>
              <a:stCxn id="8" idx="1"/>
              <a:endCxn id="17" idx="1"/>
            </p:cNvCxnSpPr>
            <p:nvPr/>
          </p:nvCxnSpPr>
          <p:spPr>
            <a:xfrm rot="16200000" flipH="1">
              <a:off x="4933172" y="2913841"/>
              <a:ext cx="1179480" cy="2667000"/>
            </a:xfrm>
            <a:prstGeom prst="bentConnector4">
              <a:avLst>
                <a:gd name="adj1" fmla="val 99705"/>
                <a:gd name="adj2" fmla="val 5285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724400" y="3352800"/>
            <a:ext cx="4800600" cy="1063562"/>
            <a:chOff x="4722812" y="3352800"/>
            <a:chExt cx="4800600" cy="1063562"/>
          </a:xfrm>
          <a:solidFill>
            <a:schemeClr val="accent6"/>
          </a:solidFill>
        </p:grpSpPr>
        <p:sp>
          <p:nvSpPr>
            <p:cNvPr id="9" name="Right Brace 8"/>
            <p:cNvSpPr/>
            <p:nvPr/>
          </p:nvSpPr>
          <p:spPr>
            <a:xfrm rot="5400000">
              <a:off x="5027612" y="3048000"/>
              <a:ext cx="304800" cy="914400"/>
            </a:xfrm>
            <a:prstGeom prst="rightBrace">
              <a:avLst>
                <a:gd name="adj1" fmla="val 0"/>
                <a:gd name="adj2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56412" y="3733800"/>
              <a:ext cx="2667000" cy="682562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Group</a:t>
              </a:r>
              <a:endParaRPr lang="bg-BG" sz="2000" b="1" dirty="0"/>
            </a:p>
          </p:txBody>
        </p:sp>
        <p:cxnSp>
          <p:nvCxnSpPr>
            <p:cNvPr id="23" name="Elbow Connector 22"/>
            <p:cNvCxnSpPr>
              <a:stCxn id="9" idx="1"/>
              <a:endCxn id="21" idx="1"/>
            </p:cNvCxnSpPr>
            <p:nvPr/>
          </p:nvCxnSpPr>
          <p:spPr>
            <a:xfrm rot="16200000" flipH="1">
              <a:off x="5809471" y="3028140"/>
              <a:ext cx="417481" cy="1676400"/>
            </a:xfrm>
            <a:prstGeom prst="bentConnector4">
              <a:avLst>
                <a:gd name="adj1" fmla="val 101047"/>
                <a:gd name="adj2" fmla="val 54545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011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Read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Files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- allows a user to view the contents of the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Directories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- allows a user to view the names of the file in the directory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Write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Files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- allows a user to modify and delete the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Directories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- allows a user to delete the directory, modify its contents (create, delete, and rename files in it), and modify the contents of files that the user can read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Execute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Files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- allows a user to execute a file (the user must also have read permission)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Directories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- allows a user to access, or traverse, into and access metadata about </a:t>
            </a:r>
            <a:br>
              <a:rPr lang="bg-BG" sz="2400" dirty="0"/>
            </a:br>
            <a:r>
              <a:rPr lang="en-US" sz="2400" dirty="0"/>
              <a:t>files in the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Rights – Meaning</a:t>
            </a:r>
            <a:endParaRPr lang="en-US" b="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9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86000" y="1971664"/>
            <a:ext cx="8153401" cy="2968538"/>
            <a:chOff x="2132012" y="2276464"/>
            <a:chExt cx="8153401" cy="2968538"/>
          </a:xfrm>
          <a:solidFill>
            <a:schemeClr val="accent6"/>
          </a:solidFill>
        </p:grpSpPr>
        <p:sp>
          <p:nvSpPr>
            <p:cNvPr id="7" name="Right Brace 6"/>
            <p:cNvSpPr/>
            <p:nvPr/>
          </p:nvSpPr>
          <p:spPr>
            <a:xfrm rot="5400000">
              <a:off x="2703512" y="1704964"/>
              <a:ext cx="304800" cy="144780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618413" y="4498204"/>
              <a:ext cx="2667000" cy="74679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/>
                <a:t>Owner</a:t>
              </a:r>
            </a:p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rwx</a:t>
              </a:r>
              <a:r>
                <a:rPr lang="en-US" sz="2000" dirty="0">
                  <a:solidFill>
                    <a:schemeClr val="tx1"/>
                  </a:solidFill>
                </a:rPr>
                <a:t> = Full rights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Elbow Connector 54"/>
            <p:cNvCxnSpPr>
              <a:endCxn id="54" idx="1"/>
            </p:cNvCxnSpPr>
            <p:nvPr/>
          </p:nvCxnSpPr>
          <p:spPr>
            <a:xfrm rot="16200000" flipH="1">
              <a:off x="4091993" y="1345183"/>
              <a:ext cx="2290339" cy="4762500"/>
            </a:xfrm>
            <a:prstGeom prst="bentConnector4">
              <a:avLst>
                <a:gd name="adj1" fmla="val 99913"/>
                <a:gd name="adj2" fmla="val 516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Rights – Symbolic Notation (*,**)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82609" y="1994798"/>
            <a:ext cx="6356790" cy="2022327"/>
            <a:chOff x="3928622" y="2299597"/>
            <a:chExt cx="6356790" cy="2022327"/>
          </a:xfrm>
          <a:solidFill>
            <a:schemeClr val="accent6"/>
          </a:solidFill>
        </p:grpSpPr>
        <p:sp>
          <p:nvSpPr>
            <p:cNvPr id="8" name="Right Brace 7"/>
            <p:cNvSpPr/>
            <p:nvPr/>
          </p:nvSpPr>
          <p:spPr>
            <a:xfrm rot="5400000">
              <a:off x="4501193" y="1727026"/>
              <a:ext cx="304800" cy="144994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18412" y="3575126"/>
              <a:ext cx="2667000" cy="74679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/>
                <a:t>Owner's group</a:t>
              </a:r>
            </a:p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rw</a:t>
              </a:r>
              <a:r>
                <a:rPr lang="en-US" sz="2000" b="1" dirty="0">
                  <a:solidFill>
                    <a:schemeClr val="tx1"/>
                  </a:solidFill>
                </a:rPr>
                <a:t>-</a:t>
              </a:r>
              <a:r>
                <a:rPr lang="en-US" sz="2000" dirty="0">
                  <a:solidFill>
                    <a:schemeClr val="tx1"/>
                  </a:solidFill>
                </a:rPr>
                <a:t> = Read and write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stCxn id="8" idx="1"/>
              <a:endCxn id="17" idx="1"/>
            </p:cNvCxnSpPr>
            <p:nvPr/>
          </p:nvCxnSpPr>
          <p:spPr>
            <a:xfrm rot="16200000" flipH="1">
              <a:off x="5463938" y="1794052"/>
              <a:ext cx="1344128" cy="2964819"/>
            </a:xfrm>
            <a:prstGeom prst="bentConnector4">
              <a:avLst>
                <a:gd name="adj1" fmla="val 100115"/>
                <a:gd name="adj2" fmla="val 5257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880289" y="2017932"/>
            <a:ext cx="4559110" cy="1076115"/>
            <a:chOff x="5726302" y="2322731"/>
            <a:chExt cx="4559110" cy="1076115"/>
          </a:xfrm>
          <a:solidFill>
            <a:schemeClr val="accent6"/>
          </a:solidFill>
        </p:grpSpPr>
        <p:sp>
          <p:nvSpPr>
            <p:cNvPr id="9" name="Right Brace 8"/>
            <p:cNvSpPr/>
            <p:nvPr/>
          </p:nvSpPr>
          <p:spPr>
            <a:xfrm rot="5400000">
              <a:off x="6298873" y="1750160"/>
              <a:ext cx="304800" cy="144994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618412" y="2652048"/>
              <a:ext cx="2667000" cy="74679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/>
                <a:t>Others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r--</a:t>
              </a:r>
              <a:r>
                <a:rPr lang="en-US" sz="2000" dirty="0">
                  <a:solidFill>
                    <a:schemeClr val="tx1"/>
                  </a:solidFill>
                </a:rPr>
                <a:t> = Only read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Elbow Connector 22"/>
            <p:cNvCxnSpPr>
              <a:stCxn id="9" idx="1"/>
              <a:endCxn id="21" idx="1"/>
            </p:cNvCxnSpPr>
            <p:nvPr/>
          </p:nvCxnSpPr>
          <p:spPr>
            <a:xfrm rot="16200000" flipH="1">
              <a:off x="6835884" y="2242920"/>
              <a:ext cx="397916" cy="1167139"/>
            </a:xfrm>
            <a:prstGeom prst="bentConnector4">
              <a:avLst>
                <a:gd name="adj1" fmla="val 98908"/>
                <a:gd name="adj2" fmla="val 5652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523999" y="1371601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 r w x  r w -  r - -</a:t>
            </a: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00199" y="1971666"/>
            <a:ext cx="8838399" cy="3891615"/>
            <a:chOff x="1446211" y="2276465"/>
            <a:chExt cx="8838399" cy="3891615"/>
          </a:xfrm>
          <a:solidFill>
            <a:schemeClr val="accent6"/>
          </a:solidFill>
        </p:grpSpPr>
        <p:sp>
          <p:nvSpPr>
            <p:cNvPr id="18" name="Right Brace 17"/>
            <p:cNvSpPr/>
            <p:nvPr/>
          </p:nvSpPr>
          <p:spPr>
            <a:xfrm rot="5400000">
              <a:off x="1462307" y="2260369"/>
              <a:ext cx="304799" cy="336991"/>
            </a:xfrm>
            <a:prstGeom prst="rightBrace">
              <a:avLst>
                <a:gd name="adj1" fmla="val 0"/>
                <a:gd name="adj2" fmla="val 52798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617610" y="5421282"/>
              <a:ext cx="2667000" cy="74679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/>
                <a:t>File type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-</a:t>
              </a:r>
              <a:r>
                <a:rPr lang="en-US" sz="2000" dirty="0">
                  <a:solidFill>
                    <a:schemeClr val="tx1"/>
                  </a:solidFill>
                </a:rPr>
                <a:t> = Regular file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Elbow Connector 37"/>
            <p:cNvCxnSpPr>
              <a:stCxn id="18" idx="1"/>
              <a:endCxn id="36" idx="1"/>
            </p:cNvCxnSpPr>
            <p:nvPr/>
          </p:nvCxnSpPr>
          <p:spPr>
            <a:xfrm rot="16200000" flipH="1">
              <a:off x="3004734" y="1181806"/>
              <a:ext cx="3213417" cy="6012333"/>
            </a:xfrm>
            <a:prstGeom prst="bentConnector4">
              <a:avLst>
                <a:gd name="adj1" fmla="val 99962"/>
                <a:gd name="adj2" fmla="val 51346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B392BDD-BB03-45F9-B608-2730576CEAD5}"/>
              </a:ext>
            </a:extLst>
          </p:cNvPr>
          <p:cNvSpPr txBox="1"/>
          <p:nvPr/>
        </p:nvSpPr>
        <p:spPr>
          <a:xfrm>
            <a:off x="660589" y="5819199"/>
            <a:ext cx="10439400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When using symbolic notation individual permissions can be granted or revoked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** Permissions changes get active immediately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Rights – Octal Notation (*, **)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897" y="1371601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 r w x  r w -  r - -</a:t>
            </a: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780897" y="1971664"/>
            <a:ext cx="8982064" cy="3284092"/>
            <a:chOff x="1522412" y="2428864"/>
            <a:chExt cx="8982064" cy="3284092"/>
          </a:xfrm>
          <a:solidFill>
            <a:schemeClr val="accent6"/>
          </a:solidFill>
        </p:grpSpPr>
        <p:grpSp>
          <p:nvGrpSpPr>
            <p:cNvPr id="56" name="Group 55"/>
            <p:cNvGrpSpPr/>
            <p:nvPr/>
          </p:nvGrpSpPr>
          <p:grpSpPr>
            <a:xfrm>
              <a:off x="1522412" y="2428864"/>
              <a:ext cx="8982064" cy="3284092"/>
              <a:chOff x="2132012" y="2276464"/>
              <a:chExt cx="8982064" cy="3284092"/>
            </a:xfrm>
            <a:grpFill/>
          </p:grpSpPr>
          <p:sp>
            <p:nvSpPr>
              <p:cNvPr id="7" name="Right Brace 6"/>
              <p:cNvSpPr/>
              <p:nvPr/>
            </p:nvSpPr>
            <p:spPr>
              <a:xfrm rot="5400000">
                <a:off x="2703512" y="1704964"/>
                <a:ext cx="304800" cy="1447800"/>
              </a:xfrm>
              <a:prstGeom prst="rightBrace">
                <a:avLst>
                  <a:gd name="adj1" fmla="val 0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0199676" y="4813758"/>
                <a:ext cx="914400" cy="746798"/>
              </a:xfrm>
              <a:prstGeom prst="round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7</a:t>
                </a:r>
                <a:endParaRPr lang="bg-BG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Elbow Connector 54"/>
              <p:cNvCxnSpPr>
                <a:stCxn id="7" idx="1"/>
                <a:endCxn id="54" idx="1"/>
              </p:cNvCxnSpPr>
              <p:nvPr/>
            </p:nvCxnSpPr>
            <p:spPr>
              <a:xfrm rot="16200000" flipH="1">
                <a:off x="5224847" y="212328"/>
                <a:ext cx="2605893" cy="7343764"/>
              </a:xfrm>
              <a:prstGeom prst="bentConnector4">
                <a:avLst>
                  <a:gd name="adj1" fmla="val 99753"/>
                  <a:gd name="adj2" fmla="val 51038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336794" y="4736494"/>
              <a:ext cx="3581400" cy="52322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+ 1*2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+ 1*2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bg-BG" sz="2800" b="1" baseline="30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77507" y="1995231"/>
            <a:ext cx="7185454" cy="2233124"/>
            <a:chOff x="3319022" y="2452431"/>
            <a:chExt cx="7185454" cy="2233124"/>
          </a:xfrm>
          <a:solidFill>
            <a:schemeClr val="accent6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3319022" y="2452431"/>
              <a:ext cx="7185454" cy="2233124"/>
              <a:chOff x="3928622" y="2299597"/>
              <a:chExt cx="7185454" cy="2233124"/>
            </a:xfrm>
            <a:grpFill/>
          </p:grpSpPr>
          <p:sp>
            <p:nvSpPr>
              <p:cNvPr id="8" name="Right Brace 7"/>
              <p:cNvSpPr/>
              <p:nvPr/>
            </p:nvSpPr>
            <p:spPr>
              <a:xfrm rot="5400000">
                <a:off x="4501193" y="1727026"/>
                <a:ext cx="304800" cy="1449942"/>
              </a:xfrm>
              <a:prstGeom prst="rightBrace">
                <a:avLst>
                  <a:gd name="adj1" fmla="val 0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199676" y="3785923"/>
                <a:ext cx="914400" cy="746798"/>
              </a:xfrm>
              <a:prstGeom prst="round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6</a:t>
                </a:r>
                <a:endParaRPr lang="bg-BG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Elbow Connector 18"/>
              <p:cNvCxnSpPr>
                <a:stCxn id="8" idx="1"/>
                <a:endCxn id="17" idx="1"/>
              </p:cNvCxnSpPr>
              <p:nvPr/>
            </p:nvCxnSpPr>
            <p:spPr>
              <a:xfrm rot="16200000" flipH="1">
                <a:off x="6649171" y="608818"/>
                <a:ext cx="1554925" cy="5546083"/>
              </a:xfrm>
              <a:prstGeom prst="bentConnector4">
                <a:avLst>
                  <a:gd name="adj1" fmla="val 99880"/>
                  <a:gd name="adj2" fmla="val 5137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4113212" y="3708815"/>
              <a:ext cx="3581400" cy="52322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+ 1*2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+ 0*2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bg-BG" sz="2800" b="1" baseline="30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75187" y="2017932"/>
            <a:ext cx="5362550" cy="1243549"/>
            <a:chOff x="5116702" y="2475131"/>
            <a:chExt cx="5362550" cy="1243549"/>
          </a:xfrm>
          <a:solidFill>
            <a:schemeClr val="accent6"/>
          </a:solidFill>
        </p:grpSpPr>
        <p:grpSp>
          <p:nvGrpSpPr>
            <p:cNvPr id="52" name="Group 51"/>
            <p:cNvGrpSpPr/>
            <p:nvPr/>
          </p:nvGrpSpPr>
          <p:grpSpPr>
            <a:xfrm>
              <a:off x="5116702" y="2475131"/>
              <a:ext cx="5362550" cy="1243549"/>
              <a:chOff x="5726302" y="2322731"/>
              <a:chExt cx="5362550" cy="1243549"/>
            </a:xfrm>
            <a:grpFill/>
          </p:grpSpPr>
          <p:sp>
            <p:nvSpPr>
              <p:cNvPr id="9" name="Right Brace 8"/>
              <p:cNvSpPr/>
              <p:nvPr/>
            </p:nvSpPr>
            <p:spPr>
              <a:xfrm rot="5400000">
                <a:off x="6298873" y="1750160"/>
                <a:ext cx="304800" cy="1449942"/>
              </a:xfrm>
              <a:prstGeom prst="rightBrace">
                <a:avLst>
                  <a:gd name="adj1" fmla="val 0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0174452" y="2819482"/>
                <a:ext cx="914400" cy="746798"/>
              </a:xfrm>
              <a:prstGeom prst="round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4</a:t>
                </a:r>
                <a:endParaRPr lang="bg-BG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Elbow Connector 22"/>
              <p:cNvCxnSpPr>
                <a:stCxn id="9" idx="1"/>
                <a:endCxn id="21" idx="1"/>
              </p:cNvCxnSpPr>
              <p:nvPr/>
            </p:nvCxnSpPr>
            <p:spPr>
              <a:xfrm rot="16200000" flipH="1">
                <a:off x="8030187" y="1048617"/>
                <a:ext cx="565350" cy="3723179"/>
              </a:xfrm>
              <a:prstGeom prst="bentConnector4">
                <a:avLst>
                  <a:gd name="adj1" fmla="val 99629"/>
                  <a:gd name="adj2" fmla="val 5204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903912" y="2753359"/>
              <a:ext cx="3581400" cy="52322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+ 0*2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+ 0*2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bg-BG" sz="2800" b="1" baseline="30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90600" y="52578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Weights: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ead -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rite -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ecute -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9648DA-94F1-46CF-9645-2989447C31AC}"/>
              </a:ext>
            </a:extLst>
          </p:cNvPr>
          <p:cNvSpPr txBox="1"/>
          <p:nvPr/>
        </p:nvSpPr>
        <p:spPr>
          <a:xfrm>
            <a:off x="876300" y="5817732"/>
            <a:ext cx="10439400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When using octal notation permissions are set as a whole, not individually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** Permissions changes get </a:t>
            </a:r>
            <a:r>
              <a:rPr lang="en-US"/>
              <a:t>active immediately</a:t>
            </a:r>
            <a:endParaRPr lang="en-US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3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5561</Words>
  <Application>Microsoft Office PowerPoint</Application>
  <PresentationFormat>Widescreen</PresentationFormat>
  <Paragraphs>1310</Paragraphs>
  <Slides>117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3" baseType="lpstr">
      <vt:lpstr>Arial</vt:lpstr>
      <vt:lpstr>Calibri</vt:lpstr>
      <vt:lpstr>Consolas</vt:lpstr>
      <vt:lpstr>Wingdings</vt:lpstr>
      <vt:lpstr>Wingdings 2</vt:lpstr>
      <vt:lpstr>SoftUni</vt:lpstr>
      <vt:lpstr>Working in the Console</vt:lpstr>
      <vt:lpstr>You Have Questions?</vt:lpstr>
      <vt:lpstr>Homework Progress</vt:lpstr>
      <vt:lpstr>Quick Overview</vt:lpstr>
      <vt:lpstr>What We Covered</vt:lpstr>
      <vt:lpstr>This Module (M2)</vt:lpstr>
      <vt:lpstr>Table of Contents</vt:lpstr>
      <vt:lpstr>Lab Infrastructure</vt:lpstr>
      <vt:lpstr>Environment</vt:lpstr>
      <vt:lpstr>Environment</vt:lpstr>
      <vt:lpstr>Special Environment Variables</vt:lpstr>
      <vt:lpstr>Prompt Macros</vt:lpstr>
      <vt:lpstr>set</vt:lpstr>
      <vt:lpstr>unset</vt:lpstr>
      <vt:lpstr>Command Execution</vt:lpstr>
      <vt:lpstr>Executable Artifacts</vt:lpstr>
      <vt:lpstr>Command Execution (Shell's Perspective)</vt:lpstr>
      <vt:lpstr>Sourcing vs. Execution</vt:lpstr>
      <vt:lpstr>Execution (Search) Order</vt:lpstr>
      <vt:lpstr>Break the Order</vt:lpstr>
      <vt:lpstr>hash</vt:lpstr>
      <vt:lpstr>whatis</vt:lpstr>
      <vt:lpstr>whereis</vt:lpstr>
      <vt:lpstr>which</vt:lpstr>
      <vt:lpstr>type</vt:lpstr>
      <vt:lpstr>alias</vt:lpstr>
      <vt:lpstr>unalias</vt:lpstr>
      <vt:lpstr>export</vt:lpstr>
      <vt:lpstr>env</vt:lpstr>
      <vt:lpstr>Configuration Files</vt:lpstr>
      <vt:lpstr>System Level Configuration</vt:lpstr>
      <vt:lpstr>User Level Configuration</vt:lpstr>
      <vt:lpstr>Login Shell Sequence</vt:lpstr>
      <vt:lpstr>Non-login Shell Sequence</vt:lpstr>
      <vt:lpstr>Practice: Environment. Aliases. Order</vt:lpstr>
      <vt:lpstr>Multiple Help Sources</vt:lpstr>
      <vt:lpstr>Many Help Sources</vt:lpstr>
      <vt:lpstr>--help ( -h or -?)</vt:lpstr>
      <vt:lpstr>help</vt:lpstr>
      <vt:lpstr>man</vt:lpstr>
      <vt:lpstr>Sections in man (Page)</vt:lpstr>
      <vt:lpstr>Categories (Sections) in man</vt:lpstr>
      <vt:lpstr>apropos (man -k)</vt:lpstr>
      <vt:lpstr>info</vt:lpstr>
      <vt:lpstr>locate*</vt:lpstr>
      <vt:lpstr>updatedb*</vt:lpstr>
      <vt:lpstr>Accompanying Documentation</vt:lpstr>
      <vt:lpstr>Working with Files</vt:lpstr>
      <vt:lpstr>Everything is Files</vt:lpstr>
      <vt:lpstr>File Types</vt:lpstr>
      <vt:lpstr>file</vt:lpstr>
      <vt:lpstr>stat</vt:lpstr>
      <vt:lpstr>touch</vt:lpstr>
      <vt:lpstr>cp</vt:lpstr>
      <vt:lpstr>mv</vt:lpstr>
      <vt:lpstr>rm</vt:lpstr>
      <vt:lpstr>mkdir</vt:lpstr>
      <vt:lpstr>rmdir</vt:lpstr>
      <vt:lpstr>ln</vt:lpstr>
      <vt:lpstr>Absolute vs Relative Path</vt:lpstr>
      <vt:lpstr>Practice: Explore Help Sources and Files</vt:lpstr>
      <vt:lpstr>Users and Groups</vt:lpstr>
      <vt:lpstr>Users (Main File)</vt:lpstr>
      <vt:lpstr>Users (Password File)</vt:lpstr>
      <vt:lpstr>User Defaults* During Creation</vt:lpstr>
      <vt:lpstr>Groups (Main File)</vt:lpstr>
      <vt:lpstr>Groups (Password File)</vt:lpstr>
      <vt:lpstr>useradd</vt:lpstr>
      <vt:lpstr>usermod</vt:lpstr>
      <vt:lpstr>userdel</vt:lpstr>
      <vt:lpstr>adduser</vt:lpstr>
      <vt:lpstr>deluser</vt:lpstr>
      <vt:lpstr>users</vt:lpstr>
      <vt:lpstr>w</vt:lpstr>
      <vt:lpstr>who</vt:lpstr>
      <vt:lpstr>last</vt:lpstr>
      <vt:lpstr>lastb</vt:lpstr>
      <vt:lpstr>lastlog</vt:lpstr>
      <vt:lpstr>passwd</vt:lpstr>
      <vt:lpstr>chage</vt:lpstr>
      <vt:lpstr>chfn</vt:lpstr>
      <vt:lpstr>chsh</vt:lpstr>
      <vt:lpstr>groupadd</vt:lpstr>
      <vt:lpstr>groupmod</vt:lpstr>
      <vt:lpstr>groupdel</vt:lpstr>
      <vt:lpstr>addgroup</vt:lpstr>
      <vt:lpstr>delgroup</vt:lpstr>
      <vt:lpstr>groups</vt:lpstr>
      <vt:lpstr>gpasswd</vt:lpstr>
      <vt:lpstr>newgrp</vt:lpstr>
      <vt:lpstr>id</vt:lpstr>
      <vt:lpstr>sudo</vt:lpstr>
      <vt:lpstr>su</vt:lpstr>
      <vt:lpstr>Access Rights</vt:lpstr>
      <vt:lpstr>A Few Words On Security</vt:lpstr>
      <vt:lpstr>Access Rights</vt:lpstr>
      <vt:lpstr>Access Rights – Meaning</vt:lpstr>
      <vt:lpstr>Access Rights – Symbolic Notation (*,**)</vt:lpstr>
      <vt:lpstr>Access Rights – Octal Notation (*, **)</vt:lpstr>
      <vt:lpstr>Access Rights – Notations Side by Side</vt:lpstr>
      <vt:lpstr>Default Access Rights</vt:lpstr>
      <vt:lpstr>Special Permissions – Sticky Bit</vt:lpstr>
      <vt:lpstr>Special Permissions – Set Group ID (SGID)</vt:lpstr>
      <vt:lpstr>Special Permissions – Set User ID (SUID)</vt:lpstr>
      <vt:lpstr>chmod</vt:lpstr>
      <vt:lpstr>chown</vt:lpstr>
      <vt:lpstr>chgrp</vt:lpstr>
      <vt:lpstr>umask</vt:lpstr>
      <vt:lpstr>Problem: Add User</vt:lpstr>
      <vt:lpstr>Solution: Add User</vt:lpstr>
      <vt:lpstr>Practice: Users. Groups. Rights</vt:lpstr>
      <vt:lpstr>Summary</vt:lpstr>
      <vt:lpstr>Resources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M2: Console. Help. Security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107</cp:revision>
  <dcterms:created xsi:type="dcterms:W3CDTF">2018-05-23T13:08:44Z</dcterms:created>
  <dcterms:modified xsi:type="dcterms:W3CDTF">2021-05-05T14:34:41Z</dcterms:modified>
  <cp:category>programming;computer programming;software development</cp:category>
</cp:coreProperties>
</file>