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117"/>
  </p:notesMasterIdLst>
  <p:handoutMasterIdLst>
    <p:handoutMasterId r:id="rId118"/>
  </p:handoutMasterIdLst>
  <p:sldIdLst>
    <p:sldId id="256" r:id="rId3"/>
    <p:sldId id="379" r:id="rId4"/>
    <p:sldId id="610" r:id="rId5"/>
    <p:sldId id="777" r:id="rId6"/>
    <p:sldId id="778" r:id="rId7"/>
    <p:sldId id="779" r:id="rId8"/>
    <p:sldId id="781" r:id="rId9"/>
    <p:sldId id="782" r:id="rId10"/>
    <p:sldId id="784" r:id="rId11"/>
    <p:sldId id="785" r:id="rId12"/>
    <p:sldId id="78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612" r:id="rId71"/>
    <p:sldId id="613" r:id="rId72"/>
    <p:sldId id="6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616" r:id="rId91"/>
    <p:sldId id="615" r:id="rId92"/>
    <p:sldId id="332" r:id="rId93"/>
    <p:sldId id="333" r:id="rId94"/>
    <p:sldId id="334" r:id="rId95"/>
    <p:sldId id="335" r:id="rId96"/>
    <p:sldId id="336" r:id="rId97"/>
    <p:sldId id="617" r:id="rId98"/>
    <p:sldId id="619" r:id="rId99"/>
    <p:sldId id="618" r:id="rId100"/>
    <p:sldId id="337" r:id="rId101"/>
    <p:sldId id="338" r:id="rId102"/>
    <p:sldId id="339" r:id="rId103"/>
    <p:sldId id="340" r:id="rId104"/>
    <p:sldId id="341" r:id="rId105"/>
    <p:sldId id="342" r:id="rId106"/>
    <p:sldId id="343" r:id="rId107"/>
    <p:sldId id="344" r:id="rId108"/>
    <p:sldId id="345" r:id="rId109"/>
    <p:sldId id="346" r:id="rId110"/>
    <p:sldId id="347" r:id="rId111"/>
    <p:sldId id="348" r:id="rId112"/>
    <p:sldId id="352" r:id="rId113"/>
    <p:sldId id="368" r:id="rId114"/>
    <p:sldId id="353" r:id="rId115"/>
    <p:sldId id="354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82452BE-8575-4C96-9434-65E8EFEBD13B}">
          <p14:sldIdLst>
            <p14:sldId id="256"/>
            <p14:sldId id="379"/>
            <p14:sldId id="610"/>
            <p14:sldId id="777"/>
            <p14:sldId id="778"/>
            <p14:sldId id="779"/>
            <p14:sldId id="781"/>
            <p14:sldId id="782"/>
            <p14:sldId id="784"/>
            <p14:sldId id="785"/>
            <p14:sldId id="787"/>
            <p14:sldId id="258"/>
            <p14:sldId id="259"/>
            <p14:sldId id="260"/>
            <p14:sldId id="261"/>
            <p14:sldId id="262"/>
          </p14:sldIdLst>
        </p14:section>
        <p14:section name="Part 1 – Input / Output Streams" id="{9A509067-33E3-499A-B47B-9B84DCB30C86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Part 2 - Command Sequences" id="{BD39A88D-00CC-4903-8493-8970328B9278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Part 3 – Regular Expressions" id="{B4F32014-1094-4864-AEBB-E93C6250693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art 4 - Advanced File Techniques" id="{EA48C2B1-7BB6-4257-8958-76669CF453C0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612"/>
            <p14:sldId id="613"/>
            <p14:sldId id="614"/>
            <p14:sldId id="315"/>
          </p14:sldIdLst>
        </p14:section>
        <p14:section name="Part 5 – Text Editors" id="{F6E7C051-CB98-47D3-90C0-3B4B1E670C3A}">
          <p14:sldIdLst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616"/>
            <p14:sldId id="615"/>
            <p14:sldId id="332"/>
            <p14:sldId id="333"/>
            <p14:sldId id="334"/>
            <p14:sldId id="335"/>
            <p14:sldId id="336"/>
            <p14:sldId id="617"/>
            <p14:sldId id="619"/>
            <p14:sldId id="618"/>
            <p14:sldId id="337"/>
            <p14:sldId id="338"/>
            <p14:sldId id="339"/>
            <p14:sldId id="340"/>
          </p14:sldIdLst>
        </p14:section>
        <p14:section name="Part 6 - Sudo Management" id="{6EF5DD5F-D630-467E-8D6F-3697E1437702}">
          <p14:sldIdLst>
            <p14:sldId id="341"/>
            <p14:sldId id="342"/>
            <p14:sldId id="343"/>
            <p14:sldId id="344"/>
            <p14:sldId id="345"/>
          </p14:sldIdLst>
        </p14:section>
        <p14:section name="Conclusion" id="{0DFC6BF2-43AA-4230-B104-B488284CE7B3}">
          <p14:sldIdLst>
            <p14:sldId id="346"/>
            <p14:sldId id="347"/>
            <p14:sldId id="348"/>
            <p14:sldId id="352"/>
            <p14:sldId id="368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B2789-6647-4576-85F4-664701E8AD22}" v="1865" dt="2021-05-12T14:27:14.1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7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microsoft.com/office/2016/11/relationships/changesInfo" Target="changesInfos/changesInfo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microsoft.com/office/2015/10/relationships/revisionInfo" Target="revisionInfo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283B2789-6647-4576-85F4-664701E8AD22}"/>
    <pc:docChg chg="undo custSel addSld delSld modSld sldOrd modSection">
      <pc:chgData name="Dimitar Zahariev" userId="b84e4ebc77879e88" providerId="LiveId" clId="{283B2789-6647-4576-85F4-664701E8AD22}" dt="2021-05-12T14:38:20.694" v="2223" actId="27918"/>
      <pc:docMkLst>
        <pc:docMk/>
      </pc:docMkLst>
      <pc:sldChg chg="addSp delSp modSp mod">
        <pc:chgData name="Dimitar Zahariev" userId="b84e4ebc77879e88" providerId="LiveId" clId="{283B2789-6647-4576-85F4-664701E8AD22}" dt="2021-05-12T08:12:27.230" v="1" actId="478"/>
        <pc:sldMkLst>
          <pc:docMk/>
          <pc:sldMk cId="2825810768" sldId="256"/>
        </pc:sldMkLst>
        <pc:picChg chg="del">
          <ac:chgData name="Dimitar Zahariev" userId="b84e4ebc77879e88" providerId="LiveId" clId="{283B2789-6647-4576-85F4-664701E8AD22}" dt="2021-05-12T08:12:27.230" v="1" actId="478"/>
          <ac:picMkLst>
            <pc:docMk/>
            <pc:sldMk cId="2825810768" sldId="256"/>
            <ac:picMk id="4" creationId="{00000000-0000-0000-0000-000000000000}"/>
          </ac:picMkLst>
        </pc:picChg>
        <pc:picChg chg="add mod">
          <ac:chgData name="Dimitar Zahariev" userId="b84e4ebc77879e88" providerId="LiveId" clId="{283B2789-6647-4576-85F4-664701E8AD22}" dt="2021-05-12T08:12:25.258" v="0"/>
          <ac:picMkLst>
            <pc:docMk/>
            <pc:sldMk cId="2825810768" sldId="256"/>
            <ac:picMk id="13" creationId="{A1B1286E-5AF7-4132-AB47-DF7861F1AA81}"/>
          </ac:picMkLst>
        </pc:picChg>
      </pc:sldChg>
      <pc:sldChg chg="del">
        <pc:chgData name="Dimitar Zahariev" userId="b84e4ebc77879e88" providerId="LiveId" clId="{283B2789-6647-4576-85F4-664701E8AD22}" dt="2021-05-12T08:12:39.064" v="3" actId="47"/>
        <pc:sldMkLst>
          <pc:docMk/>
          <pc:sldMk cId="1055272636" sldId="257"/>
        </pc:sldMkLst>
      </pc:sldChg>
      <pc:sldChg chg="modSp">
        <pc:chgData name="Dimitar Zahariev" userId="b84e4ebc77879e88" providerId="LiveId" clId="{283B2789-6647-4576-85F4-664701E8AD22}" dt="2021-05-12T08:15:08.733" v="10" actId="33524"/>
        <pc:sldMkLst>
          <pc:docMk/>
          <pc:sldMk cId="1448951663" sldId="265"/>
        </pc:sldMkLst>
        <pc:spChg chg="mod">
          <ac:chgData name="Dimitar Zahariev" userId="b84e4ebc77879e88" providerId="LiveId" clId="{283B2789-6647-4576-85F4-664701E8AD22}" dt="2021-05-12T08:15:08.733" v="10" actId="33524"/>
          <ac:spMkLst>
            <pc:docMk/>
            <pc:sldMk cId="1448951663" sldId="265"/>
            <ac:spMk id="3" creationId="{00000000-0000-0000-0000-000000000000}"/>
          </ac:spMkLst>
        </pc:spChg>
      </pc:sldChg>
      <pc:sldChg chg="modSp mod modAnim">
        <pc:chgData name="Dimitar Zahariev" userId="b84e4ebc77879e88" providerId="LiveId" clId="{283B2789-6647-4576-85F4-664701E8AD22}" dt="2021-05-12T08:16:34.618" v="23"/>
        <pc:sldMkLst>
          <pc:docMk/>
          <pc:sldMk cId="1046329824" sldId="266"/>
        </pc:sldMkLst>
        <pc:spChg chg="mod">
          <ac:chgData name="Dimitar Zahariev" userId="b84e4ebc77879e88" providerId="LiveId" clId="{283B2789-6647-4576-85F4-664701E8AD22}" dt="2021-05-12T08:16:24.599" v="18" actId="14100"/>
          <ac:spMkLst>
            <pc:docMk/>
            <pc:sldMk cId="1046329824" sldId="266"/>
            <ac:spMk id="8" creationId="{00000000-0000-0000-0000-000000000000}"/>
          </ac:spMkLst>
        </pc:spChg>
      </pc:sldChg>
      <pc:sldChg chg="modSp mod">
        <pc:chgData name="Dimitar Zahariev" userId="b84e4ebc77879e88" providerId="LiveId" clId="{283B2789-6647-4576-85F4-664701E8AD22}" dt="2021-05-12T08:19:02.614" v="92" actId="14100"/>
        <pc:sldMkLst>
          <pc:docMk/>
          <pc:sldMk cId="4075448943" sldId="276"/>
        </pc:sldMkLst>
        <pc:spChg chg="mod">
          <ac:chgData name="Dimitar Zahariev" userId="b84e4ebc77879e88" providerId="LiveId" clId="{283B2789-6647-4576-85F4-664701E8AD22}" dt="2021-05-12T08:19:02.614" v="92" actId="14100"/>
          <ac:spMkLst>
            <pc:docMk/>
            <pc:sldMk cId="4075448943" sldId="276"/>
            <ac:spMk id="8" creationId="{00000000-0000-0000-0000-000000000000}"/>
          </ac:spMkLst>
        </pc:spChg>
      </pc:sldChg>
      <pc:sldChg chg="modSp mod modAnim">
        <pc:chgData name="Dimitar Zahariev" userId="b84e4ebc77879e88" providerId="LiveId" clId="{283B2789-6647-4576-85F4-664701E8AD22}" dt="2021-05-12T08:19:52.344" v="108" actId="20577"/>
        <pc:sldMkLst>
          <pc:docMk/>
          <pc:sldMk cId="1047121405" sldId="279"/>
        </pc:sldMkLst>
        <pc:spChg chg="mod">
          <ac:chgData name="Dimitar Zahariev" userId="b84e4ebc77879e88" providerId="LiveId" clId="{283B2789-6647-4576-85F4-664701E8AD22}" dt="2021-05-12T08:19:52.344" v="108" actId="20577"/>
          <ac:spMkLst>
            <pc:docMk/>
            <pc:sldMk cId="1047121405" sldId="279"/>
            <ac:spMk id="8" creationId="{00000000-0000-0000-0000-000000000000}"/>
          </ac:spMkLst>
        </pc:spChg>
      </pc:sldChg>
      <pc:sldChg chg="modSp mod">
        <pc:chgData name="Dimitar Zahariev" userId="b84e4ebc77879e88" providerId="LiveId" clId="{283B2789-6647-4576-85F4-664701E8AD22}" dt="2021-05-12T08:19:20.069" v="94" actId="14100"/>
        <pc:sldMkLst>
          <pc:docMk/>
          <pc:sldMk cId="978759760" sldId="280"/>
        </pc:sldMkLst>
        <pc:spChg chg="mod">
          <ac:chgData name="Dimitar Zahariev" userId="b84e4ebc77879e88" providerId="LiveId" clId="{283B2789-6647-4576-85F4-664701E8AD22}" dt="2021-05-12T08:19:20.069" v="94" actId="14100"/>
          <ac:spMkLst>
            <pc:docMk/>
            <pc:sldMk cId="978759760" sldId="280"/>
            <ac:spMk id="5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19:17.454" v="93" actId="14100"/>
          <ac:spMkLst>
            <pc:docMk/>
            <pc:sldMk cId="978759760" sldId="280"/>
            <ac:spMk id="6" creationId="{00000000-0000-0000-0000-000000000000}"/>
          </ac:spMkLst>
        </pc:spChg>
      </pc:sldChg>
      <pc:sldChg chg="modSp mod">
        <pc:chgData name="Dimitar Zahariev" userId="b84e4ebc77879e88" providerId="LiveId" clId="{283B2789-6647-4576-85F4-664701E8AD22}" dt="2021-05-12T08:21:55.102" v="113" actId="1076"/>
        <pc:sldMkLst>
          <pc:docMk/>
          <pc:sldMk cId="299575226" sldId="302"/>
        </pc:sldMkLst>
        <pc:spChg chg="mod">
          <ac:chgData name="Dimitar Zahariev" userId="b84e4ebc77879e88" providerId="LiveId" clId="{283B2789-6647-4576-85F4-664701E8AD22}" dt="2021-05-12T08:21:55.102" v="113" actId="1076"/>
          <ac:spMkLst>
            <pc:docMk/>
            <pc:sldMk cId="299575226" sldId="302"/>
            <ac:spMk id="5" creationId="{10462BBB-235C-44D7-8FF7-399C21B56E99}"/>
          </ac:spMkLst>
        </pc:spChg>
      </pc:sldChg>
      <pc:sldChg chg="modSp mod">
        <pc:chgData name="Dimitar Zahariev" userId="b84e4ebc77879e88" providerId="LiveId" clId="{283B2789-6647-4576-85F4-664701E8AD22}" dt="2021-05-12T08:25:40.613" v="119" actId="14100"/>
        <pc:sldMkLst>
          <pc:docMk/>
          <pc:sldMk cId="4074579146" sldId="335"/>
        </pc:sldMkLst>
        <pc:spChg chg="mod">
          <ac:chgData name="Dimitar Zahariev" userId="b84e4ebc77879e88" providerId="LiveId" clId="{283B2789-6647-4576-85F4-664701E8AD22}" dt="2021-05-12T08:25:37.941" v="118" actId="14100"/>
          <ac:spMkLst>
            <pc:docMk/>
            <pc:sldMk cId="4074579146" sldId="335"/>
            <ac:spMk id="5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25:40.613" v="119" actId="14100"/>
          <ac:spMkLst>
            <pc:docMk/>
            <pc:sldMk cId="4074579146" sldId="335"/>
            <ac:spMk id="6" creationId="{00000000-0000-0000-0000-000000000000}"/>
          </ac:spMkLst>
        </pc:spChg>
      </pc:sldChg>
      <pc:sldChg chg="modSp mod">
        <pc:chgData name="Dimitar Zahariev" userId="b84e4ebc77879e88" providerId="LiveId" clId="{283B2789-6647-4576-85F4-664701E8AD22}" dt="2021-05-12T09:32:13.482" v="1422" actId="108"/>
        <pc:sldMkLst>
          <pc:docMk/>
          <pc:sldMk cId="3252247151" sldId="336"/>
        </pc:sldMkLst>
        <pc:spChg chg="mod">
          <ac:chgData name="Dimitar Zahariev" userId="b84e4ebc77879e88" providerId="LiveId" clId="{283B2789-6647-4576-85F4-664701E8AD22}" dt="2021-05-12T09:31:34.277" v="1420" actId="108"/>
          <ac:spMkLst>
            <pc:docMk/>
            <pc:sldMk cId="3252247151" sldId="336"/>
            <ac:spMk id="5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9:31:29.057" v="1419" actId="108"/>
          <ac:spMkLst>
            <pc:docMk/>
            <pc:sldMk cId="3252247151" sldId="336"/>
            <ac:spMk id="6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9:31:40.305" v="1421" actId="108"/>
          <ac:spMkLst>
            <pc:docMk/>
            <pc:sldMk cId="3252247151" sldId="336"/>
            <ac:spMk id="8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9:32:13.482" v="1422" actId="108"/>
          <ac:spMkLst>
            <pc:docMk/>
            <pc:sldMk cId="3252247151" sldId="336"/>
            <ac:spMk id="9" creationId="{BA7BF9AF-89AD-4E88-9E2D-AA4E2078A220}"/>
          </ac:spMkLst>
        </pc:spChg>
      </pc:sldChg>
      <pc:sldChg chg="modSp">
        <pc:chgData name="Dimitar Zahariev" userId="b84e4ebc77879e88" providerId="LiveId" clId="{283B2789-6647-4576-85F4-664701E8AD22}" dt="2021-05-12T08:27:17.668" v="139" actId="20577"/>
        <pc:sldMkLst>
          <pc:docMk/>
          <pc:sldMk cId="3734074741" sldId="347"/>
        </pc:sldMkLst>
        <pc:spChg chg="mod">
          <ac:chgData name="Dimitar Zahariev" userId="b84e4ebc77879e88" providerId="LiveId" clId="{283B2789-6647-4576-85F4-664701E8AD22}" dt="2021-05-12T08:27:17.668" v="139" actId="20577"/>
          <ac:spMkLst>
            <pc:docMk/>
            <pc:sldMk cId="3734074741" sldId="347"/>
            <ac:spMk id="15" creationId="{00000000-0000-0000-0000-000000000000}"/>
          </ac:spMkLst>
        </pc:spChg>
      </pc:sldChg>
      <pc:sldChg chg="add">
        <pc:chgData name="Dimitar Zahariev" userId="b84e4ebc77879e88" providerId="LiveId" clId="{283B2789-6647-4576-85F4-664701E8AD22}" dt="2021-05-12T08:27:44.708" v="140"/>
        <pc:sldMkLst>
          <pc:docMk/>
          <pc:sldMk cId="3269303760" sldId="368"/>
        </pc:sldMkLst>
      </pc:sldChg>
      <pc:sldChg chg="add">
        <pc:chgData name="Dimitar Zahariev" userId="b84e4ebc77879e88" providerId="LiveId" clId="{283B2789-6647-4576-85F4-664701E8AD22}" dt="2021-05-12T08:12:35.883" v="2"/>
        <pc:sldMkLst>
          <pc:docMk/>
          <pc:sldMk cId="1022073263" sldId="379"/>
        </pc:sldMkLst>
      </pc:sldChg>
      <pc:sldChg chg="add mod">
        <pc:chgData name="Dimitar Zahariev" userId="b84e4ebc77879e88" providerId="LiveId" clId="{283B2789-6647-4576-85F4-664701E8AD22}" dt="2021-05-12T14:38:20.694" v="2223" actId="27918"/>
        <pc:sldMkLst>
          <pc:docMk/>
          <pc:sldMk cId="2856544599" sldId="610"/>
        </pc:sldMkLst>
      </pc:sldChg>
      <pc:sldChg chg="add del ord">
        <pc:chgData name="Dimitar Zahariev" userId="b84e4ebc77879e88" providerId="LiveId" clId="{283B2789-6647-4576-85F4-664701E8AD22}" dt="2021-05-12T09:32:45.792" v="1423" actId="47"/>
        <pc:sldMkLst>
          <pc:docMk/>
          <pc:sldMk cId="3184180841" sldId="611"/>
        </pc:sldMkLst>
      </pc:sldChg>
      <pc:sldChg chg="modSp add mod">
        <pc:chgData name="Dimitar Zahariev" userId="b84e4ebc77879e88" providerId="LiveId" clId="{283B2789-6647-4576-85F4-664701E8AD22}" dt="2021-05-12T08:34:55.255" v="275" actId="20577"/>
        <pc:sldMkLst>
          <pc:docMk/>
          <pc:sldMk cId="2119887315" sldId="612"/>
        </pc:sldMkLst>
        <pc:spChg chg="mod">
          <ac:chgData name="Dimitar Zahariev" userId="b84e4ebc77879e88" providerId="LiveId" clId="{283B2789-6647-4576-85F4-664701E8AD22}" dt="2021-05-12T08:30:54.573" v="180" actId="20577"/>
          <ac:spMkLst>
            <pc:docMk/>
            <pc:sldMk cId="2119887315" sldId="612"/>
            <ac:spMk id="3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30:25.042" v="144" actId="20577"/>
          <ac:spMkLst>
            <pc:docMk/>
            <pc:sldMk cId="2119887315" sldId="612"/>
            <ac:spMk id="4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34:55.255" v="275" actId="20577"/>
          <ac:spMkLst>
            <pc:docMk/>
            <pc:sldMk cId="2119887315" sldId="612"/>
            <ac:spMk id="6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33:56.535" v="241" actId="20577"/>
          <ac:spMkLst>
            <pc:docMk/>
            <pc:sldMk cId="2119887315" sldId="612"/>
            <ac:spMk id="8" creationId="{00000000-0000-0000-0000-000000000000}"/>
          </ac:spMkLst>
        </pc:spChg>
      </pc:sldChg>
      <pc:sldChg chg="modSp add mod">
        <pc:chgData name="Dimitar Zahariev" userId="b84e4ebc77879e88" providerId="LiveId" clId="{283B2789-6647-4576-85F4-664701E8AD22}" dt="2021-05-12T08:37:55.632" v="352" actId="6549"/>
        <pc:sldMkLst>
          <pc:docMk/>
          <pc:sldMk cId="118611063" sldId="613"/>
        </pc:sldMkLst>
        <pc:spChg chg="mod">
          <ac:chgData name="Dimitar Zahariev" userId="b84e4ebc77879e88" providerId="LiveId" clId="{283B2789-6647-4576-85F4-664701E8AD22}" dt="2021-05-12T08:34:34.944" v="271" actId="20577"/>
          <ac:spMkLst>
            <pc:docMk/>
            <pc:sldMk cId="118611063" sldId="613"/>
            <ac:spMk id="3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30:35.894" v="147" actId="20577"/>
          <ac:spMkLst>
            <pc:docMk/>
            <pc:sldMk cId="118611063" sldId="613"/>
            <ac:spMk id="4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36:51.570" v="291" actId="20577"/>
          <ac:spMkLst>
            <pc:docMk/>
            <pc:sldMk cId="118611063" sldId="613"/>
            <ac:spMk id="6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37:55.632" v="352" actId="6549"/>
          <ac:spMkLst>
            <pc:docMk/>
            <pc:sldMk cId="118611063" sldId="613"/>
            <ac:spMk id="8" creationId="{00000000-0000-0000-0000-000000000000}"/>
          </ac:spMkLst>
        </pc:spChg>
      </pc:sldChg>
      <pc:sldChg chg="modSp add mod">
        <pc:chgData name="Dimitar Zahariev" userId="b84e4ebc77879e88" providerId="LiveId" clId="{283B2789-6647-4576-85F4-664701E8AD22}" dt="2021-05-12T08:48:39.248" v="531" actId="6549"/>
        <pc:sldMkLst>
          <pc:docMk/>
          <pc:sldMk cId="3882477468" sldId="614"/>
        </pc:sldMkLst>
        <pc:spChg chg="mod">
          <ac:chgData name="Dimitar Zahariev" userId="b84e4ebc77879e88" providerId="LiveId" clId="{283B2789-6647-4576-85F4-664701E8AD22}" dt="2021-05-12T08:41:34.734" v="394" actId="20577"/>
          <ac:spMkLst>
            <pc:docMk/>
            <pc:sldMk cId="3882477468" sldId="614"/>
            <ac:spMk id="3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39:07.232" v="355" actId="20577"/>
          <ac:spMkLst>
            <pc:docMk/>
            <pc:sldMk cId="3882477468" sldId="614"/>
            <ac:spMk id="4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41:58.139" v="418" actId="20577"/>
          <ac:spMkLst>
            <pc:docMk/>
            <pc:sldMk cId="3882477468" sldId="614"/>
            <ac:spMk id="6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48:39.248" v="531" actId="6549"/>
          <ac:spMkLst>
            <pc:docMk/>
            <pc:sldMk cId="3882477468" sldId="614"/>
            <ac:spMk id="8" creationId="{00000000-0000-0000-0000-000000000000}"/>
          </ac:spMkLst>
        </pc:spChg>
      </pc:sldChg>
      <pc:sldChg chg="modSp add mod modAnim">
        <pc:chgData name="Dimitar Zahariev" userId="b84e4ebc77879e88" providerId="LiveId" clId="{283B2789-6647-4576-85F4-664701E8AD22}" dt="2021-05-12T12:27:54.470" v="1956"/>
        <pc:sldMkLst>
          <pc:docMk/>
          <pc:sldMk cId="1015410658" sldId="615"/>
        </pc:sldMkLst>
        <pc:spChg chg="mod">
          <ac:chgData name="Dimitar Zahariev" userId="b84e4ebc77879e88" providerId="LiveId" clId="{283B2789-6647-4576-85F4-664701E8AD22}" dt="2021-05-12T12:27:38.900" v="1954" actId="6549"/>
          <ac:spMkLst>
            <pc:docMk/>
            <pc:sldMk cId="1015410658" sldId="615"/>
            <ac:spMk id="3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11:56:28.795" v="1587" actId="20577"/>
          <ac:spMkLst>
            <pc:docMk/>
            <pc:sldMk cId="1015410658" sldId="615"/>
            <ac:spMk id="4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11:56:22.765" v="1582" actId="20577"/>
          <ac:spMkLst>
            <pc:docMk/>
            <pc:sldMk cId="1015410658" sldId="615"/>
            <ac:spMk id="5" creationId="{BEAAD3EC-FDD7-4424-92D3-DC935E5B845C}"/>
          </ac:spMkLst>
        </pc:spChg>
      </pc:sldChg>
      <pc:sldChg chg="modSp add mod">
        <pc:chgData name="Dimitar Zahariev" userId="b84e4ebc77879e88" providerId="LiveId" clId="{283B2789-6647-4576-85F4-664701E8AD22}" dt="2021-05-12T08:49:48.999" v="541" actId="20577"/>
        <pc:sldMkLst>
          <pc:docMk/>
          <pc:sldMk cId="353114754" sldId="616"/>
        </pc:sldMkLst>
        <pc:spChg chg="mod">
          <ac:chgData name="Dimitar Zahariev" userId="b84e4ebc77879e88" providerId="LiveId" clId="{283B2789-6647-4576-85F4-664701E8AD22}" dt="2021-05-12T08:49:48.999" v="541" actId="20577"/>
          <ac:spMkLst>
            <pc:docMk/>
            <pc:sldMk cId="353114754" sldId="616"/>
            <ac:spMk id="5" creationId="{00000000-0000-0000-0000-000000000000}"/>
          </ac:spMkLst>
        </pc:spChg>
      </pc:sldChg>
      <pc:sldChg chg="modSp add mod">
        <pc:chgData name="Dimitar Zahariev" userId="b84e4ebc77879e88" providerId="LiveId" clId="{283B2789-6647-4576-85F4-664701E8AD22}" dt="2021-05-12T08:59:16.670" v="556" actId="20577"/>
        <pc:sldMkLst>
          <pc:docMk/>
          <pc:sldMk cId="1885964061" sldId="617"/>
        </pc:sldMkLst>
        <pc:spChg chg="mod">
          <ac:chgData name="Dimitar Zahariev" userId="b84e4ebc77879e88" providerId="LiveId" clId="{283B2789-6647-4576-85F4-664701E8AD22}" dt="2021-05-12T08:59:16.670" v="556" actId="20577"/>
          <ac:spMkLst>
            <pc:docMk/>
            <pc:sldMk cId="1885964061" sldId="617"/>
            <ac:spMk id="4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50:18.912" v="549" actId="20577"/>
          <ac:spMkLst>
            <pc:docMk/>
            <pc:sldMk cId="1885964061" sldId="617"/>
            <ac:spMk id="5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50:09.392" v="545" actId="20577"/>
          <ac:spMkLst>
            <pc:docMk/>
            <pc:sldMk cId="1885964061" sldId="617"/>
            <ac:spMk id="7" creationId="{00000000-0000-0000-0000-000000000000}"/>
          </ac:spMkLst>
        </pc:spChg>
      </pc:sldChg>
      <pc:sldChg chg="modSp add mod modAnim">
        <pc:chgData name="Dimitar Zahariev" userId="b84e4ebc77879e88" providerId="LiveId" clId="{283B2789-6647-4576-85F4-664701E8AD22}" dt="2021-05-12T09:30:33.826" v="1418" actId="313"/>
        <pc:sldMkLst>
          <pc:docMk/>
          <pc:sldMk cId="1316725939" sldId="618"/>
        </pc:sldMkLst>
        <pc:spChg chg="mod">
          <ac:chgData name="Dimitar Zahariev" userId="b84e4ebc77879e88" providerId="LiveId" clId="{283B2789-6647-4576-85F4-664701E8AD22}" dt="2021-05-12T08:59:35.386" v="604" actId="20577"/>
          <ac:spMkLst>
            <pc:docMk/>
            <pc:sldMk cId="1316725939" sldId="618"/>
            <ac:spMk id="3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8:50:22.557" v="552" actId="20577"/>
          <ac:spMkLst>
            <pc:docMk/>
            <pc:sldMk cId="1316725939" sldId="618"/>
            <ac:spMk id="4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9:30:32.632" v="1417" actId="313"/>
          <ac:spMkLst>
            <pc:docMk/>
            <pc:sldMk cId="1316725939" sldId="618"/>
            <ac:spMk id="8" creationId="{00000000-0000-0000-0000-000000000000}"/>
          </ac:spMkLst>
        </pc:spChg>
      </pc:sldChg>
      <pc:sldChg chg="modSp add mod ord modAnim">
        <pc:chgData name="Dimitar Zahariev" userId="b84e4ebc77879e88" providerId="LiveId" clId="{283B2789-6647-4576-85F4-664701E8AD22}" dt="2021-05-12T09:10:11.152" v="1057" actId="114"/>
        <pc:sldMkLst>
          <pc:docMk/>
          <pc:sldMk cId="117163200" sldId="619"/>
        </pc:sldMkLst>
        <pc:spChg chg="mod">
          <ac:chgData name="Dimitar Zahariev" userId="b84e4ebc77879e88" providerId="LiveId" clId="{283B2789-6647-4576-85F4-664701E8AD22}" dt="2021-05-12T09:10:11.152" v="1057" actId="114"/>
          <ac:spMkLst>
            <pc:docMk/>
            <pc:sldMk cId="117163200" sldId="619"/>
            <ac:spMk id="3" creationId="{00000000-0000-0000-0000-000000000000}"/>
          </ac:spMkLst>
        </pc:spChg>
        <pc:spChg chg="mod">
          <ac:chgData name="Dimitar Zahariev" userId="b84e4ebc77879e88" providerId="LiveId" clId="{283B2789-6647-4576-85F4-664701E8AD22}" dt="2021-05-12T09:00:16.682" v="642" actId="20577"/>
          <ac:spMkLst>
            <pc:docMk/>
            <pc:sldMk cId="117163200" sldId="619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283B2789-6647-4576-85F4-664701E8AD22}" dt="2021-05-12T14:27:57.016" v="1969" actId="27918"/>
        <pc:sldMkLst>
          <pc:docMk/>
          <pc:sldMk cId="2101684696" sldId="777"/>
        </pc:sldMkLst>
        <pc:spChg chg="mod">
          <ac:chgData name="Dimitar Zahariev" userId="b84e4ebc77879e88" providerId="LiveId" clId="{283B2789-6647-4576-85F4-664701E8AD22}" dt="2021-05-12T14:27:14.104" v="1962" actId="20577"/>
          <ac:spMkLst>
            <pc:docMk/>
            <pc:sldMk cId="2101684696" sldId="777"/>
            <ac:spMk id="5" creationId="{E08FE1E1-41D7-499F-BACB-0854DCFB1795}"/>
          </ac:spMkLst>
        </pc:spChg>
      </pc:sldChg>
      <pc:sldChg chg="modSp add mod">
        <pc:chgData name="Dimitar Zahariev" userId="b84e4ebc77879e88" providerId="LiveId" clId="{283B2789-6647-4576-85F4-664701E8AD22}" dt="2021-05-12T14:29:32.536" v="1999" actId="20577"/>
        <pc:sldMkLst>
          <pc:docMk/>
          <pc:sldMk cId="1972569716" sldId="778"/>
        </pc:sldMkLst>
        <pc:spChg chg="mod">
          <ac:chgData name="Dimitar Zahariev" userId="b84e4ebc77879e88" providerId="LiveId" clId="{283B2789-6647-4576-85F4-664701E8AD22}" dt="2021-05-12T14:29:32.536" v="1999" actId="20577"/>
          <ac:spMkLst>
            <pc:docMk/>
            <pc:sldMk cId="1972569716" sldId="778"/>
            <ac:spMk id="4" creationId="{0141AF62-65D2-47C8-ACCC-4D20F874D323}"/>
          </ac:spMkLst>
        </pc:spChg>
      </pc:sldChg>
      <pc:sldChg chg="modSp add mod">
        <pc:chgData name="Dimitar Zahariev" userId="b84e4ebc77879e88" providerId="LiveId" clId="{283B2789-6647-4576-85F4-664701E8AD22}" dt="2021-05-12T14:30:41.207" v="2031" actId="27918"/>
        <pc:sldMkLst>
          <pc:docMk/>
          <pc:sldMk cId="3344022066" sldId="779"/>
        </pc:sldMkLst>
        <pc:spChg chg="mod">
          <ac:chgData name="Dimitar Zahariev" userId="b84e4ebc77879e88" providerId="LiveId" clId="{283B2789-6647-4576-85F4-664701E8AD22}" dt="2021-05-12T14:29:48.369" v="2024" actId="20577"/>
          <ac:spMkLst>
            <pc:docMk/>
            <pc:sldMk cId="3344022066" sldId="779"/>
            <ac:spMk id="4" creationId="{0141AF62-65D2-47C8-ACCC-4D20F874D323}"/>
          </ac:spMkLst>
        </pc:spChg>
      </pc:sldChg>
      <pc:sldChg chg="new del">
        <pc:chgData name="Dimitar Zahariev" userId="b84e4ebc77879e88" providerId="LiveId" clId="{283B2789-6647-4576-85F4-664701E8AD22}" dt="2021-05-12T14:36:49.847" v="2220" actId="47"/>
        <pc:sldMkLst>
          <pc:docMk/>
          <pc:sldMk cId="1994847860" sldId="780"/>
        </pc:sldMkLst>
      </pc:sldChg>
      <pc:sldChg chg="modSp add mod">
        <pc:chgData name="Dimitar Zahariev" userId="b84e4ebc77879e88" providerId="LiveId" clId="{283B2789-6647-4576-85F4-664701E8AD22}" dt="2021-05-12T14:35:15.059" v="2155" actId="27918"/>
        <pc:sldMkLst>
          <pc:docMk/>
          <pc:sldMk cId="1126380166" sldId="781"/>
        </pc:sldMkLst>
        <pc:spChg chg="mod">
          <ac:chgData name="Dimitar Zahariev" userId="b84e4ebc77879e88" providerId="LiveId" clId="{283B2789-6647-4576-85F4-664701E8AD22}" dt="2021-05-12T14:31:21.910" v="2080" actId="20577"/>
          <ac:spMkLst>
            <pc:docMk/>
            <pc:sldMk cId="1126380166" sldId="781"/>
            <ac:spMk id="4" creationId="{0141AF62-65D2-47C8-ACCC-4D20F874D323}"/>
          </ac:spMkLst>
        </pc:spChg>
      </pc:sldChg>
      <pc:sldChg chg="modSp add mod">
        <pc:chgData name="Dimitar Zahariev" userId="b84e4ebc77879e88" providerId="LiveId" clId="{283B2789-6647-4576-85F4-664701E8AD22}" dt="2021-05-12T14:33:24.857" v="2105" actId="20577"/>
        <pc:sldMkLst>
          <pc:docMk/>
          <pc:sldMk cId="3305196324" sldId="782"/>
        </pc:sldMkLst>
        <pc:spChg chg="mod">
          <ac:chgData name="Dimitar Zahariev" userId="b84e4ebc77879e88" providerId="LiveId" clId="{283B2789-6647-4576-85F4-664701E8AD22}" dt="2021-05-12T14:33:24.857" v="2105" actId="20577"/>
          <ac:spMkLst>
            <pc:docMk/>
            <pc:sldMk cId="3305196324" sldId="782"/>
            <ac:spMk id="4" creationId="{0141AF62-65D2-47C8-ACCC-4D20F874D323}"/>
          </ac:spMkLst>
        </pc:spChg>
      </pc:sldChg>
      <pc:sldChg chg="add del">
        <pc:chgData name="Dimitar Zahariev" userId="b84e4ebc77879e88" providerId="LiveId" clId="{283B2789-6647-4576-85F4-664701E8AD22}" dt="2021-05-12T14:34:57.168" v="2152" actId="2696"/>
        <pc:sldMkLst>
          <pc:docMk/>
          <pc:sldMk cId="4179013502" sldId="783"/>
        </pc:sldMkLst>
      </pc:sldChg>
      <pc:sldChg chg="modSp add mod">
        <pc:chgData name="Dimitar Zahariev" userId="b84e4ebc77879e88" providerId="LiveId" clId="{283B2789-6647-4576-85F4-664701E8AD22}" dt="2021-05-12T14:34:26.716" v="2151" actId="27918"/>
        <pc:sldMkLst>
          <pc:docMk/>
          <pc:sldMk cId="3696981338" sldId="784"/>
        </pc:sldMkLst>
        <pc:spChg chg="mod">
          <ac:chgData name="Dimitar Zahariev" userId="b84e4ebc77879e88" providerId="LiveId" clId="{283B2789-6647-4576-85F4-664701E8AD22}" dt="2021-05-12T14:34:19.563" v="2148" actId="20577"/>
          <ac:spMkLst>
            <pc:docMk/>
            <pc:sldMk cId="3696981338" sldId="784"/>
            <ac:spMk id="4" creationId="{0141AF62-65D2-47C8-ACCC-4D20F874D323}"/>
          </ac:spMkLst>
        </pc:spChg>
      </pc:sldChg>
      <pc:sldChg chg="modSp add mod">
        <pc:chgData name="Dimitar Zahariev" userId="b84e4ebc77879e88" providerId="LiveId" clId="{283B2789-6647-4576-85F4-664701E8AD22}" dt="2021-05-12T14:36:10.701" v="2167" actId="27918"/>
        <pc:sldMkLst>
          <pc:docMk/>
          <pc:sldMk cId="2058107162" sldId="785"/>
        </pc:sldMkLst>
        <pc:spChg chg="mod">
          <ac:chgData name="Dimitar Zahariev" userId="b84e4ebc77879e88" providerId="LiveId" clId="{283B2789-6647-4576-85F4-664701E8AD22}" dt="2021-05-12T14:35:27.684" v="2163" actId="20577"/>
          <ac:spMkLst>
            <pc:docMk/>
            <pc:sldMk cId="2058107162" sldId="785"/>
            <ac:spMk id="4" creationId="{0141AF62-65D2-47C8-ACCC-4D20F874D323}"/>
          </ac:spMkLst>
        </pc:spChg>
      </pc:sldChg>
      <pc:sldChg chg="new del">
        <pc:chgData name="Dimitar Zahariev" userId="b84e4ebc77879e88" providerId="LiveId" clId="{283B2789-6647-4576-85F4-664701E8AD22}" dt="2021-05-12T14:36:49.185" v="2219" actId="47"/>
        <pc:sldMkLst>
          <pc:docMk/>
          <pc:sldMk cId="2969626233" sldId="786"/>
        </pc:sldMkLst>
      </pc:sldChg>
      <pc:sldChg chg="modSp add mod">
        <pc:chgData name="Dimitar Zahariev" userId="b84e4ebc77879e88" providerId="LiveId" clId="{283B2789-6647-4576-85F4-664701E8AD22}" dt="2021-05-12T14:36:43.726" v="2218" actId="27918"/>
        <pc:sldMkLst>
          <pc:docMk/>
          <pc:sldMk cId="402710226" sldId="787"/>
        </pc:sldMkLst>
        <pc:spChg chg="mod">
          <ac:chgData name="Dimitar Zahariev" userId="b84e4ebc77879e88" providerId="LiveId" clId="{283B2789-6647-4576-85F4-664701E8AD22}" dt="2021-05-12T14:36:37.484" v="2215" actId="20577"/>
          <ac:spMkLst>
            <pc:docMk/>
            <pc:sldMk cId="402710226" sldId="787"/>
            <ac:spMk id="4" creationId="{0141AF62-65D2-47C8-ACCC-4D20F874D32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M1</c:v>
                </c:pt>
                <c:pt idx="1">
                  <c:v>M2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197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Windows</c:v>
                </c:pt>
                <c:pt idx="1">
                  <c:v>Linux дистрибуция</c:v>
                </c:pt>
                <c:pt idx="2">
                  <c:v>macOS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</c:v>
                </c:pt>
                <c:pt idx="1">
                  <c:v>22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0-498C-8AAC-E6E646525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Intel</c:v>
                </c:pt>
                <c:pt idx="1">
                  <c:v>Not Specified</c:v>
                </c:pt>
                <c:pt idx="2">
                  <c:v>AMD</c:v>
                </c:pt>
                <c:pt idx="3">
                  <c:v>M1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21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0-498C-8AAC-E6E646525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VirtualBox</c:v>
                </c:pt>
                <c:pt idx="1">
                  <c:v>VMware product</c:v>
                </c:pt>
                <c:pt idx="2">
                  <c:v>Hyper-V</c:v>
                </c:pt>
                <c:pt idx="3">
                  <c:v>KVM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13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0-498C-8AAC-E6E646525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None</c:v>
                </c:pt>
                <c:pt idx="1">
                  <c:v>Less than 1 Year</c:v>
                </c:pt>
                <c:pt idx="2">
                  <c:v>Between 1 and 3 Years</c:v>
                </c:pt>
                <c:pt idx="3">
                  <c:v>More than 3 Years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</c:v>
                </c:pt>
                <c:pt idx="1">
                  <c:v>36</c:v>
                </c:pt>
                <c:pt idx="2">
                  <c:v>21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0-498C-8AAC-E6E646525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None</c:v>
                </c:pt>
                <c:pt idx="1">
                  <c:v>Regular User</c:v>
                </c:pt>
                <c:pt idx="2">
                  <c:v>Advanced User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54</c:v>
                </c:pt>
                <c:pt idx="1">
                  <c:v>43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0-498C-8AAC-E6E646525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None</c:v>
                </c:pt>
                <c:pt idx="1">
                  <c:v>Less than 1 Year</c:v>
                </c:pt>
                <c:pt idx="2">
                  <c:v>Between 1 and 3 Years</c:v>
                </c:pt>
                <c:pt idx="3">
                  <c:v>More than 3 Years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0-498C-8AAC-E6E646525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None</c:v>
                </c:pt>
                <c:pt idx="1">
                  <c:v>Regular User</c:v>
                </c:pt>
                <c:pt idx="2">
                  <c:v>Advanced User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58</c:v>
                </c:pt>
                <c:pt idx="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0-498C-8AAC-E6E646525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Development</c:v>
                </c:pt>
                <c:pt idx="1">
                  <c:v>Operations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70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0-498C-8AAC-E6E646525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4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22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761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nu.org/software/sed/manual/sed.html" TargetMode="External"/><Relationship Id="rId3" Type="http://schemas.openxmlformats.org/officeDocument/2006/relationships/hyperlink" Target="http://linuxcommand.org/tlcl.php" TargetMode="External"/><Relationship Id="rId7" Type="http://schemas.openxmlformats.org/officeDocument/2006/relationships/hyperlink" Target="https://vim-adventure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vim.org/" TargetMode="External"/><Relationship Id="rId5" Type="http://schemas.openxmlformats.org/officeDocument/2006/relationships/hyperlink" Target="https://www.gnu.org/software/bash/manual/html_node/index.html" TargetMode="External"/><Relationship Id="rId4" Type="http://schemas.openxmlformats.org/officeDocument/2006/relationships/hyperlink" Target="http://tldp.org/LDP/Bash-Beginners-Guide/html/index.html" TargetMode="External"/><Relationship Id="rId9" Type="http://schemas.openxmlformats.org/officeDocument/2006/relationships/image" Target="../media/image22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oftwaregroup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s://www.xs-softwar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image" Target="../media/image44.png"/><Relationship Id="rId10" Type="http://schemas.openxmlformats.org/officeDocument/2006/relationships/image" Target="../media/image37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9.jpeg"/><Relationship Id="rId22" Type="http://schemas.openxmlformats.org/officeDocument/2006/relationships/image" Target="../media/image43.jfi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Command Sequences. Streams. Text Editing. Searching for and Within Files. SUDO Management</a:t>
            </a:r>
            <a:endParaRPr lang="en-US" sz="36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Advanced Console Techniques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B1286E-5AF7-4132-AB47-DF7861F1A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349000"/>
            <a:ext cx="2366623" cy="23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#7: Windows Experience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58F16C-2B8D-4345-BEE3-9ACBF1EF9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638430"/>
              </p:ext>
            </p:extLst>
          </p:nvPr>
        </p:nvGraphicFramePr>
        <p:xfrm>
          <a:off x="2033059" y="1295400"/>
          <a:ext cx="8125883" cy="510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FE1E1-41D7-499F-BACB-0854DCFB1795}"/>
              </a:ext>
            </a:extLst>
          </p:cNvPr>
          <p:cNvSpPr txBox="1"/>
          <p:nvPr/>
        </p:nvSpPr>
        <p:spPr>
          <a:xfrm>
            <a:off x="199890" y="6350452"/>
            <a:ext cx="1179222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124 participants / data as of 12.05.2021</a:t>
            </a:r>
          </a:p>
        </p:txBody>
      </p:sp>
    </p:spTree>
    <p:extLst>
      <p:ext uri="{BB962C8B-B14F-4D97-AF65-F5344CB8AC3E}">
        <p14:creationId xmlns:p14="http://schemas.microsoft.com/office/powerpoint/2010/main" val="205810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Edit the </a:t>
            </a:r>
            <a:r>
              <a:rPr lang="en-US" dirty="0" err="1"/>
              <a:t>passwd</a:t>
            </a:r>
            <a:r>
              <a:rPr lang="en-US" dirty="0"/>
              <a:t> or shadow-password file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vipw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vipw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user:x:1000:1000::/home/user:/bin/bash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devops:x:1001:1001::/home/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devops</a:t>
            </a:r>
            <a:r>
              <a:rPr lang="en-US" sz="3000" dirty="0">
                <a:solidFill>
                  <a:schemeClr val="tx1"/>
                </a:solidFill>
                <a:effectLst/>
              </a:rPr>
              <a:t>:/bin/bash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clerk:x:1002:1002::/home/clerk:/bin/bash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5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Edit the group or shadow-group file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vigr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vigr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user:x:1000:user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devops:x:1001:devops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clerk:x:1002:clerk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6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Edit the </a:t>
            </a:r>
            <a:r>
              <a:rPr lang="en-US" dirty="0" err="1"/>
              <a:t>sudoers</a:t>
            </a:r>
            <a:r>
              <a:rPr lang="en-US" dirty="0"/>
              <a:t> file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visudo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4912" y="3114000"/>
            <a:ext cx="10986088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visudo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Allow root to run any commands anywhere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root   ALL=(ALL)   ALL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07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Other means of controlling SUDO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59000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The Sandwich Request </a:t>
            </a:r>
            <a:endParaRPr lang="en-US" b="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38B9F3-E80C-460E-9796-47CF6C63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534100"/>
            <a:ext cx="5448300" cy="4525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7311B1-FD85-47BA-9C7F-A8560854EA97}"/>
              </a:ext>
            </a:extLst>
          </p:cNvPr>
          <p:cNvSpPr txBox="1"/>
          <p:nvPr/>
        </p:nvSpPr>
        <p:spPr>
          <a:xfrm>
            <a:off x="3505201" y="6313940"/>
            <a:ext cx="5181600" cy="48895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https://xkcd.com/149/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93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Control </a:t>
            </a:r>
            <a:r>
              <a:rPr lang="en-US" b="1" dirty="0">
                <a:solidFill>
                  <a:schemeClr val="bg1"/>
                </a:solidFill>
              </a:rPr>
              <a:t>who</a:t>
            </a:r>
            <a:r>
              <a:rPr lang="en-US" dirty="0"/>
              <a:t> can do </a:t>
            </a:r>
            <a:r>
              <a:rPr lang="en-US" b="1" dirty="0">
                <a:solidFill>
                  <a:schemeClr val="bg1"/>
                </a:solidFill>
              </a:rPr>
              <a:t>what</a:t>
            </a:r>
            <a:r>
              <a:rPr lang="en-US" dirty="0"/>
              <a:t> and from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</a:p>
          <a:p>
            <a:pPr>
              <a:lnSpc>
                <a:spcPct val="100000"/>
              </a:lnSpc>
            </a:pPr>
            <a:r>
              <a:rPr lang="en-US" dirty="0"/>
              <a:t>Main configuration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sudoers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Additional configuration files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sudoers.d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managed with group membership as well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wheel</a:t>
            </a:r>
            <a:r>
              <a:rPr lang="en-US" dirty="0"/>
              <a:t> (CentOS, openSUSE), </a:t>
            </a:r>
            <a:r>
              <a:rPr lang="en-US" b="1" dirty="0">
                <a:solidFill>
                  <a:schemeClr val="bg1"/>
                </a:solidFill>
              </a:rPr>
              <a:t>admin</a:t>
            </a:r>
            <a:r>
              <a:rPr lang="en-US" dirty="0"/>
              <a:t> (Ubuntu), </a:t>
            </a:r>
            <a:r>
              <a:rPr lang="en-US" b="1" dirty="0" err="1">
                <a:solidFill>
                  <a:schemeClr val="bg1"/>
                </a:solidFill>
              </a:rPr>
              <a:t>sudo</a:t>
            </a:r>
            <a:r>
              <a:rPr lang="en-US" dirty="0"/>
              <a:t> (Ubuntu)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aliases for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hosts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 Configuration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7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Main configuration instructions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For user: </a:t>
            </a:r>
            <a:r>
              <a:rPr lang="en-US" sz="2400" b="1" dirty="0"/>
              <a:t>user (host)=(</a:t>
            </a:r>
            <a:r>
              <a:rPr lang="en-US" sz="2400" b="1" dirty="0" err="1"/>
              <a:t>user:group</a:t>
            </a:r>
            <a:r>
              <a:rPr lang="en-US" sz="2400" b="1" dirty="0"/>
              <a:t>) [options] commands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For group: </a:t>
            </a:r>
            <a:r>
              <a:rPr lang="en-US" sz="2400" b="1" dirty="0"/>
              <a:t>%group (host)=(</a:t>
            </a:r>
            <a:r>
              <a:rPr lang="en-US" sz="2400" b="1" dirty="0" err="1"/>
              <a:t>user:group</a:t>
            </a:r>
            <a:r>
              <a:rPr lang="en-US" sz="2400" b="1" dirty="0"/>
              <a:t>) [options] commands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 File Format</a:t>
            </a:r>
            <a:endParaRPr lang="en-US" b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698EADC-F3BC-4258-8943-47BAAA74454D}"/>
              </a:ext>
            </a:extLst>
          </p:cNvPr>
          <p:cNvSpPr txBox="1">
            <a:spLocks/>
          </p:cNvSpPr>
          <p:nvPr/>
        </p:nvSpPr>
        <p:spPr>
          <a:xfrm>
            <a:off x="569912" y="3276601"/>
            <a:ext cx="11049000" cy="312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i="1" dirty="0">
                <a:solidFill>
                  <a:schemeClr val="accent2"/>
                </a:solidFill>
                <a:effectLst/>
              </a:rPr>
              <a:t># root can execute any command as anyone from anywhere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root       ALL=(ALL:ALL)          ALL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# (alternative)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root       ALL=(ALL)              ALL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# members of group can execute any command as anyone from anywhere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%wheel     ALL=(ALL)              ALL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# user can execute any command as anyone from anywhere w/o password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demo       ALL=(ALL)    NOPASSWD: ALL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# user can execute specific command as anyone from anywhere w/o password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demo       ALL=(ALL)    NOPASSWD: /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usr</a:t>
            </a:r>
            <a:r>
              <a:rPr lang="en-US" sz="2000" dirty="0">
                <a:solidFill>
                  <a:schemeClr val="tx1"/>
                </a:solidFill>
                <a:effectLst/>
              </a:rPr>
              <a:t>/bin/command</a:t>
            </a:r>
            <a:endParaRPr lang="en-US" sz="2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0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Practice: vim, </a:t>
            </a:r>
            <a:r>
              <a:rPr lang="en-US" sz="5400" dirty="0" err="1"/>
              <a:t>sed</a:t>
            </a:r>
            <a:r>
              <a:rPr lang="en-US" sz="5400" dirty="0"/>
              <a:t>, </a:t>
            </a:r>
            <a:r>
              <a:rPr lang="en-US" sz="5400" dirty="0" err="1"/>
              <a:t>vipw</a:t>
            </a:r>
            <a:r>
              <a:rPr lang="en-US" sz="5400" dirty="0"/>
              <a:t>, </a:t>
            </a:r>
            <a:r>
              <a:rPr lang="en-US" sz="5400" dirty="0" err="1"/>
              <a:t>vigr</a:t>
            </a:r>
            <a:r>
              <a:rPr lang="en-US" sz="5400" dirty="0"/>
              <a:t>, </a:t>
            </a:r>
            <a:r>
              <a:rPr lang="en-US" sz="5400" dirty="0" err="1"/>
              <a:t>visudo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/>
              <a:t>Live Demonstration in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52839" y="1224000"/>
            <a:ext cx="2619539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603012" y="1856077"/>
            <a:ext cx="801298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err="1">
                <a:solidFill>
                  <a:schemeClr val="accent1"/>
                </a:solidFill>
              </a:rPr>
              <a:t>stdin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 err="1">
                <a:solidFill>
                  <a:schemeClr val="accent1"/>
                </a:solidFill>
              </a:rPr>
              <a:t>stdout</a:t>
            </a:r>
            <a:r>
              <a:rPr lang="en-US" sz="3200" dirty="0">
                <a:solidFill>
                  <a:schemeClr val="bg2"/>
                </a:solidFill>
              </a:rPr>
              <a:t>, and </a:t>
            </a:r>
            <a:r>
              <a:rPr lang="en-US" sz="3200" b="1" dirty="0" err="1">
                <a:solidFill>
                  <a:schemeClr val="accent1"/>
                </a:solidFill>
              </a:rPr>
              <a:t>stderr</a:t>
            </a:r>
            <a:r>
              <a:rPr lang="en-US" sz="3200" dirty="0">
                <a:solidFill>
                  <a:schemeClr val="bg2"/>
                </a:solidFill>
              </a:rPr>
              <a:t> are the three system streams or </a:t>
            </a:r>
            <a:r>
              <a:rPr lang="en-US" sz="3200" b="1" dirty="0">
                <a:solidFill>
                  <a:schemeClr val="accent1"/>
                </a:solidFill>
              </a:rPr>
              <a:t>descriptors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They can be </a:t>
            </a:r>
            <a:r>
              <a:rPr lang="en-US" sz="3200" b="1" dirty="0">
                <a:solidFill>
                  <a:schemeClr val="accent1"/>
                </a:solidFill>
              </a:rPr>
              <a:t>redirected</a:t>
            </a:r>
            <a:r>
              <a:rPr lang="en-US" sz="3200" dirty="0">
                <a:solidFill>
                  <a:schemeClr val="bg2"/>
                </a:solidFill>
              </a:rPr>
              <a:t> with operators like </a:t>
            </a:r>
            <a:r>
              <a:rPr lang="en-US" sz="3200" b="1" dirty="0">
                <a:solidFill>
                  <a:schemeClr val="accent1"/>
                </a:solidFill>
              </a:rPr>
              <a:t>&lt;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&gt;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&lt;&lt;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&gt;&gt;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Multiple</a:t>
            </a:r>
            <a:r>
              <a:rPr lang="en-US" sz="3200" dirty="0">
                <a:solidFill>
                  <a:schemeClr val="bg2"/>
                </a:solidFill>
              </a:rPr>
              <a:t> redirection instructions are read </a:t>
            </a:r>
            <a:r>
              <a:rPr lang="en-US" sz="3200" b="1" dirty="0">
                <a:solidFill>
                  <a:schemeClr val="accent1"/>
                </a:solidFill>
              </a:rPr>
              <a:t>from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left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to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right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We can create </a:t>
            </a:r>
            <a:r>
              <a:rPr lang="en-US" sz="3200" b="1" dirty="0">
                <a:solidFill>
                  <a:schemeClr val="accent1"/>
                </a:solidFill>
              </a:rPr>
              <a:t>command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sequences</a:t>
            </a:r>
            <a:r>
              <a:rPr lang="en-US" sz="3200" dirty="0">
                <a:solidFill>
                  <a:schemeClr val="bg2"/>
                </a:solidFill>
              </a:rPr>
              <a:t> with the help of </a:t>
            </a:r>
            <a:r>
              <a:rPr lang="en-US" sz="3200" b="1" dirty="0">
                <a:solidFill>
                  <a:schemeClr val="accent1"/>
                </a:solidFill>
              </a:rPr>
              <a:t>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accent1"/>
                </a:solidFill>
              </a:rPr>
              <a:t>|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accent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accent1"/>
                </a:solidFill>
              </a:rPr>
              <a:t>||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Commands in the sequences can be (</a:t>
            </a:r>
            <a:r>
              <a:rPr lang="en-US" sz="3200" b="1" dirty="0">
                <a:solidFill>
                  <a:schemeClr val="accent1"/>
                </a:solidFill>
              </a:rPr>
              <a:t>in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  <a:r>
              <a:rPr lang="en-US" sz="3200" b="1" dirty="0">
                <a:solidFill>
                  <a:schemeClr val="accent1"/>
                </a:solidFill>
              </a:rPr>
              <a:t>dependent</a:t>
            </a:r>
            <a:r>
              <a:rPr lang="en-US" sz="3200" dirty="0">
                <a:solidFill>
                  <a:schemeClr val="bg2"/>
                </a:solidFill>
              </a:rPr>
              <a:t> on </a:t>
            </a:r>
            <a:r>
              <a:rPr lang="en-US" sz="3200" b="1" dirty="0">
                <a:solidFill>
                  <a:schemeClr val="accent1"/>
                </a:solidFill>
              </a:rPr>
              <a:t>each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other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7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5" y="1723768"/>
            <a:ext cx="7802926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We can </a:t>
            </a:r>
            <a:r>
              <a:rPr lang="en-US" sz="3200" b="1" dirty="0">
                <a:solidFill>
                  <a:schemeClr val="accent1"/>
                </a:solidFill>
              </a:rPr>
              <a:t>link the output</a:t>
            </a:r>
            <a:r>
              <a:rPr lang="en-US" sz="3200" dirty="0">
                <a:solidFill>
                  <a:schemeClr val="bg2"/>
                </a:solidFill>
              </a:rPr>
              <a:t> of one command to the </a:t>
            </a:r>
            <a:r>
              <a:rPr lang="en-US" sz="3200" b="1" dirty="0">
                <a:solidFill>
                  <a:schemeClr val="accent1"/>
                </a:solidFill>
              </a:rPr>
              <a:t>next</a:t>
            </a:r>
            <a:r>
              <a:rPr lang="en-US" sz="3200" dirty="0">
                <a:solidFill>
                  <a:schemeClr val="bg2"/>
                </a:solidFill>
              </a:rPr>
              <a:t>, and then to </a:t>
            </a:r>
            <a:r>
              <a:rPr lang="en-US" sz="3200" b="1" dirty="0">
                <a:solidFill>
                  <a:schemeClr val="accent1"/>
                </a:solidFill>
              </a:rPr>
              <a:t>another</a:t>
            </a:r>
            <a:r>
              <a:rPr lang="en-US" sz="3200" dirty="0">
                <a:solidFill>
                  <a:schemeClr val="bg2"/>
                </a:solidFill>
              </a:rPr>
              <a:t>, …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err="1">
                <a:solidFill>
                  <a:schemeClr val="accent1"/>
                </a:solidFill>
              </a:rPr>
              <a:t>wc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accent1"/>
                </a:solidFill>
              </a:rPr>
              <a:t>cut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accent1"/>
                </a:solidFill>
              </a:rPr>
              <a:t>tac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accent1"/>
                </a:solidFill>
              </a:rPr>
              <a:t>head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accent1"/>
                </a:solidFill>
              </a:rPr>
              <a:t>tail</a:t>
            </a:r>
            <a:r>
              <a:rPr lang="en-US" sz="3200" dirty="0">
                <a:solidFill>
                  <a:schemeClr val="bg2"/>
                </a:solidFill>
              </a:rPr>
              <a:t>, and </a:t>
            </a:r>
            <a:r>
              <a:rPr lang="en-US" sz="3200" b="1" dirty="0">
                <a:solidFill>
                  <a:schemeClr val="accent1"/>
                </a:solidFill>
              </a:rPr>
              <a:t>sort</a:t>
            </a:r>
            <a:r>
              <a:rPr lang="en-US" sz="3200" dirty="0">
                <a:solidFill>
                  <a:schemeClr val="bg2"/>
                </a:solidFill>
              </a:rPr>
              <a:t> are just several of the </a:t>
            </a:r>
            <a:r>
              <a:rPr lang="en-US" sz="3200" b="1" dirty="0">
                <a:solidFill>
                  <a:schemeClr val="accent1"/>
                </a:solidFill>
              </a:rPr>
              <a:t>text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processing</a:t>
            </a:r>
            <a:r>
              <a:rPr lang="en-US" sz="3200" dirty="0">
                <a:solidFill>
                  <a:schemeClr val="bg2"/>
                </a:solidFill>
              </a:rPr>
              <a:t> tools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err="1">
                <a:solidFill>
                  <a:schemeClr val="accent1"/>
                </a:solidFill>
              </a:rPr>
              <a:t>grep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find</a:t>
            </a:r>
            <a:r>
              <a:rPr lang="en-US" sz="3200" dirty="0">
                <a:solidFill>
                  <a:schemeClr val="bg2"/>
                </a:solidFill>
              </a:rPr>
              <a:t> allow us to search </a:t>
            </a:r>
            <a:r>
              <a:rPr lang="en-US" sz="3200" b="1" dirty="0">
                <a:solidFill>
                  <a:schemeClr val="accent1"/>
                </a:solidFill>
              </a:rPr>
              <a:t>in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accent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 files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Vim</a:t>
            </a:r>
            <a:r>
              <a:rPr lang="en-US" sz="3200" dirty="0">
                <a:solidFill>
                  <a:schemeClr val="bg2"/>
                </a:solidFill>
              </a:rPr>
              <a:t> is integral part of our toolset. It is very </a:t>
            </a:r>
            <a:r>
              <a:rPr lang="en-US" sz="3200" b="1" dirty="0">
                <a:solidFill>
                  <a:schemeClr val="accent1"/>
                </a:solidFill>
              </a:rPr>
              <a:t>powerful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minimalistic</a:t>
            </a:r>
            <a:r>
              <a:rPr lang="en-US" sz="3200" dirty="0">
                <a:solidFill>
                  <a:schemeClr val="bg2"/>
                </a:solidFill>
              </a:rPr>
              <a:t> editor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However, </a:t>
            </a:r>
            <a:r>
              <a:rPr lang="en-US" sz="3200" b="1" dirty="0">
                <a:solidFill>
                  <a:schemeClr val="accent1"/>
                </a:solidFill>
              </a:rPr>
              <a:t>sed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awk</a:t>
            </a:r>
            <a:r>
              <a:rPr lang="en-US" sz="3200" dirty="0">
                <a:solidFill>
                  <a:schemeClr val="bg2"/>
                </a:solidFill>
              </a:rPr>
              <a:t> cover tasks that require stream editing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0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Poll #8: Profile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58F16C-2B8D-4345-BEE3-9ACBF1EF9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587091"/>
              </p:ext>
            </p:extLst>
          </p:nvPr>
        </p:nvGraphicFramePr>
        <p:xfrm>
          <a:off x="2033059" y="1295400"/>
          <a:ext cx="8125883" cy="510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FE1E1-41D7-499F-BACB-0854DCFB1795}"/>
              </a:ext>
            </a:extLst>
          </p:cNvPr>
          <p:cNvSpPr txBox="1"/>
          <p:nvPr/>
        </p:nvSpPr>
        <p:spPr>
          <a:xfrm>
            <a:off x="199890" y="6350452"/>
            <a:ext cx="1179222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124 participants / data as of 12.05.2021</a:t>
            </a:r>
          </a:p>
        </p:txBody>
      </p:sp>
    </p:spTree>
    <p:extLst>
      <p:ext uri="{BB962C8B-B14F-4D97-AF65-F5344CB8AC3E}">
        <p14:creationId xmlns:p14="http://schemas.microsoft.com/office/powerpoint/2010/main" val="40271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Linux Command Line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3"/>
              </a:rPr>
              <a:t>http://linuxcommand.org/tlcl.php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Bash Guide for Beginners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4"/>
              </a:rPr>
              <a:t>http://tldp.org/LDP/Bash-Beginners-Guide/html/index.html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Bash Reference Manual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5"/>
              </a:rPr>
              <a:t>https://www.gnu.org/software/bash/manual/html_node/index.html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Vim Home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6"/>
              </a:rPr>
              <a:t>http://www.vim.org/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Vim Adventures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7"/>
              </a:rPr>
              <a:t>https://vim-adventures.com/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sed</a:t>
            </a:r>
            <a:r>
              <a:rPr lang="en-US" sz="2000" dirty="0"/>
              <a:t> Manual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8"/>
              </a:rPr>
              <a:t>https://www.gnu.org/software/sed/manual/sed.html</a:t>
            </a:r>
            <a:r>
              <a:rPr lang="en-US" sz="18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0201" y="1295400"/>
            <a:ext cx="2253081" cy="2438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8064168" y="3834278"/>
            <a:ext cx="360811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112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1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00" y="954000"/>
            <a:ext cx="3496522" cy="349652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Previous Module (</a:t>
            </a:r>
            <a:r>
              <a:rPr lang="en-US" dirty="0" err="1"/>
              <a:t>M2</a:t>
            </a:r>
            <a:r>
              <a:rPr lang="en-US" dirty="0"/>
              <a:t>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</p:spTree>
    <p:extLst>
      <p:ext uri="{BB962C8B-B14F-4D97-AF65-F5344CB8AC3E}">
        <p14:creationId xmlns:p14="http://schemas.microsoft.com/office/powerpoint/2010/main" val="67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Console Deep Dive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Getting Help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Files and Folders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Users and Groups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Access Rights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47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</a:t>
            </a:r>
            <a:r>
              <a:rPr lang="en-US" dirty="0" err="1"/>
              <a:t>M3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Topics and Lab Infrastructure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52839" y="1224000"/>
            <a:ext cx="2619539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Input / Output 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Command Sequences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Regular Expressions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Advanced File Techniques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Screen Editors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 err="1"/>
              <a:t>SUDO</a:t>
            </a:r>
            <a:r>
              <a:rPr lang="en-GB" dirty="0"/>
              <a:t> Management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8DDC8-6397-415E-BD3E-3A4DB9C5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 b="37778"/>
          <a:stretch/>
        </p:blipFill>
        <p:spPr>
          <a:xfrm>
            <a:off x="1981200" y="1676400"/>
            <a:ext cx="8229600" cy="4267200"/>
          </a:xfrm>
          <a:prstGeom prst="rect">
            <a:avLst/>
          </a:prstGeom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7972" tIns="35991" rIns="107972" bIns="35991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Lab Infrastructure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6CCDBF-6F30-4C9B-87E5-EE36F913205C}"/>
              </a:ext>
            </a:extLst>
          </p:cNvPr>
          <p:cNvSpPr/>
          <p:nvPr/>
        </p:nvSpPr>
        <p:spPr bwMode="auto">
          <a:xfrm>
            <a:off x="5410201" y="1295401"/>
            <a:ext cx="2672165" cy="267216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Input / Output Streams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8069" y="5472909"/>
            <a:ext cx="10961783" cy="768084"/>
          </a:xfrm>
        </p:spPr>
        <p:txBody>
          <a:bodyPr/>
          <a:lstStyle/>
          <a:p>
            <a:r>
              <a:rPr lang="en-US" dirty="0"/>
              <a:t>Standard File Descriptors. Redirection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378054" y="2214000"/>
            <a:ext cx="5435891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stdin</a:t>
            </a:r>
            <a:b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stdout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stderr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File Descriptors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33600" y="2057400"/>
            <a:ext cx="2743200" cy="3962400"/>
            <a:chOff x="1522412" y="2133600"/>
            <a:chExt cx="2743200" cy="3962400"/>
          </a:xfrm>
          <a:solidFill>
            <a:schemeClr val="accent6"/>
          </a:solidFill>
        </p:grpSpPr>
        <p:sp>
          <p:nvSpPr>
            <p:cNvPr id="5" name="Rectangle 4"/>
            <p:cNvSpPr/>
            <p:nvPr/>
          </p:nvSpPr>
          <p:spPr>
            <a:xfrm>
              <a:off x="1522412" y="2133600"/>
              <a:ext cx="2743200" cy="396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2800" dirty="0">
                  <a:solidFill>
                    <a:schemeClr val="tx1"/>
                  </a:solidFill>
                </a:rPr>
                <a:t>Terminal</a:t>
              </a:r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12912" y="2312051"/>
              <a:ext cx="2362200" cy="12432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Monitor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12912" y="3733800"/>
              <a:ext cx="2362200" cy="12432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Keyboard</a:t>
              </a:r>
              <a:endParaRPr lang="bg-BG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278786" y="2057401"/>
            <a:ext cx="2743200" cy="2843499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Application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49499" y="4132873"/>
            <a:ext cx="2057400" cy="292752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#0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5043600" y="3282625"/>
            <a:ext cx="2033700" cy="280702"/>
          </a:xfrm>
          <a:prstGeom prst="lef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#1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bg-BG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5043600" y="2432377"/>
            <a:ext cx="2033700" cy="280702"/>
          </a:xfrm>
          <a:prstGeom prst="lef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#2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6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input stream (</a:t>
            </a:r>
            <a:r>
              <a:rPr lang="en-US" b="1" dirty="0">
                <a:solidFill>
                  <a:schemeClr val="bg1"/>
                </a:solidFill>
              </a:rPr>
              <a:t>stdin</a:t>
            </a:r>
            <a:r>
              <a:rPr lang="en-US" dirty="0"/>
              <a:t>). Usually, it is omitted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Redirect Input (&lt;)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&lt; hello.txt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Hello!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hello.txt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Hello!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9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#LSA-April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/LinuxSystemAdministrationApril2021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output streams (</a:t>
            </a:r>
            <a:r>
              <a:rPr lang="en-US" b="1" dirty="0" err="1">
                <a:solidFill>
                  <a:schemeClr val="bg1"/>
                </a:solidFill>
              </a:rPr>
              <a:t>stdout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stderr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with target overwrite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Redirect Output (&gt;)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306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echo 'Hello!' &gt; hello.txt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echo 'Hello!' 1&gt; hello.txt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hello.txt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Hello!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63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output streams (</a:t>
            </a:r>
            <a:r>
              <a:rPr lang="en-US" b="1" dirty="0" err="1">
                <a:solidFill>
                  <a:schemeClr val="bg1"/>
                </a:solidFill>
              </a:rPr>
              <a:t>stdout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stderr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with target append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Redirect Output with Append (&gt;&gt;)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file.txt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Line #1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echo 'Line #2' &gt;&gt; file.txt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file.txt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Line #1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Line #2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6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(Dis)allow existing regular files to be overwritten by redirection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 -/+o Noclobber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set -o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noclobber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echo 'Hi!' &gt; file.txt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echo 'Hi!' &gt; file.txt</a:t>
            </a:r>
          </a:p>
          <a:p>
            <a:r>
              <a:rPr lang="ru-RU" sz="3000" b="0" dirty="0">
                <a:solidFill>
                  <a:schemeClr val="tx1"/>
                </a:solidFill>
                <a:effectLst/>
              </a:rPr>
              <a:t>bash: 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file</a:t>
            </a:r>
            <a:r>
              <a:rPr lang="ru-RU" sz="3000" b="0" dirty="0">
                <a:solidFill>
                  <a:schemeClr val="tx1"/>
                </a:solidFill>
                <a:effectLst/>
              </a:rPr>
              <a:t>.txt: 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existing file cannot be overwritten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82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Order is important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Redirection instructions are </a:t>
            </a:r>
            <a:r>
              <a:rPr lang="en-US" b="1" dirty="0">
                <a:solidFill>
                  <a:schemeClr val="bg1"/>
                </a:solidFill>
              </a:rPr>
              <a:t>processed left to right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Redirection Order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</a:t>
            </a:r>
            <a:r>
              <a:rPr lang="en-US" sz="3000" dirty="0">
                <a:solidFill>
                  <a:schemeClr val="bg1"/>
                </a:solidFill>
                <a:effectLst/>
              </a:rPr>
              <a:t>missing.txt &gt; out.txt 2&gt;&amp;1</a:t>
            </a:r>
          </a:p>
          <a:p>
            <a:endParaRPr lang="en-US" sz="3000" b="0" dirty="0">
              <a:solidFill>
                <a:schemeClr val="tx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is different compared to this</a:t>
            </a:r>
          </a:p>
          <a:p>
            <a:endParaRPr lang="en-US" sz="3000" b="0" dirty="0">
              <a:solidFill>
                <a:schemeClr val="tx1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</a:t>
            </a:r>
            <a:r>
              <a:rPr lang="en-US" sz="3000" dirty="0">
                <a:solidFill>
                  <a:schemeClr val="bg1"/>
                </a:solidFill>
                <a:effectLst/>
              </a:rPr>
              <a:t>missing.txt 2&gt;&amp;1 &gt; out.txt</a:t>
            </a:r>
          </a:p>
          <a:p>
            <a:endParaRPr lang="en-US" sz="30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10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Only </a:t>
            </a:r>
            <a:r>
              <a:rPr lang="en-US" b="1" dirty="0" err="1">
                <a:solidFill>
                  <a:schemeClr val="bg1"/>
                </a:solidFill>
              </a:rPr>
              <a:t>stdout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Both </a:t>
            </a:r>
            <a:r>
              <a:rPr lang="en-US" b="1" dirty="0" err="1">
                <a:solidFill>
                  <a:schemeClr val="bg1"/>
                </a:solidFill>
              </a:rPr>
              <a:t>stdout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stderr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different targets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Both </a:t>
            </a:r>
            <a:r>
              <a:rPr lang="en-US" b="1" dirty="0" err="1">
                <a:solidFill>
                  <a:schemeClr val="bg1"/>
                </a:solidFill>
              </a:rPr>
              <a:t>stdout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stderr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same target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Redirection Recipes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5081" y="3124200"/>
            <a:ext cx="11049000" cy="685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</a:t>
            </a:r>
            <a:r>
              <a:rPr lang="en-US" sz="3000" dirty="0">
                <a:solidFill>
                  <a:schemeClr val="tx1"/>
                </a:solidFill>
                <a:effectLst/>
              </a:rPr>
              <a:t> -al file.txt</a:t>
            </a:r>
            <a:r>
              <a:rPr lang="en-US" sz="3000" dirty="0">
                <a:solidFill>
                  <a:schemeClr val="bg1"/>
                </a:solidFill>
                <a:effectLst/>
              </a:rPr>
              <a:t> &gt; ok.txt 2&gt; err.txt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5081" y="4495801"/>
            <a:ext cx="11049000" cy="6576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</a:t>
            </a:r>
            <a:r>
              <a:rPr lang="en-US" sz="3000" dirty="0">
                <a:solidFill>
                  <a:schemeClr val="tx1"/>
                </a:solidFill>
                <a:effectLst/>
              </a:rPr>
              <a:t> -al file.txt &gt; res.txt </a:t>
            </a:r>
            <a:r>
              <a:rPr lang="en-US" sz="3000" dirty="0">
                <a:solidFill>
                  <a:schemeClr val="bg1"/>
                </a:solidFill>
                <a:effectLst/>
              </a:rPr>
              <a:t>2&gt;&amp;1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5081" y="1788204"/>
            <a:ext cx="11049000" cy="710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</a:t>
            </a:r>
            <a:r>
              <a:rPr lang="en-US" sz="3000" dirty="0">
                <a:solidFill>
                  <a:schemeClr val="tx1"/>
                </a:solidFill>
                <a:effectLst/>
              </a:rPr>
              <a:t> -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alF</a:t>
            </a:r>
            <a:r>
              <a:rPr lang="en-US" sz="3000" dirty="0">
                <a:solidFill>
                  <a:schemeClr val="bg1"/>
                </a:solidFill>
                <a:effectLst/>
              </a:rPr>
              <a:t> &gt; dir_list.txt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9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text document on the command line (on the fly)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/>
              <a:t>Problem: Create Document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2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2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200" dirty="0">
                <a:solidFill>
                  <a:schemeClr val="tx1"/>
                </a:solidFill>
                <a:effectLst/>
              </a:rPr>
              <a:t>cat file.txt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Line #1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Line #2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Line #3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89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63BFBE-9C78-4A7A-A4E2-1B212A2EE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 #2 (echo)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69DE88-BDB3-4EDB-AAE9-4F1A456A0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#1 (heredoc)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F1664D-FAFF-42F6-B89C-62266A04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Solution(s): Create Document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DA82B27-0674-418A-89DB-1FBA2889DAC6}"/>
              </a:ext>
            </a:extLst>
          </p:cNvPr>
          <p:cNvSpPr txBox="1">
            <a:spLocks/>
          </p:cNvSpPr>
          <p:nvPr/>
        </p:nvSpPr>
        <p:spPr>
          <a:xfrm>
            <a:off x="335872" y="1878225"/>
            <a:ext cx="5379128" cy="2084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chemeClr val="tx1"/>
                </a:solidFill>
                <a:effectLst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b="0" dirty="0">
                <a:solidFill>
                  <a:schemeClr val="tx1"/>
                </a:solidFill>
                <a:effectLst/>
              </a:rPr>
              <a:t> ~]$ </a:t>
            </a:r>
            <a:r>
              <a:rPr lang="en-US" dirty="0">
                <a:solidFill>
                  <a:schemeClr val="tx1"/>
                </a:solidFill>
                <a:effectLst/>
              </a:rPr>
              <a:t>cat &gt; file.txt &lt;&lt; EOF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&gt;Line #1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&gt;Line #2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&gt;EOF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b="0" dirty="0">
                <a:solidFill>
                  <a:schemeClr val="tx1"/>
                </a:solidFill>
                <a:effectLst/>
              </a:rPr>
              <a:t> ~]$ </a:t>
            </a:r>
            <a:r>
              <a:rPr lang="en-US" dirty="0">
                <a:solidFill>
                  <a:schemeClr val="tx1"/>
                </a:solidFill>
                <a:effectLst/>
              </a:rPr>
              <a:t>cat file.txt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Line #1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Line #2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FBA729-CFC7-4C91-AE3C-2312C95B2435}"/>
              </a:ext>
            </a:extLst>
          </p:cNvPr>
          <p:cNvSpPr txBox="1">
            <a:spLocks/>
          </p:cNvSpPr>
          <p:nvPr/>
        </p:nvSpPr>
        <p:spPr>
          <a:xfrm>
            <a:off x="6476153" y="1878226"/>
            <a:ext cx="5517545" cy="1703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chemeClr val="tx1"/>
                </a:solidFill>
                <a:effectLst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b="0" dirty="0">
                <a:solidFill>
                  <a:schemeClr val="tx1"/>
                </a:solidFill>
                <a:effectLst/>
              </a:rPr>
              <a:t> ~]$ </a:t>
            </a:r>
            <a:r>
              <a:rPr lang="en-US" dirty="0">
                <a:solidFill>
                  <a:schemeClr val="tx1"/>
                </a:solidFill>
                <a:effectLst/>
              </a:rPr>
              <a:t>echo 'Line #1' &gt; file.txt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b="0" dirty="0">
                <a:solidFill>
                  <a:schemeClr val="tx1"/>
                </a:solidFill>
                <a:effectLst/>
              </a:rPr>
              <a:t> ~]$ </a:t>
            </a:r>
            <a:r>
              <a:rPr lang="en-US" dirty="0">
                <a:solidFill>
                  <a:schemeClr val="tx1"/>
                </a:solidFill>
                <a:effectLst/>
              </a:rPr>
              <a:t>echo 'Line #2' &gt;&gt; file.txt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b="0" dirty="0">
                <a:solidFill>
                  <a:schemeClr val="tx1"/>
                </a:solidFill>
                <a:effectLst/>
              </a:rPr>
              <a:t> ~]$ </a:t>
            </a:r>
            <a:r>
              <a:rPr lang="en-US" dirty="0">
                <a:solidFill>
                  <a:schemeClr val="tx1"/>
                </a:solidFill>
                <a:effectLst/>
              </a:rPr>
              <a:t>cat file.txt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Line #1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Line #2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37AF781-F2E5-4304-B065-4987868D016C}"/>
              </a:ext>
            </a:extLst>
          </p:cNvPr>
          <p:cNvSpPr txBox="1">
            <a:spLocks/>
          </p:cNvSpPr>
          <p:nvPr/>
        </p:nvSpPr>
        <p:spPr>
          <a:xfrm>
            <a:off x="191940" y="4202635"/>
            <a:ext cx="11801757" cy="88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result different approaches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9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Execute Multiple Commands. Substitution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Command Sequences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14000"/>
            <a:ext cx="2753095" cy="27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 in order (disconnected)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Sequence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command1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; command2</a:t>
            </a:r>
          </a:p>
          <a:p>
            <a:pPr>
              <a:lnSpc>
                <a:spcPct val="100000"/>
              </a:lnSpc>
            </a:pPr>
            <a:r>
              <a:rPr lang="en-US" dirty="0"/>
              <a:t>Execute in order (connected)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Pipe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command1 | command2</a:t>
            </a:r>
          </a:p>
          <a:p>
            <a:pPr>
              <a:lnSpc>
                <a:spcPct val="100000"/>
              </a:lnSpc>
            </a:pPr>
            <a:r>
              <a:rPr lang="en-US" dirty="0"/>
              <a:t>Execute conditionally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</a:t>
            </a:r>
            <a:r>
              <a:rPr lang="en-US" b="1" dirty="0"/>
              <a:t>Success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command1 &amp;&amp; command2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</a:t>
            </a:r>
            <a:r>
              <a:rPr lang="en-US" b="1" dirty="0"/>
              <a:t>Failure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command1 || command2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Sequences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execute next command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(;)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ls</a:t>
            </a:r>
            <a:r>
              <a:rPr lang="en-US" sz="3000" dirty="0">
                <a:solidFill>
                  <a:schemeClr val="bg1"/>
                </a:solidFill>
                <a:effectLst/>
              </a:rPr>
              <a:t> non-existing-file.txt </a:t>
            </a:r>
            <a:r>
              <a:rPr lang="en-US" sz="3000" dirty="0">
                <a:solidFill>
                  <a:schemeClr val="tx1"/>
                </a:solidFill>
                <a:effectLst/>
              </a:rPr>
              <a:t>;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echo Ok</a:t>
            </a:r>
          </a:p>
          <a:p>
            <a:r>
              <a:rPr lang="en-US" sz="3000" b="0" dirty="0" err="1">
                <a:solidFill>
                  <a:schemeClr val="bg1"/>
                </a:solidFill>
                <a:effectLst/>
              </a:rPr>
              <a:t>ls</a:t>
            </a:r>
            <a:r>
              <a:rPr lang="en-US" sz="3000" b="0" dirty="0">
                <a:solidFill>
                  <a:schemeClr val="bg1"/>
                </a:solidFill>
                <a:effectLst/>
              </a:rPr>
              <a:t>: cannot access non-existing-file.txt: No such file or directory</a:t>
            </a:r>
            <a:endParaRPr lang="bg-BG" sz="3000" b="0" dirty="0">
              <a:solidFill>
                <a:schemeClr val="bg1"/>
              </a:solidFill>
              <a:effectLst/>
            </a:endParaRPr>
          </a:p>
          <a:p>
            <a:r>
              <a:rPr lang="en-US" sz="3000" b="0" dirty="0">
                <a:solidFill>
                  <a:schemeClr val="bg1"/>
                </a:solidFill>
                <a:effectLst/>
              </a:rPr>
              <a:t>Ok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10001" y="3076200"/>
            <a:ext cx="5260888" cy="886201"/>
          </a:xfrm>
          <a:prstGeom prst="right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ight Arrow 9"/>
          <p:cNvSpPr/>
          <p:nvPr/>
        </p:nvSpPr>
        <p:spPr>
          <a:xfrm>
            <a:off x="9448800" y="3076200"/>
            <a:ext cx="1905000" cy="886201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32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07673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Chaining two or more programs' output together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 (|)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71172" cy="33245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ls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sort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head -n 3</a:t>
            </a:r>
          </a:p>
          <a:p>
            <a:r>
              <a:rPr lang="en-US" sz="3000" b="0" dirty="0">
                <a:solidFill>
                  <a:schemeClr val="bg1"/>
                </a:solidFill>
                <a:effectLst/>
              </a:rPr>
              <a:t>abcde.txt</a:t>
            </a:r>
          </a:p>
          <a:p>
            <a:r>
              <a:rPr lang="en-US" sz="3000" b="0" dirty="0">
                <a:solidFill>
                  <a:schemeClr val="bg1"/>
                </a:solidFill>
                <a:effectLst/>
              </a:rPr>
              <a:t>bad_words.txt</a:t>
            </a:r>
          </a:p>
          <a:p>
            <a:r>
              <a:rPr lang="en-US" sz="3000" b="0" dirty="0">
                <a:solidFill>
                  <a:schemeClr val="bg1"/>
                </a:solidFill>
                <a:effectLst/>
              </a:rPr>
              <a:t>file2.txt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</a:t>
            </a:r>
          </a:p>
        </p:txBody>
      </p:sp>
      <p:sp>
        <p:nvSpPr>
          <p:cNvPr id="5" name="Curved Down Arrow 4"/>
          <p:cNvSpPr/>
          <p:nvPr/>
        </p:nvSpPr>
        <p:spPr>
          <a:xfrm flipV="1">
            <a:off x="5486400" y="3733800"/>
            <a:ext cx="1905000" cy="533400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4114800" y="2743200"/>
            <a:ext cx="1447800" cy="533400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4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Next command is executed if previous one exited with status of 0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 Success (&amp;&amp;)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3245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ls</a:t>
            </a:r>
            <a:r>
              <a:rPr lang="en-US" sz="3000" dirty="0">
                <a:solidFill>
                  <a:schemeClr val="bg1"/>
                </a:solidFill>
                <a:effectLst/>
              </a:rPr>
              <a:t> non-existing-file.txt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&amp;&amp;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echo Ok</a:t>
            </a:r>
          </a:p>
          <a:p>
            <a:r>
              <a:rPr lang="en-US" sz="3000" b="0" dirty="0" err="1">
                <a:solidFill>
                  <a:schemeClr val="bg1"/>
                </a:solidFill>
                <a:effectLst/>
              </a:rPr>
              <a:t>ls</a:t>
            </a:r>
            <a:r>
              <a:rPr lang="en-US" sz="3000" b="0" dirty="0">
                <a:solidFill>
                  <a:schemeClr val="bg1"/>
                </a:solidFill>
                <a:effectLst/>
              </a:rPr>
              <a:t>: cannot access non-existing-file.txt: No such file or directory</a:t>
            </a:r>
          </a:p>
          <a:p>
            <a:endParaRPr lang="bg-BG" sz="3000" b="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ls</a:t>
            </a:r>
            <a:r>
              <a:rPr lang="en-US" sz="3000" dirty="0">
                <a:solidFill>
                  <a:schemeClr val="bg1"/>
                </a:solidFill>
                <a:effectLst/>
              </a:rPr>
              <a:t> existing-file.txt </a:t>
            </a:r>
            <a:r>
              <a:rPr lang="en-US" sz="3000" dirty="0">
                <a:solidFill>
                  <a:schemeClr val="tx1"/>
                </a:solidFill>
                <a:effectLst/>
              </a:rPr>
              <a:t>&amp;&amp;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echo Ok</a:t>
            </a:r>
          </a:p>
          <a:p>
            <a:r>
              <a:rPr lang="en-US" sz="3000" b="0" dirty="0">
                <a:solidFill>
                  <a:schemeClr val="bg1"/>
                </a:solidFill>
                <a:effectLst/>
              </a:rPr>
              <a:t>existing-file.txt</a:t>
            </a:r>
          </a:p>
          <a:p>
            <a:r>
              <a:rPr lang="en-US" sz="3000" b="0" dirty="0">
                <a:solidFill>
                  <a:schemeClr val="bg1"/>
                </a:solidFill>
                <a:effectLst/>
              </a:rPr>
              <a:t>Ok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10000" y="3076200"/>
            <a:ext cx="5226968" cy="886201"/>
          </a:xfrm>
          <a:prstGeom prst="right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ight Arrow 10"/>
          <p:cNvSpPr/>
          <p:nvPr/>
        </p:nvSpPr>
        <p:spPr>
          <a:xfrm>
            <a:off x="9667697" y="3076200"/>
            <a:ext cx="1905000" cy="886201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ight Arrow 11"/>
          <p:cNvSpPr/>
          <p:nvPr/>
        </p:nvSpPr>
        <p:spPr>
          <a:xfrm>
            <a:off x="3810000" y="4905000"/>
            <a:ext cx="4419600" cy="886201"/>
          </a:xfrm>
          <a:prstGeom prst="right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Right Arrow 12"/>
          <p:cNvSpPr/>
          <p:nvPr/>
        </p:nvSpPr>
        <p:spPr>
          <a:xfrm>
            <a:off x="8839200" y="4905000"/>
            <a:ext cx="1905000" cy="886201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0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Next command is </a:t>
            </a:r>
            <a:r>
              <a:rPr lang="en-US" b="1" dirty="0"/>
              <a:t>NOT</a:t>
            </a:r>
            <a:r>
              <a:rPr lang="en-US" dirty="0"/>
              <a:t> attempted if previous one exited with 0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 Failure (||)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3245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ls</a:t>
            </a:r>
            <a:r>
              <a:rPr lang="en-US" sz="3000" dirty="0">
                <a:solidFill>
                  <a:schemeClr val="bg1"/>
                </a:solidFill>
                <a:effectLst/>
              </a:rPr>
              <a:t> existing-file.txt </a:t>
            </a:r>
            <a:r>
              <a:rPr lang="en-US" sz="3000" dirty="0">
                <a:solidFill>
                  <a:schemeClr val="tx1"/>
                </a:solidFill>
                <a:effectLst/>
              </a:rPr>
              <a:t>||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echo Ok</a:t>
            </a:r>
          </a:p>
          <a:p>
            <a:r>
              <a:rPr lang="en-US" sz="3000" b="0" dirty="0">
                <a:solidFill>
                  <a:schemeClr val="bg1"/>
                </a:solidFill>
                <a:effectLst/>
              </a:rPr>
              <a:t>existing-file.txt</a:t>
            </a:r>
            <a:endParaRPr lang="bg-BG" sz="3000" b="0" dirty="0">
              <a:solidFill>
                <a:schemeClr val="bg1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ls</a:t>
            </a:r>
            <a:r>
              <a:rPr lang="en-US" sz="3000" dirty="0">
                <a:solidFill>
                  <a:schemeClr val="bg1"/>
                </a:solidFill>
                <a:effectLst/>
              </a:rPr>
              <a:t> non-existing-file.txt </a:t>
            </a:r>
            <a:r>
              <a:rPr lang="en-US" sz="3000" dirty="0">
                <a:solidFill>
                  <a:schemeClr val="tx1"/>
                </a:solidFill>
                <a:effectLst/>
              </a:rPr>
              <a:t>||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echo Ok</a:t>
            </a:r>
          </a:p>
          <a:p>
            <a:r>
              <a:rPr lang="en-US" sz="3000" b="0" dirty="0" err="1">
                <a:solidFill>
                  <a:schemeClr val="bg1"/>
                </a:solidFill>
                <a:effectLst/>
              </a:rPr>
              <a:t>ls</a:t>
            </a:r>
            <a:r>
              <a:rPr lang="en-US" sz="3000" b="0" dirty="0">
                <a:solidFill>
                  <a:schemeClr val="bg1"/>
                </a:solidFill>
                <a:effectLst/>
              </a:rPr>
              <a:t>: cannot access non-existing-file.txt: No such file or directory</a:t>
            </a:r>
          </a:p>
          <a:p>
            <a:r>
              <a:rPr lang="en-US" sz="3000" b="0" dirty="0">
                <a:solidFill>
                  <a:schemeClr val="bg1"/>
                </a:solidFill>
                <a:effectLst/>
              </a:rPr>
              <a:t>Ok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10000" y="3076200"/>
            <a:ext cx="4419600" cy="886201"/>
          </a:xfrm>
          <a:prstGeom prst="right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ight Arrow 10"/>
          <p:cNvSpPr/>
          <p:nvPr/>
        </p:nvSpPr>
        <p:spPr>
          <a:xfrm>
            <a:off x="8839200" y="3076200"/>
            <a:ext cx="1905000" cy="886201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ight Arrow 11"/>
          <p:cNvSpPr/>
          <p:nvPr/>
        </p:nvSpPr>
        <p:spPr>
          <a:xfrm>
            <a:off x="3810000" y="3990600"/>
            <a:ext cx="5181600" cy="886201"/>
          </a:xfrm>
          <a:prstGeom prst="right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Right Arrow 12"/>
          <p:cNvSpPr/>
          <p:nvPr/>
        </p:nvSpPr>
        <p:spPr>
          <a:xfrm>
            <a:off x="9601200" y="3990600"/>
            <a:ext cx="1905000" cy="886201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2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Substitute the command output for the command itself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Substitution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61088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file_name.txt contains the text /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etc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os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-release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`cat file_name.txt`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3000" b="0" dirty="0">
              <a:solidFill>
                <a:schemeClr val="tx1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$(cat file_name.txt)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1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Instead of having this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could do it this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Long Commands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9000" y="1828800"/>
            <a:ext cx="11122084" cy="1600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cut -d : -f 7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etc</a:t>
            </a:r>
            <a:r>
              <a:rPr lang="en-US" sz="3000" dirty="0">
                <a:solidFill>
                  <a:schemeClr val="tx1"/>
                </a:solidFill>
                <a:effectLst/>
              </a:rPr>
              <a:t>/passwd | sort |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uniq</a:t>
            </a:r>
            <a:r>
              <a:rPr lang="en-US" sz="3000" dirty="0">
                <a:solidFill>
                  <a:schemeClr val="tx1"/>
                </a:solidFill>
                <a:effectLst/>
              </a:rPr>
              <a:t> |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wc</a:t>
            </a:r>
            <a:r>
              <a:rPr lang="en-US" sz="3000" dirty="0">
                <a:solidFill>
                  <a:schemeClr val="tx1"/>
                </a:solidFill>
                <a:effectLst/>
              </a:rPr>
              <a:t> -l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7412" y="4419600"/>
            <a:ext cx="11123672" cy="2105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cut -d : -f 7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etc</a:t>
            </a:r>
            <a:r>
              <a:rPr lang="en-US" sz="3000" dirty="0">
                <a:solidFill>
                  <a:schemeClr val="tx1"/>
                </a:solidFill>
                <a:effectLst/>
              </a:rPr>
              <a:t>/passwd </a:t>
            </a:r>
            <a:r>
              <a:rPr lang="en-US" sz="3000" dirty="0">
                <a:solidFill>
                  <a:schemeClr val="bg1"/>
                </a:solidFill>
                <a:effectLst/>
              </a:rPr>
              <a:t>\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               | sort \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               |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uniq</a:t>
            </a:r>
            <a:r>
              <a:rPr lang="en-US" sz="3000" dirty="0">
                <a:solidFill>
                  <a:schemeClr val="tx1"/>
                </a:solidFill>
                <a:effectLst/>
              </a:rPr>
              <a:t> \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               |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wc</a:t>
            </a:r>
            <a:r>
              <a:rPr lang="en-US" sz="3000" dirty="0">
                <a:solidFill>
                  <a:schemeClr val="tx1"/>
                </a:solidFill>
                <a:effectLst/>
              </a:rPr>
              <a:t> -l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7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from standard input and write to standard output and files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tee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file content on screen and save it to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list.txt | </a:t>
            </a:r>
            <a:r>
              <a:rPr lang="en-US" sz="3000" dirty="0">
                <a:solidFill>
                  <a:schemeClr val="bg1"/>
                </a:solidFill>
                <a:effectLst/>
              </a:rPr>
              <a:t>tee listed.txt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directory on the screen and append to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ls -al / | </a:t>
            </a:r>
            <a:r>
              <a:rPr lang="en-US" sz="3000" dirty="0">
                <a:solidFill>
                  <a:schemeClr val="bg1"/>
                </a:solidFill>
                <a:effectLst/>
              </a:rPr>
              <a:t>tee -a root-dir.txt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9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 and execute command lines from standard input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xargs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xargs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[command [initial arguments]]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Delete list of files read from a text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file_list.txt |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xargs</a:t>
            </a:r>
            <a:r>
              <a:rPr lang="en-US" sz="3000" dirty="0">
                <a:solidFill>
                  <a:schemeClr val="bg1"/>
                </a:solidFill>
                <a:effectLst/>
              </a:rPr>
              <a:t> rm –rf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file content of every *.conf file in /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etc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ls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etc</a:t>
            </a:r>
            <a:r>
              <a:rPr lang="en-US" sz="3000" dirty="0">
                <a:solidFill>
                  <a:schemeClr val="tx1"/>
                </a:solidFill>
                <a:effectLst/>
              </a:rPr>
              <a:t>/*.conf |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xargs</a:t>
            </a:r>
            <a:r>
              <a:rPr lang="en-US" sz="3000" dirty="0">
                <a:solidFill>
                  <a:schemeClr val="bg1"/>
                </a:solidFill>
                <a:effectLst/>
              </a:rPr>
              <a:t> cat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Demonstration in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Practice: Redirection and Sequences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52839" y="1224000"/>
            <a:ext cx="2619539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Know them. Use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134003" y="2169000"/>
            <a:ext cx="792399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5000" dirty="0">
                <a:solidFill>
                  <a:schemeClr val="bg2"/>
                </a:solidFill>
                <a:latin typeface="Consolas" panose="020B0609020204030204" pitchFamily="49" charset="0"/>
              </a:rPr>
              <a:t>^[</a:t>
            </a:r>
            <a:r>
              <a:rPr lang="en-US" sz="5000" dirty="0" err="1">
                <a:solidFill>
                  <a:schemeClr val="bg2"/>
                </a:solidFill>
                <a:latin typeface="Consolas" panose="020B0609020204030204" pitchFamily="49" charset="0"/>
              </a:rPr>
              <a:t>abc</a:t>
            </a:r>
            <a:r>
              <a:rPr lang="en-US" sz="5000" dirty="0">
                <a:solidFill>
                  <a:schemeClr val="bg2"/>
                </a:solidFill>
                <a:latin typeface="Consolas" panose="020B0609020204030204" pitchFamily="49" charset="0"/>
              </a:rPr>
              <a:t>]\.??</a:t>
            </a:r>
          </a:p>
        </p:txBody>
      </p:sp>
    </p:spTree>
    <p:extLst>
      <p:ext uri="{BB962C8B-B14F-4D97-AF65-F5344CB8AC3E}">
        <p14:creationId xmlns:p14="http://schemas.microsoft.com/office/powerpoint/2010/main" val="22893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Any characters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Any single character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[characters]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Any character that is a member of the set</a:t>
            </a:r>
            <a:r>
              <a:rPr lang="en-US" i="1" dirty="0"/>
              <a:t> </a:t>
            </a:r>
            <a:r>
              <a:rPr lang="en-US" b="1" i="1" dirty="0">
                <a:solidFill>
                  <a:schemeClr val="bg1"/>
                </a:solidFill>
              </a:rPr>
              <a:t>characters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[!characters]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Any character that is not a member of the set </a:t>
            </a:r>
            <a:r>
              <a:rPr lang="en-US" b="1" i="1" dirty="0">
                <a:solidFill>
                  <a:schemeClr val="bg1"/>
                </a:solidFill>
              </a:rPr>
              <a:t>characters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[[:class:]]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Any character that is a member of the specified </a:t>
            </a:r>
            <a:r>
              <a:rPr lang="en-US" b="1" i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#1: Host 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58F16C-2B8D-4345-BEE3-9ACBF1EF9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599505"/>
              </p:ext>
            </p:extLst>
          </p:nvPr>
        </p:nvGraphicFramePr>
        <p:xfrm>
          <a:off x="2033059" y="1295400"/>
          <a:ext cx="8125883" cy="510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FE1E1-41D7-499F-BACB-0854DCFB1795}"/>
              </a:ext>
            </a:extLst>
          </p:cNvPr>
          <p:cNvSpPr txBox="1"/>
          <p:nvPr/>
        </p:nvSpPr>
        <p:spPr>
          <a:xfrm>
            <a:off x="199890" y="6350452"/>
            <a:ext cx="1179222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124 participants / data as of 12.05.2021</a:t>
            </a:r>
          </a:p>
        </p:txBody>
      </p:sp>
    </p:spTree>
    <p:extLst>
      <p:ext uri="{BB962C8B-B14F-4D97-AF65-F5344CB8AC3E}">
        <p14:creationId xmlns:p14="http://schemas.microsoft.com/office/powerpoint/2010/main" val="21016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Frequently used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841095"/>
              </p:ext>
            </p:extLst>
          </p:nvPr>
        </p:nvGraphicFramePr>
        <p:xfrm>
          <a:off x="1518150" y="2034000"/>
          <a:ext cx="9162600" cy="3198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endParaRPr lang="bg-BG" b="1" dirty="0"/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bg-BG" b="1" dirty="0"/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</a:t>
                      </a:r>
                      <a:r>
                        <a:rPr lang="en-US" dirty="0" err="1"/>
                        <a:t>alnum</a:t>
                      </a:r>
                      <a:r>
                        <a:rPr lang="en-US" dirty="0"/>
                        <a:t>:]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Alphanumeric</a:t>
                      </a:r>
                      <a:r>
                        <a:rPr lang="en-US" baseline="0" dirty="0"/>
                        <a:t> characters A-Z, a-z, and 0-9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[:word:]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[:</a:t>
                      </a:r>
                      <a:r>
                        <a:rPr lang="en-US" dirty="0" err="1"/>
                        <a:t>alnum</a:t>
                      </a:r>
                      <a:r>
                        <a:rPr lang="en-US" dirty="0"/>
                        <a:t>:]</a:t>
                      </a:r>
                      <a:r>
                        <a:rPr lang="en-US" baseline="0" dirty="0"/>
                        <a:t> including underscore (_)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[:alpha:]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Alphabetic characters A-Z</a:t>
                      </a:r>
                      <a:r>
                        <a:rPr lang="en-US" baseline="0" dirty="0"/>
                        <a:t> and a-z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[:digit:]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  <a:r>
                        <a:rPr lang="en-US" baseline="0" dirty="0"/>
                        <a:t> characters 0-9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[:lower:]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lowercase</a:t>
                      </a:r>
                      <a:r>
                        <a:rPr lang="en-US" baseline="0" dirty="0"/>
                        <a:t> letters a-z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[:upper:]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uppercase letters A-Z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9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All files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a*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Any file beginning with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a*.txt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Any file beginning with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ending with </a:t>
            </a:r>
            <a:r>
              <a:rPr lang="en-US" b="1" i="1" dirty="0">
                <a:solidFill>
                  <a:schemeClr val="bg1"/>
                </a:solidFill>
              </a:rPr>
              <a:t>.txt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en-US" b="1" dirty="0" err="1">
                <a:solidFill>
                  <a:schemeClr val="bg1"/>
                </a:solidFill>
              </a:rPr>
              <a:t>abc</a:t>
            </a:r>
            <a:r>
              <a:rPr lang="en-US" b="1" dirty="0">
                <a:solidFill>
                  <a:schemeClr val="bg1"/>
                </a:solidFill>
              </a:rPr>
              <a:t>]???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Any file beginning with either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/>
              <a:t>,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/>
              <a:t>, or 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dirty="0"/>
              <a:t>, and followed by </a:t>
            </a:r>
            <a:r>
              <a:rPr lang="en-US" b="1" i="1" dirty="0">
                <a:solidFill>
                  <a:schemeClr val="bg1"/>
                </a:solidFill>
              </a:rPr>
              <a:t>3 chars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Globing Examples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4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Inclusion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Exclusion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Ranges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Expressions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9556" y="1798690"/>
            <a:ext cx="11049000" cy="715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abc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solidFill>
                  <a:schemeClr val="tx1"/>
                </a:solidFill>
                <a:effectLst/>
              </a:rPr>
              <a:t>*.txt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09556" y="3116080"/>
            <a:ext cx="11049000" cy="6939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</a:t>
            </a:r>
            <a:r>
              <a:rPr lang="en-US" sz="3000" dirty="0">
                <a:solidFill>
                  <a:schemeClr val="tx1"/>
                </a:solidFill>
                <a:effectLst/>
              </a:rPr>
              <a:t> [</a:t>
            </a:r>
            <a:r>
              <a:rPr lang="en-US" sz="3000" dirty="0">
                <a:solidFill>
                  <a:schemeClr val="bg1"/>
                </a:solidFill>
                <a:effectLst/>
              </a:rPr>
              <a:t>^</a:t>
            </a:r>
            <a:r>
              <a:rPr lang="en-US" sz="3000" dirty="0">
                <a:solidFill>
                  <a:schemeClr val="tx1"/>
                </a:solidFill>
                <a:effectLst/>
              </a:rPr>
              <a:t>abc]*.txt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09556" y="4479558"/>
            <a:ext cx="11049000" cy="7020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</a:t>
            </a:r>
            <a:r>
              <a:rPr lang="en-US" sz="3000" dirty="0">
                <a:solidFill>
                  <a:schemeClr val="tx1"/>
                </a:solidFill>
                <a:effectLst/>
              </a:rPr>
              <a:t> [a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>
                <a:solidFill>
                  <a:schemeClr val="tx1"/>
                </a:solidFill>
                <a:effectLst/>
              </a:rPr>
              <a:t>z]*.txt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1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Consists of </a:t>
            </a:r>
            <a:r>
              <a:rPr lang="en-US" b="1" dirty="0">
                <a:solidFill>
                  <a:schemeClr val="bg1"/>
                </a:solidFill>
              </a:rPr>
              <a:t>literals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metacharacters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Basic Regular Expressions (BRE)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^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$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Extended Regular Expressions (ERE)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BRE +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}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+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8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any single character - (.text) =&gt; </a:t>
            </a:r>
            <a:r>
              <a:rPr lang="en-US" dirty="0" err="1"/>
              <a:t>atext</a:t>
            </a:r>
            <a:r>
              <a:rPr lang="en-US" dirty="0"/>
              <a:t>, btext2, 2text,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^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Begging of the line - (^text) =&gt; text, </a:t>
            </a:r>
            <a:r>
              <a:rPr lang="en-US" dirty="0" err="1"/>
              <a:t>textone</a:t>
            </a:r>
            <a:r>
              <a:rPr lang="en-US" dirty="0"/>
              <a:t>, </a:t>
            </a:r>
            <a:r>
              <a:rPr lang="en-US" dirty="0" err="1"/>
              <a:t>texttwo</a:t>
            </a:r>
            <a:r>
              <a:rPr lang="en-US" dirty="0"/>
              <a:t>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End of the line - (text$) =&gt; text, </a:t>
            </a:r>
            <a:r>
              <a:rPr lang="en-US" dirty="0" err="1"/>
              <a:t>newtext</a:t>
            </a:r>
            <a:r>
              <a:rPr lang="en-US" dirty="0"/>
              <a:t>, </a:t>
            </a:r>
            <a:r>
              <a:rPr lang="en-US" dirty="0" err="1"/>
              <a:t>lasttext</a:t>
            </a:r>
            <a:r>
              <a:rPr lang="en-US" dirty="0"/>
              <a:t>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\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Escape character - (.\.text) =&gt; </a:t>
            </a:r>
            <a:r>
              <a:rPr lang="en-US" dirty="0" err="1"/>
              <a:t>new.text</a:t>
            </a:r>
            <a:r>
              <a:rPr lang="en-US" dirty="0"/>
              <a:t>, new.text2,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3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Match an element </a:t>
            </a:r>
            <a:r>
              <a:rPr lang="en-US" b="1" i="1" dirty="0">
                <a:solidFill>
                  <a:schemeClr val="bg1"/>
                </a:solidFill>
              </a:rPr>
              <a:t>zero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times or </a:t>
            </a:r>
            <a:r>
              <a:rPr lang="en-US" b="1" i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Match an element </a:t>
            </a:r>
            <a:r>
              <a:rPr lang="en-US" b="1" i="1" dirty="0">
                <a:solidFill>
                  <a:schemeClr val="bg1"/>
                </a:solidFill>
              </a:rPr>
              <a:t>zero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bg1"/>
                </a:solidFill>
              </a:rPr>
              <a:t>more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times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Match an element </a:t>
            </a:r>
            <a:r>
              <a:rPr lang="en-US" b="1" i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bg1"/>
                </a:solidFill>
              </a:rPr>
              <a:t>more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times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Match an element a </a:t>
            </a:r>
            <a:r>
              <a:rPr lang="en-US" b="1" i="1" dirty="0">
                <a:solidFill>
                  <a:schemeClr val="bg1"/>
                </a:solidFill>
              </a:rPr>
              <a:t>specific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38231"/>
              </p:ext>
            </p:extLst>
          </p:nvPr>
        </p:nvGraphicFramePr>
        <p:xfrm>
          <a:off x="7662504" y="3581400"/>
          <a:ext cx="433431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Rule</a:t>
                      </a:r>
                      <a:endParaRPr lang="bg-BG" sz="1800" b="1" dirty="0"/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Meaning</a:t>
                      </a:r>
                      <a:endParaRPr lang="bg-BG" sz="1800" b="1" dirty="0"/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{n}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Exactly</a:t>
                      </a:r>
                      <a:r>
                        <a:rPr lang="en-US" sz="1800" baseline="0" dirty="0"/>
                        <a:t> n times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n,m</a:t>
                      </a:r>
                      <a:r>
                        <a:rPr lang="en-US" sz="1800" dirty="0"/>
                        <a:t>}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At least n times,</a:t>
                      </a:r>
                      <a:r>
                        <a:rPr lang="en-US" sz="1800" baseline="0" dirty="0"/>
                        <a:t> but not more than m times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{n,}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 or more</a:t>
                      </a:r>
                      <a:r>
                        <a:rPr lang="en-US" sz="1800" baseline="0" dirty="0"/>
                        <a:t> times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{,m}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more than m times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477000" y="4800600"/>
            <a:ext cx="1066800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94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lines matching a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grep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patterns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lines containing the false word #1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grep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false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lines containing the false word #2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etc</a:t>
            </a:r>
            <a:r>
              <a:rPr lang="en-US" sz="3000" dirty="0">
                <a:solidFill>
                  <a:schemeClr val="tx1"/>
                </a:solidFill>
                <a:effectLst/>
              </a:rPr>
              <a:t>/passwd | grep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false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75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Display all lines starting with </a:t>
            </a:r>
            <a:r>
              <a:rPr lang="en-US" b="1" i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bg1"/>
                </a:solidFill>
              </a:rPr>
              <a:t>two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Display all lines starting with </a:t>
            </a:r>
            <a:r>
              <a:rPr lang="en-US" b="1" i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containing </a:t>
            </a:r>
            <a:r>
              <a:rPr lang="en-US" b="1" i="1" dirty="0">
                <a:solidFill>
                  <a:schemeClr val="bg1"/>
                </a:solidFill>
              </a:rPr>
              <a:t>two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Display all lines containing first </a:t>
            </a:r>
            <a:r>
              <a:rPr lang="en-US" b="1" i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then </a:t>
            </a:r>
            <a:r>
              <a:rPr lang="en-US" b="1" i="1" dirty="0">
                <a:solidFill>
                  <a:schemeClr val="bg1"/>
                </a:solidFill>
              </a:rPr>
              <a:t>two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Display all lines containing </a:t>
            </a:r>
            <a:r>
              <a:rPr lang="en-US" b="1" i="1" dirty="0">
                <a:solidFill>
                  <a:schemeClr val="bg1"/>
                </a:solidFill>
              </a:rPr>
              <a:t>one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bg1"/>
                </a:solidFill>
              </a:rPr>
              <a:t>two</a:t>
            </a:r>
            <a:r>
              <a:rPr lang="en-US" b="1" i="1" dirty="0"/>
              <a:t> </a:t>
            </a:r>
            <a:r>
              <a:rPr lang="en-US" dirty="0"/>
              <a:t>in any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Usage Scenarios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9000" y="3086482"/>
            <a:ext cx="11049000" cy="647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grep -E '</a:t>
            </a:r>
            <a:r>
              <a:rPr lang="en-US" sz="3000" dirty="0">
                <a:solidFill>
                  <a:schemeClr val="bg1"/>
                </a:solidFill>
                <a:effectLst/>
              </a:rPr>
              <a:t>^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one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|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two</a:t>
            </a:r>
            <a:r>
              <a:rPr lang="en-US" sz="3000" dirty="0">
                <a:solidFill>
                  <a:schemeClr val="tx1"/>
                </a:solidFill>
                <a:effectLst/>
              </a:rPr>
              <a:t>' list.txt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5988" y="1808738"/>
            <a:ext cx="11049000" cy="6054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grep -E '^</a:t>
            </a:r>
            <a:r>
              <a:rPr lang="en-US" sz="3000" dirty="0">
                <a:solidFill>
                  <a:schemeClr val="bg1"/>
                </a:solidFill>
                <a:effectLst/>
              </a:rPr>
              <a:t>(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one|two</a:t>
            </a:r>
            <a:r>
              <a:rPr lang="en-US" sz="3000" dirty="0">
                <a:solidFill>
                  <a:schemeClr val="bg1"/>
                </a:solidFill>
                <a:effectLst/>
              </a:rPr>
              <a:t>)</a:t>
            </a:r>
            <a:r>
              <a:rPr lang="en-US" sz="3000" dirty="0">
                <a:solidFill>
                  <a:schemeClr val="tx1"/>
                </a:solidFill>
                <a:effectLst/>
              </a:rPr>
              <a:t>' list.txt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0DB787D-C94C-433D-84F1-61D3B15ED4E0}"/>
              </a:ext>
            </a:extLst>
          </p:cNvPr>
          <p:cNvSpPr txBox="1">
            <a:spLocks/>
          </p:cNvSpPr>
          <p:nvPr/>
        </p:nvSpPr>
        <p:spPr>
          <a:xfrm>
            <a:off x="519000" y="4418177"/>
            <a:ext cx="11049000" cy="647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grep -E '</a:t>
            </a:r>
            <a:r>
              <a:rPr lang="en-US" sz="3000" dirty="0">
                <a:solidFill>
                  <a:schemeClr val="bg1"/>
                </a:solidFill>
                <a:effectLst/>
              </a:rPr>
              <a:t>one</a:t>
            </a:r>
            <a:r>
              <a:rPr lang="en-US" sz="3000" dirty="0">
                <a:solidFill>
                  <a:schemeClr val="tx1"/>
                </a:solidFill>
                <a:effectLst/>
              </a:rPr>
              <a:t>.</a:t>
            </a:r>
            <a:r>
              <a:rPr lang="en-US" sz="3000" dirty="0">
                <a:solidFill>
                  <a:schemeClr val="bg1"/>
                </a:solidFill>
                <a:effectLst/>
              </a:rPr>
              <a:t>*two</a:t>
            </a:r>
            <a:r>
              <a:rPr lang="en-US" sz="3000" dirty="0">
                <a:solidFill>
                  <a:schemeClr val="tx1"/>
                </a:solidFill>
                <a:effectLst/>
              </a:rPr>
              <a:t>' list.txt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4288AB6-AEB4-42AC-BC98-E2D3B358BB4C}"/>
              </a:ext>
            </a:extLst>
          </p:cNvPr>
          <p:cNvSpPr txBox="1">
            <a:spLocks/>
          </p:cNvSpPr>
          <p:nvPr/>
        </p:nvSpPr>
        <p:spPr>
          <a:xfrm>
            <a:off x="515988" y="5749876"/>
            <a:ext cx="11049000" cy="647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grep </a:t>
            </a:r>
            <a:r>
              <a:rPr lang="en-US" sz="3000" dirty="0">
                <a:solidFill>
                  <a:schemeClr val="bg1"/>
                </a:solidFill>
                <a:effectLst/>
              </a:rPr>
              <a:t>one</a:t>
            </a:r>
            <a:r>
              <a:rPr lang="en-US" sz="3000" dirty="0">
                <a:solidFill>
                  <a:schemeClr val="tx1"/>
                </a:solidFill>
                <a:effectLst/>
              </a:rPr>
              <a:t> list.txt | grep </a:t>
            </a:r>
            <a:r>
              <a:rPr lang="en-US" sz="3000" dirty="0">
                <a:solidFill>
                  <a:schemeClr val="bg1"/>
                </a:solidFill>
                <a:effectLst/>
              </a:rPr>
              <a:t>two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Find them. Work with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File Techniques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49000"/>
            <a:ext cx="2501547" cy="25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Search for files in a directory hierarchy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find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[starting point] [expression]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Find all *.txt files starting from current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dir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find </a:t>
            </a:r>
            <a:r>
              <a:rPr lang="en-US" sz="3000" dirty="0">
                <a:solidFill>
                  <a:schemeClr val="bg1"/>
                </a:solidFill>
                <a:effectLst/>
              </a:rPr>
              <a:t>. -type f -name *.txt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Search for files executable by others 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find </a:t>
            </a:r>
            <a:r>
              <a:rPr lang="en-US" sz="3000" dirty="0">
                <a:solidFill>
                  <a:schemeClr val="bg1"/>
                </a:solidFill>
                <a:effectLst/>
              </a:rPr>
              <a:t>. -type f -perm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o+x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24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#2: CPU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58F16C-2B8D-4345-BEE3-9ACBF1EF9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07213"/>
              </p:ext>
            </p:extLst>
          </p:nvPr>
        </p:nvGraphicFramePr>
        <p:xfrm>
          <a:off x="2033059" y="1295400"/>
          <a:ext cx="8125883" cy="510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FE1E1-41D7-499F-BACB-0854DCFB1795}"/>
              </a:ext>
            </a:extLst>
          </p:cNvPr>
          <p:cNvSpPr txBox="1"/>
          <p:nvPr/>
        </p:nvSpPr>
        <p:spPr>
          <a:xfrm>
            <a:off x="199890" y="6350452"/>
            <a:ext cx="1179222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124 participants / data as of 12.05.2021</a:t>
            </a:r>
          </a:p>
        </p:txBody>
      </p:sp>
    </p:spTree>
    <p:extLst>
      <p:ext uri="{BB962C8B-B14F-4D97-AF65-F5344CB8AC3E}">
        <p14:creationId xmlns:p14="http://schemas.microsoft.com/office/powerpoint/2010/main" val="197256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files owned by particular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 files that do not belong to particular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 files bigger than 10 MB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 files changed today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Find Scenarios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find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tmp</a:t>
            </a:r>
            <a:r>
              <a:rPr lang="en-US" sz="3000" dirty="0">
                <a:solidFill>
                  <a:schemeClr val="tx1"/>
                </a:solidFill>
                <a:effectLst/>
              </a:rPr>
              <a:t> -type f </a:t>
            </a:r>
            <a:r>
              <a:rPr lang="en-US" sz="3000" dirty="0">
                <a:solidFill>
                  <a:schemeClr val="bg1"/>
                </a:solidFill>
                <a:effectLst/>
              </a:rPr>
              <a:t>-user root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find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tmp</a:t>
            </a:r>
            <a:r>
              <a:rPr lang="en-US" sz="3000" dirty="0">
                <a:solidFill>
                  <a:schemeClr val="tx1"/>
                </a:solidFill>
                <a:effectLst/>
              </a:rPr>
              <a:t> -type f </a:t>
            </a:r>
            <a:r>
              <a:rPr lang="en-US" sz="3000" dirty="0">
                <a:solidFill>
                  <a:schemeClr val="bg1"/>
                </a:solidFill>
                <a:effectLst/>
              </a:rPr>
              <a:t>! -user root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40239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find / -type f </a:t>
            </a:r>
            <a:r>
              <a:rPr lang="en-US" sz="3000" dirty="0">
                <a:solidFill>
                  <a:schemeClr val="bg1"/>
                </a:solidFill>
                <a:effectLst/>
              </a:rPr>
              <a:t>-size +10M</a:t>
            </a:r>
            <a:r>
              <a:rPr lang="en-US" sz="3000" dirty="0">
                <a:solidFill>
                  <a:schemeClr val="tx1"/>
                </a:solidFill>
                <a:effectLst/>
              </a:rPr>
              <a:t> -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7638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find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tmp</a:t>
            </a:r>
            <a:r>
              <a:rPr lang="en-US" sz="3000" dirty="0">
                <a:solidFill>
                  <a:schemeClr val="tx1"/>
                </a:solidFill>
                <a:effectLst/>
              </a:rPr>
              <a:t> -type f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mtime</a:t>
            </a:r>
            <a:r>
              <a:rPr lang="en-US" sz="3000" dirty="0">
                <a:solidFill>
                  <a:schemeClr val="bg1"/>
                </a:solidFill>
                <a:effectLst/>
              </a:rPr>
              <a:t> 0</a:t>
            </a:r>
            <a:r>
              <a:rPr lang="en-US" sz="3000" dirty="0">
                <a:solidFill>
                  <a:schemeClr val="tx1"/>
                </a:solidFill>
                <a:effectLst/>
              </a:rPr>
              <a:t> -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40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files by name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locate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pattern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Locate all readme files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locate </a:t>
            </a:r>
            <a:r>
              <a:rPr lang="en-US" sz="3000" dirty="0">
                <a:solidFill>
                  <a:schemeClr val="bg1"/>
                </a:solidFill>
                <a:effectLst/>
              </a:rPr>
              <a:t>readme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Locate all readme files in a case insensitive way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locate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3000" dirty="0">
                <a:solidFill>
                  <a:schemeClr val="bg1"/>
                </a:solidFill>
                <a:effectLst/>
              </a:rPr>
              <a:t> readme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1DA32-ECB5-441A-8C53-9D6F4B263908}"/>
              </a:ext>
            </a:extLst>
          </p:cNvPr>
          <p:cNvSpPr txBox="1"/>
          <p:nvPr/>
        </p:nvSpPr>
        <p:spPr>
          <a:xfrm>
            <a:off x="1636712" y="6297845"/>
            <a:ext cx="89154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It is not installed automatically in every distribution. You may have to install it additionally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 a database for </a:t>
            </a:r>
            <a:r>
              <a:rPr lang="en-US" dirty="0" err="1"/>
              <a:t>mlocate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updatedb</a:t>
            </a:r>
            <a:r>
              <a:rPr lang="en-US" dirty="0"/>
              <a:t>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tx1"/>
                </a:solidFill>
                <a:effectLst/>
              </a:rPr>
              <a:t>updatedb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Update the database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updatedb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Write the update to a file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updatedb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-o output.txt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2E5CF-CF01-4666-971F-90810412CF7C}"/>
              </a:ext>
            </a:extLst>
          </p:cNvPr>
          <p:cNvSpPr txBox="1"/>
          <p:nvPr/>
        </p:nvSpPr>
        <p:spPr>
          <a:xfrm>
            <a:off x="1636712" y="6297845"/>
            <a:ext cx="89154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It is not installed automatically in every distribution. You may have to install it additionally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7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Extract Data from Files. Combine Files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Extract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14000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Concatenate and print files in reverse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tac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one file in reverse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tac </a:t>
            </a:r>
            <a:r>
              <a:rPr lang="en-US" sz="3000" dirty="0">
                <a:solidFill>
                  <a:schemeClr val="bg1"/>
                </a:solidFill>
                <a:effectLst/>
              </a:rPr>
              <a:t>readme.txt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/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etc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/*.conf files in reverse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tac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/*.conf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6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filter for paging through text one screen at a time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more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Open one file for reading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more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/services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Open two files for reading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more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os</a:t>
            </a:r>
            <a:r>
              <a:rPr lang="en-US" sz="3000" dirty="0">
                <a:solidFill>
                  <a:schemeClr val="bg1"/>
                </a:solidFill>
                <a:effectLst/>
              </a:rPr>
              <a:t>-release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/services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3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similar to more, but allows movement in both directions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less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Open one file for reading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less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/services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Open two files for reading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less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os</a:t>
            </a:r>
            <a:r>
              <a:rPr lang="en-US" sz="3000" dirty="0">
                <a:solidFill>
                  <a:schemeClr val="bg1"/>
                </a:solidFill>
                <a:effectLst/>
              </a:rPr>
              <a:t>-release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62BBB-235C-44D7-8FF7-399C21B56E99}"/>
              </a:ext>
            </a:extLst>
          </p:cNvPr>
          <p:cNvSpPr txBox="1"/>
          <p:nvPr/>
        </p:nvSpPr>
        <p:spPr>
          <a:xfrm>
            <a:off x="4008003" y="6335192"/>
            <a:ext cx="4172818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A common joke says that </a:t>
            </a:r>
            <a:r>
              <a:rPr lang="en-US" b="1" dirty="0"/>
              <a:t>less is more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Output the first part (10 lines by default) of files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head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first ten lines of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head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first three lines of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head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3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2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Output the last part (10 lines by default) of files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tail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last ten lines of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tail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last three lines of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tail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3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952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Report or omit repeated lines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uniq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only duplicate lines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uniq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-D file.txt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contents with repeated lines omitted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uniq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9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#3: Virtualization 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58F16C-2B8D-4345-BEE3-9ACBF1EF9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633427"/>
              </p:ext>
            </p:extLst>
          </p:nvPr>
        </p:nvGraphicFramePr>
        <p:xfrm>
          <a:off x="2033059" y="1295400"/>
          <a:ext cx="8125883" cy="510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FE1E1-41D7-499F-BACB-0854DCFB1795}"/>
              </a:ext>
            </a:extLst>
          </p:cNvPr>
          <p:cNvSpPr txBox="1"/>
          <p:nvPr/>
        </p:nvSpPr>
        <p:spPr>
          <a:xfrm>
            <a:off x="199890" y="6350452"/>
            <a:ext cx="1179222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124 participants / data as of 12.05.2021</a:t>
            </a:r>
          </a:p>
        </p:txBody>
      </p:sp>
    </p:spTree>
    <p:extLst>
      <p:ext uri="{BB962C8B-B14F-4D97-AF65-F5344CB8AC3E}">
        <p14:creationId xmlns:p14="http://schemas.microsoft.com/office/powerpoint/2010/main" val="334402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lines of text files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sort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sorted content of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sort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sorted only unique lines of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sort </a:t>
            </a:r>
            <a:r>
              <a:rPr lang="en-US" sz="3000" dirty="0">
                <a:solidFill>
                  <a:schemeClr val="bg1"/>
                </a:solidFill>
                <a:effectLst/>
              </a:rPr>
              <a:t>-u file.txt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4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newline, word, and byte counts for each file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wc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statistics for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wc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/service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number of newlines in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wc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3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number to the beginning of every line in a file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tx1"/>
                </a:solidFill>
                <a:effectLst/>
              </a:rPr>
              <a:t>nl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numbered lines read from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/service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numbered lines with leading zeroes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-w 4 -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nrz</a:t>
            </a:r>
            <a:r>
              <a:rPr lang="en-US" sz="3000" dirty="0">
                <a:solidFill>
                  <a:schemeClr val="bg1"/>
                </a:solidFill>
                <a:effectLst/>
              </a:rPr>
              <a:t>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sections from each line of files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cut</a:t>
            </a:r>
            <a:r>
              <a:rPr lang="en-US" sz="3000" dirty="0">
                <a:solidFill>
                  <a:schemeClr val="tx1"/>
                </a:solidFill>
                <a:effectLst/>
              </a:rPr>
              <a:t> options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Cut field #1 (username) from /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etc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/passwd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cut -d </a:t>
            </a:r>
            <a:r>
              <a:rPr lang="en-US" sz="3000" dirty="0">
                <a:solidFill>
                  <a:schemeClr val="bg1"/>
                </a:solidFill>
                <a:effectLst/>
              </a:rPr>
              <a:t>: -f 1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Cut fields #1 and #7 from /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etc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/passwd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cut -d </a:t>
            </a:r>
            <a:r>
              <a:rPr lang="en-US" sz="3000" dirty="0">
                <a:solidFill>
                  <a:schemeClr val="bg1"/>
                </a:solidFill>
                <a:effectLst/>
              </a:rPr>
              <a:t>: -f 1,7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Merge lines of files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paste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Merge two files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paste </a:t>
            </a:r>
            <a:r>
              <a:rPr lang="en-US" sz="3000" dirty="0">
                <a:solidFill>
                  <a:schemeClr val="bg1"/>
                </a:solidFill>
                <a:effectLst/>
              </a:rPr>
              <a:t>day_num.txt day_name.txt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9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Join lines of two files on a common field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join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file1 file2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Join two files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join </a:t>
            </a:r>
            <a:r>
              <a:rPr lang="en-US" sz="3000" dirty="0">
                <a:solidFill>
                  <a:schemeClr val="bg1"/>
                </a:solidFill>
                <a:effectLst/>
              </a:rPr>
              <a:t>-t : -j 1 f1.txt f2.txt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Split a file into pieces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split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[input [prefix]]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Split file in multiple files 50 lines each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split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50 services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Split file in multiple files 50 lines each #2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split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3 –d -l 50 services part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tabs to spaces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expand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Convert tabs to four spaces each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expand </a:t>
            </a:r>
            <a:r>
              <a:rPr lang="en-US" sz="3000" dirty="0">
                <a:solidFill>
                  <a:schemeClr val="bg1"/>
                </a:solidFill>
                <a:effectLst/>
              </a:rPr>
              <a:t>-t 4 file.txt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333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spaces to tabs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unexpand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unexpand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Convert every four spaces to tab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unexpand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-t 4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file.txt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70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simple text formatting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fmt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Format the text to 60 columns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fmt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--width 60 file.txt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8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#4: Linux Experience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58F16C-2B8D-4345-BEE3-9ACBF1EF9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436566"/>
              </p:ext>
            </p:extLst>
          </p:nvPr>
        </p:nvGraphicFramePr>
        <p:xfrm>
          <a:off x="2033059" y="1295400"/>
          <a:ext cx="8125883" cy="510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FE1E1-41D7-499F-BACB-0854DCFB1795}"/>
              </a:ext>
            </a:extLst>
          </p:cNvPr>
          <p:cNvSpPr txBox="1"/>
          <p:nvPr/>
        </p:nvSpPr>
        <p:spPr>
          <a:xfrm>
            <a:off x="199890" y="6350452"/>
            <a:ext cx="1179222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124 participants / data as of 12.05.2021</a:t>
            </a:r>
          </a:p>
        </p:txBody>
      </p:sp>
    </p:spTree>
    <p:extLst>
      <p:ext uri="{BB962C8B-B14F-4D97-AF65-F5344CB8AC3E}">
        <p14:creationId xmlns:p14="http://schemas.microsoft.com/office/powerpoint/2010/main" val="112638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Translate or delete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tr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set1 [set2]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Convert every : to |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tr </a:t>
            </a:r>
            <a:r>
              <a:rPr lang="en-US" sz="3000" dirty="0">
                <a:solidFill>
                  <a:schemeClr val="bg1"/>
                </a:solidFill>
                <a:effectLst/>
              </a:rPr>
              <a:t>':' '|' &lt;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Delete all occurrences of :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tr </a:t>
            </a:r>
            <a:r>
              <a:rPr lang="en-US" sz="3000" dirty="0">
                <a:solidFill>
                  <a:schemeClr val="bg1"/>
                </a:solidFill>
                <a:effectLst/>
              </a:rPr>
              <a:t>-d ':' &lt;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Dump files in octal or other formats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od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file’s content in octal format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od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file’s content using named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characres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od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/passwd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4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Demonstration in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Practice: Patterns, Files. Extract Data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52839" y="1224000"/>
            <a:ext cx="2619539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3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Characteristics. vim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Screen Editors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9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content is seen one screen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Offer content navigation (line-by-line and page-by-page)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Commands are invoked from a menu or key combinations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Offer syntax highlighting, line numbering,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experience varies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 Screen Editors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 (vim), nano, </a:t>
            </a:r>
            <a:r>
              <a:rPr lang="en-US" dirty="0" err="1"/>
              <a:t>pico</a:t>
            </a:r>
            <a:r>
              <a:rPr lang="en-US" dirty="0"/>
              <a:t>, joe, emacs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Editors*</a:t>
            </a:r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AD3EC-FDD7-4424-92D3-DC935E5B845C}"/>
              </a:ext>
            </a:extLst>
          </p:cNvPr>
          <p:cNvSpPr txBox="1"/>
          <p:nvPr/>
        </p:nvSpPr>
        <p:spPr>
          <a:xfrm>
            <a:off x="2895600" y="6313940"/>
            <a:ext cx="6400801" cy="48895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Screen text editor available by default varies between distributions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(Vi </a:t>
            </a:r>
            <a:r>
              <a:rPr lang="en-US" dirty="0" err="1"/>
              <a:t>IMproved</a:t>
            </a:r>
            <a:r>
              <a:rPr lang="en-US" dirty="0"/>
              <a:t>)</a:t>
            </a:r>
            <a:endParaRPr lang="en-US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38" y="1524001"/>
            <a:ext cx="8442325" cy="4689475"/>
          </a:xfr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1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 VIM If You Can</a:t>
            </a:r>
            <a:endParaRPr lang="en-US" b="0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CAD1AF1-21F7-4378-AF3B-28D4DB0EE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96" y="1182425"/>
            <a:ext cx="6453008" cy="5214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02CC6-3E9C-4359-9477-A6789C35A5A1}"/>
              </a:ext>
            </a:extLst>
          </p:cNvPr>
          <p:cNvSpPr txBox="1"/>
          <p:nvPr/>
        </p:nvSpPr>
        <p:spPr>
          <a:xfrm>
            <a:off x="3505201" y="6313940"/>
            <a:ext cx="5181600" cy="48895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http://turnoff.us/geek/escape-room/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8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Normal (command)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Navigation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Command (ex command or last line mode)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Commands are entered after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dirty="0"/>
              <a:t> symbol</a:t>
            </a:r>
          </a:p>
          <a:p>
            <a:pPr>
              <a:lnSpc>
                <a:spcPct val="100000"/>
              </a:lnSpc>
            </a:pPr>
            <a:r>
              <a:rPr lang="en-US" dirty="0"/>
              <a:t>Insert</a:t>
            </a:r>
          </a:p>
          <a:p>
            <a:pPr>
              <a:lnSpc>
                <a:spcPct val="100000"/>
              </a:lnSpc>
            </a:pPr>
            <a:r>
              <a:rPr lang="en-US" dirty="0"/>
              <a:t>Replace</a:t>
            </a:r>
          </a:p>
          <a:p>
            <a:pPr>
              <a:lnSpc>
                <a:spcPct val="100000"/>
              </a:lnSpc>
            </a:pPr>
            <a:r>
              <a:rPr lang="en-US" dirty="0"/>
              <a:t>Visual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Modes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54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Using keys 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in Normal Mode</a:t>
            </a:r>
            <a:endParaRPr lang="en-US" b="0" dirty="0"/>
          </a:p>
        </p:txBody>
      </p:sp>
      <p:sp>
        <p:nvSpPr>
          <p:cNvPr id="5" name="Quad Arrow 4"/>
          <p:cNvSpPr/>
          <p:nvPr/>
        </p:nvSpPr>
        <p:spPr>
          <a:xfrm>
            <a:off x="4683918" y="2672999"/>
            <a:ext cx="2820988" cy="2526598"/>
          </a:xfrm>
          <a:prstGeom prst="quadArrow">
            <a:avLst>
              <a:gd name="adj1" fmla="val 22500"/>
              <a:gd name="adj2" fmla="val 20212"/>
              <a:gd name="adj3" fmla="val 17034"/>
            </a:avLst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 5"/>
          <p:cNvSpPr/>
          <p:nvPr/>
        </p:nvSpPr>
        <p:spPr>
          <a:xfrm>
            <a:off x="3484959" y="3479098"/>
            <a:ext cx="914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7212" y="1642360"/>
            <a:ext cx="914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63904" y="5323358"/>
            <a:ext cx="914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89465" y="3479098"/>
            <a:ext cx="914400" cy="914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  <a:endParaRPr lang="bg-BG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19663"/>
              </p:ext>
            </p:extLst>
          </p:nvPr>
        </p:nvGraphicFramePr>
        <p:xfrm>
          <a:off x="7443259" y="1753558"/>
          <a:ext cx="4367741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Key</a:t>
                      </a:r>
                      <a:endParaRPr lang="bg-BG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Action</a:t>
                      </a:r>
                      <a:endParaRPr lang="bg-BG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Ctrl + f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Moves forward a page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Ctrl + d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</a:t>
                      </a:r>
                      <a:r>
                        <a:rPr lang="en-US" sz="2000" baseline="0" dirty="0"/>
                        <a:t>s forward a half-page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34396"/>
              </p:ext>
            </p:extLst>
          </p:nvPr>
        </p:nvGraphicFramePr>
        <p:xfrm>
          <a:off x="457201" y="1750662"/>
          <a:ext cx="4367741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Key</a:t>
                      </a:r>
                      <a:endParaRPr lang="bg-BG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Action</a:t>
                      </a:r>
                      <a:endParaRPr lang="bg-BG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Ctrl + b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Moves backward a page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Ctrl + u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</a:t>
                      </a:r>
                      <a:r>
                        <a:rPr lang="en-US" sz="2000" baseline="0" dirty="0"/>
                        <a:t>s backward a half-page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8738"/>
              </p:ext>
            </p:extLst>
          </p:nvPr>
        </p:nvGraphicFramePr>
        <p:xfrm>
          <a:off x="7443259" y="5021597"/>
          <a:ext cx="4367741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Key</a:t>
                      </a:r>
                      <a:endParaRPr lang="bg-BG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Action</a:t>
                      </a:r>
                      <a:endParaRPr lang="bg-BG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gg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Moves to</a:t>
                      </a:r>
                      <a:r>
                        <a:rPr lang="en-US" sz="2000" baseline="0" dirty="0"/>
                        <a:t> the first line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</a:t>
                      </a:r>
                      <a:r>
                        <a:rPr lang="en-US" sz="2000" baseline="0" dirty="0"/>
                        <a:t>s to the last line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15G or 15gg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Goes</a:t>
                      </a:r>
                      <a:r>
                        <a:rPr lang="en-US" sz="2000" baseline="0" dirty="0"/>
                        <a:t> to line 15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D8CBAF-CAE9-4B82-A4F0-ECF8CCC4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61689"/>
              </p:ext>
            </p:extLst>
          </p:nvPr>
        </p:nvGraphicFramePr>
        <p:xfrm>
          <a:off x="457201" y="4628712"/>
          <a:ext cx="436774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Key</a:t>
                      </a:r>
                      <a:endParaRPr lang="bg-BG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Action</a:t>
                      </a:r>
                      <a:endParaRPr lang="bg-BG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^ (Shift + 6)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Moves to the line start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$ (Shift + 4)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Moves to the line end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Moves backward a word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5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Moves forward a word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788573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73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dirty="0"/>
              <a:t> key - Insert </a:t>
            </a:r>
            <a:r>
              <a:rPr lang="en-US" b="1" dirty="0">
                <a:solidFill>
                  <a:schemeClr val="bg1"/>
                </a:solidFill>
              </a:rPr>
              <a:t>here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key (Shift + </a:t>
            </a:r>
            <a:r>
              <a:rPr lang="en-US" dirty="0" err="1"/>
              <a:t>i</a:t>
            </a:r>
            <a:r>
              <a:rPr lang="en-US" dirty="0"/>
              <a:t>) - Insert at the </a:t>
            </a:r>
            <a:r>
              <a:rPr lang="en-US" b="1" dirty="0">
                <a:solidFill>
                  <a:schemeClr val="bg1"/>
                </a:solidFill>
              </a:rPr>
              <a:t>beginning of the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key - Append after </a:t>
            </a:r>
            <a:r>
              <a:rPr lang="en-US" b="1" dirty="0">
                <a:solidFill>
                  <a:schemeClr val="bg1"/>
                </a:solidFill>
              </a:rPr>
              <a:t>current position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key (Shift + a) - Append to the </a:t>
            </a:r>
            <a:r>
              <a:rPr lang="en-US" b="1" dirty="0">
                <a:solidFill>
                  <a:schemeClr val="bg1"/>
                </a:solidFill>
              </a:rPr>
              <a:t>end of the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 key - Open a new </a:t>
            </a:r>
            <a:r>
              <a:rPr lang="en-US" b="1" dirty="0">
                <a:solidFill>
                  <a:schemeClr val="bg1"/>
                </a:solidFill>
              </a:rPr>
              <a:t>line bellow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 key (Shift + o) - Open a new </a:t>
            </a:r>
            <a:r>
              <a:rPr lang="en-US" b="1" dirty="0">
                <a:solidFill>
                  <a:schemeClr val="bg1"/>
                </a:solidFill>
              </a:rPr>
              <a:t>line above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in Insert Mode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9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#5: Linux Experience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58F16C-2B8D-4345-BEE3-9ACBF1EF9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891456"/>
              </p:ext>
            </p:extLst>
          </p:nvPr>
        </p:nvGraphicFramePr>
        <p:xfrm>
          <a:off x="2033059" y="1295400"/>
          <a:ext cx="8125883" cy="510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FE1E1-41D7-499F-BACB-0854DCFB1795}"/>
              </a:ext>
            </a:extLst>
          </p:cNvPr>
          <p:cNvSpPr txBox="1"/>
          <p:nvPr/>
        </p:nvSpPr>
        <p:spPr>
          <a:xfrm>
            <a:off x="199890" y="6350452"/>
            <a:ext cx="1179222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124 participants / data as of 12.05.2021</a:t>
            </a:r>
          </a:p>
        </p:txBody>
      </p:sp>
    </p:spTree>
    <p:extLst>
      <p:ext uri="{BB962C8B-B14F-4D97-AF65-F5344CB8AC3E}">
        <p14:creationId xmlns:p14="http://schemas.microsoft.com/office/powerpoint/2010/main" val="330519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 key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Replace </a:t>
            </a:r>
            <a:r>
              <a:rPr lang="en-US" b="1" dirty="0">
                <a:solidFill>
                  <a:schemeClr val="bg1"/>
                </a:solidFill>
              </a:rPr>
              <a:t>one symbol under </a:t>
            </a:r>
            <a:r>
              <a:rPr lang="en-US" dirty="0"/>
              <a:t>the cursor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 key (Shift + r)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Enters in </a:t>
            </a:r>
            <a:r>
              <a:rPr lang="en-US" b="1" dirty="0">
                <a:solidFill>
                  <a:schemeClr val="bg1"/>
                </a:solidFill>
              </a:rPr>
              <a:t>replace mode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 key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Enters in visual mode with </a:t>
            </a:r>
            <a:r>
              <a:rPr lang="en-US" b="1" dirty="0">
                <a:solidFill>
                  <a:schemeClr val="bg1"/>
                </a:solidFill>
              </a:rPr>
              <a:t>custom selection allowed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 key (Shift + v)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Enters in visual mode with </a:t>
            </a:r>
            <a:r>
              <a:rPr lang="en-US" b="1" dirty="0">
                <a:solidFill>
                  <a:schemeClr val="bg1"/>
                </a:solidFill>
              </a:rPr>
              <a:t>line selection enabled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in Replace and Visual Mode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69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Text and Lines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59710"/>
              </p:ext>
            </p:extLst>
          </p:nvPr>
        </p:nvGraphicFramePr>
        <p:xfrm>
          <a:off x="2057400" y="1676400"/>
          <a:ext cx="8125884" cy="456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Delete action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character</a:t>
                      </a:r>
                      <a:r>
                        <a:rPr lang="en-US" baseline="0" dirty="0"/>
                        <a:t> under the cursor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character before the cursor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dw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the end of a single word under</a:t>
                      </a:r>
                      <a:r>
                        <a:rPr lang="en-US" baseline="0" dirty="0"/>
                        <a:t> the cursor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3dw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words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2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dd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line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d^ or d0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text from the beginning of the line to the cursor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1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or d$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text</a:t>
                      </a:r>
                      <a:r>
                        <a:rPr lang="en-US" baseline="0" dirty="0"/>
                        <a:t> from cursor position to the end of the line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dL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text from the</a:t>
                      </a:r>
                      <a:r>
                        <a:rPr lang="en-US" baseline="0" dirty="0"/>
                        <a:t> cursor to the end of the screen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dG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text from the cursor to</a:t>
                      </a:r>
                      <a:r>
                        <a:rPr lang="en-US" baseline="0" dirty="0"/>
                        <a:t> the end of the document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92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Copy, Paste, and Join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08044"/>
              </p:ext>
            </p:extLst>
          </p:nvPr>
        </p:nvGraphicFramePr>
        <p:xfrm>
          <a:off x="1728258" y="2133600"/>
          <a:ext cx="8735484" cy="3655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yy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</a:t>
                      </a:r>
                      <a:r>
                        <a:rPr lang="en-US" baseline="0" dirty="0"/>
                        <a:t> a line of text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3yy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three lines of text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yw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from the cursor to</a:t>
                      </a:r>
                      <a:r>
                        <a:rPr lang="en-US" baseline="0" dirty="0"/>
                        <a:t> the end of the word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3yw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three words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Pastes to the right of the cursor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 (Shift + p)</a:t>
                      </a:r>
                      <a:endParaRPr lang="bg-B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Pastes to the left</a:t>
                      </a:r>
                      <a:r>
                        <a:rPr lang="en-US" baseline="0" dirty="0"/>
                        <a:t> of the cursor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 (Shift + j)</a:t>
                      </a:r>
                      <a:endParaRPr lang="bg-B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 current line to the previous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9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only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Forward </a:t>
            </a:r>
            <a:r>
              <a:rPr lang="en-US" b="1" dirty="0">
                <a:solidFill>
                  <a:schemeClr val="bg1"/>
                </a:solidFill>
              </a:rPr>
              <a:t>/string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backward </a:t>
            </a:r>
            <a:r>
              <a:rPr lang="en-US" b="1" dirty="0">
                <a:solidFill>
                  <a:schemeClr val="bg1"/>
                </a:solidFill>
              </a:rPr>
              <a:t>?string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Move between occurrences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(same direction)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(opposite)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Search-and-Replace Syntax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action/string-to-find/replace-with/modifier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First instance on the current line - </a:t>
            </a:r>
            <a:r>
              <a:rPr lang="en-US" b="1" dirty="0">
                <a:solidFill>
                  <a:schemeClr val="bg1"/>
                </a:solidFill>
              </a:rPr>
              <a:t>:s/</a:t>
            </a:r>
            <a:r>
              <a:rPr lang="en-US" b="1" dirty="0" err="1">
                <a:solidFill>
                  <a:schemeClr val="bg1"/>
                </a:solidFill>
              </a:rPr>
              <a:t>tcp</a:t>
            </a:r>
            <a:r>
              <a:rPr lang="en-US" b="1" dirty="0">
                <a:solidFill>
                  <a:schemeClr val="bg1"/>
                </a:solidFill>
              </a:rPr>
              <a:t>/TCP/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All instances on the current line - </a:t>
            </a:r>
            <a:r>
              <a:rPr lang="en-US" b="1" dirty="0">
                <a:solidFill>
                  <a:schemeClr val="bg1"/>
                </a:solidFill>
              </a:rPr>
              <a:t>:s/</a:t>
            </a:r>
            <a:r>
              <a:rPr lang="en-US" b="1" dirty="0" err="1">
                <a:solidFill>
                  <a:schemeClr val="bg1"/>
                </a:solidFill>
              </a:rPr>
              <a:t>tcp</a:t>
            </a:r>
            <a:r>
              <a:rPr lang="en-US" b="1" dirty="0">
                <a:solidFill>
                  <a:schemeClr val="bg1"/>
                </a:solidFill>
              </a:rPr>
              <a:t>/TCP/g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All instances - </a:t>
            </a:r>
            <a:r>
              <a:rPr lang="en-US" b="1" dirty="0">
                <a:solidFill>
                  <a:schemeClr val="bg1"/>
                </a:solidFill>
              </a:rPr>
              <a:t>:%s/</a:t>
            </a:r>
            <a:r>
              <a:rPr lang="en-US" b="1" dirty="0" err="1">
                <a:solidFill>
                  <a:schemeClr val="bg1"/>
                </a:solidFill>
              </a:rPr>
              <a:t>tcp</a:t>
            </a:r>
            <a:r>
              <a:rPr lang="en-US" b="1" dirty="0">
                <a:solidFill>
                  <a:schemeClr val="bg1"/>
                </a:solidFill>
              </a:rPr>
              <a:t>/TCP/g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Replacing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0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key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Undo one change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:e!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Re-read the file, discarding all changes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Changes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1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Save the file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b="1" dirty="0" err="1">
                <a:solidFill>
                  <a:schemeClr val="bg1"/>
                </a:solidFill>
              </a:rPr>
              <a:t>wq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Save the file and quit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Save the file and quit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ZZ </a:t>
            </a:r>
            <a:r>
              <a:rPr lang="en-US" dirty="0">
                <a:solidFill>
                  <a:schemeClr val="bg1"/>
                </a:solidFill>
              </a:rPr>
              <a:t>(Shift + z + z)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Save the file and quit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Changes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8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:q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Quit if no changes are made without save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:q!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Quit without save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 Commands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00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:w another-file.txt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Save</a:t>
            </a:r>
            <a:r>
              <a:rPr lang="en-US" dirty="0"/>
              <a:t> the file as </a:t>
            </a:r>
            <a:r>
              <a:rPr lang="en-US" b="1" dirty="0"/>
              <a:t>another-file.txt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:20,30w /</a:t>
            </a:r>
            <a:r>
              <a:rPr lang="en-US" b="1" dirty="0" err="1">
                <a:solidFill>
                  <a:schemeClr val="bg1"/>
                </a:solidFill>
              </a:rPr>
              <a:t>tmp</a:t>
            </a:r>
            <a:r>
              <a:rPr lang="en-US" b="1" dirty="0">
                <a:solidFill>
                  <a:schemeClr val="bg1"/>
                </a:solidFill>
              </a:rPr>
              <a:t>/file.txt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Save the </a:t>
            </a:r>
            <a:r>
              <a:rPr lang="en-US" b="1" dirty="0"/>
              <a:t>lines</a:t>
            </a:r>
            <a:r>
              <a:rPr lang="en-US" dirty="0"/>
              <a:t> </a:t>
            </a:r>
            <a:r>
              <a:rPr lang="en-US" b="1" dirty="0"/>
              <a:t>between 20 and 30 </a:t>
            </a:r>
            <a:r>
              <a:rPr lang="en-US" dirty="0"/>
              <a:t>to </a:t>
            </a:r>
            <a:r>
              <a:rPr lang="en-US" b="1" dirty="0"/>
              <a:t>/</a:t>
            </a:r>
            <a:r>
              <a:rPr lang="en-US" b="1" dirty="0" err="1"/>
              <a:t>tmp</a:t>
            </a:r>
            <a:r>
              <a:rPr lang="en-US" b="1" dirty="0"/>
              <a:t>/file.txt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:r another-file.txt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Insert the </a:t>
            </a:r>
            <a:r>
              <a:rPr lang="en-US" b="1" dirty="0"/>
              <a:t>contents</a:t>
            </a:r>
            <a:r>
              <a:rPr lang="en-US" dirty="0"/>
              <a:t> of </a:t>
            </a:r>
            <a:r>
              <a:rPr lang="en-US" b="1" dirty="0"/>
              <a:t>another-file.txt </a:t>
            </a:r>
            <a:r>
              <a:rPr lang="en-US" dirty="0"/>
              <a:t>at the cursor position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:r ! </a:t>
            </a:r>
            <a:r>
              <a:rPr lang="en-US" b="1" dirty="0" err="1">
                <a:solidFill>
                  <a:schemeClr val="bg1"/>
                </a:solidFill>
              </a:rPr>
              <a:t>uname</a:t>
            </a:r>
            <a:r>
              <a:rPr lang="en-US" b="1" dirty="0">
                <a:solidFill>
                  <a:schemeClr val="bg1"/>
                </a:solidFill>
              </a:rPr>
              <a:t> -a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Insert the </a:t>
            </a:r>
            <a:r>
              <a:rPr lang="en-US" b="1" dirty="0"/>
              <a:t>result</a:t>
            </a:r>
            <a:r>
              <a:rPr lang="en-US" dirty="0"/>
              <a:t> from the </a:t>
            </a:r>
            <a:r>
              <a:rPr lang="en-US" b="1" dirty="0" err="1"/>
              <a:t>uname</a:t>
            </a:r>
            <a:r>
              <a:rPr lang="en-US" b="1" dirty="0"/>
              <a:t> -a</a:t>
            </a:r>
            <a:r>
              <a:rPr lang="en-US" dirty="0"/>
              <a:t> command at the cursor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More Scenarios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062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 an option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:set 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turn on line numbering</a:t>
            </a: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:set </a:t>
            </a:r>
            <a:r>
              <a:rPr lang="en-US" b="1" dirty="0" err="1">
                <a:solidFill>
                  <a:schemeClr val="bg1"/>
                </a:solidFill>
              </a:rPr>
              <a:t>nonumber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turn off line numbering</a:t>
            </a:r>
            <a:endParaRPr lang="en-US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List options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All options </a:t>
            </a:r>
            <a:r>
              <a:rPr lang="en-US" b="1" dirty="0">
                <a:solidFill>
                  <a:schemeClr val="bg1"/>
                </a:solidFill>
              </a:rPr>
              <a:t>:set all </a:t>
            </a:r>
            <a:r>
              <a:rPr lang="en-US" dirty="0"/>
              <a:t>or for the current user </a:t>
            </a:r>
            <a:r>
              <a:rPr lang="en-US" b="1" dirty="0">
                <a:solidFill>
                  <a:schemeClr val="bg1"/>
                </a:solidFill>
              </a:rPr>
              <a:t>:set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Store options in a configuration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System level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virc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vimrc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On user level </a:t>
            </a:r>
            <a:r>
              <a:rPr lang="en-US" b="1" dirty="0">
                <a:solidFill>
                  <a:schemeClr val="bg1"/>
                </a:solidFill>
              </a:rPr>
              <a:t>~/.</a:t>
            </a:r>
            <a:r>
              <a:rPr lang="en-US" b="1" dirty="0" err="1">
                <a:solidFill>
                  <a:schemeClr val="bg1"/>
                </a:solidFill>
              </a:rPr>
              <a:t>vimrc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Options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Screen Editors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9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#6: Windows Experience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58F16C-2B8D-4345-BEE3-9ACBF1EF9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823361"/>
              </p:ext>
            </p:extLst>
          </p:nvPr>
        </p:nvGraphicFramePr>
        <p:xfrm>
          <a:off x="2033059" y="1295400"/>
          <a:ext cx="8125883" cy="510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FE1E1-41D7-499F-BACB-0854DCFB1795}"/>
              </a:ext>
            </a:extLst>
          </p:cNvPr>
          <p:cNvSpPr txBox="1"/>
          <p:nvPr/>
        </p:nvSpPr>
        <p:spPr>
          <a:xfrm>
            <a:off x="199890" y="6350452"/>
            <a:ext cx="1179222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124 participants / data as of 12.05.2021</a:t>
            </a:r>
          </a:p>
        </p:txBody>
      </p:sp>
    </p:spTree>
    <p:extLst>
      <p:ext uri="{BB962C8B-B14F-4D97-AF65-F5344CB8AC3E}">
        <p14:creationId xmlns:p14="http://schemas.microsoft.com/office/powerpoint/2010/main" val="369698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Easier for most newcomers</a:t>
            </a:r>
          </a:p>
          <a:p>
            <a:pPr>
              <a:lnSpc>
                <a:spcPct val="100000"/>
              </a:lnSpc>
            </a:pPr>
            <a:r>
              <a:rPr lang="en-US" dirty="0"/>
              <a:t>Offers menu-like navigation</a:t>
            </a:r>
          </a:p>
          <a:p>
            <a:pPr>
              <a:lnSpc>
                <a:spcPct val="100000"/>
              </a:lnSpc>
            </a:pPr>
            <a:r>
              <a:rPr lang="en-US" dirty="0"/>
              <a:t>Most commands are available as key combinations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Usually, </a:t>
            </a:r>
            <a:r>
              <a:rPr lang="en-US" b="1" dirty="0"/>
              <a:t>Ctrl</a:t>
            </a:r>
            <a:r>
              <a:rPr lang="en-US" dirty="0"/>
              <a:t> (displayed as </a:t>
            </a:r>
            <a:r>
              <a:rPr lang="en-US" b="1" dirty="0"/>
              <a:t>^</a:t>
            </a:r>
            <a:r>
              <a:rPr lang="en-US" dirty="0"/>
              <a:t>) and </a:t>
            </a:r>
            <a:r>
              <a:rPr lang="en-US" b="1" dirty="0"/>
              <a:t>Alt</a:t>
            </a:r>
            <a:r>
              <a:rPr lang="en-US" dirty="0"/>
              <a:t> (displayed as </a:t>
            </a:r>
            <a:r>
              <a:rPr lang="en-US" b="1" dirty="0"/>
              <a:t>M</a:t>
            </a:r>
            <a:r>
              <a:rPr lang="en-US" dirty="0"/>
              <a:t>) are used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you need help, you can always press </a:t>
            </a:r>
            <a:r>
              <a:rPr lang="en-US" b="1" dirty="0" err="1"/>
              <a:t>Ctrl+G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*</a:t>
            </a:r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AD3EC-FDD7-4424-92D3-DC935E5B845C}"/>
              </a:ext>
            </a:extLst>
          </p:cNvPr>
          <p:cNvSpPr txBox="1"/>
          <p:nvPr/>
        </p:nvSpPr>
        <p:spPr>
          <a:xfrm>
            <a:off x="763500" y="6315047"/>
            <a:ext cx="10665000" cy="48895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Depending on the distribution and the installation type, additional steps may be required.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4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Characteristics.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Stream Editors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621000" y="2259000"/>
            <a:ext cx="4780924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[~]$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sed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Treat the text as stream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apply transformations on the fly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 stream editors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sed, </a:t>
            </a:r>
            <a:r>
              <a:rPr lang="en-US" dirty="0" err="1"/>
              <a:t>awk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Editors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1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editor for filtering and transforming text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8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8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800" dirty="0">
                <a:solidFill>
                  <a:schemeClr val="tx1"/>
                </a:solidFill>
                <a:effectLst/>
              </a:rPr>
              <a:t>echo 'one twenty-one' | sed s/one/ONE/g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ONE </a:t>
            </a:r>
            <a:r>
              <a:rPr lang="en-US" sz="2800" b="0" dirty="0" err="1">
                <a:solidFill>
                  <a:schemeClr val="tx1"/>
                </a:solidFill>
                <a:effectLst/>
              </a:rPr>
              <a:t>twenty-ONE</a:t>
            </a:r>
            <a:endParaRPr lang="en-US" sz="2800" b="0" dirty="0">
              <a:solidFill>
                <a:schemeClr val="tx1"/>
              </a:solidFill>
              <a:effectLst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2800" b="0" dirty="0">
              <a:solidFill>
                <a:schemeClr val="tx1"/>
              </a:solidFill>
              <a:effectLst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8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8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sed</a:t>
            </a:r>
            <a:r>
              <a:rPr lang="en-US" sz="2800" dirty="0">
                <a:solidFill>
                  <a:schemeClr val="tx1"/>
                </a:solidFill>
                <a:effectLst/>
              </a:rPr>
              <a:t> s/one/ONE/g filein.txt &gt; fileout.txt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Replace first instance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Replace all instances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Two consecutive search and replace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Sed Scenarios #1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18311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sed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s/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tcp</a:t>
            </a:r>
            <a:r>
              <a:rPr lang="en-US" sz="3000" dirty="0">
                <a:solidFill>
                  <a:schemeClr val="bg1"/>
                </a:solidFill>
                <a:effectLst/>
              </a:rPr>
              <a:t>/TCP/</a:t>
            </a:r>
            <a:r>
              <a:rPr lang="en-US" sz="3000" dirty="0">
                <a:solidFill>
                  <a:schemeClr val="tx1"/>
                </a:solidFill>
                <a:effectLst/>
              </a:rPr>
              <a:t> file.txt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18311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sed</a:t>
            </a:r>
            <a:r>
              <a:rPr lang="en-US" sz="3000" dirty="0">
                <a:solidFill>
                  <a:schemeClr val="tx1"/>
                </a:solidFill>
                <a:effectLst/>
              </a:rPr>
              <a:t> s/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tcp</a:t>
            </a:r>
            <a:r>
              <a:rPr lang="en-US" sz="3000" dirty="0">
                <a:solidFill>
                  <a:schemeClr val="tx1"/>
                </a:solidFill>
                <a:effectLst/>
              </a:rPr>
              <a:t>/TCP/</a:t>
            </a:r>
            <a:r>
              <a:rPr lang="en-US" sz="3000" dirty="0">
                <a:solidFill>
                  <a:schemeClr val="bg1"/>
                </a:solidFill>
                <a:effectLst/>
              </a:rPr>
              <a:t>g</a:t>
            </a:r>
            <a:r>
              <a:rPr lang="en-US" sz="3000" dirty="0">
                <a:solidFill>
                  <a:schemeClr val="tx1"/>
                </a:solidFill>
                <a:effectLst/>
              </a:rPr>
              <a:t> file.txt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402395"/>
            <a:ext cx="11183118" cy="1998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sed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's/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tcp</a:t>
            </a:r>
            <a:r>
              <a:rPr lang="en-US" sz="2600" dirty="0">
                <a:solidFill>
                  <a:schemeClr val="bg1"/>
                </a:solidFill>
                <a:effectLst/>
              </a:rPr>
              <a:t>/TCP/g ; s/TCP/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UDP</a:t>
            </a:r>
            <a:r>
              <a:rPr lang="en-US" sz="2600" dirty="0">
                <a:solidFill>
                  <a:schemeClr val="bg1"/>
                </a:solidFill>
                <a:effectLst/>
              </a:rPr>
              <a:t>/g'</a:t>
            </a:r>
            <a:r>
              <a:rPr lang="en-US" sz="2600" dirty="0">
                <a:solidFill>
                  <a:schemeClr val="tx1"/>
                </a:solidFill>
                <a:effectLst/>
              </a:rPr>
              <a:t> file.txt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sed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-e s/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tcp</a:t>
            </a:r>
            <a:r>
              <a:rPr lang="en-US" sz="2600" dirty="0">
                <a:solidFill>
                  <a:schemeClr val="bg1"/>
                </a:solidFill>
                <a:effectLst/>
              </a:rPr>
              <a:t>/TCP/g -e s/TCP/UDP/g</a:t>
            </a:r>
            <a:r>
              <a:rPr lang="en-US" sz="2600" dirty="0">
                <a:solidFill>
                  <a:schemeClr val="tx1"/>
                </a:solidFill>
                <a:effectLst/>
              </a:rPr>
              <a:t> file.txt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57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Replace pattern with spaces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Replace all instances, but print only the changed ones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Search and replace in rage of lines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comment and empty lines and create a backup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Sed Scenarios #2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056608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sed </a:t>
            </a:r>
            <a:r>
              <a:rPr lang="en-US" sz="3000" dirty="0">
                <a:solidFill>
                  <a:schemeClr val="bg1"/>
                </a:solidFill>
                <a:effectLst/>
              </a:rPr>
              <a:t>'s/is not/is too/g' </a:t>
            </a:r>
            <a:r>
              <a:rPr lang="en-US" sz="3000" dirty="0">
                <a:solidFill>
                  <a:schemeClr val="tx1"/>
                </a:solidFill>
                <a:effectLst/>
              </a:rPr>
              <a:t>file.txt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24200"/>
            <a:ext cx="1056608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sed</a:t>
            </a:r>
            <a:r>
              <a:rPr lang="en-US" sz="3000" dirty="0">
                <a:solidFill>
                  <a:schemeClr val="tx1"/>
                </a:solidFill>
                <a:effectLst/>
              </a:rPr>
              <a:t> -n s/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dns</a:t>
            </a:r>
            <a:r>
              <a:rPr lang="en-US" sz="3000" dirty="0">
                <a:solidFill>
                  <a:schemeClr val="tx1"/>
                </a:solidFill>
                <a:effectLst/>
              </a:rPr>
              <a:t>/DNS/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pg</a:t>
            </a:r>
            <a:r>
              <a:rPr lang="en-US" sz="3000" dirty="0">
                <a:solidFill>
                  <a:schemeClr val="tx1"/>
                </a:solidFill>
                <a:effectLst/>
              </a:rPr>
              <a:t>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etc</a:t>
            </a:r>
            <a:r>
              <a:rPr lang="en-US" sz="3000" dirty="0">
                <a:solidFill>
                  <a:schemeClr val="tx1"/>
                </a:solidFill>
                <a:effectLst/>
              </a:rPr>
              <a:t>/services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95800"/>
            <a:ext cx="1056608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sed</a:t>
            </a:r>
            <a:r>
              <a:rPr lang="en-US" sz="3000" dirty="0">
                <a:solidFill>
                  <a:schemeClr val="tx1"/>
                </a:solidFill>
                <a:effectLst/>
              </a:rPr>
              <a:t> -n '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1,10s</a:t>
            </a:r>
            <a:r>
              <a:rPr lang="en-US" sz="3000" dirty="0">
                <a:solidFill>
                  <a:schemeClr val="tx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dns</a:t>
            </a:r>
            <a:r>
              <a:rPr lang="en-US" sz="3000" dirty="0">
                <a:solidFill>
                  <a:schemeClr val="tx1"/>
                </a:solidFill>
                <a:effectLst/>
              </a:rPr>
              <a:t>/DNS/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pg</a:t>
            </a:r>
            <a:r>
              <a:rPr lang="en-US" sz="3000" dirty="0">
                <a:solidFill>
                  <a:schemeClr val="tx1"/>
                </a:solidFill>
                <a:effectLst/>
              </a:rPr>
              <a:t>' services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A7BF9AF-89AD-4E88-9E2D-AA4E2078A220}"/>
              </a:ext>
            </a:extLst>
          </p:cNvPr>
          <p:cNvSpPr txBox="1">
            <a:spLocks/>
          </p:cNvSpPr>
          <p:nvPr/>
        </p:nvSpPr>
        <p:spPr>
          <a:xfrm>
            <a:off x="571501" y="5787591"/>
            <a:ext cx="1056449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sed –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i.bak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'/^#/d;/^$/d' </a:t>
            </a:r>
            <a:r>
              <a:rPr lang="en-US" sz="3000" dirty="0">
                <a:solidFill>
                  <a:schemeClr val="tx1"/>
                </a:solidFill>
                <a:effectLst/>
              </a:rPr>
              <a:t>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2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Stream Editors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621000" y="2259000"/>
            <a:ext cx="4780924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[~]$ awk</a:t>
            </a:r>
          </a:p>
        </p:txBody>
      </p:sp>
    </p:spTree>
    <p:extLst>
      <p:ext uri="{BB962C8B-B14F-4D97-AF65-F5344CB8AC3E}">
        <p14:creationId xmlns:p14="http://schemas.microsoft.com/office/powerpoint/2010/main" val="18859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line of text is a </a:t>
            </a:r>
            <a:r>
              <a:rPr lang="en-US" b="1" dirty="0"/>
              <a:t>record</a:t>
            </a:r>
          </a:p>
          <a:p>
            <a:pPr>
              <a:lnSpc>
                <a:spcPct val="100000"/>
              </a:lnSpc>
            </a:pPr>
            <a:r>
              <a:rPr lang="en-US" dirty="0"/>
              <a:t>Lines are separated based on the </a:t>
            </a:r>
            <a:r>
              <a:rPr lang="en-US" b="1" dirty="0"/>
              <a:t>carriage return/line feed </a:t>
            </a:r>
            <a:r>
              <a:rPr lang="en-US" dirty="0"/>
              <a:t>char</a:t>
            </a:r>
          </a:p>
          <a:p>
            <a:pPr>
              <a:lnSpc>
                <a:spcPct val="100000"/>
              </a:lnSpc>
            </a:pPr>
            <a:r>
              <a:rPr lang="en-US" dirty="0"/>
              <a:t>Every record can have </a:t>
            </a:r>
            <a:r>
              <a:rPr lang="en-US" b="1" dirty="0"/>
              <a:t>different amount of fields</a:t>
            </a:r>
          </a:p>
          <a:p>
            <a:pPr>
              <a:lnSpc>
                <a:spcPct val="100000"/>
              </a:lnSpc>
            </a:pPr>
            <a:r>
              <a:rPr lang="en-US" dirty="0"/>
              <a:t>Each word in the line, separated by a space or tab is a </a:t>
            </a:r>
            <a:r>
              <a:rPr lang="en-US" b="1" dirty="0"/>
              <a:t>field</a:t>
            </a:r>
          </a:p>
          <a:p>
            <a:pPr>
              <a:lnSpc>
                <a:spcPct val="100000"/>
              </a:lnSpc>
            </a:pPr>
            <a:r>
              <a:rPr lang="en-US" dirty="0"/>
              <a:t>Fields are referenced by </a:t>
            </a:r>
            <a:r>
              <a:rPr lang="en-US" b="1" i="1" dirty="0"/>
              <a:t>$numbers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The first field is </a:t>
            </a:r>
            <a:r>
              <a:rPr lang="en-US" b="1" dirty="0"/>
              <a:t>$1</a:t>
            </a:r>
            <a:r>
              <a:rPr lang="en-US" dirty="0"/>
              <a:t>, second is </a:t>
            </a:r>
            <a:r>
              <a:rPr lang="en-US" b="1" dirty="0"/>
              <a:t>$2 </a:t>
            </a:r>
            <a:r>
              <a:rPr lang="en-US" dirty="0"/>
              <a:t>and so 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1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Pattern scanning and processing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i="1" dirty="0">
                <a:solidFill>
                  <a:schemeClr val="accent2"/>
                </a:solidFill>
                <a:effectLst/>
              </a:rPr>
              <a:t># print the first two fields of every line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>
                <a:solidFill>
                  <a:schemeClr val="tx1"/>
                </a:solidFill>
                <a:effectLst/>
              </a:rPr>
              <a:t>cat file.txt | awk '{print $1,$2}'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# using different field separator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>
                <a:solidFill>
                  <a:schemeClr val="tx1"/>
                </a:solidFill>
                <a:effectLst/>
              </a:rPr>
              <a:t>cat 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etc</a:t>
            </a:r>
            <a:r>
              <a:rPr lang="en-US" sz="2400" dirty="0">
                <a:solidFill>
                  <a:schemeClr val="tx1"/>
                </a:solidFill>
                <a:effectLst/>
              </a:rPr>
              <a:t>/passwd | awk -F ':' '{print $1,$7}'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# use only lines containing the word text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400" dirty="0">
                <a:solidFill>
                  <a:schemeClr val="tx1"/>
                </a:solidFill>
                <a:effectLst/>
              </a:rPr>
              <a:t>cat file.txt | awk '/text/ {print $1,$7}'</a:t>
            </a:r>
            <a:endParaRPr lang="en-US" sz="2400" b="0" dirty="0">
              <a:solidFill>
                <a:schemeClr val="tx1"/>
              </a:solidFill>
              <a:effectLst/>
            </a:endParaRPr>
          </a:p>
          <a:p>
            <a:endParaRPr lang="en-US" sz="2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7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Other use Cases of Vim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Other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4090</TotalTime>
  <Words>5319</Words>
  <Application>Microsoft Office PowerPoint</Application>
  <PresentationFormat>Widescreen</PresentationFormat>
  <Paragraphs>1034</Paragraphs>
  <Slides>114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Arial</vt:lpstr>
      <vt:lpstr>Calibri</vt:lpstr>
      <vt:lpstr>Consolas</vt:lpstr>
      <vt:lpstr>Wingdings</vt:lpstr>
      <vt:lpstr>Wingdings 2</vt:lpstr>
      <vt:lpstr>SoftUni</vt:lpstr>
      <vt:lpstr>SoftUni</vt:lpstr>
      <vt:lpstr>Advanced Console Techniques</vt:lpstr>
      <vt:lpstr>You Have Questions?</vt:lpstr>
      <vt:lpstr>Homework Progress</vt:lpstr>
      <vt:lpstr>Poll #1: Host OS</vt:lpstr>
      <vt:lpstr>Poll #2: CPU Architecture</vt:lpstr>
      <vt:lpstr>Poll #3: Virtualization Solution</vt:lpstr>
      <vt:lpstr>Poll #4: Linux Experience</vt:lpstr>
      <vt:lpstr>Poll #5: Linux Experience Type</vt:lpstr>
      <vt:lpstr>Poll #6: Windows Experience</vt:lpstr>
      <vt:lpstr>Poll #7: Windows Experience Type</vt:lpstr>
      <vt:lpstr>Poll #8: Profile</vt:lpstr>
      <vt:lpstr>Previous Module (M2)</vt:lpstr>
      <vt:lpstr>What We Covered</vt:lpstr>
      <vt:lpstr>This Module (M3)</vt:lpstr>
      <vt:lpstr>Table of Contents</vt:lpstr>
      <vt:lpstr>Lab Infrastructure</vt:lpstr>
      <vt:lpstr>Input / Output Streams</vt:lpstr>
      <vt:lpstr>Standard File Descriptors</vt:lpstr>
      <vt:lpstr>Redirect Input (&lt;)</vt:lpstr>
      <vt:lpstr>Redirect Output (&gt;)</vt:lpstr>
      <vt:lpstr>Redirect Output with Append (&gt;&gt;)</vt:lpstr>
      <vt:lpstr>Set -/+o Noclobber</vt:lpstr>
      <vt:lpstr>Redirection Order</vt:lpstr>
      <vt:lpstr>Redirection Recipes</vt:lpstr>
      <vt:lpstr>Problem: Create Document</vt:lpstr>
      <vt:lpstr>Solution(s): Create Document</vt:lpstr>
      <vt:lpstr>Command Sequences</vt:lpstr>
      <vt:lpstr>Commands Sequences</vt:lpstr>
      <vt:lpstr>Sequence (;)</vt:lpstr>
      <vt:lpstr>Pipe (|)</vt:lpstr>
      <vt:lpstr>On Success (&amp;&amp;)</vt:lpstr>
      <vt:lpstr>On Failure (||)</vt:lpstr>
      <vt:lpstr>Command Substitution</vt:lpstr>
      <vt:lpstr>Breaking Long Commands</vt:lpstr>
      <vt:lpstr>tee</vt:lpstr>
      <vt:lpstr>xargs</vt:lpstr>
      <vt:lpstr>Practice: Redirection and Sequences</vt:lpstr>
      <vt:lpstr>Regular Expressions</vt:lpstr>
      <vt:lpstr>Wildcards</vt:lpstr>
      <vt:lpstr>Character Classes</vt:lpstr>
      <vt:lpstr>Globing Examples</vt:lpstr>
      <vt:lpstr>Bracket Expressions</vt:lpstr>
      <vt:lpstr>Regular Expressions</vt:lpstr>
      <vt:lpstr>Control Characters</vt:lpstr>
      <vt:lpstr>Quantifiers</vt:lpstr>
      <vt:lpstr>grep</vt:lpstr>
      <vt:lpstr>Few Usage Scenarios</vt:lpstr>
      <vt:lpstr>Advanced File Techniques</vt:lpstr>
      <vt:lpstr>find</vt:lpstr>
      <vt:lpstr>Common Find Scenarios</vt:lpstr>
      <vt:lpstr>locate*</vt:lpstr>
      <vt:lpstr>updatedb*</vt:lpstr>
      <vt:lpstr>Extract Data</vt:lpstr>
      <vt:lpstr>tac</vt:lpstr>
      <vt:lpstr>more</vt:lpstr>
      <vt:lpstr>less*</vt:lpstr>
      <vt:lpstr>head</vt:lpstr>
      <vt:lpstr>tail</vt:lpstr>
      <vt:lpstr>uniq</vt:lpstr>
      <vt:lpstr>sort</vt:lpstr>
      <vt:lpstr>wc</vt:lpstr>
      <vt:lpstr>nl</vt:lpstr>
      <vt:lpstr>cut</vt:lpstr>
      <vt:lpstr>paste</vt:lpstr>
      <vt:lpstr>join</vt:lpstr>
      <vt:lpstr>split</vt:lpstr>
      <vt:lpstr>expand</vt:lpstr>
      <vt:lpstr>unexpand</vt:lpstr>
      <vt:lpstr>fmt</vt:lpstr>
      <vt:lpstr>tr</vt:lpstr>
      <vt:lpstr>od</vt:lpstr>
      <vt:lpstr>Practice: Patterns, Files. Extract Data</vt:lpstr>
      <vt:lpstr>Screen Editors</vt:lpstr>
      <vt:lpstr>Screen Editors*</vt:lpstr>
      <vt:lpstr>VIM (Vi IMproved)</vt:lpstr>
      <vt:lpstr>Quit VIM If You Can</vt:lpstr>
      <vt:lpstr>VIM Modes</vt:lpstr>
      <vt:lpstr>Navigation in Normal Mode</vt:lpstr>
      <vt:lpstr>Enter in Insert Mode</vt:lpstr>
      <vt:lpstr>Enter in Replace and Visual Mode</vt:lpstr>
      <vt:lpstr>Deleting Text and Lines</vt:lpstr>
      <vt:lpstr>Copy, Paste, and Join</vt:lpstr>
      <vt:lpstr>Searching and Replacing</vt:lpstr>
      <vt:lpstr>Undo Changes</vt:lpstr>
      <vt:lpstr>Save Changes</vt:lpstr>
      <vt:lpstr>Quit Commands</vt:lpstr>
      <vt:lpstr>Few More Scenarios</vt:lpstr>
      <vt:lpstr>VIM Options</vt:lpstr>
      <vt:lpstr>Screen Editors</vt:lpstr>
      <vt:lpstr>nano *</vt:lpstr>
      <vt:lpstr>Stream Editors</vt:lpstr>
      <vt:lpstr>Stream Editors</vt:lpstr>
      <vt:lpstr>sed</vt:lpstr>
      <vt:lpstr>Common Sed Scenarios #1</vt:lpstr>
      <vt:lpstr>Common Sed Scenarios #2</vt:lpstr>
      <vt:lpstr>Stream Editors</vt:lpstr>
      <vt:lpstr>awk</vt:lpstr>
      <vt:lpstr>awk</vt:lpstr>
      <vt:lpstr>Other Use Cases</vt:lpstr>
      <vt:lpstr>vipw</vt:lpstr>
      <vt:lpstr>vigr</vt:lpstr>
      <vt:lpstr>visudo</vt:lpstr>
      <vt:lpstr>SUDO Management</vt:lpstr>
      <vt:lpstr>The Sandwich Request </vt:lpstr>
      <vt:lpstr>SUDO Configuration</vt:lpstr>
      <vt:lpstr>SUDO File Format</vt:lpstr>
      <vt:lpstr>Practice: vim, sed, vipw, vigr, visudo</vt:lpstr>
      <vt:lpstr>Summary</vt:lpstr>
      <vt:lpstr>Summary</vt:lpstr>
      <vt:lpstr>Resources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M3: Editors. Files. Streams</dc:title>
  <dc:subject>Software Development Course</dc:subject>
  <dc:creator>Software University</dc:creator>
  <cp:keywords>SoftUni; Software University; programming; software development; software engineering;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59</cp:revision>
  <dcterms:created xsi:type="dcterms:W3CDTF">2018-05-23T13:08:44Z</dcterms:created>
  <dcterms:modified xsi:type="dcterms:W3CDTF">2021-05-12T14:38:26Z</dcterms:modified>
  <cp:category>programming;computer programming;software development</cp:category>
</cp:coreProperties>
</file>