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308" r:id="rId4"/>
    <p:sldId id="778" r:id="rId5"/>
    <p:sldId id="261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4" r:id="rId46"/>
    <p:sldId id="305" r:id="rId47"/>
    <p:sldId id="306" r:id="rId48"/>
    <p:sldId id="317" r:id="rId49"/>
    <p:sldId id="31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3483BDE-9AA0-413D-A94D-C68F802614E6}">
          <p14:sldIdLst>
            <p14:sldId id="256"/>
            <p14:sldId id="257"/>
            <p14:sldId id="308"/>
            <p14:sldId id="778"/>
            <p14:sldId id="261"/>
          </p14:sldIdLst>
        </p14:section>
        <p14:section name="Previous Module (M6)" id="{42545A10-16E3-4894-8F46-0497A7D365C5}">
          <p14:sldIdLst>
            <p14:sldId id="258"/>
            <p14:sldId id="259"/>
            <p14:sldId id="262"/>
            <p14:sldId id="263"/>
          </p14:sldIdLst>
        </p14:section>
        <p14:section name="Monitoring" id="{51FE9453-86CB-40D1-9A76-9BC74183102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Configuration Management" id="{4A2C1137-BBF0-4348-BF01-57D7A5278685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Backup &amp; Restore" id="{A67322C7-E194-4F1F-A060-56277C871E6E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Conclusion" id="{570D00F7-4CF5-4F23-9B83-F4AB2FE692C3}">
          <p14:sldIdLst>
            <p14:sldId id="304"/>
            <p14:sldId id="305"/>
            <p14:sldId id="306"/>
          </p14:sldIdLst>
        </p14:section>
        <p14:section name="SoftUni Partners" id="{CD5A9E11-9A4B-48E9-B617-E73A0AED5691}">
          <p14:sldIdLst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E82353-4597-4F61-8B91-19FA0693DD9F}" v="27" dt="2021-10-15T14:18:07.15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7CE82353-4597-4F61-8B91-19FA0693DD9F}"/>
    <pc:docChg chg="undo custSel addSld delSld modSld sldOrd addSection modSection">
      <pc:chgData name="Dimitar Zahariev" userId="b84e4ebc77879e88" providerId="LiveId" clId="{7CE82353-4597-4F61-8B91-19FA0693DD9F}" dt="2021-10-15T14:19:05.709" v="122" actId="20577"/>
      <pc:docMkLst>
        <pc:docMk/>
      </pc:docMkLst>
      <pc:sldChg chg="addSp delSp mod">
        <pc:chgData name="Dimitar Zahariev" userId="b84e4ebc77879e88" providerId="LiveId" clId="{7CE82353-4597-4F61-8B91-19FA0693DD9F}" dt="2021-10-15T13:14:01.355" v="3" actId="22"/>
        <pc:sldMkLst>
          <pc:docMk/>
          <pc:sldMk cId="3215379390" sldId="256"/>
        </pc:sldMkLst>
        <pc:spChg chg="add del">
          <ac:chgData name="Dimitar Zahariev" userId="b84e4ebc77879e88" providerId="LiveId" clId="{7CE82353-4597-4F61-8B91-19FA0693DD9F}" dt="2021-10-15T13:14:01.355" v="3" actId="22"/>
          <ac:spMkLst>
            <pc:docMk/>
            <pc:sldMk cId="3215379390" sldId="256"/>
            <ac:spMk id="13" creationId="{70701DB5-023C-4EA3-AF99-40E15ED55E47}"/>
          </ac:spMkLst>
        </pc:spChg>
      </pc:sldChg>
      <pc:sldChg chg="add">
        <pc:chgData name="Dimitar Zahariev" userId="b84e4ebc77879e88" providerId="LiveId" clId="{7CE82353-4597-4F61-8B91-19FA0693DD9F}" dt="2021-10-15T13:17:58.950" v="6"/>
        <pc:sldMkLst>
          <pc:docMk/>
          <pc:sldMk cId="1022073263" sldId="257"/>
        </pc:sldMkLst>
      </pc:sldChg>
      <pc:sldChg chg="modSp mod">
        <pc:chgData name="Dimitar Zahariev" userId="b84e4ebc77879e88" providerId="LiveId" clId="{7CE82353-4597-4F61-8B91-19FA0693DD9F}" dt="2021-10-15T13:17:36.175" v="5" actId="20577"/>
        <pc:sldMkLst>
          <pc:docMk/>
          <pc:sldMk cId="2506175793" sldId="258"/>
        </pc:sldMkLst>
        <pc:spChg chg="mod">
          <ac:chgData name="Dimitar Zahariev" userId="b84e4ebc77879e88" providerId="LiveId" clId="{7CE82353-4597-4F61-8B91-19FA0693DD9F}" dt="2021-10-15T13:17:36.175" v="5" actId="20577"/>
          <ac:spMkLst>
            <pc:docMk/>
            <pc:sldMk cId="2506175793" sldId="258"/>
            <ac:spMk id="2" creationId="{00000000-0000-0000-0000-000000000000}"/>
          </ac:spMkLst>
        </pc:spChg>
      </pc:sldChg>
      <pc:sldChg chg="modSp modAnim">
        <pc:chgData name="Dimitar Zahariev" userId="b84e4ebc77879e88" providerId="LiveId" clId="{7CE82353-4597-4F61-8B91-19FA0693DD9F}" dt="2021-10-15T13:18:38.960" v="13"/>
        <pc:sldMkLst>
          <pc:docMk/>
          <pc:sldMk cId="1646986932" sldId="259"/>
        </pc:sldMkLst>
        <pc:spChg chg="mod">
          <ac:chgData name="Dimitar Zahariev" userId="b84e4ebc77879e88" providerId="LiveId" clId="{7CE82353-4597-4F61-8B91-19FA0693DD9F}" dt="2021-10-15T13:18:38.960" v="13"/>
          <ac:spMkLst>
            <pc:docMk/>
            <pc:sldMk cId="1646986932" sldId="259"/>
            <ac:spMk id="444419" creationId="{00000000-0000-0000-0000-000000000000}"/>
          </ac:spMkLst>
        </pc:spChg>
      </pc:sldChg>
      <pc:sldChg chg="del">
        <pc:chgData name="Dimitar Zahariev" userId="b84e4ebc77879e88" providerId="LiveId" clId="{7CE82353-4597-4F61-8B91-19FA0693DD9F}" dt="2021-10-15T13:18:10.955" v="8" actId="47"/>
        <pc:sldMkLst>
          <pc:docMk/>
          <pc:sldMk cId="1909796700" sldId="260"/>
        </pc:sldMkLst>
      </pc:sldChg>
      <pc:sldChg chg="modSp mod ord">
        <pc:chgData name="Dimitar Zahariev" userId="b84e4ebc77879e88" providerId="LiveId" clId="{7CE82353-4597-4F61-8B91-19FA0693DD9F}" dt="2021-10-15T14:19:05.709" v="122" actId="20577"/>
        <pc:sldMkLst>
          <pc:docMk/>
          <pc:sldMk cId="3788404015" sldId="261"/>
        </pc:sldMkLst>
        <pc:spChg chg="mod">
          <ac:chgData name="Dimitar Zahariev" userId="b84e4ebc77879e88" providerId="LiveId" clId="{7CE82353-4597-4F61-8B91-19FA0693DD9F}" dt="2021-10-15T14:18:46.579" v="116" actId="113"/>
          <ac:spMkLst>
            <pc:docMk/>
            <pc:sldMk cId="3788404015" sldId="261"/>
            <ac:spMk id="5" creationId="{DA39D19B-0FB3-4E70-95CC-EC3E2BC4DEC2}"/>
          </ac:spMkLst>
        </pc:spChg>
        <pc:spChg chg="mod">
          <ac:chgData name="Dimitar Zahariev" userId="b84e4ebc77879e88" providerId="LiveId" clId="{7CE82353-4597-4F61-8B91-19FA0693DD9F}" dt="2021-10-15T14:19:05.709" v="122" actId="20577"/>
          <ac:spMkLst>
            <pc:docMk/>
            <pc:sldMk cId="3788404015" sldId="261"/>
            <ac:spMk id="6" creationId="{2DCFAE46-2F83-48F3-843E-2D30FC2D15ED}"/>
          </ac:spMkLst>
        </pc:spChg>
        <pc:spChg chg="mod">
          <ac:chgData name="Dimitar Zahariev" userId="b84e4ebc77879e88" providerId="LiveId" clId="{7CE82353-4597-4F61-8B91-19FA0693DD9F}" dt="2021-10-15T14:18:54.659" v="120" actId="113"/>
          <ac:spMkLst>
            <pc:docMk/>
            <pc:sldMk cId="3788404015" sldId="261"/>
            <ac:spMk id="7" creationId="{77B403EC-EAE0-461C-8B22-10ED27093F4C}"/>
          </ac:spMkLst>
        </pc:spChg>
      </pc:sldChg>
      <pc:sldChg chg="modSp mod">
        <pc:chgData name="Dimitar Zahariev" userId="b84e4ebc77879e88" providerId="LiveId" clId="{7CE82353-4597-4F61-8B91-19FA0693DD9F}" dt="2021-10-15T13:30:39.166" v="110" actId="20577"/>
        <pc:sldMkLst>
          <pc:docMk/>
          <pc:sldMk cId="1862218309" sldId="262"/>
        </pc:sldMkLst>
        <pc:spChg chg="mod">
          <ac:chgData name="Dimitar Zahariev" userId="b84e4ebc77879e88" providerId="LiveId" clId="{7CE82353-4597-4F61-8B91-19FA0693DD9F}" dt="2021-10-15T13:30:39.166" v="110" actId="20577"/>
          <ac:spMkLst>
            <pc:docMk/>
            <pc:sldMk cId="1862218309" sldId="262"/>
            <ac:spMk id="2" creationId="{00000000-0000-0000-0000-000000000000}"/>
          </ac:spMkLst>
        </pc:spChg>
        <pc:spChg chg="mod">
          <ac:chgData name="Dimitar Zahariev" userId="b84e4ebc77879e88" providerId="LiveId" clId="{7CE82353-4597-4F61-8B91-19FA0693DD9F}" dt="2021-10-15T13:18:54.505" v="39" actId="20577"/>
          <ac:spMkLst>
            <pc:docMk/>
            <pc:sldMk cId="1862218309" sldId="262"/>
            <ac:spMk id="3" creationId="{00000000-0000-0000-0000-000000000000}"/>
          </ac:spMkLst>
        </pc:spChg>
      </pc:sldChg>
      <pc:sldChg chg="modSp">
        <pc:chgData name="Dimitar Zahariev" userId="b84e4ebc77879e88" providerId="LiveId" clId="{7CE82353-4597-4F61-8B91-19FA0693DD9F}" dt="2021-10-14T11:04:18.056" v="0" actId="33524"/>
        <pc:sldMkLst>
          <pc:docMk/>
          <pc:sldMk cId="1736986268" sldId="266"/>
        </pc:sldMkLst>
        <pc:spChg chg="mod">
          <ac:chgData name="Dimitar Zahariev" userId="b84e4ebc77879e88" providerId="LiveId" clId="{7CE82353-4597-4F61-8B91-19FA0693DD9F}" dt="2021-10-14T11:04:18.056" v="0" actId="33524"/>
          <ac:spMkLst>
            <pc:docMk/>
            <pc:sldMk cId="1736986268" sldId="266"/>
            <ac:spMk id="10" creationId="{41E73659-84E5-4E64-A611-8DFB39885556}"/>
          </ac:spMkLst>
        </pc:spChg>
      </pc:sldChg>
      <pc:sldChg chg="modSp mod">
        <pc:chgData name="Dimitar Zahariev" userId="b84e4ebc77879e88" providerId="LiveId" clId="{7CE82353-4597-4F61-8B91-19FA0693DD9F}" dt="2021-10-15T13:19:42.390" v="41" actId="20577"/>
        <pc:sldMkLst>
          <pc:docMk/>
          <pc:sldMk cId="88738824" sldId="267"/>
        </pc:sldMkLst>
        <pc:spChg chg="mod">
          <ac:chgData name="Dimitar Zahariev" userId="b84e4ebc77879e88" providerId="LiveId" clId="{7CE82353-4597-4F61-8B91-19FA0693DD9F}" dt="2021-10-15T13:19:42.390" v="41" actId="20577"/>
          <ac:spMkLst>
            <pc:docMk/>
            <pc:sldMk cId="88738824" sldId="267"/>
            <ac:spMk id="4" creationId="{E4EB16DD-9740-4500-8F3B-DC7D094B8B61}"/>
          </ac:spMkLst>
        </pc:spChg>
      </pc:sldChg>
      <pc:sldChg chg="modSp">
        <pc:chgData name="Dimitar Zahariev" userId="b84e4ebc77879e88" providerId="LiveId" clId="{7CE82353-4597-4F61-8B91-19FA0693DD9F}" dt="2021-10-15T13:20:15.365" v="57" actId="114"/>
        <pc:sldMkLst>
          <pc:docMk/>
          <pc:sldMk cId="2554437365" sldId="272"/>
        </pc:sldMkLst>
        <pc:spChg chg="mod">
          <ac:chgData name="Dimitar Zahariev" userId="b84e4ebc77879e88" providerId="LiveId" clId="{7CE82353-4597-4F61-8B91-19FA0693DD9F}" dt="2021-10-15T13:20:15.365" v="57" actId="114"/>
          <ac:spMkLst>
            <pc:docMk/>
            <pc:sldMk cId="2554437365" sldId="272"/>
            <ac:spMk id="2" creationId="{84F8D3D8-314F-4E37-A791-B776CF551322}"/>
          </ac:spMkLst>
        </pc:spChg>
      </pc:sldChg>
      <pc:sldChg chg="modSp mod">
        <pc:chgData name="Dimitar Zahariev" userId="b84e4ebc77879e88" providerId="LiveId" clId="{7CE82353-4597-4F61-8B91-19FA0693DD9F}" dt="2021-10-15T13:22:04.370" v="66" actId="20577"/>
        <pc:sldMkLst>
          <pc:docMk/>
          <pc:sldMk cId="3369189435" sldId="290"/>
        </pc:sldMkLst>
        <pc:spChg chg="mod">
          <ac:chgData name="Dimitar Zahariev" userId="b84e4ebc77879e88" providerId="LiveId" clId="{7CE82353-4597-4F61-8B91-19FA0693DD9F}" dt="2021-10-15T13:22:04.370" v="66" actId="20577"/>
          <ac:spMkLst>
            <pc:docMk/>
            <pc:sldMk cId="3369189435" sldId="290"/>
            <ac:spMk id="4" creationId="{E4EB16DD-9740-4500-8F3B-DC7D094B8B61}"/>
          </ac:spMkLst>
        </pc:spChg>
      </pc:sldChg>
      <pc:sldChg chg="modSp mod">
        <pc:chgData name="Dimitar Zahariev" userId="b84e4ebc77879e88" providerId="LiveId" clId="{7CE82353-4597-4F61-8B91-19FA0693DD9F}" dt="2021-10-15T13:21:58.215" v="65" actId="20577"/>
        <pc:sldMkLst>
          <pc:docMk/>
          <pc:sldMk cId="1265188983" sldId="291"/>
        </pc:sldMkLst>
        <pc:spChg chg="mod">
          <ac:chgData name="Dimitar Zahariev" userId="b84e4ebc77879e88" providerId="LiveId" clId="{7CE82353-4597-4F61-8B91-19FA0693DD9F}" dt="2021-10-15T13:21:58.215" v="65" actId="20577"/>
          <ac:spMkLst>
            <pc:docMk/>
            <pc:sldMk cId="1265188983" sldId="291"/>
            <ac:spMk id="4" creationId="{E4EB16DD-9740-4500-8F3B-DC7D094B8B61}"/>
          </ac:spMkLst>
        </pc:spChg>
      </pc:sldChg>
      <pc:sldChg chg="modSp mod">
        <pc:chgData name="Dimitar Zahariev" userId="b84e4ebc77879e88" providerId="LiveId" clId="{7CE82353-4597-4F61-8B91-19FA0693DD9F}" dt="2021-10-15T13:21:54.775" v="64" actId="20577"/>
        <pc:sldMkLst>
          <pc:docMk/>
          <pc:sldMk cId="2878806688" sldId="292"/>
        </pc:sldMkLst>
        <pc:spChg chg="mod">
          <ac:chgData name="Dimitar Zahariev" userId="b84e4ebc77879e88" providerId="LiveId" clId="{7CE82353-4597-4F61-8B91-19FA0693DD9F}" dt="2021-10-15T13:21:54.775" v="64" actId="20577"/>
          <ac:spMkLst>
            <pc:docMk/>
            <pc:sldMk cId="2878806688" sldId="292"/>
            <ac:spMk id="4" creationId="{E4EB16DD-9740-4500-8F3B-DC7D094B8B61}"/>
          </ac:spMkLst>
        </pc:spChg>
      </pc:sldChg>
      <pc:sldChg chg="modSp">
        <pc:chgData name="Dimitar Zahariev" userId="b84e4ebc77879e88" providerId="LiveId" clId="{7CE82353-4597-4F61-8B91-19FA0693DD9F}" dt="2021-10-15T13:21:23.745" v="62" actId="113"/>
        <pc:sldMkLst>
          <pc:docMk/>
          <pc:sldMk cId="1574827182" sldId="296"/>
        </pc:sldMkLst>
        <pc:spChg chg="mod">
          <ac:chgData name="Dimitar Zahariev" userId="b84e4ebc77879e88" providerId="LiveId" clId="{7CE82353-4597-4F61-8B91-19FA0693DD9F}" dt="2021-10-15T13:20:57.655" v="59" actId="113"/>
          <ac:spMkLst>
            <pc:docMk/>
            <pc:sldMk cId="1574827182" sldId="296"/>
            <ac:spMk id="8" creationId="{898D7D3E-DA7B-4765-852E-9F3328C05EFE}"/>
          </ac:spMkLst>
        </pc:spChg>
        <pc:spChg chg="mod">
          <ac:chgData name="Dimitar Zahariev" userId="b84e4ebc77879e88" providerId="LiveId" clId="{7CE82353-4597-4F61-8B91-19FA0693DD9F}" dt="2021-10-15T13:21:23.745" v="62" actId="113"/>
          <ac:spMkLst>
            <pc:docMk/>
            <pc:sldMk cId="1574827182" sldId="296"/>
            <ac:spMk id="12" creationId="{ADE5785F-648B-4A36-A183-B71BC262C203}"/>
          </ac:spMkLst>
        </pc:spChg>
      </pc:sldChg>
      <pc:sldChg chg="modSp">
        <pc:chgData name="Dimitar Zahariev" userId="b84e4ebc77879e88" providerId="LiveId" clId="{7CE82353-4597-4F61-8B91-19FA0693DD9F}" dt="2021-10-15T13:20:45.975" v="58" actId="33524"/>
        <pc:sldMkLst>
          <pc:docMk/>
          <pc:sldMk cId="1964562895" sldId="297"/>
        </pc:sldMkLst>
        <pc:spChg chg="mod">
          <ac:chgData name="Dimitar Zahariev" userId="b84e4ebc77879e88" providerId="LiveId" clId="{7CE82353-4597-4F61-8B91-19FA0693DD9F}" dt="2021-10-15T13:20:45.975" v="58" actId="33524"/>
          <ac:spMkLst>
            <pc:docMk/>
            <pc:sldMk cId="1964562895" sldId="297"/>
            <ac:spMk id="40" creationId="{961014CA-8DD6-47F4-9B2A-76F688B31510}"/>
          </ac:spMkLst>
        </pc:spChg>
      </pc:sldChg>
      <pc:sldChg chg="modSp mod">
        <pc:chgData name="Dimitar Zahariev" userId="b84e4ebc77879e88" providerId="LiveId" clId="{7CE82353-4597-4F61-8B91-19FA0693DD9F}" dt="2021-10-14T11:04:18.404" v="1" actId="27636"/>
        <pc:sldMkLst>
          <pc:docMk/>
          <pc:sldMk cId="144186764" sldId="306"/>
        </pc:sldMkLst>
        <pc:spChg chg="mod">
          <ac:chgData name="Dimitar Zahariev" userId="b84e4ebc77879e88" providerId="LiveId" clId="{7CE82353-4597-4F61-8B91-19FA0693DD9F}" dt="2021-10-14T11:04:18.404" v="1" actId="27636"/>
          <ac:spMkLst>
            <pc:docMk/>
            <pc:sldMk cId="144186764" sldId="306"/>
            <ac:spMk id="4" creationId="{00000000-0000-0000-0000-000000000000}"/>
          </ac:spMkLst>
        </pc:spChg>
      </pc:sldChg>
      <pc:sldChg chg="del">
        <pc:chgData name="Dimitar Zahariev" userId="b84e4ebc77879e88" providerId="LiveId" clId="{7CE82353-4597-4F61-8B91-19FA0693DD9F}" dt="2021-10-15T13:18:01.560" v="7" actId="47"/>
        <pc:sldMkLst>
          <pc:docMk/>
          <pc:sldMk cId="606193067" sldId="307"/>
        </pc:sldMkLst>
      </pc:sldChg>
      <pc:sldChg chg="delSp modSp add mod">
        <pc:chgData name="Dimitar Zahariev" userId="b84e4ebc77879e88" providerId="LiveId" clId="{7CE82353-4597-4F61-8B91-19FA0693DD9F}" dt="2021-10-15T13:29:47.261" v="102" actId="113"/>
        <pc:sldMkLst>
          <pc:docMk/>
          <pc:sldMk cId="3869821398" sldId="308"/>
        </pc:sldMkLst>
        <pc:spChg chg="mod">
          <ac:chgData name="Dimitar Zahariev" userId="b84e4ebc77879e88" providerId="LiveId" clId="{7CE82353-4597-4F61-8B91-19FA0693DD9F}" dt="2021-10-15T13:29:44.566" v="101" actId="113"/>
          <ac:spMkLst>
            <pc:docMk/>
            <pc:sldMk cId="3869821398" sldId="308"/>
            <ac:spMk id="2" creationId="{3673FE4E-EEE9-4243-8EA2-A4186A90EF1B}"/>
          </ac:spMkLst>
        </pc:spChg>
        <pc:spChg chg="mod">
          <ac:chgData name="Dimitar Zahariev" userId="b84e4ebc77879e88" providerId="LiveId" clId="{7CE82353-4597-4F61-8B91-19FA0693DD9F}" dt="2021-10-15T13:29:47.261" v="102" actId="113"/>
          <ac:spMkLst>
            <pc:docMk/>
            <pc:sldMk cId="3869821398" sldId="308"/>
            <ac:spMk id="6" creationId="{D1304390-0921-43DC-A598-CCDB6F4F4460}"/>
          </ac:spMkLst>
        </pc:spChg>
        <pc:spChg chg="del">
          <ac:chgData name="Dimitar Zahariev" userId="b84e4ebc77879e88" providerId="LiveId" clId="{7CE82353-4597-4F61-8B91-19FA0693DD9F}" dt="2021-10-15T13:29:37.716" v="100" actId="478"/>
          <ac:spMkLst>
            <pc:docMk/>
            <pc:sldMk cId="3869821398" sldId="308"/>
            <ac:spMk id="9" creationId="{16C90485-57AA-45B3-B87B-63547FA5C77E}"/>
          </ac:spMkLst>
        </pc:spChg>
      </pc:sldChg>
      <pc:sldChg chg="add">
        <pc:chgData name="Dimitar Zahariev" userId="b84e4ebc77879e88" providerId="LiveId" clId="{7CE82353-4597-4F61-8B91-19FA0693DD9F}" dt="2021-10-15T13:31:06.836" v="111"/>
        <pc:sldMkLst>
          <pc:docMk/>
          <pc:sldMk cId="3684604502" sldId="317"/>
        </pc:sldMkLst>
      </pc:sldChg>
      <pc:sldChg chg="add">
        <pc:chgData name="Dimitar Zahariev" userId="b84e4ebc77879e88" providerId="LiveId" clId="{7CE82353-4597-4F61-8B91-19FA0693DD9F}" dt="2021-10-15T13:31:06.836" v="111"/>
        <pc:sldMkLst>
          <pc:docMk/>
          <pc:sldMk cId="343597536" sldId="318"/>
        </pc:sldMkLst>
      </pc:sldChg>
      <pc:sldChg chg="modSp add">
        <pc:chgData name="Dimitar Zahariev" userId="b84e4ebc77879e88" providerId="LiveId" clId="{7CE82353-4597-4F61-8B91-19FA0693DD9F}" dt="2021-10-15T14:18:07.159" v="114"/>
        <pc:sldMkLst>
          <pc:docMk/>
          <pc:sldMk cId="3682259519" sldId="778"/>
        </pc:sldMkLst>
        <pc:spChg chg="mod">
          <ac:chgData name="Dimitar Zahariev" userId="b84e4ebc77879e88" providerId="LiveId" clId="{7CE82353-4597-4F61-8B91-19FA0693DD9F}" dt="2021-10-15T14:18:07.159" v="114"/>
          <ac:spMkLst>
            <pc:docMk/>
            <pc:sldMk cId="3682259519" sldId="778"/>
            <ac:spMk id="2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Uploaded Solutions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  <c:pt idx="5">
                  <c:v>M6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64</c:v>
                </c:pt>
                <c:pt idx="1">
                  <c:v>53</c:v>
                </c:pt>
                <c:pt idx="2">
                  <c:v>49</c:v>
                </c:pt>
                <c:pt idx="3">
                  <c:v>27</c:v>
                </c:pt>
                <c:pt idx="4">
                  <c:v>18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36-493E-98AB-77E5CF6B6F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8685808"/>
        <c:axId val="1758688720"/>
      </c:barChart>
      <c:catAx>
        <c:axId val="1758685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758688720"/>
        <c:crosses val="autoZero"/>
        <c:auto val="1"/>
        <c:lblAlgn val="ctr"/>
        <c:lblOffset val="100"/>
        <c:noMultiLvlLbl val="0"/>
      </c:catAx>
      <c:valAx>
        <c:axId val="175868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758685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2650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5194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0860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3269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074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191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398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9678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8076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18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04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1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3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8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0.png"/><Relationship Id="rId20" Type="http://schemas.openxmlformats.org/officeDocument/2006/relationships/image" Target="../media/image32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7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9.png"/><Relationship Id="rId22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hyperlink" Target="https://codexio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Monitoring. Configuration Management. Backup &amp; Restore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and Maintenance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82" y="2008826"/>
            <a:ext cx="2160000" cy="280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2581" y1="80100" x2="65161" y2="89055"/>
                        <a14:foregroundMark x1="30968" y1="23881" x2="67742" y2="238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6000" y="999000"/>
            <a:ext cx="2520000" cy="32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5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B16DD-9740-4500-8F3B-DC7D094B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21FEA5-1007-46DC-9E77-A88BE98CDED7}"/>
              </a:ext>
            </a:extLst>
          </p:cNvPr>
          <p:cNvSpPr/>
          <p:nvPr/>
        </p:nvSpPr>
        <p:spPr bwMode="auto">
          <a:xfrm>
            <a:off x="3337561" y="1524000"/>
            <a:ext cx="2377440" cy="2286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</a:t>
            </a:r>
          </a:p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 and measure equipment and services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58D300-1ADB-47AA-9710-222B26B1838A}"/>
              </a:ext>
            </a:extLst>
          </p:cNvPr>
          <p:cNvSpPr/>
          <p:nvPr/>
        </p:nvSpPr>
        <p:spPr bwMode="auto">
          <a:xfrm>
            <a:off x="6477000" y="1524000"/>
            <a:ext cx="2377440" cy="2286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</a:t>
            </a:r>
          </a:p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your hosts and services for easier monitoring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38C4D5-D74C-4197-B2B1-3263ADA2F292}"/>
              </a:ext>
            </a:extLst>
          </p:cNvPr>
          <p:cNvSpPr/>
          <p:nvPr/>
        </p:nvSpPr>
        <p:spPr bwMode="auto">
          <a:xfrm>
            <a:off x="3308064" y="4111191"/>
            <a:ext cx="2377440" cy="2286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Notifications</a:t>
            </a:r>
          </a:p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 prompt notifications upon state changes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6352F6-0BE8-4B29-9955-60C8472E0A02}"/>
              </a:ext>
            </a:extLst>
          </p:cNvPr>
          <p:cNvSpPr/>
          <p:nvPr/>
        </p:nvSpPr>
        <p:spPr bwMode="auto">
          <a:xfrm>
            <a:off x="6506497" y="4111191"/>
            <a:ext cx="2377440" cy="2286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Actions</a:t>
            </a:r>
          </a:p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actions in response to state changes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507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B16DD-9740-4500-8F3B-DC7D094B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7D883D-512C-49E5-AC48-6862D6A4F062}"/>
              </a:ext>
            </a:extLst>
          </p:cNvPr>
          <p:cNvSpPr/>
          <p:nvPr/>
        </p:nvSpPr>
        <p:spPr bwMode="auto">
          <a:xfrm>
            <a:off x="2590800" y="2209800"/>
            <a:ext cx="1371600" cy="1295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Real-time 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queries of OS counters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BDA085-647F-4D47-8FBD-25B4ED630CC2}"/>
              </a:ext>
            </a:extLst>
          </p:cNvPr>
          <p:cNvSpPr/>
          <p:nvPr/>
        </p:nvSpPr>
        <p:spPr bwMode="auto">
          <a:xfrm>
            <a:off x="4124035" y="2209800"/>
            <a:ext cx="1371600" cy="1295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(Local)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 files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6D09D1-9B34-4F5A-BB7C-C7C0288F7EDE}"/>
              </a:ext>
            </a:extLst>
          </p:cNvPr>
          <p:cNvSpPr/>
          <p:nvPr/>
        </p:nvSpPr>
        <p:spPr bwMode="auto">
          <a:xfrm>
            <a:off x="5657269" y="2209800"/>
            <a:ext cx="3876965" cy="1295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Centralized Log Files Collection 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SYSLOG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Works on </a:t>
            </a:r>
            <a:r>
              <a: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514/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udp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1468/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Messages have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components –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facility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severity level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  <a:endParaRPr 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E73659-84E5-4E64-A611-8DFB39885556}"/>
              </a:ext>
            </a:extLst>
          </p:cNvPr>
          <p:cNvSpPr/>
          <p:nvPr/>
        </p:nvSpPr>
        <p:spPr bwMode="auto">
          <a:xfrm>
            <a:off x="2590800" y="3657600"/>
            <a:ext cx="6943434" cy="1981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Network Management Protocol (SNMP)</a:t>
            </a:r>
          </a:p>
          <a:p>
            <a:pPr algn="ctr"/>
            <a:endParaRPr 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Works on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161/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udp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+ 162/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udp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Alternatively, can use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10161/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udp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+ 10162/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udp</a:t>
            </a:r>
            <a:endParaRPr 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There are three versions -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SNMPv1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SNMPv2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SNMPv3</a:t>
            </a:r>
          </a:p>
          <a:p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Information is organized in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information base 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MIB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objects</a:t>
            </a:r>
          </a:p>
          <a:p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 Information is exchanged via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requests and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Trap 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98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B16DD-9740-4500-8F3B-DC7D094B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0DBEB7-D1D6-4A38-9023-C382CBFA0910}"/>
              </a:ext>
            </a:extLst>
          </p:cNvPr>
          <p:cNvSpPr/>
          <p:nvPr/>
        </p:nvSpPr>
        <p:spPr bwMode="auto">
          <a:xfrm>
            <a:off x="914400" y="1981200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real-time or batch tools (</a:t>
            </a:r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vmstat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sysstat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30F2EF-F86E-40D0-9B86-9973C94F0E2D}"/>
              </a:ext>
            </a:extLst>
          </p:cNvPr>
          <p:cNvSpPr/>
          <p:nvPr/>
        </p:nvSpPr>
        <p:spPr bwMode="auto">
          <a:xfrm>
            <a:off x="914400" y="4036142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solutions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collectd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F27D83-B175-4DED-BCB4-50C5803352A8}"/>
              </a:ext>
            </a:extLst>
          </p:cNvPr>
          <p:cNvSpPr/>
          <p:nvPr/>
        </p:nvSpPr>
        <p:spPr bwMode="auto">
          <a:xfrm>
            <a:off x="3012974" y="1978742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78C4EF-6C05-4194-A90A-2187C9AB0D21}"/>
              </a:ext>
            </a:extLst>
          </p:cNvPr>
          <p:cNvSpPr/>
          <p:nvPr/>
        </p:nvSpPr>
        <p:spPr bwMode="auto">
          <a:xfrm>
            <a:off x="3012974" y="4036142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Icinga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98B510-11DC-4044-B36B-8BB44C4DE91E}"/>
              </a:ext>
            </a:extLst>
          </p:cNvPr>
          <p:cNvSpPr/>
          <p:nvPr/>
        </p:nvSpPr>
        <p:spPr bwMode="auto">
          <a:xfrm>
            <a:off x="5111548" y="1978742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Zabbix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A6FAA3-36C1-4910-A004-5E8CCADBA947}"/>
              </a:ext>
            </a:extLst>
          </p:cNvPr>
          <p:cNvSpPr/>
          <p:nvPr/>
        </p:nvSpPr>
        <p:spPr bwMode="auto">
          <a:xfrm>
            <a:off x="5111548" y="4036142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Cacti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3762FA-905A-44A1-9FC7-4F648B1A2307}"/>
              </a:ext>
            </a:extLst>
          </p:cNvPr>
          <p:cNvSpPr/>
          <p:nvPr/>
        </p:nvSpPr>
        <p:spPr bwMode="auto">
          <a:xfrm>
            <a:off x="7210122" y="1978742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Sensu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EA3F3-2C8F-4267-AF8C-CC68EC1A01E1}"/>
              </a:ext>
            </a:extLst>
          </p:cNvPr>
          <p:cNvSpPr/>
          <p:nvPr/>
        </p:nvSpPr>
        <p:spPr bwMode="auto">
          <a:xfrm>
            <a:off x="7210122" y="4036142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Sysdig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F4C44-52CB-4709-9EAA-B45548A576EF}"/>
              </a:ext>
            </a:extLst>
          </p:cNvPr>
          <p:cNvSpPr/>
          <p:nvPr/>
        </p:nvSpPr>
        <p:spPr bwMode="auto">
          <a:xfrm>
            <a:off x="9308696" y="1978742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Prometheus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BA61DF-3D5F-4B87-A38A-E2FBBD83C244}"/>
              </a:ext>
            </a:extLst>
          </p:cNvPr>
          <p:cNvSpPr/>
          <p:nvPr/>
        </p:nvSpPr>
        <p:spPr bwMode="auto">
          <a:xfrm>
            <a:off x="9308696" y="4036142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Observium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73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Nagios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2581" y1="80100" x2="65161" y2="89055"/>
                        <a14:foregroundMark x1="30968" y1="23881" x2="67742" y2="238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6000" y="999000"/>
            <a:ext cx="2520000" cy="32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1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B16DD-9740-4500-8F3B-DC7D094B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5CABF-3D58-44C6-9510-71C524444942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https://www.nagios.org/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9250A7-A265-46AF-8EA9-5229DBF7B577}"/>
              </a:ext>
            </a:extLst>
          </p:cNvPr>
          <p:cNvSpPr/>
          <p:nvPr/>
        </p:nvSpPr>
        <p:spPr bwMode="auto">
          <a:xfrm>
            <a:off x="1981200" y="1905000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Monitoring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5EF668-E0CC-436F-B2BC-DC5EA98B7966}"/>
              </a:ext>
            </a:extLst>
          </p:cNvPr>
          <p:cNvSpPr/>
          <p:nvPr/>
        </p:nvSpPr>
        <p:spPr bwMode="auto">
          <a:xfrm>
            <a:off x="4038600" y="1905000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Monitoring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26EA08-A0A9-4DF4-9584-1CE88176F982}"/>
              </a:ext>
            </a:extLst>
          </p:cNvPr>
          <p:cNvSpPr/>
          <p:nvPr/>
        </p:nvSpPr>
        <p:spPr bwMode="auto">
          <a:xfrm>
            <a:off x="6096000" y="1905000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Monitoring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B289FC-2A48-401C-9726-24E8B53A8B3E}"/>
              </a:ext>
            </a:extLst>
          </p:cNvPr>
          <p:cNvSpPr/>
          <p:nvPr/>
        </p:nvSpPr>
        <p:spPr bwMode="auto">
          <a:xfrm>
            <a:off x="1981200" y="3843961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Monitoring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95CAEC-BDF7-4473-8CDB-3798788914C5}"/>
              </a:ext>
            </a:extLst>
          </p:cNvPr>
          <p:cNvSpPr/>
          <p:nvPr/>
        </p:nvSpPr>
        <p:spPr bwMode="auto">
          <a:xfrm>
            <a:off x="4038600" y="3843961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SNMP Monitoring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AB9769-DB11-4A03-A9BA-C46638F99A84}"/>
              </a:ext>
            </a:extLst>
          </p:cNvPr>
          <p:cNvSpPr/>
          <p:nvPr/>
        </p:nvSpPr>
        <p:spPr bwMode="auto">
          <a:xfrm>
            <a:off x="6096000" y="3843961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D60A3F-6EF2-4AC5-884A-F1A5ACA1FA3E}"/>
              </a:ext>
            </a:extLst>
          </p:cNvPr>
          <p:cNvSpPr/>
          <p:nvPr/>
        </p:nvSpPr>
        <p:spPr bwMode="auto">
          <a:xfrm>
            <a:off x="8153400" y="1905000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source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 community edition)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DF2B00-AF86-4D9A-BC16-031C31E06957}"/>
              </a:ext>
            </a:extLst>
          </p:cNvPr>
          <p:cNvSpPr/>
          <p:nvPr/>
        </p:nvSpPr>
        <p:spPr bwMode="auto">
          <a:xfrm>
            <a:off x="8153400" y="3843961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Extensible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183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86A4E-B0B5-4593-98C4-3BDC6287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Components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24AD9B-6441-48BE-AA9D-0A7663CBA9C9}"/>
              </a:ext>
            </a:extLst>
          </p:cNvPr>
          <p:cNvSpPr/>
          <p:nvPr/>
        </p:nvSpPr>
        <p:spPr>
          <a:xfrm>
            <a:off x="3198812" y="2632568"/>
            <a:ext cx="1219200" cy="1828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B1A707B9-32FE-4CC7-AEB1-F126AD579F5C}"/>
              </a:ext>
            </a:extLst>
          </p:cNvPr>
          <p:cNvSpPr/>
          <p:nvPr/>
        </p:nvSpPr>
        <p:spPr>
          <a:xfrm>
            <a:off x="3960812" y="3927968"/>
            <a:ext cx="914400" cy="838200"/>
          </a:xfrm>
          <a:prstGeom prst="flowChartMagneticDisk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8D7F0-953A-4D77-B282-4069F8B7AEEF}"/>
              </a:ext>
            </a:extLst>
          </p:cNvPr>
          <p:cNvSpPr/>
          <p:nvPr/>
        </p:nvSpPr>
        <p:spPr>
          <a:xfrm>
            <a:off x="6475412" y="2670668"/>
            <a:ext cx="1219200" cy="1828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A564B59-076E-4961-BD21-0AF10F6195BE}"/>
              </a:ext>
            </a:extLst>
          </p:cNvPr>
          <p:cNvSpPr/>
          <p:nvPr/>
        </p:nvSpPr>
        <p:spPr>
          <a:xfrm>
            <a:off x="7237412" y="3966068"/>
            <a:ext cx="914400" cy="838200"/>
          </a:xfrm>
          <a:prstGeom prst="flowChartMagneticDisk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D07957-4C97-423B-AD6D-B458DB3A0B2C}"/>
              </a:ext>
            </a:extLst>
          </p:cNvPr>
          <p:cNvSpPr/>
          <p:nvPr/>
        </p:nvSpPr>
        <p:spPr>
          <a:xfrm>
            <a:off x="2589212" y="1946768"/>
            <a:ext cx="6096000" cy="33528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381A96-7CCA-4292-917C-12A512E02743}"/>
              </a:ext>
            </a:extLst>
          </p:cNvPr>
          <p:cNvSpPr/>
          <p:nvPr/>
        </p:nvSpPr>
        <p:spPr>
          <a:xfrm>
            <a:off x="3732212" y="3699368"/>
            <a:ext cx="4724400" cy="13716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5775A-675F-4090-AE16-DD8B23FA2B56}"/>
              </a:ext>
            </a:extLst>
          </p:cNvPr>
          <p:cNvSpPr txBox="1"/>
          <p:nvPr/>
        </p:nvSpPr>
        <p:spPr>
          <a:xfrm>
            <a:off x="3061139" y="1159879"/>
            <a:ext cx="149454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Host</a:t>
            </a:r>
            <a:endParaRPr lang="bg-BG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CE2A1D-51D1-462B-A557-FE866F6A349C}"/>
              </a:ext>
            </a:extLst>
          </p:cNvPr>
          <p:cNvSpPr txBox="1"/>
          <p:nvPr/>
        </p:nvSpPr>
        <p:spPr>
          <a:xfrm>
            <a:off x="6337739" y="1156848"/>
            <a:ext cx="149454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Host</a:t>
            </a:r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D85F2-7879-4BAD-BEE7-E30E014FBC01}"/>
              </a:ext>
            </a:extLst>
          </p:cNvPr>
          <p:cNvSpPr txBox="1"/>
          <p:nvPr/>
        </p:nvSpPr>
        <p:spPr>
          <a:xfrm>
            <a:off x="3670739" y="5528168"/>
            <a:ext cx="149454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Service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C0DAB-8B29-4C44-BDA5-4FDF1F632F28}"/>
              </a:ext>
            </a:extLst>
          </p:cNvPr>
          <p:cNvSpPr txBox="1"/>
          <p:nvPr/>
        </p:nvSpPr>
        <p:spPr>
          <a:xfrm>
            <a:off x="6947339" y="5528823"/>
            <a:ext cx="149454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Service</a:t>
            </a:r>
            <a:endParaRPr lang="bg-BG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7E3474-D080-41E7-B3CD-C3C1019170E3}"/>
              </a:ext>
            </a:extLst>
          </p:cNvPr>
          <p:cNvCxnSpPr>
            <a:stCxn id="6" idx="3"/>
            <a:endCxn id="13" idx="0"/>
          </p:cNvCxnSpPr>
          <p:nvPr/>
        </p:nvCxnSpPr>
        <p:spPr>
          <a:xfrm>
            <a:off x="4418012" y="4766168"/>
            <a:ext cx="0" cy="7620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4B0AAF-E02E-4D56-BEEC-DE2B4E965639}"/>
              </a:ext>
            </a:extLst>
          </p:cNvPr>
          <p:cNvCxnSpPr>
            <a:stCxn id="8" idx="3"/>
            <a:endCxn id="14" idx="0"/>
          </p:cNvCxnSpPr>
          <p:nvPr/>
        </p:nvCxnSpPr>
        <p:spPr>
          <a:xfrm>
            <a:off x="7694612" y="4804268"/>
            <a:ext cx="0" cy="72455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791246-39AA-4EB7-A172-048772580626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V="1">
            <a:off x="3808412" y="1683099"/>
            <a:ext cx="0" cy="94946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675828-8B6B-455D-9204-81A18AF2F4A1}"/>
              </a:ext>
            </a:extLst>
          </p:cNvPr>
          <p:cNvCxnSpPr>
            <a:stCxn id="7" idx="0"/>
            <a:endCxn id="12" idx="2"/>
          </p:cNvCxnSpPr>
          <p:nvPr/>
        </p:nvCxnSpPr>
        <p:spPr>
          <a:xfrm flipV="1">
            <a:off x="7085012" y="1680068"/>
            <a:ext cx="0" cy="9906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D5E0CC-BB4D-45B5-B199-6DC75CACC378}"/>
              </a:ext>
            </a:extLst>
          </p:cNvPr>
          <p:cNvSpPr txBox="1"/>
          <p:nvPr/>
        </p:nvSpPr>
        <p:spPr>
          <a:xfrm>
            <a:off x="9302749" y="3361558"/>
            <a:ext cx="2561345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Host Group</a:t>
            </a:r>
            <a:endParaRPr lang="bg-BG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BA28CB-AE2F-4F6E-AEAE-AB257854CE8E}"/>
              </a:ext>
            </a:extLst>
          </p:cNvPr>
          <p:cNvSpPr txBox="1"/>
          <p:nvPr/>
        </p:nvSpPr>
        <p:spPr>
          <a:xfrm>
            <a:off x="4813739" y="6186048"/>
            <a:ext cx="2561345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Service Group</a:t>
            </a:r>
            <a:endParaRPr lang="bg-BG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5A504F-9852-487F-8A67-07CED7575DF5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>
            <a:off x="6094412" y="5070968"/>
            <a:ext cx="0" cy="1115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E0731D-810B-4AAD-9C7A-84E57E12C47C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8685212" y="3623168"/>
            <a:ext cx="6175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74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Triangle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665696-ED2A-4B45-B77D-BB5B55A99A2A}"/>
              </a:ext>
            </a:extLst>
          </p:cNvPr>
          <p:cNvSpPr/>
          <p:nvPr/>
        </p:nvSpPr>
        <p:spPr>
          <a:xfrm>
            <a:off x="5334000" y="1996643"/>
            <a:ext cx="1371600" cy="1371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HOST</a:t>
            </a:r>
            <a:endParaRPr lang="bg-BG" sz="1200" b="1" dirty="0">
              <a:solidFill>
                <a:schemeClr val="bg2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0E3E6E-9E64-4BD9-837F-05C962E97460}"/>
              </a:ext>
            </a:extLst>
          </p:cNvPr>
          <p:cNvSpPr/>
          <p:nvPr/>
        </p:nvSpPr>
        <p:spPr>
          <a:xfrm>
            <a:off x="3267451" y="4207847"/>
            <a:ext cx="1371600" cy="1371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COMMAND</a:t>
            </a:r>
            <a:endParaRPr lang="bg-BG" sz="1200" b="1" dirty="0">
              <a:solidFill>
                <a:schemeClr val="bg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C8692A6-2D8D-4676-B3E3-1F4A43BA0088}"/>
              </a:ext>
            </a:extLst>
          </p:cNvPr>
          <p:cNvSpPr/>
          <p:nvPr/>
        </p:nvSpPr>
        <p:spPr>
          <a:xfrm>
            <a:off x="7400550" y="4207847"/>
            <a:ext cx="1371600" cy="1371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SERVICE</a:t>
            </a:r>
            <a:endParaRPr lang="bg-BG" sz="1200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179A04-05C6-4BD0-8D46-A358CA68F3C0}"/>
              </a:ext>
            </a:extLst>
          </p:cNvPr>
          <p:cNvCxnSpPr>
            <a:stCxn id="20" idx="3"/>
            <a:endCxn id="21" idx="7"/>
          </p:cNvCxnSpPr>
          <p:nvPr/>
        </p:nvCxnSpPr>
        <p:spPr>
          <a:xfrm flipH="1">
            <a:off x="4438185" y="3167377"/>
            <a:ext cx="1096681" cy="124133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2BBBEE-738D-4A3C-A90C-AD16FF8ED10D}"/>
              </a:ext>
            </a:extLst>
          </p:cNvPr>
          <p:cNvCxnSpPr>
            <a:stCxn id="20" idx="5"/>
            <a:endCxn id="22" idx="1"/>
          </p:cNvCxnSpPr>
          <p:nvPr/>
        </p:nvCxnSpPr>
        <p:spPr>
          <a:xfrm>
            <a:off x="6504734" y="3167377"/>
            <a:ext cx="1096682" cy="124133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09B23C-0D12-480B-A5FB-31E7FB06EED4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>
            <a:off x="4639051" y="4893647"/>
            <a:ext cx="276149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94D052-BE65-4E3A-981B-B76D77C691AA}"/>
              </a:ext>
            </a:extLst>
          </p:cNvPr>
          <p:cNvSpPr/>
          <p:nvPr/>
        </p:nvSpPr>
        <p:spPr>
          <a:xfrm>
            <a:off x="2904750" y="1693247"/>
            <a:ext cx="6248400" cy="4343400"/>
          </a:xfrm>
          <a:prstGeom prst="rect">
            <a:avLst/>
          </a:prstGeom>
          <a:noFill/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1906FA-B743-4CB9-8A49-5AF941392385}"/>
              </a:ext>
            </a:extLst>
          </p:cNvPr>
          <p:cNvSpPr txBox="1"/>
          <p:nvPr/>
        </p:nvSpPr>
        <p:spPr>
          <a:xfrm>
            <a:off x="5069815" y="6202075"/>
            <a:ext cx="2578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Check Definition</a:t>
            </a:r>
            <a:endParaRPr lang="bg-BG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D8429C-F0EE-4CE4-A0B6-A1BD61BD8A79}"/>
              </a:ext>
            </a:extLst>
          </p:cNvPr>
          <p:cNvSpPr txBox="1"/>
          <p:nvPr/>
        </p:nvSpPr>
        <p:spPr>
          <a:xfrm>
            <a:off x="1567207" y="3710198"/>
            <a:ext cx="102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How?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DD9859-D756-4573-9DA1-824697D1AC52}"/>
              </a:ext>
            </a:extLst>
          </p:cNvPr>
          <p:cNvSpPr txBox="1"/>
          <p:nvPr/>
        </p:nvSpPr>
        <p:spPr>
          <a:xfrm>
            <a:off x="6748428" y="1041017"/>
            <a:ext cx="1335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Where?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236897-2A0D-4D69-8934-9A9820E97203}"/>
              </a:ext>
            </a:extLst>
          </p:cNvPr>
          <p:cNvSpPr txBox="1"/>
          <p:nvPr/>
        </p:nvSpPr>
        <p:spPr>
          <a:xfrm>
            <a:off x="9153150" y="5606420"/>
            <a:ext cx="114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What?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1" name="Curved Connector 9">
            <a:extLst>
              <a:ext uri="{FF2B5EF4-FFF2-40B4-BE49-F238E27FC236}">
                <a16:creationId xmlns:a16="http://schemas.microsoft.com/office/drawing/2014/main" id="{59C7B37D-9963-4882-8E20-0E55C6704592}"/>
              </a:ext>
            </a:extLst>
          </p:cNvPr>
          <p:cNvCxnSpPr/>
          <p:nvPr/>
        </p:nvCxnSpPr>
        <p:spPr>
          <a:xfrm rot="5400000" flipV="1">
            <a:off x="2297206" y="4217740"/>
            <a:ext cx="687854" cy="70573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21">
            <a:extLst>
              <a:ext uri="{FF2B5EF4-FFF2-40B4-BE49-F238E27FC236}">
                <a16:creationId xmlns:a16="http://schemas.microsoft.com/office/drawing/2014/main" id="{A38B5241-0CF7-4316-86FB-65B195583941}"/>
              </a:ext>
            </a:extLst>
          </p:cNvPr>
          <p:cNvCxnSpPr/>
          <p:nvPr/>
        </p:nvCxnSpPr>
        <p:spPr>
          <a:xfrm rot="16200000" flipH="1" flipV="1">
            <a:off x="6854900" y="1514052"/>
            <a:ext cx="687854" cy="70573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22">
            <a:extLst>
              <a:ext uri="{FF2B5EF4-FFF2-40B4-BE49-F238E27FC236}">
                <a16:creationId xmlns:a16="http://schemas.microsoft.com/office/drawing/2014/main" id="{3E43B821-AEF5-40F9-9650-3FFAEDCC9FEE}"/>
              </a:ext>
            </a:extLst>
          </p:cNvPr>
          <p:cNvCxnSpPr/>
          <p:nvPr/>
        </p:nvCxnSpPr>
        <p:spPr>
          <a:xfrm rot="5400000" flipH="1">
            <a:off x="8965797" y="4869842"/>
            <a:ext cx="687854" cy="70573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79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F8D3D8-314F-4E37-A791-B776CF551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4495799"/>
            <a:ext cx="11818096" cy="190139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&lt;OBJECT-TYPE&gt; </a:t>
            </a:r>
            <a:r>
              <a:rPr lang="en-US" dirty="0"/>
              <a:t>can be </a:t>
            </a:r>
            <a:r>
              <a:rPr lang="en-US" b="1" i="1" dirty="0"/>
              <a:t>host</a:t>
            </a:r>
            <a:r>
              <a:rPr lang="en-US" dirty="0"/>
              <a:t>, </a:t>
            </a:r>
            <a:r>
              <a:rPr lang="en-US" b="1" i="1" dirty="0" err="1"/>
              <a:t>hostgroup</a:t>
            </a:r>
            <a:r>
              <a:rPr lang="en-US" dirty="0"/>
              <a:t>, </a:t>
            </a:r>
            <a:r>
              <a:rPr lang="en-US" b="1" i="1" dirty="0"/>
              <a:t>service</a:t>
            </a:r>
            <a:r>
              <a:rPr lang="en-US" dirty="0"/>
              <a:t>, </a:t>
            </a:r>
            <a:r>
              <a:rPr lang="en-US" b="1" i="1" dirty="0" err="1"/>
              <a:t>servicegroup</a:t>
            </a:r>
            <a:r>
              <a:rPr lang="en-US" dirty="0"/>
              <a:t>, </a:t>
            </a:r>
            <a:r>
              <a:rPr lang="en-US" b="1" i="1" dirty="0"/>
              <a:t>command</a:t>
            </a:r>
            <a:r>
              <a:rPr lang="en-US" dirty="0"/>
              <a:t>, </a:t>
            </a:r>
            <a:r>
              <a:rPr lang="en-US" b="1" i="1" dirty="0"/>
              <a:t>contact</a:t>
            </a:r>
            <a:r>
              <a:rPr lang="en-US" dirty="0"/>
              <a:t>, </a:t>
            </a:r>
            <a:r>
              <a:rPr lang="en-US" b="1" i="1" dirty="0" err="1"/>
              <a:t>contactgroup</a:t>
            </a:r>
            <a:r>
              <a:rPr lang="en-US" dirty="0"/>
              <a:t>, or </a:t>
            </a:r>
            <a:r>
              <a:rPr lang="en-US" b="1" i="1" dirty="0" err="1"/>
              <a:t>timeperiod</a:t>
            </a:r>
            <a:endParaRPr lang="en-US" b="1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4BDEB7-96D8-4D58-98F2-2C292E8A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B9332FF-88A1-4219-9611-43973F6D2D74}"/>
              </a:ext>
            </a:extLst>
          </p:cNvPr>
          <p:cNvSpPr txBox="1">
            <a:spLocks/>
          </p:cNvSpPr>
          <p:nvPr/>
        </p:nvSpPr>
        <p:spPr>
          <a:xfrm>
            <a:off x="571500" y="1371600"/>
            <a:ext cx="11049000" cy="2895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define &lt;OBJECT-TYPE&gt;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</a:t>
            </a:r>
            <a:r>
              <a:rPr lang="en-US" sz="2800" i="1" dirty="0" err="1">
                <a:solidFill>
                  <a:schemeClr val="tx1"/>
                </a:solidFill>
                <a:effectLst/>
              </a:rPr>
              <a:t>object_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name</a:t>
            </a:r>
            <a:r>
              <a:rPr lang="en-US" sz="2800" dirty="0">
                <a:solidFill>
                  <a:schemeClr val="tx1"/>
                </a:solidFill>
                <a:effectLst/>
              </a:rPr>
              <a:t>		</a:t>
            </a:r>
            <a:r>
              <a:rPr lang="en-US" sz="2800" i="1" dirty="0">
                <a:solidFill>
                  <a:schemeClr val="tx1"/>
                </a:solidFill>
                <a:effectLst/>
              </a:rPr>
              <a:t>Short name, used for reference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alias			</a:t>
            </a:r>
            <a:r>
              <a:rPr lang="en-US" sz="2800" i="1" dirty="0">
                <a:solidFill>
                  <a:schemeClr val="tx1"/>
                </a:solidFill>
                <a:effectLst/>
              </a:rPr>
              <a:t>Descriptive name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use				</a:t>
            </a:r>
            <a:r>
              <a:rPr lang="en-US" sz="2800" i="1" dirty="0">
                <a:solidFill>
                  <a:schemeClr val="tx1"/>
                </a:solidFill>
                <a:effectLst/>
              </a:rPr>
              <a:t>Template to use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...				</a:t>
            </a:r>
            <a:r>
              <a:rPr lang="en-US" sz="2800" i="1" dirty="0">
                <a:solidFill>
                  <a:schemeClr val="tx1"/>
                </a:solidFill>
                <a:effectLst/>
              </a:rPr>
              <a:t>Other specific attributes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443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Observium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2581" y1="80100" x2="65161" y2="89055"/>
                        <a14:foregroundMark x1="30968" y1="23881" x2="67742" y2="238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6000" y="999000"/>
            <a:ext cx="2520000" cy="32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8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234465"/>
                </a:solidFill>
                <a:latin typeface="Calibri" panose="020F0502020204030204"/>
              </a:rPr>
              <a:t>#LSA-Advanced</a:t>
            </a:r>
            <a:endParaRPr lang="bg-BG" sz="66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facebook.com/groups/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105841" y="5235643"/>
            <a:ext cx="1196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4000" b="1" dirty="0">
                <a:solidFill>
                  <a:srgbClr val="234465"/>
                </a:solidFill>
              </a:rPr>
              <a:t>LinuxSystemAdministrationAdvancedSeptember2021</a:t>
            </a:r>
            <a:endParaRPr lang="bg-BG" sz="40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0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B16DD-9740-4500-8F3B-DC7D094B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5CABF-3D58-44C6-9510-71C524444942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https://www.observium.org/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9250A7-A265-46AF-8EA9-5229DBF7B577}"/>
              </a:ext>
            </a:extLst>
          </p:cNvPr>
          <p:cNvSpPr/>
          <p:nvPr/>
        </p:nvSpPr>
        <p:spPr bwMode="auto">
          <a:xfrm>
            <a:off x="3200400" y="1981200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 discovery 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 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5EF668-E0CC-436F-B2BC-DC5EA98B7966}"/>
              </a:ext>
            </a:extLst>
          </p:cNvPr>
          <p:cNvSpPr/>
          <p:nvPr/>
        </p:nvSpPr>
        <p:spPr bwMode="auto">
          <a:xfrm>
            <a:off x="5257800" y="1981200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Supports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CDP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LLDP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FDP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bg-BG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EDP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OSPF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auto discovery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26EA08-A0A9-4DF4-9584-1CE88176F982}"/>
              </a:ext>
            </a:extLst>
          </p:cNvPr>
          <p:cNvSpPr/>
          <p:nvPr/>
        </p:nvSpPr>
        <p:spPr bwMode="auto">
          <a:xfrm>
            <a:off x="7315200" y="1981200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Offers special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 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B289FC-2A48-401C-9726-24E8B53A8B3E}"/>
              </a:ext>
            </a:extLst>
          </p:cNvPr>
          <p:cNvSpPr/>
          <p:nvPr/>
        </p:nvSpPr>
        <p:spPr bwMode="auto">
          <a:xfrm>
            <a:off x="3200400" y="3920161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 through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dashboards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95CAEC-BDF7-4473-8CDB-3798788914C5}"/>
              </a:ext>
            </a:extLst>
          </p:cNvPr>
          <p:cNvSpPr/>
          <p:nvPr/>
        </p:nvSpPr>
        <p:spPr bwMode="auto">
          <a:xfrm>
            <a:off x="5257800" y="3920161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AB9769-DB11-4A03-A9BA-C46638F99A84}"/>
              </a:ext>
            </a:extLst>
          </p:cNvPr>
          <p:cNvSpPr/>
          <p:nvPr/>
        </p:nvSpPr>
        <p:spPr bwMode="auto">
          <a:xfrm>
            <a:off x="7315200" y="3920161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Community 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Subscription 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(Pro or Ent)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Editions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520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2480B6-C3CE-4417-94E0-999349FA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Processes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6B875-68DA-4D35-8656-DDA974B1EBFA}"/>
              </a:ext>
            </a:extLst>
          </p:cNvPr>
          <p:cNvSpPr/>
          <p:nvPr/>
        </p:nvSpPr>
        <p:spPr bwMode="auto">
          <a:xfrm>
            <a:off x="2495548" y="2760406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D6CA0-E8A0-4138-ACF5-F1DEA6C57AEB}"/>
              </a:ext>
            </a:extLst>
          </p:cNvPr>
          <p:cNvSpPr/>
          <p:nvPr/>
        </p:nvSpPr>
        <p:spPr bwMode="auto">
          <a:xfrm>
            <a:off x="5181600" y="2760406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7BB4D3-DADB-4D45-88A5-B59BCF4BC804}"/>
              </a:ext>
            </a:extLst>
          </p:cNvPr>
          <p:cNvSpPr/>
          <p:nvPr/>
        </p:nvSpPr>
        <p:spPr bwMode="auto">
          <a:xfrm>
            <a:off x="7867652" y="2760406"/>
            <a:ext cx="1828800" cy="17584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Housekeeping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Practice: Monitoring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2581" y1="80100" x2="65161" y2="89055"/>
                        <a14:foregroundMark x1="30968" y1="23881" x2="67742" y2="238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6000" y="999000"/>
            <a:ext cx="2520000" cy="32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2581" y1="80100" x2="65161" y2="89055"/>
                        <a14:foregroundMark x1="30968" y1="23881" x2="67742" y2="238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6000" y="999000"/>
            <a:ext cx="2520000" cy="32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B16DD-9740-4500-8F3B-DC7D094B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3890EC-BED4-4D69-A50A-5F74A4F7A5CD}"/>
              </a:ext>
            </a:extLst>
          </p:cNvPr>
          <p:cNvSpPr/>
          <p:nvPr/>
        </p:nvSpPr>
        <p:spPr bwMode="auto">
          <a:xfrm>
            <a:off x="2514600" y="1828800"/>
            <a:ext cx="19812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efficiency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3D013-D806-4B3C-BDCE-BC0AFC8E61C7}"/>
              </a:ext>
            </a:extLst>
          </p:cNvPr>
          <p:cNvSpPr/>
          <p:nvPr/>
        </p:nvSpPr>
        <p:spPr bwMode="auto">
          <a:xfrm>
            <a:off x="4953000" y="1828800"/>
            <a:ext cx="19812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Replicated environments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91C67C-CF55-4B43-A4F2-979E8BF7AC24}"/>
              </a:ext>
            </a:extLst>
          </p:cNvPr>
          <p:cNvSpPr/>
          <p:nvPr/>
        </p:nvSpPr>
        <p:spPr bwMode="auto">
          <a:xfrm>
            <a:off x="7391400" y="1828800"/>
            <a:ext cx="19812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 Snowflake servers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DA4C5-3C96-4230-8BAF-5B7CC5A67AED}"/>
              </a:ext>
            </a:extLst>
          </p:cNvPr>
          <p:cNvSpPr/>
          <p:nvPr/>
        </p:nvSpPr>
        <p:spPr bwMode="auto">
          <a:xfrm>
            <a:off x="2514600" y="4160096"/>
            <a:ext cx="19812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E9F83C-85DB-423B-93BB-2FE08BD6F370}"/>
              </a:ext>
            </a:extLst>
          </p:cNvPr>
          <p:cNvSpPr/>
          <p:nvPr/>
        </p:nvSpPr>
        <p:spPr bwMode="auto">
          <a:xfrm>
            <a:off x="4953000" y="4160096"/>
            <a:ext cx="19812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 provisioning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5ACB3-4123-404C-A9D6-2A3E1BB57B48}"/>
              </a:ext>
            </a:extLst>
          </p:cNvPr>
          <p:cNvSpPr/>
          <p:nvPr/>
        </p:nvSpPr>
        <p:spPr bwMode="auto">
          <a:xfrm>
            <a:off x="7391400" y="4160096"/>
            <a:ext cx="19812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 recovery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04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B16DD-9740-4500-8F3B-DC7D094B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Solutions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04E5ED-B846-452C-98EB-5F026FD7AD31}"/>
              </a:ext>
            </a:extLst>
          </p:cNvPr>
          <p:cNvSpPr/>
          <p:nvPr/>
        </p:nvSpPr>
        <p:spPr bwMode="auto">
          <a:xfrm>
            <a:off x="3810001" y="1828800"/>
            <a:ext cx="19812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173AF5-E4FF-4EFF-8B18-D5B367340610}"/>
              </a:ext>
            </a:extLst>
          </p:cNvPr>
          <p:cNvSpPr/>
          <p:nvPr/>
        </p:nvSpPr>
        <p:spPr bwMode="auto">
          <a:xfrm>
            <a:off x="6400800" y="1828800"/>
            <a:ext cx="19812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Puppet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5DA093-843D-4ED2-93D1-4B4BA4C4967A}"/>
              </a:ext>
            </a:extLst>
          </p:cNvPr>
          <p:cNvSpPr/>
          <p:nvPr/>
        </p:nvSpPr>
        <p:spPr bwMode="auto">
          <a:xfrm>
            <a:off x="3807543" y="4114800"/>
            <a:ext cx="19812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9E398-0B38-41C8-A0BC-4455EE5D463D}"/>
              </a:ext>
            </a:extLst>
          </p:cNvPr>
          <p:cNvSpPr/>
          <p:nvPr/>
        </p:nvSpPr>
        <p:spPr bwMode="auto">
          <a:xfrm>
            <a:off x="6403258" y="4114800"/>
            <a:ext cx="1981200" cy="190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08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2581" y1="80100" x2="65161" y2="89055"/>
                        <a14:foregroundMark x1="30968" y1="23881" x2="67742" y2="238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6000" y="999000"/>
            <a:ext cx="2520000" cy="32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8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B16DD-9740-4500-8F3B-DC7D094B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90302-03FA-4781-A388-F4286A609241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https://www.ansible.com/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714A2-C3B6-4788-B591-8E647C1A5A22}"/>
              </a:ext>
            </a:extLst>
          </p:cNvPr>
          <p:cNvSpPr/>
          <p:nvPr/>
        </p:nvSpPr>
        <p:spPr bwMode="auto">
          <a:xfrm>
            <a:off x="3505200" y="1535722"/>
            <a:ext cx="2286001" cy="219807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extra components</a:t>
            </a:r>
          </a:p>
          <a:p>
            <a:pPr algn="ctr"/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agents, repositories, etc.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933C5E-7379-40C2-BD3F-A12BD42DEABC}"/>
              </a:ext>
            </a:extLst>
          </p:cNvPr>
          <p:cNvSpPr/>
          <p:nvPr/>
        </p:nvSpPr>
        <p:spPr bwMode="auto">
          <a:xfrm>
            <a:off x="6400800" y="1535723"/>
            <a:ext cx="2286000" cy="219807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learn and program</a:t>
            </a:r>
          </a:p>
          <a:p>
            <a:pPr algn="ctr"/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 YAML, structured, easy to read and write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C652B1-5AC1-424D-BC8F-454FBAB59F36}"/>
              </a:ext>
            </a:extLst>
          </p:cNvPr>
          <p:cNvSpPr/>
          <p:nvPr/>
        </p:nvSpPr>
        <p:spPr bwMode="auto">
          <a:xfrm>
            <a:off x="3502742" y="4114800"/>
            <a:ext cx="2286001" cy="219807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by design</a:t>
            </a:r>
          </a:p>
          <a:p>
            <a:pPr algn="ctr"/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 OpenSSH and </a:t>
            </a:r>
            <a:r>
              <a:rPr lang="en-US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WinRM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3E5BD0-A0BB-4456-A9FF-BFAB4A834F8A}"/>
              </a:ext>
            </a:extLst>
          </p:cNvPr>
          <p:cNvSpPr/>
          <p:nvPr/>
        </p:nvSpPr>
        <p:spPr bwMode="auto">
          <a:xfrm>
            <a:off x="6403257" y="4114800"/>
            <a:ext cx="2285999" cy="219807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and extendable</a:t>
            </a:r>
          </a:p>
          <a:p>
            <a:pPr algn="ctr"/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 commands, Library (Ansible Galaxy)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49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Components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90D33C-AFC6-4B50-9409-B820E8F2AA51}"/>
              </a:ext>
            </a:extLst>
          </p:cNvPr>
          <p:cNvSpPr/>
          <p:nvPr/>
        </p:nvSpPr>
        <p:spPr>
          <a:xfrm>
            <a:off x="5483224" y="3429734"/>
            <a:ext cx="12192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Configuration</a:t>
            </a:r>
            <a:endParaRPr lang="bg-BG" sz="1400" b="1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F8B71A-AE35-4E3E-89CE-2F6F0E138840}"/>
              </a:ext>
            </a:extLst>
          </p:cNvPr>
          <p:cNvSpPr/>
          <p:nvPr/>
        </p:nvSpPr>
        <p:spPr>
          <a:xfrm>
            <a:off x="5483224" y="2135068"/>
            <a:ext cx="12192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Playbook</a:t>
            </a:r>
            <a:endParaRPr lang="bg-BG" sz="1400" b="1" dirty="0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F27020-6545-4919-B5F4-C97A9912DA7B}"/>
              </a:ext>
            </a:extLst>
          </p:cNvPr>
          <p:cNvSpPr/>
          <p:nvPr/>
        </p:nvSpPr>
        <p:spPr>
          <a:xfrm>
            <a:off x="3758413" y="2135068"/>
            <a:ext cx="12192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Inventory</a:t>
            </a:r>
            <a:endParaRPr lang="bg-BG" sz="1400" b="1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EB6D3D-C621-48DA-A5F3-35D2270247D2}"/>
              </a:ext>
            </a:extLst>
          </p:cNvPr>
          <p:cNvSpPr/>
          <p:nvPr/>
        </p:nvSpPr>
        <p:spPr>
          <a:xfrm>
            <a:off x="7208035" y="2135068"/>
            <a:ext cx="12192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Modules</a:t>
            </a:r>
            <a:endParaRPr lang="bg-BG" sz="1400" b="1" dirty="0">
              <a:solidFill>
                <a:schemeClr val="bg2"/>
              </a:solidFill>
            </a:endParaRPr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11A65850-657B-4E65-BED1-182FB31995BC}"/>
              </a:ext>
            </a:extLst>
          </p:cNvPr>
          <p:cNvSpPr/>
          <p:nvPr/>
        </p:nvSpPr>
        <p:spPr>
          <a:xfrm>
            <a:off x="5066760" y="2480560"/>
            <a:ext cx="3048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 b="1"/>
          </a:p>
        </p:txBody>
      </p:sp>
      <p:sp>
        <p:nvSpPr>
          <p:cNvPr id="12" name="Right Arrow 10">
            <a:extLst>
              <a:ext uri="{FF2B5EF4-FFF2-40B4-BE49-F238E27FC236}">
                <a16:creationId xmlns:a16="http://schemas.microsoft.com/office/drawing/2014/main" id="{2ED602BD-CD81-4C44-AF62-03F0D5435707}"/>
              </a:ext>
            </a:extLst>
          </p:cNvPr>
          <p:cNvSpPr/>
          <p:nvPr/>
        </p:nvSpPr>
        <p:spPr>
          <a:xfrm flipH="1">
            <a:off x="6814088" y="2480560"/>
            <a:ext cx="3048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 b="1"/>
          </a:p>
        </p:txBody>
      </p:sp>
      <p:sp>
        <p:nvSpPr>
          <p:cNvPr id="13" name="Down Arrow 11">
            <a:extLst>
              <a:ext uri="{FF2B5EF4-FFF2-40B4-BE49-F238E27FC236}">
                <a16:creationId xmlns:a16="http://schemas.microsoft.com/office/drawing/2014/main" id="{E5E5FE6B-DAA4-4CAC-866D-8558E1AA483D}"/>
              </a:ext>
            </a:extLst>
          </p:cNvPr>
          <p:cNvSpPr/>
          <p:nvPr/>
        </p:nvSpPr>
        <p:spPr>
          <a:xfrm>
            <a:off x="5940424" y="3163401"/>
            <a:ext cx="304800" cy="228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Down Arrow 12">
            <a:extLst>
              <a:ext uri="{FF2B5EF4-FFF2-40B4-BE49-F238E27FC236}">
                <a16:creationId xmlns:a16="http://schemas.microsoft.com/office/drawing/2014/main" id="{0A8986C2-7614-4103-A696-17A65BC8DD74}"/>
              </a:ext>
            </a:extLst>
          </p:cNvPr>
          <p:cNvSpPr/>
          <p:nvPr/>
        </p:nvSpPr>
        <p:spPr>
          <a:xfrm>
            <a:off x="5940424" y="4458067"/>
            <a:ext cx="304800" cy="228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20" name="Elbow Connector 21">
            <a:extLst>
              <a:ext uri="{FF2B5EF4-FFF2-40B4-BE49-F238E27FC236}">
                <a16:creationId xmlns:a16="http://schemas.microsoft.com/office/drawing/2014/main" id="{FCFB46F4-BC22-4AEB-B793-9BE8554D5DB7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5400000">
            <a:off x="5279438" y="4965472"/>
            <a:ext cx="521058" cy="1105715"/>
          </a:xfrm>
          <a:prstGeom prst="bentConnector3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1" name="Elbow Connector 23">
            <a:extLst>
              <a:ext uri="{FF2B5EF4-FFF2-40B4-BE49-F238E27FC236}">
                <a16:creationId xmlns:a16="http://schemas.microsoft.com/office/drawing/2014/main" id="{1FF4091E-F00C-4ED5-89C3-9C5E93F47DB5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rot="5400000">
            <a:off x="4747239" y="4433273"/>
            <a:ext cx="521058" cy="2170112"/>
          </a:xfrm>
          <a:prstGeom prst="bentConnector3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2" name="Elbow Connector 25">
            <a:extLst>
              <a:ext uri="{FF2B5EF4-FFF2-40B4-BE49-F238E27FC236}">
                <a16:creationId xmlns:a16="http://schemas.microsoft.com/office/drawing/2014/main" id="{7E8840C3-343F-4DEF-BCBC-787C1EFE5CA5}"/>
              </a:ext>
            </a:extLst>
          </p:cNvPr>
          <p:cNvCxnSpPr>
            <a:stCxn id="6" idx="2"/>
            <a:endCxn id="17" idx="0"/>
          </p:cNvCxnSpPr>
          <p:nvPr/>
        </p:nvCxnSpPr>
        <p:spPr>
          <a:xfrm rot="5400000">
            <a:off x="5825938" y="5511972"/>
            <a:ext cx="521058" cy="12714"/>
          </a:xfrm>
          <a:prstGeom prst="bentConnector3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3" name="Elbow Connector 27">
            <a:extLst>
              <a:ext uri="{FF2B5EF4-FFF2-40B4-BE49-F238E27FC236}">
                <a16:creationId xmlns:a16="http://schemas.microsoft.com/office/drawing/2014/main" id="{06E6F662-F780-4306-AB0B-D1F986F6FD02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rot="16200000" flipH="1">
            <a:off x="6410538" y="4940085"/>
            <a:ext cx="521058" cy="1156487"/>
          </a:xfrm>
          <a:prstGeom prst="bentConnector3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4" name="Elbow Connector 31">
            <a:extLst>
              <a:ext uri="{FF2B5EF4-FFF2-40B4-BE49-F238E27FC236}">
                <a16:creationId xmlns:a16="http://schemas.microsoft.com/office/drawing/2014/main" id="{E27A1ABA-006D-4284-B7A2-EC16CDF64DC2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rot="16200000" flipH="1">
            <a:off x="6957039" y="4393585"/>
            <a:ext cx="521058" cy="224948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50C775D-93DC-41A6-B075-B505E71704CE}"/>
              </a:ext>
            </a:extLst>
          </p:cNvPr>
          <p:cNvSpPr/>
          <p:nvPr/>
        </p:nvSpPr>
        <p:spPr>
          <a:xfrm>
            <a:off x="5558609" y="2785360"/>
            <a:ext cx="459603" cy="2626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Play</a:t>
            </a:r>
            <a:endParaRPr lang="bg-BG" sz="1200" dirty="0">
              <a:solidFill>
                <a:schemeClr val="bg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57082F-C0EC-4598-A501-E41E830E4DFF}"/>
              </a:ext>
            </a:extLst>
          </p:cNvPr>
          <p:cNvSpPr/>
          <p:nvPr/>
        </p:nvSpPr>
        <p:spPr>
          <a:xfrm>
            <a:off x="6155273" y="2785360"/>
            <a:ext cx="459603" cy="2626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Play</a:t>
            </a:r>
            <a:endParaRPr lang="bg-BG" sz="1200" dirty="0">
              <a:solidFill>
                <a:schemeClr val="bg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20656D-B5D5-46F7-BF3C-F09D8E195A16}"/>
              </a:ext>
            </a:extLst>
          </p:cNvPr>
          <p:cNvSpPr txBox="1"/>
          <p:nvPr/>
        </p:nvSpPr>
        <p:spPr>
          <a:xfrm>
            <a:off x="6079170" y="5177245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SSH</a:t>
            </a:r>
            <a:endParaRPr lang="bg-BG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B847A1-1EE8-42C5-95AF-EAA1DD5F462A}"/>
              </a:ext>
            </a:extLst>
          </p:cNvPr>
          <p:cNvSpPr txBox="1"/>
          <p:nvPr/>
        </p:nvSpPr>
        <p:spPr>
          <a:xfrm>
            <a:off x="2681894" y="2214869"/>
            <a:ext cx="964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Static</a:t>
            </a:r>
          </a:p>
          <a:p>
            <a:pPr algn="r"/>
            <a:r>
              <a:rPr lang="en-US" sz="1600" dirty="0"/>
              <a:t>or</a:t>
            </a:r>
          </a:p>
          <a:p>
            <a:pPr algn="r"/>
            <a:r>
              <a:rPr lang="en-US" sz="1600" dirty="0"/>
              <a:t>Dynamic</a:t>
            </a:r>
            <a:endParaRPr lang="bg-BG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E0FE4F-A99C-4190-99C0-C9F7674F97D7}"/>
              </a:ext>
            </a:extLst>
          </p:cNvPr>
          <p:cNvSpPr txBox="1"/>
          <p:nvPr/>
        </p:nvSpPr>
        <p:spPr>
          <a:xfrm>
            <a:off x="5743567" y="1468983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Set of plays</a:t>
            </a:r>
            <a:endParaRPr lang="bg-BG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DB097B-6B4E-43C7-84F3-4ABCE420673E}"/>
              </a:ext>
            </a:extLst>
          </p:cNvPr>
          <p:cNvSpPr txBox="1"/>
          <p:nvPr/>
        </p:nvSpPr>
        <p:spPr>
          <a:xfrm>
            <a:off x="8516382" y="2217003"/>
            <a:ext cx="108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Program unit of work</a:t>
            </a:r>
            <a:endParaRPr lang="bg-BG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C2A9D0-27B3-422D-B12B-7A6E59791114}"/>
              </a:ext>
            </a:extLst>
          </p:cNvPr>
          <p:cNvSpPr txBox="1"/>
          <p:nvPr/>
        </p:nvSpPr>
        <p:spPr>
          <a:xfrm>
            <a:off x="6802450" y="3629723"/>
            <a:ext cx="1265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Global and User settings</a:t>
            </a:r>
            <a:endParaRPr lang="bg-BG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A7432F-160F-40B4-B290-E4214C29F82E}"/>
              </a:ext>
            </a:extLst>
          </p:cNvPr>
          <p:cNvSpPr txBox="1"/>
          <p:nvPr/>
        </p:nvSpPr>
        <p:spPr>
          <a:xfrm>
            <a:off x="9278297" y="4698712"/>
            <a:ext cx="963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Building Packages</a:t>
            </a:r>
            <a:endParaRPr lang="bg-BG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C2B29E-3B84-424F-BFD0-F43D4D43A2BD}"/>
              </a:ext>
            </a:extLst>
          </p:cNvPr>
          <p:cNvSpPr txBox="1"/>
          <p:nvPr/>
        </p:nvSpPr>
        <p:spPr>
          <a:xfrm>
            <a:off x="3758413" y="3486469"/>
            <a:ext cx="1050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Single set of tasks</a:t>
            </a:r>
            <a:endParaRPr lang="bg-BG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6C43BA-E627-4144-A44B-2E170B81BC05}"/>
              </a:ext>
            </a:extLst>
          </p:cNvPr>
          <p:cNvCxnSpPr/>
          <p:nvPr/>
        </p:nvCxnSpPr>
        <p:spPr>
          <a:xfrm flipV="1">
            <a:off x="4808508" y="2939590"/>
            <a:ext cx="863883" cy="839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0B33CD22-352D-4299-923D-67EAFC5F7706}"/>
              </a:ext>
            </a:extLst>
          </p:cNvPr>
          <p:cNvSpPr/>
          <p:nvPr/>
        </p:nvSpPr>
        <p:spPr>
          <a:xfrm>
            <a:off x="4722812" y="3486469"/>
            <a:ext cx="85696" cy="584775"/>
          </a:xfrm>
          <a:prstGeom prst="rightBracket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0A6CA-B816-4306-9575-966E53F3FF13}"/>
              </a:ext>
            </a:extLst>
          </p:cNvPr>
          <p:cNvSpPr/>
          <p:nvPr/>
        </p:nvSpPr>
        <p:spPr>
          <a:xfrm>
            <a:off x="2988468" y="4724400"/>
            <a:ext cx="6208712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Python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7B34AC-710F-4D95-872E-93B5F6CBDE7F}"/>
              </a:ext>
            </a:extLst>
          </p:cNvPr>
          <p:cNvSpPr/>
          <p:nvPr/>
        </p:nvSpPr>
        <p:spPr>
          <a:xfrm>
            <a:off x="3732212" y="5778858"/>
            <a:ext cx="381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S1</a:t>
            </a:r>
            <a:endParaRPr lang="bg-BG" sz="1400" dirty="0">
              <a:solidFill>
                <a:schemeClr val="bg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D1A901-1F9D-4148-B2E4-ED70A46BF08B}"/>
              </a:ext>
            </a:extLst>
          </p:cNvPr>
          <p:cNvSpPr/>
          <p:nvPr/>
        </p:nvSpPr>
        <p:spPr>
          <a:xfrm>
            <a:off x="4796609" y="5778858"/>
            <a:ext cx="381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S2</a:t>
            </a:r>
            <a:endParaRPr lang="bg-BG" sz="1400" dirty="0">
              <a:solidFill>
                <a:schemeClr val="bg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F9DEC7-058E-4F3B-8F3D-7249CB0B8F7F}"/>
              </a:ext>
            </a:extLst>
          </p:cNvPr>
          <p:cNvSpPr/>
          <p:nvPr/>
        </p:nvSpPr>
        <p:spPr>
          <a:xfrm>
            <a:off x="5889610" y="5778858"/>
            <a:ext cx="381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S3</a:t>
            </a:r>
            <a:endParaRPr lang="bg-BG" sz="1400" dirty="0">
              <a:solidFill>
                <a:schemeClr val="bg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3833FE-6EDD-4A7A-A80D-96E9642CBFA6}"/>
              </a:ext>
            </a:extLst>
          </p:cNvPr>
          <p:cNvSpPr/>
          <p:nvPr/>
        </p:nvSpPr>
        <p:spPr>
          <a:xfrm>
            <a:off x="7058811" y="5778858"/>
            <a:ext cx="381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S4</a:t>
            </a:r>
            <a:endParaRPr lang="bg-BG" sz="1400" dirty="0">
              <a:solidFill>
                <a:schemeClr val="bg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B80B85-BC1D-4459-BD3B-595A5623E40B}"/>
              </a:ext>
            </a:extLst>
          </p:cNvPr>
          <p:cNvSpPr/>
          <p:nvPr/>
        </p:nvSpPr>
        <p:spPr>
          <a:xfrm>
            <a:off x="8151812" y="5778858"/>
            <a:ext cx="3810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S5</a:t>
            </a:r>
            <a:endParaRPr lang="bg-BG" sz="1400" dirty="0">
              <a:solidFill>
                <a:schemeClr val="bg2"/>
              </a:solidFill>
            </a:endParaRPr>
          </a:p>
        </p:txBody>
      </p:sp>
      <p:sp>
        <p:nvSpPr>
          <p:cNvPr id="3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38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25" grpId="0" animBg="1"/>
      <p:bldP spid="26" grpId="0" animBg="1"/>
      <p:bldP spid="27" grpId="0"/>
      <p:bldP spid="29" grpId="0"/>
      <p:bldP spid="31" grpId="0"/>
      <p:bldP spid="32" grpId="0"/>
      <p:bldP spid="33" grpId="0"/>
      <p:bldP spid="35" grpId="0" animBg="1"/>
      <p:bldP spid="6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B16DD-9740-4500-8F3B-DC7D094B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714A2-C3B6-4788-B591-8E647C1A5A22}"/>
              </a:ext>
            </a:extLst>
          </p:cNvPr>
          <p:cNvSpPr/>
          <p:nvPr/>
        </p:nvSpPr>
        <p:spPr bwMode="auto">
          <a:xfrm>
            <a:off x="2286000" y="2590800"/>
            <a:ext cx="2286001" cy="219807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Defines and describes the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933C5E-7379-40C2-BD3F-A12BD42DEABC}"/>
              </a:ext>
            </a:extLst>
          </p:cNvPr>
          <p:cNvSpPr/>
          <p:nvPr/>
        </p:nvSpPr>
        <p:spPr bwMode="auto">
          <a:xfrm>
            <a:off x="4953000" y="2578510"/>
            <a:ext cx="2286000" cy="219807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stored anywhere on the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C652B1-5AC1-424D-BC8F-454FBAB59F36}"/>
              </a:ext>
            </a:extLst>
          </p:cNvPr>
          <p:cNvSpPr/>
          <p:nvPr/>
        </p:nvSpPr>
        <p:spPr bwMode="auto">
          <a:xfrm>
            <a:off x="7619999" y="2578509"/>
            <a:ext cx="2286001" cy="219807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than one inventory file is allowed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51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AEED0CC-2388-41A0-B4A8-17F7AF15AF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9268845"/>
              </p:ext>
            </p:extLst>
          </p:nvPr>
        </p:nvGraphicFramePr>
        <p:xfrm>
          <a:off x="1281000" y="1629000"/>
          <a:ext cx="7979000" cy="442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673FE4E-EEE9-4243-8EA2-A4186A90EF1B}"/>
              </a:ext>
            </a:extLst>
          </p:cNvPr>
          <p:cNvSpPr txBox="1"/>
          <p:nvPr/>
        </p:nvSpPr>
        <p:spPr>
          <a:xfrm>
            <a:off x="9651000" y="1269000"/>
            <a:ext cx="2385000" cy="1893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Solutions for </a:t>
            </a:r>
            <a:r>
              <a:rPr lang="en-US" sz="2000" b="1" dirty="0"/>
              <a:t>M3</a:t>
            </a:r>
            <a:r>
              <a:rPr lang="en-US" sz="2000" dirty="0"/>
              <a:t>, </a:t>
            </a:r>
            <a:r>
              <a:rPr lang="en-US" sz="2000" b="1" dirty="0"/>
              <a:t>M4</a:t>
            </a:r>
            <a:r>
              <a:rPr lang="en-US" sz="2000" dirty="0"/>
              <a:t>, and </a:t>
            </a:r>
            <a:r>
              <a:rPr lang="en-US" sz="2000" b="1" dirty="0"/>
              <a:t>M5</a:t>
            </a:r>
            <a:r>
              <a:rPr lang="en-US" sz="2000" dirty="0"/>
              <a:t> could be submitted until </a:t>
            </a:r>
            <a:r>
              <a:rPr lang="en-US" sz="2000" b="1" dirty="0"/>
              <a:t>23:59:59</a:t>
            </a:r>
            <a:r>
              <a:rPr lang="en-US" sz="2000" dirty="0"/>
              <a:t> on</a:t>
            </a:r>
            <a:r>
              <a:rPr lang="en-US" sz="2000" b="1" dirty="0"/>
              <a:t> 17.10.2021</a:t>
            </a:r>
            <a:endParaRPr lang="bg-BG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04390-0921-43DC-A598-CCDB6F4F4460}"/>
              </a:ext>
            </a:extLst>
          </p:cNvPr>
          <p:cNvSpPr txBox="1"/>
          <p:nvPr/>
        </p:nvSpPr>
        <p:spPr>
          <a:xfrm>
            <a:off x="9651000" y="3305483"/>
            <a:ext cx="2385000" cy="1893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Solutions for </a:t>
            </a:r>
            <a:r>
              <a:rPr lang="en-US" sz="2000" b="1" dirty="0"/>
              <a:t>M6</a:t>
            </a:r>
            <a:r>
              <a:rPr lang="en-US" sz="2000" dirty="0"/>
              <a:t> and </a:t>
            </a:r>
            <a:r>
              <a:rPr lang="en-US" sz="2000" b="1" dirty="0"/>
              <a:t>M7</a:t>
            </a:r>
            <a:r>
              <a:rPr lang="en-US" sz="2000" dirty="0"/>
              <a:t> could be submitted until </a:t>
            </a:r>
            <a:r>
              <a:rPr lang="en-US" sz="2000" b="1" dirty="0"/>
              <a:t>23:59:59</a:t>
            </a:r>
            <a:r>
              <a:rPr lang="en-US" sz="2000" dirty="0"/>
              <a:t> on</a:t>
            </a:r>
            <a:r>
              <a:rPr lang="en-US" sz="2000" b="1" dirty="0"/>
              <a:t> 24.10.2021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386982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B16DD-9740-4500-8F3B-DC7D094B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714A2-C3B6-4788-B591-8E647C1A5A22}"/>
              </a:ext>
            </a:extLst>
          </p:cNvPr>
          <p:cNvSpPr/>
          <p:nvPr/>
        </p:nvSpPr>
        <p:spPr bwMode="auto">
          <a:xfrm>
            <a:off x="838200" y="2329961"/>
            <a:ext cx="2286001" cy="219807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$ANSIBLE_CONFIG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933C5E-7379-40C2-BD3F-A12BD42DEABC}"/>
              </a:ext>
            </a:extLst>
          </p:cNvPr>
          <p:cNvSpPr/>
          <p:nvPr/>
        </p:nvSpPr>
        <p:spPr bwMode="auto">
          <a:xfrm>
            <a:off x="3357715" y="2327502"/>
            <a:ext cx="2286000" cy="219807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./</a:t>
            </a:r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ansible.cfg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C652B1-5AC1-424D-BC8F-454FBAB59F36}"/>
              </a:ext>
            </a:extLst>
          </p:cNvPr>
          <p:cNvSpPr/>
          <p:nvPr/>
        </p:nvSpPr>
        <p:spPr bwMode="auto">
          <a:xfrm>
            <a:off x="5872316" y="2327502"/>
            <a:ext cx="2286001" cy="219807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~/.</a:t>
            </a:r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ansible.cfg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3E5BD0-A0BB-4456-A9FF-BFAB4A834F8A}"/>
              </a:ext>
            </a:extLst>
          </p:cNvPr>
          <p:cNvSpPr/>
          <p:nvPr/>
        </p:nvSpPr>
        <p:spPr bwMode="auto">
          <a:xfrm>
            <a:off x="8386918" y="2327503"/>
            <a:ext cx="2895597" cy="219807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/ansible/</a:t>
            </a:r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ansible.cfg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E00F7A1-6A9E-4106-B9BC-3CDF52CA086D}"/>
              </a:ext>
            </a:extLst>
          </p:cNvPr>
          <p:cNvSpPr/>
          <p:nvPr/>
        </p:nvSpPr>
        <p:spPr bwMode="auto">
          <a:xfrm>
            <a:off x="604685" y="4953000"/>
            <a:ext cx="11053914" cy="1066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 are not merged, the first found is considered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165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B16DD-9740-4500-8F3B-DC7D094B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714A2-C3B6-4788-B591-8E647C1A5A22}"/>
              </a:ext>
            </a:extLst>
          </p:cNvPr>
          <p:cNvSpPr/>
          <p:nvPr/>
        </p:nvSpPr>
        <p:spPr bwMode="auto">
          <a:xfrm>
            <a:off x="3505200" y="1535722"/>
            <a:ext cx="2286001" cy="219807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the actual 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933C5E-7379-40C2-BD3F-A12BD42DEABC}"/>
              </a:ext>
            </a:extLst>
          </p:cNvPr>
          <p:cNvSpPr/>
          <p:nvPr/>
        </p:nvSpPr>
        <p:spPr bwMode="auto">
          <a:xfrm>
            <a:off x="6400800" y="1535723"/>
            <a:ext cx="2286000" cy="219807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executed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manually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in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batches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C652B1-5AC1-424D-BC8F-454FBAB59F36}"/>
              </a:ext>
            </a:extLst>
          </p:cNvPr>
          <p:cNvSpPr/>
          <p:nvPr/>
        </p:nvSpPr>
        <p:spPr bwMode="auto">
          <a:xfrm>
            <a:off x="3502742" y="4114800"/>
            <a:ext cx="2286001" cy="219807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Also known as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plugins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 plugins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3E5BD0-A0BB-4456-A9FF-BFAB4A834F8A}"/>
              </a:ext>
            </a:extLst>
          </p:cNvPr>
          <p:cNvSpPr/>
          <p:nvPr/>
        </p:nvSpPr>
        <p:spPr bwMode="auto">
          <a:xfrm>
            <a:off x="6403257" y="4114800"/>
            <a:ext cx="2285999" cy="219807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Organized in categories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(Command, Files, System, etc.)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53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B16DD-9740-4500-8F3B-DC7D094B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Plays &amp; Playbooks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714A2-C3B6-4788-B591-8E647C1A5A22}"/>
              </a:ext>
            </a:extLst>
          </p:cNvPr>
          <p:cNvSpPr/>
          <p:nvPr/>
        </p:nvSpPr>
        <p:spPr bwMode="auto">
          <a:xfrm>
            <a:off x="1143000" y="2209800"/>
            <a:ext cx="2286001" cy="219807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Plays map hosts to tasks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933C5E-7379-40C2-BD3F-A12BD42DEABC}"/>
              </a:ext>
            </a:extLst>
          </p:cNvPr>
          <p:cNvSpPr/>
          <p:nvPr/>
        </p:nvSpPr>
        <p:spPr bwMode="auto">
          <a:xfrm>
            <a:off x="3684638" y="2209800"/>
            <a:ext cx="2286000" cy="219807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play can have multiple tasks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C652B1-5AC1-424D-BC8F-454FBAB59F36}"/>
              </a:ext>
            </a:extLst>
          </p:cNvPr>
          <p:cNvSpPr/>
          <p:nvPr/>
        </p:nvSpPr>
        <p:spPr bwMode="auto">
          <a:xfrm>
            <a:off x="6226275" y="2209799"/>
            <a:ext cx="2286001" cy="219807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 call modules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3E5BD0-A0BB-4456-A9FF-BFAB4A834F8A}"/>
              </a:ext>
            </a:extLst>
          </p:cNvPr>
          <p:cNvSpPr/>
          <p:nvPr/>
        </p:nvSpPr>
        <p:spPr bwMode="auto">
          <a:xfrm>
            <a:off x="8765452" y="2192593"/>
            <a:ext cx="2285999" cy="219807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 run sequentially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7DA3B-BADF-4D5A-9A30-734B0AD6A5D5}"/>
              </a:ext>
            </a:extLst>
          </p:cNvPr>
          <p:cNvSpPr/>
          <p:nvPr/>
        </p:nvSpPr>
        <p:spPr bwMode="auto">
          <a:xfrm>
            <a:off x="1140550" y="4648200"/>
            <a:ext cx="9910902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playbook contains one or more plays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01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Practice: Configuration Management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2581" y1="80100" x2="65161" y2="89055"/>
                        <a14:foregroundMark x1="30968" y1="23881" x2="67742" y2="238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6000" y="999000"/>
            <a:ext cx="2520000" cy="32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Backup &amp; Restore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2581" y1="80100" x2="65161" y2="89055"/>
                        <a14:foregroundMark x1="30968" y1="23881" x2="67742" y2="238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6000" y="999000"/>
            <a:ext cx="2520000" cy="32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B16DD-9740-4500-8F3B-DC7D094B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Options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8D7D3E-DA7B-4765-852E-9F3328C05EFE}"/>
              </a:ext>
            </a:extLst>
          </p:cNvPr>
          <p:cNvSpPr/>
          <p:nvPr/>
        </p:nvSpPr>
        <p:spPr bwMode="auto">
          <a:xfrm>
            <a:off x="2738582" y="1900092"/>
            <a:ext cx="2053361" cy="197438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Archiving with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A7F53-2B80-419B-AEA6-26C277E56742}"/>
              </a:ext>
            </a:extLst>
          </p:cNvPr>
          <p:cNvSpPr/>
          <p:nvPr/>
        </p:nvSpPr>
        <p:spPr bwMode="auto">
          <a:xfrm>
            <a:off x="5176982" y="1897783"/>
            <a:ext cx="2053361" cy="197438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Mirror directories with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rsync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5FB494-55A5-4B72-9227-BA45CC9B9794}"/>
              </a:ext>
            </a:extLst>
          </p:cNvPr>
          <p:cNvSpPr/>
          <p:nvPr/>
        </p:nvSpPr>
        <p:spPr bwMode="auto">
          <a:xfrm>
            <a:off x="7615382" y="1897783"/>
            <a:ext cx="2053361" cy="197438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disks with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57040B-6D27-4821-8C40-DE38CF751683}"/>
              </a:ext>
            </a:extLst>
          </p:cNvPr>
          <p:cNvSpPr/>
          <p:nvPr/>
        </p:nvSpPr>
        <p:spPr bwMode="auto">
          <a:xfrm>
            <a:off x="4038021" y="4191000"/>
            <a:ext cx="2053361" cy="197438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Tape Devices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7A1898-9055-4D8A-97DB-2F71D38D819E}"/>
              </a:ext>
            </a:extLst>
          </p:cNvPr>
          <p:cNvSpPr/>
          <p:nvPr/>
        </p:nvSpPr>
        <p:spPr bwMode="auto">
          <a:xfrm>
            <a:off x="6472382" y="4191000"/>
            <a:ext cx="2053361" cy="197438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Suites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428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B16DD-9740-4500-8F3B-DC7D094B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8D7D3E-DA7B-4765-852E-9F3328C05EFE}"/>
              </a:ext>
            </a:extLst>
          </p:cNvPr>
          <p:cNvSpPr/>
          <p:nvPr/>
        </p:nvSpPr>
        <p:spPr bwMode="auto">
          <a:xfrm>
            <a:off x="2738582" y="1900092"/>
            <a:ext cx="2053361" cy="197438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archives with 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 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A7F53-2B80-419B-AEA6-26C277E56742}"/>
              </a:ext>
            </a:extLst>
          </p:cNvPr>
          <p:cNvSpPr/>
          <p:nvPr/>
        </p:nvSpPr>
        <p:spPr bwMode="auto">
          <a:xfrm>
            <a:off x="5069319" y="1897783"/>
            <a:ext cx="2053361" cy="197438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or list archive contents with 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-t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option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5FB494-55A5-4B72-9227-BA45CC9B9794}"/>
              </a:ext>
            </a:extLst>
          </p:cNvPr>
          <p:cNvSpPr/>
          <p:nvPr/>
        </p:nvSpPr>
        <p:spPr bwMode="auto">
          <a:xfrm>
            <a:off x="7400056" y="1897783"/>
            <a:ext cx="2053361" cy="197438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Expand or extract archives with 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-x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option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57040B-6D27-4821-8C40-DE38CF751683}"/>
              </a:ext>
            </a:extLst>
          </p:cNvPr>
          <p:cNvSpPr/>
          <p:nvPr/>
        </p:nvSpPr>
        <p:spPr bwMode="auto">
          <a:xfrm>
            <a:off x="2738582" y="4114800"/>
            <a:ext cx="2053361" cy="197438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work with </a:t>
            </a:r>
          </a:p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gzip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compressed archives use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-z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7A1898-9055-4D8A-97DB-2F71D38D819E}"/>
              </a:ext>
            </a:extLst>
          </p:cNvPr>
          <p:cNvSpPr/>
          <p:nvPr/>
        </p:nvSpPr>
        <p:spPr bwMode="auto">
          <a:xfrm>
            <a:off x="5069318" y="4114800"/>
            <a:ext cx="2053361" cy="197438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work with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bzip2 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compressed archives use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A0E9FC-4EF3-496D-BCB3-8CBC27A753DF}"/>
              </a:ext>
            </a:extLst>
          </p:cNvPr>
          <p:cNvSpPr/>
          <p:nvPr/>
        </p:nvSpPr>
        <p:spPr bwMode="auto">
          <a:xfrm>
            <a:off x="7400056" y="4114800"/>
            <a:ext cx="2053361" cy="197438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work with </a:t>
            </a:r>
          </a:p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xz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compressed archives use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option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18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B16DD-9740-4500-8F3B-DC7D094B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rsync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8D7D3E-DA7B-4765-852E-9F3328C05EFE}"/>
              </a:ext>
            </a:extLst>
          </p:cNvPr>
          <p:cNvSpPr/>
          <p:nvPr/>
        </p:nvSpPr>
        <p:spPr bwMode="auto">
          <a:xfrm>
            <a:off x="2775527" y="2819400"/>
            <a:ext cx="2053361" cy="197438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Locally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 folders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A7F53-2B80-419B-AEA6-26C277E56742}"/>
              </a:ext>
            </a:extLst>
          </p:cNvPr>
          <p:cNvSpPr/>
          <p:nvPr/>
        </p:nvSpPr>
        <p:spPr bwMode="auto">
          <a:xfrm>
            <a:off x="5213927" y="2817091"/>
            <a:ext cx="2053361" cy="197438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Remotely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5FB494-55A5-4B72-9227-BA45CC9B9794}"/>
              </a:ext>
            </a:extLst>
          </p:cNvPr>
          <p:cNvSpPr/>
          <p:nvPr/>
        </p:nvSpPr>
        <p:spPr bwMode="auto">
          <a:xfrm>
            <a:off x="7652327" y="2817091"/>
            <a:ext cx="2053361" cy="197438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Remotely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via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rsync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873/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518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B16DD-9740-4500-8F3B-DC7D094B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8D7D3E-DA7B-4765-852E-9F3328C05EFE}"/>
              </a:ext>
            </a:extLst>
          </p:cNvPr>
          <p:cNvSpPr/>
          <p:nvPr/>
        </p:nvSpPr>
        <p:spPr bwMode="auto">
          <a:xfrm>
            <a:off x="1371600" y="2743200"/>
            <a:ext cx="2053361" cy="197438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file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source is set with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A7F53-2B80-419B-AEA6-26C277E56742}"/>
              </a:ext>
            </a:extLst>
          </p:cNvPr>
          <p:cNvSpPr/>
          <p:nvPr/>
        </p:nvSpPr>
        <p:spPr bwMode="auto">
          <a:xfrm>
            <a:off x="3838867" y="2743200"/>
            <a:ext cx="2053361" cy="197438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file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target is set with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of=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5FB494-55A5-4B72-9227-BA45CC9B9794}"/>
              </a:ext>
            </a:extLst>
          </p:cNvPr>
          <p:cNvSpPr/>
          <p:nvPr/>
        </p:nvSpPr>
        <p:spPr bwMode="auto">
          <a:xfrm>
            <a:off x="6306134" y="2745509"/>
            <a:ext cx="2053361" cy="197438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size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set with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bs=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57040B-6D27-4821-8C40-DE38CF751683}"/>
              </a:ext>
            </a:extLst>
          </p:cNvPr>
          <p:cNvSpPr/>
          <p:nvPr/>
        </p:nvSpPr>
        <p:spPr bwMode="auto">
          <a:xfrm>
            <a:off x="8773401" y="2743200"/>
            <a:ext cx="2053361" cy="197438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count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set with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count=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880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B16DD-9740-4500-8F3B-DC7D094B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Tape Devices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8D7D3E-DA7B-4765-852E-9F3328C05EFE}"/>
              </a:ext>
            </a:extLst>
          </p:cNvPr>
          <p:cNvSpPr/>
          <p:nvPr/>
        </p:nvSpPr>
        <p:spPr bwMode="auto">
          <a:xfrm>
            <a:off x="2667000" y="2819400"/>
            <a:ext cx="2053361" cy="197438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Rewinding tape devices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/dev/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A7F53-2B80-419B-AEA6-26C277E56742}"/>
              </a:ext>
            </a:extLst>
          </p:cNvPr>
          <p:cNvSpPr/>
          <p:nvPr/>
        </p:nvSpPr>
        <p:spPr bwMode="auto">
          <a:xfrm>
            <a:off x="5105400" y="2817091"/>
            <a:ext cx="2053361" cy="197438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Non-rewinding tape devices 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/dev/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5FB494-55A5-4B72-9227-BA45CC9B9794}"/>
              </a:ext>
            </a:extLst>
          </p:cNvPr>
          <p:cNvSpPr/>
          <p:nvPr/>
        </p:nvSpPr>
        <p:spPr bwMode="auto">
          <a:xfrm>
            <a:off x="7543800" y="2817091"/>
            <a:ext cx="2053361" cy="197438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magnetic tapes with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/bin/mt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608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is Near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171F5-5FBD-420B-A8FC-7950D1C65D51}"/>
              </a:ext>
            </a:extLst>
          </p:cNvPr>
          <p:cNvSpPr txBox="1"/>
          <p:nvPr/>
        </p:nvSpPr>
        <p:spPr>
          <a:xfrm>
            <a:off x="1725078" y="1762447"/>
            <a:ext cx="8741844" cy="206746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500" dirty="0"/>
              <a:t>THIS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B4C81-13A6-49AB-82CB-EA2EED952290}"/>
              </a:ext>
            </a:extLst>
          </p:cNvPr>
          <p:cNvSpPr txBox="1"/>
          <p:nvPr/>
        </p:nvSpPr>
        <p:spPr>
          <a:xfrm rot="16200000">
            <a:off x="1385937" y="3808837"/>
            <a:ext cx="1565200" cy="108648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dirty="0"/>
              <a:t>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E0FD7-1D5B-4E68-ACF0-631FC436C71B}"/>
              </a:ext>
            </a:extLst>
          </p:cNvPr>
          <p:cNvSpPr txBox="1"/>
          <p:nvPr/>
        </p:nvSpPr>
        <p:spPr>
          <a:xfrm>
            <a:off x="2551861" y="2939910"/>
            <a:ext cx="3721239" cy="261421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900" dirty="0"/>
              <a:t>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D9259-DDF7-4D5C-9302-C6F8E93E567B}"/>
              </a:ext>
            </a:extLst>
          </p:cNvPr>
          <p:cNvSpPr txBox="1"/>
          <p:nvPr/>
        </p:nvSpPr>
        <p:spPr>
          <a:xfrm>
            <a:off x="6429602" y="3827525"/>
            <a:ext cx="1348025" cy="137592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200" b="1" dirty="0"/>
              <a:t>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8BC35-864D-419F-9709-2E7EB266F3D2}"/>
              </a:ext>
            </a:extLst>
          </p:cNvPr>
          <p:cNvSpPr txBox="1"/>
          <p:nvPr/>
        </p:nvSpPr>
        <p:spPr>
          <a:xfrm>
            <a:off x="6369905" y="3467182"/>
            <a:ext cx="1467417" cy="79705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dirty="0"/>
              <a:t>MORE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002E1-91E6-48ED-8108-E552EA4DB138}"/>
              </a:ext>
            </a:extLst>
          </p:cNvPr>
          <p:cNvSpPr txBox="1"/>
          <p:nvPr/>
        </p:nvSpPr>
        <p:spPr>
          <a:xfrm>
            <a:off x="7652651" y="2930482"/>
            <a:ext cx="2801115" cy="261421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900" b="1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6822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B16DD-9740-4500-8F3B-DC7D094B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Suites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8D7D3E-DA7B-4765-852E-9F3328C05EFE}"/>
              </a:ext>
            </a:extLst>
          </p:cNvPr>
          <p:cNvSpPr/>
          <p:nvPr/>
        </p:nvSpPr>
        <p:spPr bwMode="auto">
          <a:xfrm>
            <a:off x="2667000" y="2819400"/>
            <a:ext cx="2053361" cy="197438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Amanda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A7F53-2B80-419B-AEA6-26C277E56742}"/>
              </a:ext>
            </a:extLst>
          </p:cNvPr>
          <p:cNvSpPr/>
          <p:nvPr/>
        </p:nvSpPr>
        <p:spPr bwMode="auto">
          <a:xfrm>
            <a:off x="5105400" y="2817091"/>
            <a:ext cx="2053361" cy="197438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Bacula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5FB494-55A5-4B72-9227-BA45CC9B9794}"/>
              </a:ext>
            </a:extLst>
          </p:cNvPr>
          <p:cNvSpPr/>
          <p:nvPr/>
        </p:nvSpPr>
        <p:spPr bwMode="auto">
          <a:xfrm>
            <a:off x="7543800" y="2817091"/>
            <a:ext cx="2053361" cy="197438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Relax and Recover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ReaR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890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Backup &amp; Restore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Bacula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2581" y1="80100" x2="65161" y2="89055"/>
                        <a14:foregroundMark x1="30968" y1="23881" x2="67742" y2="238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6000" y="999000"/>
            <a:ext cx="2520000" cy="32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1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B16DD-9740-4500-8F3B-DC7D094B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8D7D3E-DA7B-4765-852E-9F3328C05EFE}"/>
              </a:ext>
            </a:extLst>
          </p:cNvPr>
          <p:cNvSpPr/>
          <p:nvPr/>
        </p:nvSpPr>
        <p:spPr bwMode="auto">
          <a:xfrm>
            <a:off x="1219200" y="1371600"/>
            <a:ext cx="1748561" cy="16813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Allows the administrator or user to communicate with the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Bacula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Director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A7F53-2B80-419B-AEA6-26C277E56742}"/>
              </a:ext>
            </a:extLst>
          </p:cNvPr>
          <p:cNvSpPr/>
          <p:nvPr/>
        </p:nvSpPr>
        <p:spPr bwMode="auto">
          <a:xfrm>
            <a:off x="4267200" y="1598982"/>
            <a:ext cx="1748561" cy="16813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Supervises all the backup, restore, verify and archive operations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5FB494-55A5-4B72-9227-BA45CC9B9794}"/>
              </a:ext>
            </a:extLst>
          </p:cNvPr>
          <p:cNvSpPr/>
          <p:nvPr/>
        </p:nvSpPr>
        <p:spPr bwMode="auto">
          <a:xfrm>
            <a:off x="6781800" y="1598982"/>
            <a:ext cx="1748561" cy="16813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Catalog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programs responsible for maintaining the file indexes and volume databases for all files backed 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A62A7-A30A-49D4-B14B-5BEA9CF1B58F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https://www.bacula.org/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D0B59A-2FCF-4CD8-B3EE-C69540613ADA}"/>
              </a:ext>
            </a:extLst>
          </p:cNvPr>
          <p:cNvSpPr/>
          <p:nvPr/>
        </p:nvSpPr>
        <p:spPr bwMode="auto">
          <a:xfrm>
            <a:off x="6781800" y="3820341"/>
            <a:ext cx="1748561" cy="16813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programs that perform the storage and recovery of the file attributes and data to the physical backup media or volumes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9884B8-973B-4F61-B7E9-161226DFA467}"/>
              </a:ext>
            </a:extLst>
          </p:cNvPr>
          <p:cNvSpPr/>
          <p:nvPr/>
        </p:nvSpPr>
        <p:spPr bwMode="auto">
          <a:xfrm>
            <a:off x="4267200" y="3820342"/>
            <a:ext cx="1748561" cy="16813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software program that is installed on the machine to be backed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E5785F-648B-4A36-A183-B71BC262C203}"/>
              </a:ext>
            </a:extLst>
          </p:cNvPr>
          <p:cNvSpPr/>
          <p:nvPr/>
        </p:nvSpPr>
        <p:spPr bwMode="auto">
          <a:xfrm>
            <a:off x="1219199" y="5033868"/>
            <a:ext cx="1748561" cy="16813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that allows the administrator or user to watch current status of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Bacula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Directors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Bacula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Daemons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Bacula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Storage Daemons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8A40E3-1BBF-458D-8F7F-F9FC349F664E}"/>
              </a:ext>
            </a:extLst>
          </p:cNvPr>
          <p:cNvSpPr/>
          <p:nvPr/>
        </p:nvSpPr>
        <p:spPr bwMode="auto">
          <a:xfrm>
            <a:off x="9296400" y="3818033"/>
            <a:ext cx="1748561" cy="16813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device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(Tape or Disk)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F2C1AF-F6F4-43C9-8632-88789C3FEAF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967761" y="2212255"/>
            <a:ext cx="1299439" cy="22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70C6B6-DF80-4DCF-9C41-31E43AEADB59}"/>
              </a:ext>
            </a:extLst>
          </p:cNvPr>
          <p:cNvCxnSpPr>
            <a:cxnSpLocks/>
            <a:stCxn id="12" idx="3"/>
            <a:endCxn id="11" idx="2"/>
          </p:cNvCxnSpPr>
          <p:nvPr/>
        </p:nvCxnSpPr>
        <p:spPr>
          <a:xfrm flipV="1">
            <a:off x="2967760" y="5501651"/>
            <a:ext cx="2173721" cy="37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1782B8-690D-4125-92D4-6371D1E3D751}"/>
              </a:ext>
            </a:extLst>
          </p:cNvPr>
          <p:cNvCxnSpPr>
            <a:stCxn id="12" idx="3"/>
            <a:endCxn id="7" idx="2"/>
          </p:cNvCxnSpPr>
          <p:nvPr/>
        </p:nvCxnSpPr>
        <p:spPr>
          <a:xfrm flipV="1">
            <a:off x="2967760" y="5501650"/>
            <a:ext cx="4688321" cy="37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84FDDF-6545-45CC-BD32-905212CD0B7E}"/>
              </a:ext>
            </a:extLst>
          </p:cNvPr>
          <p:cNvCxnSpPr>
            <a:endCxn id="9" idx="1"/>
          </p:cNvCxnSpPr>
          <p:nvPr/>
        </p:nvCxnSpPr>
        <p:spPr>
          <a:xfrm flipV="1">
            <a:off x="2967760" y="2439637"/>
            <a:ext cx="1299440" cy="330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754930A-92FD-43D9-B65A-E2615927A243}"/>
              </a:ext>
            </a:extLst>
          </p:cNvPr>
          <p:cNvSpPr/>
          <p:nvPr/>
        </p:nvSpPr>
        <p:spPr bwMode="auto">
          <a:xfrm>
            <a:off x="6168161" y="2325336"/>
            <a:ext cx="457200" cy="228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001F844-31B4-4556-B74A-B3AD503CA0FF}"/>
              </a:ext>
            </a:extLst>
          </p:cNvPr>
          <p:cNvSpPr/>
          <p:nvPr/>
        </p:nvSpPr>
        <p:spPr bwMode="auto">
          <a:xfrm rot="5400000">
            <a:off x="4910427" y="3436016"/>
            <a:ext cx="457200" cy="228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104774E-603A-4E09-B07E-94BC373CE11C}"/>
              </a:ext>
            </a:extLst>
          </p:cNvPr>
          <p:cNvSpPr/>
          <p:nvPr/>
        </p:nvSpPr>
        <p:spPr bwMode="auto">
          <a:xfrm>
            <a:off x="6168161" y="4546695"/>
            <a:ext cx="457200" cy="228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8FDBCBF-F7D0-4A4B-A74D-6B0B8474921A}"/>
              </a:ext>
            </a:extLst>
          </p:cNvPr>
          <p:cNvSpPr/>
          <p:nvPr/>
        </p:nvSpPr>
        <p:spPr bwMode="auto">
          <a:xfrm>
            <a:off x="8682761" y="4544387"/>
            <a:ext cx="457200" cy="228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6155A52-4BBA-4EDC-B243-ABE1BB66F1B8}"/>
              </a:ext>
            </a:extLst>
          </p:cNvPr>
          <p:cNvSpPr/>
          <p:nvPr/>
        </p:nvSpPr>
        <p:spPr bwMode="auto">
          <a:xfrm rot="1800000">
            <a:off x="6046529" y="3439987"/>
            <a:ext cx="700464" cy="228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482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7" grpId="0" animBg="1"/>
      <p:bldP spid="11" grpId="0" animBg="1"/>
      <p:bldP spid="12" grpId="0" animBg="1"/>
      <p:bldP spid="13" grpId="0" animBg="1"/>
      <p:bldP spid="24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B16DD-9740-4500-8F3B-DC7D094B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Overview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6BC9E7-9CB3-4EA8-B189-E14727398BD0}"/>
              </a:ext>
            </a:extLst>
          </p:cNvPr>
          <p:cNvSpPr/>
          <p:nvPr/>
        </p:nvSpPr>
        <p:spPr bwMode="auto">
          <a:xfrm>
            <a:off x="533400" y="1295400"/>
            <a:ext cx="6057995" cy="512762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 config 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bacula-dir.conf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E7535A-9F55-40D2-B9B8-529EA5764151}"/>
              </a:ext>
            </a:extLst>
          </p:cNvPr>
          <p:cNvSpPr/>
          <p:nvPr/>
        </p:nvSpPr>
        <p:spPr bwMode="auto">
          <a:xfrm>
            <a:off x="6819995" y="1295401"/>
            <a:ext cx="4876800" cy="1142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 config </a:t>
            </a:r>
            <a:r>
              <a: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bconsole.conf</a:t>
            </a:r>
            <a:r>
              <a: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1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3CD212-3098-4C10-B58F-6CF2C42C7D5D}"/>
              </a:ext>
            </a:extLst>
          </p:cNvPr>
          <p:cNvSpPr/>
          <p:nvPr/>
        </p:nvSpPr>
        <p:spPr bwMode="auto">
          <a:xfrm>
            <a:off x="6819995" y="2518273"/>
            <a:ext cx="4876800" cy="15425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daemon config </a:t>
            </a:r>
            <a:r>
              <a: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bacula-fd.conf</a:t>
            </a:r>
            <a:r>
              <a: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4EE937-D0BD-472D-BF6E-F5A8C67A59F9}"/>
              </a:ext>
            </a:extLst>
          </p:cNvPr>
          <p:cNvSpPr/>
          <p:nvPr/>
        </p:nvSpPr>
        <p:spPr bwMode="auto">
          <a:xfrm>
            <a:off x="6819995" y="4140702"/>
            <a:ext cx="4876802" cy="228232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daemon config </a:t>
            </a:r>
            <a:r>
              <a: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bacula-sd.conf</a:t>
            </a:r>
            <a:r>
              <a: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51D341-D940-4983-91A9-0390CBBAC905}"/>
              </a:ext>
            </a:extLst>
          </p:cNvPr>
          <p:cNvSpPr/>
          <p:nvPr/>
        </p:nvSpPr>
        <p:spPr bwMode="auto">
          <a:xfrm>
            <a:off x="2800397" y="1704994"/>
            <a:ext cx="1524000" cy="80239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director record for general setup</a:t>
            </a:r>
            <a:endParaRPr lang="en-US" sz="9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21B130-5705-490B-B6EC-677576BDFCAA}"/>
              </a:ext>
            </a:extLst>
          </p:cNvPr>
          <p:cNvSpPr/>
          <p:nvPr/>
        </p:nvSpPr>
        <p:spPr bwMode="auto">
          <a:xfrm>
            <a:off x="795577" y="2349261"/>
            <a:ext cx="1447800" cy="80239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pointer to the computer that will be backed up</a:t>
            </a:r>
            <a:endParaRPr lang="en-US" sz="9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F05C8A-624C-4734-A906-9EA75D80202F}"/>
              </a:ext>
            </a:extLst>
          </p:cNvPr>
          <p:cNvSpPr/>
          <p:nvPr/>
        </p:nvSpPr>
        <p:spPr bwMode="auto">
          <a:xfrm>
            <a:off x="795577" y="3513593"/>
            <a:ext cx="1447800" cy="109927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pointer to the backup device (tape drive or disk storage)</a:t>
            </a:r>
            <a:endParaRPr lang="en-US" sz="9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0B5350-BE6F-44E8-96A4-D470F7673E13}"/>
              </a:ext>
            </a:extLst>
          </p:cNvPr>
          <p:cNvSpPr/>
          <p:nvPr/>
        </p:nvSpPr>
        <p:spPr bwMode="auto">
          <a:xfrm>
            <a:off x="2796546" y="2815919"/>
            <a:ext cx="1524000" cy="16019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one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FileSet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a single 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backed up according to a 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a 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Pool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tapes/files on a 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device</a:t>
            </a:r>
            <a:endParaRPr lang="en-US" sz="9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B7D0D1-216A-4D71-8C9D-52F6C48729B3}"/>
              </a:ext>
            </a:extLst>
          </p:cNvPr>
          <p:cNvSpPr/>
          <p:nvPr/>
        </p:nvSpPr>
        <p:spPr bwMode="auto">
          <a:xfrm>
            <a:off x="4881417" y="2349261"/>
            <a:ext cx="1447800" cy="11084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when this job will run and if it is a full or incremental backup</a:t>
            </a:r>
            <a:endParaRPr lang="en-US" sz="9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F9C26C-6B5C-4219-8A24-A67CBC6496EF}"/>
              </a:ext>
            </a:extLst>
          </p:cNvPr>
          <p:cNvSpPr/>
          <p:nvPr/>
        </p:nvSpPr>
        <p:spPr bwMode="auto">
          <a:xfrm>
            <a:off x="4881417" y="3616881"/>
            <a:ext cx="1447800" cy="130434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FileSet</a:t>
            </a:r>
            <a:endParaRPr lang="en-U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paths to the files you want to backup, with rules to exclude certain files</a:t>
            </a:r>
            <a:endParaRPr lang="en-US" sz="9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1796C2-76CF-4F69-B774-06215B1B7D1B}"/>
              </a:ext>
            </a:extLst>
          </p:cNvPr>
          <p:cNvSpPr/>
          <p:nvPr/>
        </p:nvSpPr>
        <p:spPr bwMode="auto">
          <a:xfrm>
            <a:off x="2796546" y="4788138"/>
            <a:ext cx="1523999" cy="11084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Pool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of tapes or disk files which make up the storage. </a:t>
            </a:r>
            <a:endParaRPr lang="en-US" sz="9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98CAF5-34AA-4C6D-AEE0-B5E6D31D79B7}"/>
              </a:ext>
            </a:extLst>
          </p:cNvPr>
          <p:cNvSpPr/>
          <p:nvPr/>
        </p:nvSpPr>
        <p:spPr bwMode="auto">
          <a:xfrm>
            <a:off x="6896195" y="2819401"/>
            <a:ext cx="1447800" cy="11084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client record for general setup</a:t>
            </a:r>
            <a:endParaRPr lang="en-US" sz="9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09777B-194F-4492-A904-435AE010F225}"/>
              </a:ext>
            </a:extLst>
          </p:cNvPr>
          <p:cNvSpPr/>
          <p:nvPr/>
        </p:nvSpPr>
        <p:spPr bwMode="auto">
          <a:xfrm>
            <a:off x="8484271" y="2819401"/>
            <a:ext cx="1555176" cy="11084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Authentication details for the director allowed to control this daemon</a:t>
            </a:r>
            <a:endParaRPr lang="en-US" sz="9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B580DF-C28A-407F-963A-DC434DB20487}"/>
              </a:ext>
            </a:extLst>
          </p:cNvPr>
          <p:cNvSpPr/>
          <p:nvPr/>
        </p:nvSpPr>
        <p:spPr bwMode="auto">
          <a:xfrm>
            <a:off x="10172795" y="2819400"/>
            <a:ext cx="1447800" cy="11084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Messages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messages are sent back to the director</a:t>
            </a:r>
            <a:endParaRPr lang="en-US" sz="9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61014CA-8DD6-47F4-9B2A-76F688B31510}"/>
              </a:ext>
            </a:extLst>
          </p:cNvPr>
          <p:cNvSpPr/>
          <p:nvPr/>
        </p:nvSpPr>
        <p:spPr bwMode="auto">
          <a:xfrm>
            <a:off x="6896195" y="1600200"/>
            <a:ext cx="4724400" cy="73744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directors this console can connect to. Usually, we have one director</a:t>
            </a:r>
            <a:endParaRPr lang="en-US" sz="9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82E9F3-4C53-4974-AD65-7FD3D451BE70}"/>
              </a:ext>
            </a:extLst>
          </p:cNvPr>
          <p:cNvSpPr/>
          <p:nvPr/>
        </p:nvSpPr>
        <p:spPr bwMode="auto">
          <a:xfrm>
            <a:off x="6896195" y="4419600"/>
            <a:ext cx="2286000" cy="86526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client record for general setup</a:t>
            </a:r>
            <a:endParaRPr lang="en-US" sz="9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BBDEE9-17E4-42B7-9DCE-30FB74894CCF}"/>
              </a:ext>
            </a:extLst>
          </p:cNvPr>
          <p:cNvSpPr/>
          <p:nvPr/>
        </p:nvSpPr>
        <p:spPr bwMode="auto">
          <a:xfrm>
            <a:off x="9334595" y="4426498"/>
            <a:ext cx="2286000" cy="86526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Authentication details for the director allowed to control this daemon</a:t>
            </a:r>
            <a:endParaRPr lang="en-US" sz="9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915C10-DE3F-4CCC-A861-F4732097A266}"/>
              </a:ext>
            </a:extLst>
          </p:cNvPr>
          <p:cNvSpPr/>
          <p:nvPr/>
        </p:nvSpPr>
        <p:spPr bwMode="auto">
          <a:xfrm>
            <a:off x="6903698" y="5418708"/>
            <a:ext cx="2286000" cy="8652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Messages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messages are sent back to the director</a:t>
            </a:r>
            <a:endParaRPr lang="en-US" sz="9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6B932D-E74D-4C88-88F6-9E07AEE40244}"/>
              </a:ext>
            </a:extLst>
          </p:cNvPr>
          <p:cNvSpPr/>
          <p:nvPr/>
        </p:nvSpPr>
        <p:spPr bwMode="auto">
          <a:xfrm>
            <a:off x="9334595" y="5418708"/>
            <a:ext cx="2286000" cy="86526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 of the storage device (tape driver or disk)</a:t>
            </a:r>
            <a:endParaRPr lang="en-US" sz="9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00B76-0F02-4F57-B8EE-D2B1E7AC2557}"/>
              </a:ext>
            </a:extLst>
          </p:cNvPr>
          <p:cNvSpPr/>
          <p:nvPr/>
        </p:nvSpPr>
        <p:spPr bwMode="auto">
          <a:xfrm>
            <a:off x="4881415" y="5495428"/>
            <a:ext cx="1447801" cy="80239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Setup the notification emails</a:t>
            </a:r>
            <a:endParaRPr lang="en-US" sz="9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A56F51-3799-48D5-8422-C3EF356B8C16}"/>
              </a:ext>
            </a:extLst>
          </p:cNvPr>
          <p:cNvSpPr/>
          <p:nvPr/>
        </p:nvSpPr>
        <p:spPr bwMode="auto">
          <a:xfrm>
            <a:off x="795577" y="4974802"/>
            <a:ext cx="1447798" cy="13230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Catalogue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 of the SQL database which stores the catalogue (index to contents of backups)</a:t>
            </a:r>
            <a:endParaRPr lang="en-US" sz="9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F26088-194F-4144-8109-83E2E7D04B7D}"/>
              </a:ext>
            </a:extLst>
          </p:cNvPr>
          <p:cNvSpPr txBox="1"/>
          <p:nvPr/>
        </p:nvSpPr>
        <p:spPr>
          <a:xfrm>
            <a:off x="768626" y="6345660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https://www.bacula.org/9.6.x-manuals/en/main/What_is_Bacula.html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2C2C22-4E5A-4C24-8C10-76C29B4B1530}"/>
              </a:ext>
            </a:extLst>
          </p:cNvPr>
          <p:cNvCxnSpPr>
            <a:stCxn id="33" idx="1"/>
            <a:endCxn id="31" idx="3"/>
          </p:cNvCxnSpPr>
          <p:nvPr/>
        </p:nvCxnSpPr>
        <p:spPr>
          <a:xfrm flipH="1" flipV="1">
            <a:off x="2243377" y="2750459"/>
            <a:ext cx="553169" cy="8664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B99A4F-6217-4855-A20D-9328D36C00E1}"/>
              </a:ext>
            </a:extLst>
          </p:cNvPr>
          <p:cNvCxnSpPr>
            <a:endCxn id="32" idx="3"/>
          </p:cNvCxnSpPr>
          <p:nvPr/>
        </p:nvCxnSpPr>
        <p:spPr>
          <a:xfrm flipH="1">
            <a:off x="2243377" y="3616881"/>
            <a:ext cx="553169" cy="446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9B7E86-AAF7-44C0-B34D-ACCE5B7EDF8D}"/>
              </a:ext>
            </a:extLst>
          </p:cNvPr>
          <p:cNvCxnSpPr>
            <a:stCxn id="33" idx="2"/>
            <a:endCxn id="36" idx="0"/>
          </p:cNvCxnSpPr>
          <p:nvPr/>
        </p:nvCxnSpPr>
        <p:spPr>
          <a:xfrm>
            <a:off x="3558546" y="4417844"/>
            <a:ext cx="0" cy="370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A81B6-40C8-4EE9-844E-072E8D3CDE8E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 flipV="1">
            <a:off x="4320546" y="2903510"/>
            <a:ext cx="560871" cy="7133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BDC7B76-8846-473C-84C5-7757DE329B80}"/>
              </a:ext>
            </a:extLst>
          </p:cNvPr>
          <p:cNvCxnSpPr>
            <a:endCxn id="35" idx="1"/>
          </p:cNvCxnSpPr>
          <p:nvPr/>
        </p:nvCxnSpPr>
        <p:spPr>
          <a:xfrm>
            <a:off x="4328248" y="3616881"/>
            <a:ext cx="553169" cy="652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456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Practice: Backup and Restore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2581" y1="80100" x2="65161" y2="89055"/>
                        <a14:foregroundMark x1="30968" y1="23881" x2="67742" y2="238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6000" y="999000"/>
            <a:ext cx="2520000" cy="32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7702" y="2547480"/>
            <a:ext cx="3624607" cy="100944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8390" y="1394260"/>
            <a:ext cx="3333747" cy="96654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3672" y="5306518"/>
            <a:ext cx="3654992" cy="113460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7702" y="1394258"/>
            <a:ext cx="3624607" cy="988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612" y="4078083"/>
            <a:ext cx="2553730" cy="236304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3672" y="3834175"/>
            <a:ext cx="3654992" cy="12304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664" y="2606295"/>
            <a:ext cx="1600370" cy="123048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41" y="2617597"/>
            <a:ext cx="1600370" cy="12078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226" y="5306520"/>
            <a:ext cx="3624607" cy="113460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3672" y="1394259"/>
            <a:ext cx="3390629" cy="2162669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225" y="3863080"/>
            <a:ext cx="3624607" cy="1230487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60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7383" y="1764434"/>
            <a:ext cx="5036134" cy="1394637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7383" y="4238790"/>
            <a:ext cx="5036134" cy="2082487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6859745" y="774000"/>
            <a:ext cx="4112525" cy="3752023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pic>
        <p:nvPicPr>
          <p:cNvPr id="2" name="Picture 1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4489" y="4200033"/>
            <a:ext cx="2160000" cy="21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59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2E23BA-608C-4221-87A6-8E7F603F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Test 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9D19B-0FB3-4E70-95CC-EC3E2BC4DEC2}"/>
              </a:ext>
            </a:extLst>
          </p:cNvPr>
          <p:cNvSpPr txBox="1"/>
          <p:nvPr/>
        </p:nvSpPr>
        <p:spPr>
          <a:xfrm>
            <a:off x="857250" y="2140807"/>
            <a:ext cx="10477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Web App will be Available Here:</a:t>
            </a:r>
            <a:endParaRPr lang="bg-BG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FAE46-2F83-48F3-843E-2D30FC2D15ED}"/>
              </a:ext>
            </a:extLst>
          </p:cNvPr>
          <p:cNvSpPr txBox="1"/>
          <p:nvPr/>
        </p:nvSpPr>
        <p:spPr>
          <a:xfrm>
            <a:off x="419100" y="3414238"/>
            <a:ext cx="1135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https://zahariev.pro/q/lsaa-202109</a:t>
            </a:r>
            <a:endParaRPr lang="bg-BG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403EC-EAE0-461C-8B22-10ED27093F4C}"/>
              </a:ext>
            </a:extLst>
          </p:cNvPr>
          <p:cNvSpPr txBox="1"/>
          <p:nvPr/>
        </p:nvSpPr>
        <p:spPr>
          <a:xfrm>
            <a:off x="419099" y="4503003"/>
            <a:ext cx="1135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After 08:00 on 18.10.202</a:t>
            </a:r>
            <a:r>
              <a:rPr lang="bg-BG" sz="4800" dirty="0"/>
              <a:t>1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840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Previous Module (M6)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</p:spTree>
    <p:extLst>
      <p:ext uri="{BB962C8B-B14F-4D97-AF65-F5344CB8AC3E}">
        <p14:creationId xmlns:p14="http://schemas.microsoft.com/office/powerpoint/2010/main" val="250617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High Availability Concepts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Load Balancing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Failover Clusters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Failover of LVM and NFS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Covered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This Module (M7)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2581" y1="80100" x2="65161" y2="89055"/>
                        <a14:foregroundMark x1="30968" y1="23881" x2="67742" y2="238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6000" y="999000"/>
            <a:ext cx="2520000" cy="32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Monitoring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Configuration Management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Backup and Restore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69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3728</TotalTime>
  <Words>1804</Words>
  <Application>Microsoft Office PowerPoint</Application>
  <PresentationFormat>Widescreen</PresentationFormat>
  <Paragraphs>392</Paragraphs>
  <Slides>49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</vt:lpstr>
      <vt:lpstr>Management and Maintenance</vt:lpstr>
      <vt:lpstr>Have a Question?</vt:lpstr>
      <vt:lpstr>Homework Progress</vt:lpstr>
      <vt:lpstr>The End is Near </vt:lpstr>
      <vt:lpstr>Exam Test Preparation</vt:lpstr>
      <vt:lpstr>Previous Module (M6)</vt:lpstr>
      <vt:lpstr>What We Covered</vt:lpstr>
      <vt:lpstr>This Module (M7)</vt:lpstr>
      <vt:lpstr>Table of Contents</vt:lpstr>
      <vt:lpstr>Monitoring</vt:lpstr>
      <vt:lpstr>What We Need?</vt:lpstr>
      <vt:lpstr>How?</vt:lpstr>
      <vt:lpstr>Solutions *</vt:lpstr>
      <vt:lpstr>Monitoring</vt:lpstr>
      <vt:lpstr>Key Characteristics</vt:lpstr>
      <vt:lpstr>Architecture and Components</vt:lpstr>
      <vt:lpstr>The Triangle</vt:lpstr>
      <vt:lpstr>Object Definition</vt:lpstr>
      <vt:lpstr>Monitoring</vt:lpstr>
      <vt:lpstr>Key Characteristics</vt:lpstr>
      <vt:lpstr>Main Processes</vt:lpstr>
      <vt:lpstr>Practice: Monitoring</vt:lpstr>
      <vt:lpstr>Configuration Management</vt:lpstr>
      <vt:lpstr>Why?</vt:lpstr>
      <vt:lpstr>Popular Solutions</vt:lpstr>
      <vt:lpstr>Configuration Management</vt:lpstr>
      <vt:lpstr>Key Characteristics</vt:lpstr>
      <vt:lpstr>Architecture and Components</vt:lpstr>
      <vt:lpstr>Inventory</vt:lpstr>
      <vt:lpstr>Configuration</vt:lpstr>
      <vt:lpstr>Modules</vt:lpstr>
      <vt:lpstr>Plays &amp; Playbooks</vt:lpstr>
      <vt:lpstr>Practice: Configuration Management</vt:lpstr>
      <vt:lpstr>Backup &amp; Restore</vt:lpstr>
      <vt:lpstr>Backup Options</vt:lpstr>
      <vt:lpstr>tar</vt:lpstr>
      <vt:lpstr>rsync</vt:lpstr>
      <vt:lpstr>dd</vt:lpstr>
      <vt:lpstr>Tape Devices</vt:lpstr>
      <vt:lpstr>Backup Suites</vt:lpstr>
      <vt:lpstr>Backup &amp; Restore</vt:lpstr>
      <vt:lpstr>Components Overview</vt:lpstr>
      <vt:lpstr>Configuration Overview</vt:lpstr>
      <vt:lpstr>Practice: Backup and Restore</vt:lpstr>
      <vt:lpstr>Questions?</vt:lpstr>
      <vt:lpstr>License</vt:lpstr>
      <vt:lpstr>Trainings @ Software University (SoftUni)</vt:lpstr>
      <vt:lpstr>SoftUni Diamond Partners</vt:lpstr>
      <vt:lpstr>Educational Partners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LSAA - M7 - Slides - Network Services</dc:title>
  <dc:subject>Software Development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Dimitar Zahariev</cp:lastModifiedBy>
  <cp:revision>12</cp:revision>
  <dcterms:created xsi:type="dcterms:W3CDTF">2018-05-23T13:08:44Z</dcterms:created>
  <dcterms:modified xsi:type="dcterms:W3CDTF">2021-10-15T14:19:15Z</dcterms:modified>
  <cp:category>computer programming; programming</cp:category>
</cp:coreProperties>
</file>