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30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0" r:id="rId41"/>
    <p:sldId id="301" r:id="rId42"/>
    <p:sldId id="302" r:id="rId43"/>
    <p:sldId id="317" r:id="rId44"/>
    <p:sldId id="3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6AE1300-7233-47BD-96A7-0D1A89D4410E}">
          <p14:sldIdLst>
            <p14:sldId id="256"/>
            <p14:sldId id="257"/>
          </p14:sldIdLst>
        </p14:section>
        <p14:section name="Previous Module (M3)" id="{76EB51D9-F20D-47A2-9F67-160967E72BF2}">
          <p14:sldIdLst>
            <p14:sldId id="258"/>
            <p14:sldId id="259"/>
            <p14:sldId id="308"/>
          </p14:sldIdLst>
        </p14:section>
        <p14:section name="This Module (M4)" id="{82C63C83-EDA4-4DEA-B24F-1E4852E9BD13}">
          <p14:sldIdLst>
            <p14:sldId id="261"/>
            <p14:sldId id="262"/>
          </p14:sldIdLst>
        </p14:section>
        <p14:section name="Network Services 101" id="{5B093855-EB87-466B-B4A7-4CE2F47701B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Network Services 102" id="{39D0D7C6-D055-4E28-A58F-6E9D0F0D204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twork Services 103" id="{DA1DC28C-3380-4E5D-9EC5-4C9925696835}">
          <p14:sldIdLst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9313EEDD-C708-4B61-A678-437A2AEFEF95}">
          <p14:sldIdLst>
            <p14:sldId id="300"/>
            <p14:sldId id="301"/>
            <p14:sldId id="302"/>
          </p14:sldIdLst>
        </p14:section>
        <p14:section name="SoftUni Partners" id="{2F0392DD-2D2D-49EE-A0BD-688027BF604A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2ABA1-2AC2-4EC1-A57D-EBE2AB990B6E}" v="7" dt="2021-09-24T15:22:15.90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6A82ABA1-2AC2-4EC1-A57D-EBE2AB990B6E}"/>
    <pc:docChg chg="custSel addSld delSld modSld addSection modSection">
      <pc:chgData name="Dimitar Zahariev" userId="b84e4ebc77879e88" providerId="LiveId" clId="{6A82ABA1-2AC2-4EC1-A57D-EBE2AB990B6E}" dt="2021-09-24T15:22:30.928" v="26" actId="17846"/>
      <pc:docMkLst>
        <pc:docMk/>
      </pc:docMkLst>
      <pc:sldChg chg="add">
        <pc:chgData name="Dimitar Zahariev" userId="b84e4ebc77879e88" providerId="LiveId" clId="{6A82ABA1-2AC2-4EC1-A57D-EBE2AB990B6E}" dt="2021-09-24T15:16:48.111" v="4"/>
        <pc:sldMkLst>
          <pc:docMk/>
          <pc:sldMk cId="1022073263" sldId="257"/>
        </pc:sldMkLst>
      </pc:sldChg>
      <pc:sldChg chg="modSp mod">
        <pc:chgData name="Dimitar Zahariev" userId="b84e4ebc77879e88" providerId="LiveId" clId="{6A82ABA1-2AC2-4EC1-A57D-EBE2AB990B6E}" dt="2021-09-17T09:21:02.383" v="3" actId="20577"/>
        <pc:sldMkLst>
          <pc:docMk/>
          <pc:sldMk cId="2506175793" sldId="258"/>
        </pc:sldMkLst>
        <pc:spChg chg="mod">
          <ac:chgData name="Dimitar Zahariev" userId="b84e4ebc77879e88" providerId="LiveId" clId="{6A82ABA1-2AC2-4EC1-A57D-EBE2AB990B6E}" dt="2021-09-17T09:21:02.383" v="3" actId="20577"/>
          <ac:spMkLst>
            <pc:docMk/>
            <pc:sldMk cId="2506175793" sldId="258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6A82ABA1-2AC2-4EC1-A57D-EBE2AB990B6E}" dt="2021-09-24T15:17:06.679" v="7"/>
        <pc:sldMkLst>
          <pc:docMk/>
          <pc:sldMk cId="1646986932" sldId="259"/>
        </pc:sldMkLst>
        <pc:spChg chg="mod">
          <ac:chgData name="Dimitar Zahariev" userId="b84e4ebc77879e88" providerId="LiveId" clId="{6A82ABA1-2AC2-4EC1-A57D-EBE2AB990B6E}" dt="2021-09-24T15:17:06.679" v="7"/>
          <ac:spMkLst>
            <pc:docMk/>
            <pc:sldMk cId="1646986932" sldId="25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6A82ABA1-2AC2-4EC1-A57D-EBE2AB990B6E}" dt="2021-09-24T15:17:22.675" v="9" actId="47"/>
        <pc:sldMkLst>
          <pc:docMk/>
          <pc:sldMk cId="1909796700" sldId="260"/>
        </pc:sldMkLst>
      </pc:sldChg>
      <pc:sldChg chg="modSp mod">
        <pc:chgData name="Dimitar Zahariev" userId="b84e4ebc77879e88" providerId="LiveId" clId="{6A82ABA1-2AC2-4EC1-A57D-EBE2AB990B6E}" dt="2021-09-17T09:20:40.918" v="0" actId="20577"/>
        <pc:sldMkLst>
          <pc:docMk/>
          <pc:sldMk cId="1862218309" sldId="261"/>
        </pc:sldMkLst>
        <pc:spChg chg="mod">
          <ac:chgData name="Dimitar Zahariev" userId="b84e4ebc77879e88" providerId="LiveId" clId="{6A82ABA1-2AC2-4EC1-A57D-EBE2AB990B6E}" dt="2021-09-17T09:20:40.918" v="0" actId="20577"/>
          <ac:spMkLst>
            <pc:docMk/>
            <pc:sldMk cId="1862218309" sldId="261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6A82ABA1-2AC2-4EC1-A57D-EBE2AB990B6E}" dt="2021-09-24T15:16:48.330" v="5" actId="27636"/>
        <pc:sldMkLst>
          <pc:docMk/>
          <pc:sldMk cId="144186764" sldId="302"/>
        </pc:sldMkLst>
        <pc:spChg chg="mod">
          <ac:chgData name="Dimitar Zahariev" userId="b84e4ebc77879e88" providerId="LiveId" clId="{6A82ABA1-2AC2-4EC1-A57D-EBE2AB990B6E}" dt="2021-09-24T15:16:48.330" v="5" actId="27636"/>
          <ac:spMkLst>
            <pc:docMk/>
            <pc:sldMk cId="144186764" sldId="302"/>
            <ac:spMk id="4" creationId="{00000000-0000-0000-0000-000000000000}"/>
          </ac:spMkLst>
        </pc:spChg>
      </pc:sldChg>
      <pc:sldChg chg="del">
        <pc:chgData name="Dimitar Zahariev" userId="b84e4ebc77879e88" providerId="LiveId" clId="{6A82ABA1-2AC2-4EC1-A57D-EBE2AB990B6E}" dt="2021-09-24T15:16:53.361" v="6" actId="47"/>
        <pc:sldMkLst>
          <pc:docMk/>
          <pc:sldMk cId="2044782119" sldId="303"/>
        </pc:sldMkLst>
      </pc:sldChg>
      <pc:sldChg chg="addSp modSp add mod">
        <pc:chgData name="Dimitar Zahariev" userId="b84e4ebc77879e88" providerId="LiveId" clId="{6A82ABA1-2AC2-4EC1-A57D-EBE2AB990B6E}" dt="2021-09-24T15:20:36.290" v="23" actId="1076"/>
        <pc:sldMkLst>
          <pc:docMk/>
          <pc:sldMk cId="3869821398" sldId="308"/>
        </pc:sldMkLst>
        <pc:spChg chg="add mod">
          <ac:chgData name="Dimitar Zahariev" userId="b84e4ebc77879e88" providerId="LiveId" clId="{6A82ABA1-2AC2-4EC1-A57D-EBE2AB990B6E}" dt="2021-09-24T15:20:22.370" v="20" actId="20577"/>
          <ac:spMkLst>
            <pc:docMk/>
            <pc:sldMk cId="3869821398" sldId="308"/>
            <ac:spMk id="9" creationId="{16C90485-57AA-45B3-B87B-63547FA5C77E}"/>
          </ac:spMkLst>
        </pc:spChg>
        <pc:graphicFrameChg chg="mod">
          <ac:chgData name="Dimitar Zahariev" userId="b84e4ebc77879e88" providerId="LiveId" clId="{6A82ABA1-2AC2-4EC1-A57D-EBE2AB990B6E}" dt="2021-09-24T15:20:36.290" v="23" actId="1076"/>
          <ac:graphicFrameMkLst>
            <pc:docMk/>
            <pc:sldMk cId="3869821398" sldId="308"/>
            <ac:graphicFrameMk id="8" creationId="{DAEED0CC-2388-41A0-B4A8-17F7AF15AFF2}"/>
          </ac:graphicFrameMkLst>
        </pc:graphicFrameChg>
      </pc:sldChg>
      <pc:sldChg chg="add">
        <pc:chgData name="Dimitar Zahariev" userId="b84e4ebc77879e88" providerId="LiveId" clId="{6A82ABA1-2AC2-4EC1-A57D-EBE2AB990B6E}" dt="2021-09-24T15:22:15.901" v="24"/>
        <pc:sldMkLst>
          <pc:docMk/>
          <pc:sldMk cId="3684604502" sldId="317"/>
        </pc:sldMkLst>
      </pc:sldChg>
      <pc:sldChg chg="add">
        <pc:chgData name="Dimitar Zahariev" userId="b84e4ebc77879e88" providerId="LiveId" clId="{6A82ABA1-2AC2-4EC1-A57D-EBE2AB990B6E}" dt="2021-09-24T15:22:15.901" v="24"/>
        <pc:sldMkLst>
          <pc:docMk/>
          <pc:sldMk cId="343597536" sldId="3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Uploaded Solutions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</c:v>
                </c:pt>
                <c:pt idx="1">
                  <c:v>35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6-493E-98AB-77E5CF6B6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685808"/>
        <c:axId val="1758688720"/>
      </c:barChart>
      <c:catAx>
        <c:axId val="17586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8720"/>
        <c:crosses val="autoZero"/>
        <c:auto val="1"/>
        <c:lblAlgn val="ctr"/>
        <c:lblOffset val="100"/>
        <c:noMultiLvlLbl val="0"/>
      </c:catAx>
      <c:valAx>
        <c:axId val="1758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2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08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622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0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05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Servers. Printing, Directory and Mail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82" y="2179229"/>
            <a:ext cx="2075680" cy="26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8FD95-E486-4581-95EF-1DA97E75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4BB2A-36C1-43BA-BFB4-E18BF2999463}"/>
              </a:ext>
            </a:extLst>
          </p:cNvPr>
          <p:cNvSpPr/>
          <p:nvPr/>
        </p:nvSpPr>
        <p:spPr bwMode="auto">
          <a:xfrm>
            <a:off x="685800" y="2097132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109E4-708A-457A-AA98-4D45EC0D299C}"/>
              </a:ext>
            </a:extLst>
          </p:cNvPr>
          <p:cNvSpPr/>
          <p:nvPr/>
        </p:nvSpPr>
        <p:spPr bwMode="auto">
          <a:xfrm>
            <a:off x="6226515" y="2097676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74766-1DCE-4A52-9CD7-C98F672F68A3}"/>
              </a:ext>
            </a:extLst>
          </p:cNvPr>
          <p:cNvSpPr/>
          <p:nvPr/>
        </p:nvSpPr>
        <p:spPr bwMode="auto">
          <a:xfrm>
            <a:off x="4380113" y="2097132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D8E07-65C0-45E3-AD8A-48E32E0D63E9}"/>
              </a:ext>
            </a:extLst>
          </p:cNvPr>
          <p:cNvSpPr/>
          <p:nvPr/>
        </p:nvSpPr>
        <p:spPr bwMode="auto">
          <a:xfrm>
            <a:off x="2533711" y="2097132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2AEB2-A8DB-4899-A21F-6FD2AFBA67B7}"/>
              </a:ext>
            </a:extLst>
          </p:cNvPr>
          <p:cNvSpPr/>
          <p:nvPr/>
        </p:nvSpPr>
        <p:spPr bwMode="auto">
          <a:xfrm>
            <a:off x="9919319" y="2097132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56A70-7231-4E18-92C6-99098574FE02}"/>
              </a:ext>
            </a:extLst>
          </p:cNvPr>
          <p:cNvSpPr/>
          <p:nvPr/>
        </p:nvSpPr>
        <p:spPr bwMode="auto">
          <a:xfrm>
            <a:off x="8072917" y="2097132"/>
            <a:ext cx="1528050" cy="13318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2A160-AB18-413A-89AB-CA4A312B5E84}"/>
              </a:ext>
            </a:extLst>
          </p:cNvPr>
          <p:cNvSpPr/>
          <p:nvPr/>
        </p:nvSpPr>
        <p:spPr bwMode="auto">
          <a:xfrm>
            <a:off x="490895" y="4144021"/>
            <a:ext cx="212837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1xx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received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(101)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A82D3-CE5B-4414-B18F-B7D976B728FF}"/>
              </a:ext>
            </a:extLst>
          </p:cNvPr>
          <p:cNvSpPr/>
          <p:nvPr/>
        </p:nvSpPr>
        <p:spPr bwMode="auto">
          <a:xfrm>
            <a:off x="2771665" y="4144021"/>
            <a:ext cx="212837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2xx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(200)</a:t>
            </a:r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44E492-5276-4DFE-A040-F5703C42AE4D}"/>
              </a:ext>
            </a:extLst>
          </p:cNvPr>
          <p:cNvSpPr/>
          <p:nvPr/>
        </p:nvSpPr>
        <p:spPr bwMode="auto">
          <a:xfrm>
            <a:off x="5052435" y="4144021"/>
            <a:ext cx="212837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3xx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action needed 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(301)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E6C65-9A7C-4778-BAC1-D413D3DB2128}"/>
              </a:ext>
            </a:extLst>
          </p:cNvPr>
          <p:cNvSpPr/>
          <p:nvPr/>
        </p:nvSpPr>
        <p:spPr bwMode="auto">
          <a:xfrm>
            <a:off x="7328019" y="4126345"/>
            <a:ext cx="212837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4xx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Unsatisfiable request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(404)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3B402-6C20-4D1A-9E5B-F57AE7F86FB9}"/>
              </a:ext>
            </a:extLst>
          </p:cNvPr>
          <p:cNvSpPr/>
          <p:nvPr/>
        </p:nvSpPr>
        <p:spPr bwMode="auto">
          <a:xfrm>
            <a:off x="9601200" y="4114800"/>
            <a:ext cx="212837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5xx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or environment failure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(503)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4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2E4E4-8B9C-46D8-A550-F034C7BF58CF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https://httpd.apache.org/docs/2.4/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8C510-A58F-427A-ADC9-AC25C816F8D7}"/>
              </a:ext>
            </a:extLst>
          </p:cNvPr>
          <p:cNvSpPr/>
          <p:nvPr/>
        </p:nvSpPr>
        <p:spPr bwMode="auto">
          <a:xfrm>
            <a:off x="6860411" y="1823459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(CentOS)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E1410-2A6C-454F-8795-DA5C61BDEE21}"/>
              </a:ext>
            </a:extLst>
          </p:cNvPr>
          <p:cNvSpPr/>
          <p:nvPr/>
        </p:nvSpPr>
        <p:spPr bwMode="auto">
          <a:xfrm>
            <a:off x="6860411" y="3718396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(Ubuntu)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apache2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www-data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23FB8-783B-4A42-9514-C102DEF78188}"/>
              </a:ext>
            </a:extLst>
          </p:cNvPr>
          <p:cNvSpPr/>
          <p:nvPr/>
        </p:nvSpPr>
        <p:spPr bwMode="auto">
          <a:xfrm>
            <a:off x="2136011" y="1828800"/>
            <a:ext cx="2209800" cy="99118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popular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EBCFA-A33B-4F81-9202-A8628E8329CE}"/>
              </a:ext>
            </a:extLst>
          </p:cNvPr>
          <p:cNvSpPr/>
          <p:nvPr/>
        </p:nvSpPr>
        <p:spPr bwMode="auto">
          <a:xfrm>
            <a:off x="2136011" y="3903920"/>
            <a:ext cx="2209800" cy="144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Isolation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Virtual Hosts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9B548-61A8-48EE-8134-4AF654713590}"/>
              </a:ext>
            </a:extLst>
          </p:cNvPr>
          <p:cNvSpPr/>
          <p:nvPr/>
        </p:nvSpPr>
        <p:spPr bwMode="auto">
          <a:xfrm>
            <a:off x="4493592" y="1823459"/>
            <a:ext cx="2209800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Extensible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5A2FF-A4AE-4A38-9AA0-D97822ED193C}"/>
              </a:ext>
            </a:extLst>
          </p:cNvPr>
          <p:cNvSpPr/>
          <p:nvPr/>
        </p:nvSpPr>
        <p:spPr bwMode="auto">
          <a:xfrm>
            <a:off x="4493592" y="3599455"/>
            <a:ext cx="2209800" cy="49966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mod_ssl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790BA3-6F92-45E2-89AF-B1D4928F01E3}"/>
              </a:ext>
            </a:extLst>
          </p:cNvPr>
          <p:cNvSpPr/>
          <p:nvPr/>
        </p:nvSpPr>
        <p:spPr bwMode="auto">
          <a:xfrm>
            <a:off x="4493592" y="4228664"/>
            <a:ext cx="2209800" cy="49966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mod_proxy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C6CB8-667D-4CA7-81EF-0F4E44AFD50E}"/>
              </a:ext>
            </a:extLst>
          </p:cNvPr>
          <p:cNvSpPr/>
          <p:nvPr/>
        </p:nvSpPr>
        <p:spPr bwMode="auto">
          <a:xfrm>
            <a:off x="4493592" y="4854062"/>
            <a:ext cx="2209800" cy="49966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mod_rewrite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98AB7F-470F-4631-AC9D-5DF3ACCECE16}"/>
              </a:ext>
            </a:extLst>
          </p:cNvPr>
          <p:cNvSpPr/>
          <p:nvPr/>
        </p:nvSpPr>
        <p:spPr bwMode="auto">
          <a:xfrm>
            <a:off x="2136011" y="2922246"/>
            <a:ext cx="2209800" cy="87941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 Stack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2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D5E3B-CEFA-4CC5-8E66-1E55EA5B7BD9}"/>
              </a:ext>
            </a:extLst>
          </p:cNvPr>
          <p:cNvSpPr/>
          <p:nvPr/>
        </p:nvSpPr>
        <p:spPr bwMode="auto">
          <a:xfrm>
            <a:off x="895928" y="2274455"/>
            <a:ext cx="3505200" cy="34641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&amp; Folders (CentOS)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/httpd/conf/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httpd.conf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/httpd/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conf.modules.d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hosts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/httpd/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conf.d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/var/log/httpd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2B6B8-4C27-4007-A4F5-28B9A835B17A}"/>
              </a:ext>
            </a:extLst>
          </p:cNvPr>
          <p:cNvSpPr/>
          <p:nvPr/>
        </p:nvSpPr>
        <p:spPr bwMode="auto">
          <a:xfrm>
            <a:off x="8382000" y="2286000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Troubleshooting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apachectl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configtest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 -t | -S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joutnalctl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-u httpd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88250-EA21-4681-8120-E174EF759E78}"/>
              </a:ext>
            </a:extLst>
          </p:cNvPr>
          <p:cNvSpPr/>
          <p:nvPr/>
        </p:nvSpPr>
        <p:spPr bwMode="auto">
          <a:xfrm>
            <a:off x="8382000" y="4114800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Tools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htpasswd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D6D42-511D-4CF2-AC3D-38B5A3FB7A8B}"/>
              </a:ext>
            </a:extLst>
          </p:cNvPr>
          <p:cNvSpPr/>
          <p:nvPr/>
        </p:nvSpPr>
        <p:spPr bwMode="auto">
          <a:xfrm>
            <a:off x="4638964" y="2286000"/>
            <a:ext cx="3505200" cy="34641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&amp; Folders (Ubuntu)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/apache2/apache2.conf</a:t>
            </a: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/apache2/mods-available/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/apache2/mods-enabled/</a:t>
            </a: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hosts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/apache2/sites-available/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/apache2/sites-enabled/</a:t>
            </a: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/var/log/apache2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3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Nginx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876F7-F374-4EF2-8B91-4FB54B9C5AD7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https://nginx.org/en/docs/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82582-92A3-4677-B230-E125952338B9}"/>
              </a:ext>
            </a:extLst>
          </p:cNvPr>
          <p:cNvSpPr/>
          <p:nvPr/>
        </p:nvSpPr>
        <p:spPr bwMode="auto">
          <a:xfrm>
            <a:off x="6862720" y="1830613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(CentOS)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is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is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233CD-9025-4C20-910B-A5B6B007CBED}"/>
              </a:ext>
            </a:extLst>
          </p:cNvPr>
          <p:cNvSpPr/>
          <p:nvPr/>
        </p:nvSpPr>
        <p:spPr bwMode="auto">
          <a:xfrm>
            <a:off x="6869647" y="3658578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(Ubuntu)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is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www-data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573A7-E7F6-4444-A9CB-EA9C8E05B333}"/>
              </a:ext>
            </a:extLst>
          </p:cNvPr>
          <p:cNvSpPr/>
          <p:nvPr/>
        </p:nvSpPr>
        <p:spPr bwMode="auto">
          <a:xfrm>
            <a:off x="2136011" y="1828800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Almost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tie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Apache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609D3-A322-4E48-A834-E952851ED6F7}"/>
              </a:ext>
            </a:extLst>
          </p:cNvPr>
          <p:cNvSpPr/>
          <p:nvPr/>
        </p:nvSpPr>
        <p:spPr bwMode="auto">
          <a:xfrm>
            <a:off x="4502829" y="1828800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Isolation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Virtual Hosts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9E190-2BA6-4CAB-A62B-BD21CCF4D614}"/>
              </a:ext>
            </a:extLst>
          </p:cNvPr>
          <p:cNvSpPr/>
          <p:nvPr/>
        </p:nvSpPr>
        <p:spPr bwMode="auto">
          <a:xfrm>
            <a:off x="4502829" y="3027955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work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Proxy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CD10B-C182-4281-AF79-A28B4D0CB39B}"/>
              </a:ext>
            </a:extLst>
          </p:cNvPr>
          <p:cNvSpPr/>
          <p:nvPr/>
        </p:nvSpPr>
        <p:spPr bwMode="auto">
          <a:xfrm>
            <a:off x="2136011" y="4227110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LEMP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6BBCDD-FDE1-4D9B-9DB8-CA4A551F2D09}"/>
              </a:ext>
            </a:extLst>
          </p:cNvPr>
          <p:cNvSpPr/>
          <p:nvPr/>
        </p:nvSpPr>
        <p:spPr bwMode="auto">
          <a:xfrm>
            <a:off x="2136011" y="3027955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Considered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Apache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A11409-0317-4342-BA92-85271FC8738C}"/>
              </a:ext>
            </a:extLst>
          </p:cNvPr>
          <p:cNvSpPr/>
          <p:nvPr/>
        </p:nvSpPr>
        <p:spPr bwMode="auto">
          <a:xfrm>
            <a:off x="4493593" y="4227110"/>
            <a:ext cx="2209800" cy="1066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work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Load Balancer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6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Nginx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D5E3B-CEFA-4CC5-8E66-1E55EA5B7BD9}"/>
              </a:ext>
            </a:extLst>
          </p:cNvPr>
          <p:cNvSpPr/>
          <p:nvPr/>
        </p:nvSpPr>
        <p:spPr bwMode="auto">
          <a:xfrm>
            <a:off x="895928" y="2274455"/>
            <a:ext cx="3505200" cy="34641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&amp; Folders (CentOS)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nginx.conf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hosts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conf.d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2B6B8-4C27-4007-A4F5-28B9A835B17A}"/>
              </a:ext>
            </a:extLst>
          </p:cNvPr>
          <p:cNvSpPr/>
          <p:nvPr/>
        </p:nvSpPr>
        <p:spPr bwMode="auto">
          <a:xfrm>
            <a:off x="8382000" y="2286000"/>
            <a:ext cx="2861441" cy="1635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Troubleshooting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joutnalctl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-u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D6D42-511D-4CF2-AC3D-38B5A3FB7A8B}"/>
              </a:ext>
            </a:extLst>
          </p:cNvPr>
          <p:cNvSpPr/>
          <p:nvPr/>
        </p:nvSpPr>
        <p:spPr bwMode="auto">
          <a:xfrm>
            <a:off x="4638964" y="2286000"/>
            <a:ext cx="3505200" cy="34641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&amp; Folders (Ubuntu)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nginx.conf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hosts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/sites-available/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/sites-enabled/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1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Printing System (CUPS)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86801-41A3-4010-8C98-827897588A04}"/>
              </a:ext>
            </a:extLst>
          </p:cNvPr>
          <p:cNvSpPr/>
          <p:nvPr/>
        </p:nvSpPr>
        <p:spPr bwMode="auto">
          <a:xfrm>
            <a:off x="2438400" y="212724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Spooler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Collects and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schedules jobs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E6492-CF7C-4FFE-872F-63F35419758C}"/>
              </a:ext>
            </a:extLst>
          </p:cNvPr>
          <p:cNvSpPr/>
          <p:nvPr/>
        </p:nvSpPr>
        <p:spPr bwMode="auto">
          <a:xfrm>
            <a:off x="5105400" y="212724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 to the spooler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(send, query,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0DC53-814E-4E16-946A-983F6136773A}"/>
              </a:ext>
            </a:extLst>
          </p:cNvPr>
          <p:cNvSpPr/>
          <p:nvPr/>
        </p:nvSpPr>
        <p:spPr bwMode="auto">
          <a:xfrm>
            <a:off x="2401455" y="422358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End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 to the printers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789B0-76F9-4B69-ABC8-29456A67598D}"/>
              </a:ext>
            </a:extLst>
          </p:cNvPr>
          <p:cNvSpPr/>
          <p:nvPr/>
        </p:nvSpPr>
        <p:spPr bwMode="auto">
          <a:xfrm>
            <a:off x="5105399" y="422358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Protocol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Facilitates communication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(HTTP/IPP)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6432BE-677E-4FD3-889E-41C9E7DD0D85}"/>
              </a:ext>
            </a:extLst>
          </p:cNvPr>
          <p:cNvSpPr/>
          <p:nvPr/>
        </p:nvSpPr>
        <p:spPr bwMode="auto">
          <a:xfrm>
            <a:off x="7772400" y="212724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6AA0B-78AB-4E85-907A-6C553B2B9173}"/>
              </a:ext>
            </a:extLst>
          </p:cNvPr>
          <p:cNvSpPr/>
          <p:nvPr/>
        </p:nvSpPr>
        <p:spPr bwMode="auto">
          <a:xfrm>
            <a:off x="7804725" y="422358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/cups/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cupsd.conf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5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Printing System (CUPS)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B5C0E-3C52-4F7D-8966-B2CB078802C5}"/>
              </a:ext>
            </a:extLst>
          </p:cNvPr>
          <p:cNvSpPr/>
          <p:nvPr/>
        </p:nvSpPr>
        <p:spPr bwMode="auto">
          <a:xfrm>
            <a:off x="2419927" y="139558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Tools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Interface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 Tools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C050A-C8FC-443E-8AA6-C7C0C0C65193}"/>
              </a:ext>
            </a:extLst>
          </p:cNvPr>
          <p:cNvSpPr/>
          <p:nvPr/>
        </p:nvSpPr>
        <p:spPr bwMode="auto">
          <a:xfrm>
            <a:off x="4782127" y="1400777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Printer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have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Instance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1D0BD-8420-4BFC-80C8-EF420AD87DC1}"/>
              </a:ext>
            </a:extLst>
          </p:cNvPr>
          <p:cNvSpPr/>
          <p:nvPr/>
        </p:nvSpPr>
        <p:spPr bwMode="auto">
          <a:xfrm>
            <a:off x="7296727" y="139558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Instance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D0DD0-7A03-4C3F-9C02-00B54075CD72}"/>
              </a:ext>
            </a:extLst>
          </p:cNvPr>
          <p:cNvSpPr/>
          <p:nvPr/>
        </p:nvSpPr>
        <p:spPr bwMode="auto">
          <a:xfrm>
            <a:off x="2429163" y="4573736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cupsctl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CEBD5-9042-40CD-B6AD-A29925895FAF}"/>
              </a:ext>
            </a:extLst>
          </p:cNvPr>
          <p:cNvSpPr/>
          <p:nvPr/>
        </p:nvSpPr>
        <p:spPr bwMode="auto">
          <a:xfrm>
            <a:off x="4791363" y="458411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cupsaccept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cupsreject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cupsenable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cupsdisable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DF3F9-881F-43FD-88B1-D746B51335AF}"/>
              </a:ext>
            </a:extLst>
          </p:cNvPr>
          <p:cNvSpPr/>
          <p:nvPr/>
        </p:nvSpPr>
        <p:spPr bwMode="auto">
          <a:xfrm>
            <a:off x="7175157" y="4587591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lpr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lpq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lprm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lpstat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lpoptions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lpadmin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496FB-0E23-402A-95E3-3AB7C7EE3926}"/>
              </a:ext>
            </a:extLst>
          </p:cNvPr>
          <p:cNvSpPr/>
          <p:nvPr/>
        </p:nvSpPr>
        <p:spPr bwMode="auto">
          <a:xfrm>
            <a:off x="1907482" y="3642903"/>
            <a:ext cx="15240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3E547-0DC9-409E-9387-4A932D193111}"/>
              </a:ext>
            </a:extLst>
          </p:cNvPr>
          <p:cNvSpPr/>
          <p:nvPr/>
        </p:nvSpPr>
        <p:spPr bwMode="auto">
          <a:xfrm>
            <a:off x="5124278" y="3640147"/>
            <a:ext cx="15240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4FDB-AA11-4275-84CC-9415E59413C7}"/>
              </a:ext>
            </a:extLst>
          </p:cNvPr>
          <p:cNvSpPr/>
          <p:nvPr/>
        </p:nvSpPr>
        <p:spPr bwMode="auto">
          <a:xfrm>
            <a:off x="8341074" y="3640147"/>
            <a:ext cx="15240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A48BC2-A3DE-4BFE-A8F1-F92E22F3344C}"/>
              </a:ext>
            </a:extLst>
          </p:cNvPr>
          <p:cNvSpPr/>
          <p:nvPr/>
        </p:nvSpPr>
        <p:spPr bwMode="auto">
          <a:xfrm>
            <a:off x="3706380" y="3783437"/>
            <a:ext cx="1143000" cy="323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682F4E-CF86-4FC3-AED3-E5C95F7E1838}"/>
              </a:ext>
            </a:extLst>
          </p:cNvPr>
          <p:cNvSpPr/>
          <p:nvPr/>
        </p:nvSpPr>
        <p:spPr bwMode="auto">
          <a:xfrm>
            <a:off x="6923176" y="3783437"/>
            <a:ext cx="1143000" cy="323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100FF-B5D7-4870-BC81-C9E642AA22F4}"/>
              </a:ext>
            </a:extLst>
          </p:cNvPr>
          <p:cNvSpPr txBox="1"/>
          <p:nvPr/>
        </p:nvSpPr>
        <p:spPr>
          <a:xfrm>
            <a:off x="3524078" y="3480929"/>
            <a:ext cx="138810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/>
              <a:t>Accept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42AB5-60FD-4100-8D5E-2B2866E299F8}"/>
              </a:ext>
            </a:extLst>
          </p:cNvPr>
          <p:cNvSpPr txBox="1"/>
          <p:nvPr/>
        </p:nvSpPr>
        <p:spPr>
          <a:xfrm>
            <a:off x="3518567" y="3948208"/>
            <a:ext cx="138810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/>
              <a:t>Reject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9FEE6-365E-4F4D-8B7D-FB1CE32ECB1B}"/>
              </a:ext>
            </a:extLst>
          </p:cNvPr>
          <p:cNvSpPr txBox="1"/>
          <p:nvPr/>
        </p:nvSpPr>
        <p:spPr>
          <a:xfrm>
            <a:off x="6800623" y="3480257"/>
            <a:ext cx="138810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/>
              <a:t>Enable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B0D1C-2BCE-419A-926F-5D7E2E8E7DEA}"/>
              </a:ext>
            </a:extLst>
          </p:cNvPr>
          <p:cNvSpPr txBox="1"/>
          <p:nvPr/>
        </p:nvSpPr>
        <p:spPr>
          <a:xfrm>
            <a:off x="6800623" y="3940705"/>
            <a:ext cx="138810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/>
              <a:t>Disable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Network Services 101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BD53B-6F12-4571-971A-954A284DC5AE}"/>
              </a:ext>
            </a:extLst>
          </p:cNvPr>
          <p:cNvSpPr/>
          <p:nvPr/>
        </p:nvSpPr>
        <p:spPr bwMode="auto">
          <a:xfrm>
            <a:off x="9577172" y="29718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455BA-1C61-4B78-924F-EDDCCCB483EC}"/>
              </a:ext>
            </a:extLst>
          </p:cNvPr>
          <p:cNvSpPr/>
          <p:nvPr/>
        </p:nvSpPr>
        <p:spPr bwMode="auto">
          <a:xfrm>
            <a:off x="7278129" y="29718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DNSMasq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Unbound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djbDNS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PowerDNS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E5B65-AD5B-4F33-A3AA-90C708704B2B}"/>
              </a:ext>
            </a:extLst>
          </p:cNvPr>
          <p:cNvSpPr/>
          <p:nvPr/>
        </p:nvSpPr>
        <p:spPr bwMode="auto">
          <a:xfrm>
            <a:off x="381000" y="1533236"/>
            <a:ext cx="11404475" cy="120996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decentralized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naming system for computers, services, or other resources connected to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79CD5-0CC5-41CB-8FBB-847374565CE9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https://en.wikipedia.org/wiki/Domain_Name_System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21B6D-F0D5-4216-BA14-D9D3D06C2096}"/>
              </a:ext>
            </a:extLst>
          </p:cNvPr>
          <p:cNvSpPr/>
          <p:nvPr/>
        </p:nvSpPr>
        <p:spPr bwMode="auto">
          <a:xfrm>
            <a:off x="4979086" y="29718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database is traditionally stored in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text file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87FF6-5902-4210-9072-A5694B0C3E8D}"/>
              </a:ext>
            </a:extLst>
          </p:cNvPr>
          <p:cNvSpPr/>
          <p:nvPr/>
        </p:nvSpPr>
        <p:spPr bwMode="auto">
          <a:xfrm>
            <a:off x="381000" y="29718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name server is a server that stores the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records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FFC38B-5468-4256-B984-64CD3D8BBB52}"/>
              </a:ext>
            </a:extLst>
          </p:cNvPr>
          <p:cNvSpPr/>
          <p:nvPr/>
        </p:nvSpPr>
        <p:spPr bwMode="auto">
          <a:xfrm>
            <a:off x="2680043" y="29718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name server responds with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against its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7BF35-65E7-4BB4-9ABA-20B0606C0C5A}"/>
              </a:ext>
            </a:extLst>
          </p:cNvPr>
          <p:cNvSpPr/>
          <p:nvPr/>
        </p:nvSpPr>
        <p:spPr bwMode="auto">
          <a:xfrm>
            <a:off x="393761" y="5114636"/>
            <a:ext cx="11404475" cy="90516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basic types: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slave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caching-only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forwarding-only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AADE3-9F6B-4C46-944E-A4ED27223FBC}"/>
              </a:ext>
            </a:extLst>
          </p:cNvPr>
          <p:cNvSpPr/>
          <p:nvPr/>
        </p:nvSpPr>
        <p:spPr bwMode="auto">
          <a:xfrm>
            <a:off x="3695818" y="1905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address IPv4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(host to address)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26E0C-8D68-4FC6-AD5F-08CDE09F4847}"/>
              </a:ext>
            </a:extLst>
          </p:cNvPr>
          <p:cNvSpPr/>
          <p:nvPr/>
        </p:nvSpPr>
        <p:spPr bwMode="auto">
          <a:xfrm>
            <a:off x="3699175" y="415867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AAAA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address IPv6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(Host to address)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DE5B2-1FE5-4088-8FBD-11902FB0B3DC}"/>
              </a:ext>
            </a:extLst>
          </p:cNvPr>
          <p:cNvSpPr/>
          <p:nvPr/>
        </p:nvSpPr>
        <p:spPr bwMode="auto">
          <a:xfrm>
            <a:off x="1103756" y="1905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of Authority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BD91-235D-4AF1-955C-360EF4AFBF25}"/>
              </a:ext>
            </a:extLst>
          </p:cNvPr>
          <p:cNvSpPr/>
          <p:nvPr/>
        </p:nvSpPr>
        <p:spPr bwMode="auto">
          <a:xfrm>
            <a:off x="1103756" y="415867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D8889-E4B9-4926-862A-2C90BE650931}"/>
              </a:ext>
            </a:extLst>
          </p:cNvPr>
          <p:cNvSpPr/>
          <p:nvPr/>
        </p:nvSpPr>
        <p:spPr bwMode="auto">
          <a:xfrm>
            <a:off x="6284524" y="415867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Exchange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D6ED2-A54F-412C-93E4-6F293B74F44C}"/>
              </a:ext>
            </a:extLst>
          </p:cNvPr>
          <p:cNvSpPr/>
          <p:nvPr/>
        </p:nvSpPr>
        <p:spPr bwMode="auto">
          <a:xfrm>
            <a:off x="6287880" y="1905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 to host)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6112E-5108-44EB-BAA7-667AAF047526}"/>
              </a:ext>
            </a:extLst>
          </p:cNvPr>
          <p:cNvSpPr/>
          <p:nvPr/>
        </p:nvSpPr>
        <p:spPr bwMode="auto">
          <a:xfrm>
            <a:off x="8886037" y="1905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02056-F7FD-46CE-9047-5D5C6CA0027A}"/>
              </a:ext>
            </a:extLst>
          </p:cNvPr>
          <p:cNvSpPr/>
          <p:nvPr/>
        </p:nvSpPr>
        <p:spPr bwMode="auto">
          <a:xfrm>
            <a:off x="8869873" y="415867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CNAME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Canonical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0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Berkley Internet Name Domain (BIND)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BD53B-6F12-4571-971A-954A284DC5AE}"/>
              </a:ext>
            </a:extLst>
          </p:cNvPr>
          <p:cNvSpPr/>
          <p:nvPr/>
        </p:nvSpPr>
        <p:spPr bwMode="auto">
          <a:xfrm>
            <a:off x="9525000" y="2667000"/>
            <a:ext cx="2208303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rndc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named-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checkconf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named-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checkzone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455BA-1C61-4B78-924F-EDDCCCB483EC}"/>
              </a:ext>
            </a:extLst>
          </p:cNvPr>
          <p:cNvSpPr/>
          <p:nvPr/>
        </p:nvSpPr>
        <p:spPr bwMode="auto">
          <a:xfrm>
            <a:off x="2667000" y="2667000"/>
            <a:ext cx="3276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(CentOS)</a:t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bind-utils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</a:t>
            </a: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named.conf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rndc.key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/var/named/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C042A-8756-4A2A-90D4-7297C3250413}"/>
              </a:ext>
            </a:extLst>
          </p:cNvPr>
          <p:cNvSpPr/>
          <p:nvPr/>
        </p:nvSpPr>
        <p:spPr bwMode="auto">
          <a:xfrm>
            <a:off x="6096000" y="2667000"/>
            <a:ext cx="3276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(Ubuntu)</a:t>
            </a:r>
          </a:p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bind9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bind9utils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bind9</a:t>
            </a: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Files: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/bind/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named.conf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[.*]</a:t>
            </a: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/bind/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rndc.key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/bind/zones/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B309E-9EA0-4743-8D6E-7C67C64C7AE9}"/>
              </a:ext>
            </a:extLst>
          </p:cNvPr>
          <p:cNvSpPr/>
          <p:nvPr/>
        </p:nvSpPr>
        <p:spPr bwMode="auto">
          <a:xfrm>
            <a:off x="269352" y="2655455"/>
            <a:ext cx="2208303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Ports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953/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56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1136-9AE0-4213-9BD2-773E5375C924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https://ldap.com/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BF796-91A0-4F95-B607-34805FA0F2DD}"/>
              </a:ext>
            </a:extLst>
          </p:cNvPr>
          <p:cNvSpPr/>
          <p:nvPr/>
        </p:nvSpPr>
        <p:spPr bwMode="auto">
          <a:xfrm>
            <a:off x="1371600" y="1939890"/>
            <a:ext cx="2245248" cy="11118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directory service is just a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922E6-5574-4143-845C-376F9EF1AD16}"/>
              </a:ext>
            </a:extLst>
          </p:cNvPr>
          <p:cNvSpPr/>
          <p:nvPr/>
        </p:nvSpPr>
        <p:spPr bwMode="auto">
          <a:xfrm>
            <a:off x="1371600" y="3198157"/>
            <a:ext cx="2245248" cy="11118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Lightweight Directory Access Protocol (LDAP)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9B427-6BE9-44C7-8CA8-27D85626B34C}"/>
              </a:ext>
            </a:extLst>
          </p:cNvPr>
          <p:cNvSpPr/>
          <p:nvPr/>
        </p:nvSpPr>
        <p:spPr bwMode="auto">
          <a:xfrm>
            <a:off x="3810000" y="1939890"/>
            <a:ext cx="2245248" cy="238851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implementations include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Active Directory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389 Directory Server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3A858-5A40-4718-8CE1-B8806BAE064E}"/>
              </a:ext>
            </a:extLst>
          </p:cNvPr>
          <p:cNvSpPr/>
          <p:nvPr/>
        </p:nvSpPr>
        <p:spPr bwMode="auto">
          <a:xfrm>
            <a:off x="6248400" y="1939890"/>
            <a:ext cx="2245248" cy="23700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acts as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repository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names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other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83D37-B122-400E-B65B-B0561CC07706}"/>
              </a:ext>
            </a:extLst>
          </p:cNvPr>
          <p:cNvSpPr/>
          <p:nvPr/>
        </p:nvSpPr>
        <p:spPr bwMode="auto">
          <a:xfrm>
            <a:off x="8686800" y="1939890"/>
            <a:ext cx="2245248" cy="23700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organized in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entries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Each entry consists of a set of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43F5D-0169-4F20-93EC-917B01D6C65D}"/>
              </a:ext>
            </a:extLst>
          </p:cNvPr>
          <p:cNvSpPr/>
          <p:nvPr/>
        </p:nvSpPr>
        <p:spPr bwMode="auto">
          <a:xfrm>
            <a:off x="1371600" y="4487906"/>
            <a:ext cx="9560448" cy="11118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attribute names are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unit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name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component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etc.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5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OpenLDAP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1136-9AE0-4213-9BD2-773E5375C924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https://www.openldap.org/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0B1DD-7B0D-447F-BE80-E441893457D8}"/>
              </a:ext>
            </a:extLst>
          </p:cNvPr>
          <p:cNvSpPr/>
          <p:nvPr/>
        </p:nvSpPr>
        <p:spPr bwMode="auto">
          <a:xfrm>
            <a:off x="1219200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slapd</a:t>
            </a:r>
            <a:r>
              <a:rPr lang="bg-B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standard LDAP server daemon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70F7F-4992-418C-BFA3-CE267041D943}"/>
              </a:ext>
            </a:extLst>
          </p:cNvPr>
          <p:cNvSpPr/>
          <p:nvPr/>
        </p:nvSpPr>
        <p:spPr bwMode="auto">
          <a:xfrm>
            <a:off x="3575274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slurp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on the master and handles replication to slaves in environments with multiple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7FB50-7793-462F-85B7-22C0050DDE1C}"/>
              </a:ext>
            </a:extLst>
          </p:cNvPr>
          <p:cNvSpPr/>
          <p:nvPr/>
        </p:nvSpPr>
        <p:spPr bwMode="auto">
          <a:xfrm>
            <a:off x="5931348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slappasswd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used to generate passwords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6530A-451F-491E-AD57-D483A473D0AA}"/>
              </a:ext>
            </a:extLst>
          </p:cNvPr>
          <p:cNvSpPr/>
          <p:nvPr/>
        </p:nvSpPr>
        <p:spPr bwMode="auto">
          <a:xfrm>
            <a:off x="8287422" y="2664053"/>
            <a:ext cx="2685378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slapd.conf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ldap.conf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2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389 Directory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1136-9AE0-4213-9BD2-773E5375C924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http://www.port389.org/docs/389ds/documentation.html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8817E-D824-4B85-8392-7D70CC23FCE4}"/>
              </a:ext>
            </a:extLst>
          </p:cNvPr>
          <p:cNvSpPr/>
          <p:nvPr/>
        </p:nvSpPr>
        <p:spPr bwMode="auto">
          <a:xfrm>
            <a:off x="1447800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to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documentation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support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51939-573A-4529-B6E1-68A91155AC92}"/>
              </a:ext>
            </a:extLst>
          </p:cNvPr>
          <p:cNvSpPr/>
          <p:nvPr/>
        </p:nvSpPr>
        <p:spPr bwMode="auto">
          <a:xfrm>
            <a:off x="3810000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Multi-master replication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F53C7-4168-4D38-83A2-B9735D9DFCF9}"/>
              </a:ext>
            </a:extLst>
          </p:cNvPr>
          <p:cNvSpPr/>
          <p:nvPr/>
        </p:nvSpPr>
        <p:spPr bwMode="auto">
          <a:xfrm>
            <a:off x="6172200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users and groups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F4CA0-73E8-4AC3-B950-3C4EA909DCD2}"/>
              </a:ext>
            </a:extLst>
          </p:cNvPr>
          <p:cNvSpPr/>
          <p:nvPr/>
        </p:nvSpPr>
        <p:spPr bwMode="auto">
          <a:xfrm>
            <a:off x="8534400" y="2664053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console for users, groups, and server management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1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1136-9AE0-4213-9BD2-773E5375C924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https://web.mit.edu/kerberos/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845CE-DBD6-49CC-BA32-7E73B4C1906F}"/>
              </a:ext>
            </a:extLst>
          </p:cNvPr>
          <p:cNvSpPr/>
          <p:nvPr/>
        </p:nvSpPr>
        <p:spPr bwMode="auto">
          <a:xfrm>
            <a:off x="1449297" y="269179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Ticket-based authentication system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symmetric key cryptography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675A9-2F90-468F-88B0-EF224F9181C0}"/>
              </a:ext>
            </a:extLst>
          </p:cNvPr>
          <p:cNvSpPr/>
          <p:nvPr/>
        </p:nvSpPr>
        <p:spPr bwMode="auto">
          <a:xfrm>
            <a:off x="3810000" y="269179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as part of Microsoft Active Directory and Windows authentication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9BBDF-E579-4F8E-8B5F-976E54875F66}"/>
              </a:ext>
            </a:extLst>
          </p:cNvPr>
          <p:cNvSpPr/>
          <p:nvPr/>
        </p:nvSpPr>
        <p:spPr bwMode="auto">
          <a:xfrm>
            <a:off x="6172200" y="269179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krb5.conf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kdc.conf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kadm5.acl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E565E-EC48-4DF6-846E-147584791AE4}"/>
              </a:ext>
            </a:extLst>
          </p:cNvPr>
          <p:cNvSpPr/>
          <p:nvPr/>
        </p:nvSpPr>
        <p:spPr bwMode="auto">
          <a:xfrm>
            <a:off x="8534400" y="2691798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klist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kinit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kpasswd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95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Security Services Daemon (Sssd)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1136-9AE0-4213-9BD2-773E5375C924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https://docs.pagure.org/SSSD.sssd/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92371-F650-4A2D-8064-E968FE80F4EF}"/>
              </a:ext>
            </a:extLst>
          </p:cNvPr>
          <p:cNvSpPr/>
          <p:nvPr/>
        </p:nvSpPr>
        <p:spPr bwMode="auto">
          <a:xfrm>
            <a:off x="1295400" y="2659417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mapping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 caching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91A48-CC49-4D81-981E-8B68D50F05BF}"/>
              </a:ext>
            </a:extLst>
          </p:cNvPr>
          <p:cNvSpPr/>
          <p:nvPr/>
        </p:nvSpPr>
        <p:spPr bwMode="auto">
          <a:xfrm>
            <a:off x="3731491" y="2650145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for both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FreeBSD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045B2-61B4-4388-9934-01375BD178A0}"/>
              </a:ext>
            </a:extLst>
          </p:cNvPr>
          <p:cNvSpPr/>
          <p:nvPr/>
        </p:nvSpPr>
        <p:spPr bwMode="auto">
          <a:xfrm>
            <a:off x="6167582" y="2650145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authentication both through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Kerberos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2CD36-BB84-4305-B1A8-B45A343EC4A4}"/>
              </a:ext>
            </a:extLst>
          </p:cNvPr>
          <p:cNvSpPr/>
          <p:nvPr/>
        </p:nvSpPr>
        <p:spPr bwMode="auto">
          <a:xfrm>
            <a:off x="8605982" y="2659417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Service: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sssd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 file: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sssd.conf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6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FreeIPA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61394-AEA3-4D51-8318-56A44B361328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https://www.freeipa.org/page/Main_Page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2F722-ACD1-4ECE-AA57-63F511FA66F3}"/>
              </a:ext>
            </a:extLst>
          </p:cNvPr>
          <p:cNvSpPr/>
          <p:nvPr/>
        </p:nvSpPr>
        <p:spPr bwMode="auto">
          <a:xfrm>
            <a:off x="2789148" y="1524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(machine, user, groups,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D57A6-5301-4390-804D-496B15F058BC}"/>
              </a:ext>
            </a:extLst>
          </p:cNvPr>
          <p:cNvSpPr/>
          <p:nvPr/>
        </p:nvSpPr>
        <p:spPr bwMode="auto">
          <a:xfrm>
            <a:off x="5152503" y="1524000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(host-based access control)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04E18-189D-4F5A-A975-578AA8879B09}"/>
              </a:ext>
            </a:extLst>
          </p:cNvPr>
          <p:cNvSpPr/>
          <p:nvPr/>
        </p:nvSpPr>
        <p:spPr bwMode="auto">
          <a:xfrm>
            <a:off x="7515858" y="1526309"/>
            <a:ext cx="2208303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27BEB-FBC7-496C-961A-F420AAEF01CF}"/>
              </a:ext>
            </a:extLst>
          </p:cNvPr>
          <p:cNvSpPr/>
          <p:nvPr/>
        </p:nvSpPr>
        <p:spPr bwMode="auto">
          <a:xfrm>
            <a:off x="2789149" y="3511309"/>
            <a:ext cx="6935012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389 Directory Server, Kerberos, NTP, DNS, and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Dogtag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Both Web and CLI 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55D2D-F6E5-447B-91B0-E9AFC7C417E1}"/>
              </a:ext>
            </a:extLst>
          </p:cNvPr>
          <p:cNvSpPr/>
          <p:nvPr/>
        </p:nvSpPr>
        <p:spPr bwMode="auto">
          <a:xfrm>
            <a:off x="2789149" y="4476272"/>
            <a:ext cx="6935012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run on Fedora/CentOS/Red Hat. Can be installed on Debian, Ubuntu, openSUSE,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2B9E7-EA35-4C64-9A50-602C35595EE7}"/>
              </a:ext>
            </a:extLst>
          </p:cNvPr>
          <p:cNvSpPr/>
          <p:nvPr/>
        </p:nvSpPr>
        <p:spPr bwMode="auto">
          <a:xfrm>
            <a:off x="2789148" y="5441235"/>
            <a:ext cx="6935012" cy="50312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server and client installation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2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Network Services 102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Mail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8B99D-7B4B-496D-8025-7379A1504956}"/>
              </a:ext>
            </a:extLst>
          </p:cNvPr>
          <p:cNvSpPr/>
          <p:nvPr/>
        </p:nvSpPr>
        <p:spPr bwMode="auto">
          <a:xfrm>
            <a:off x="1066800" y="4523509"/>
            <a:ext cx="9969158" cy="12567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5D9D6-6828-474D-9BB7-B979D2B644C7}"/>
              </a:ext>
            </a:extLst>
          </p:cNvPr>
          <p:cNvSpPr/>
          <p:nvPr/>
        </p:nvSpPr>
        <p:spPr bwMode="auto">
          <a:xfrm>
            <a:off x="8827655" y="1990436"/>
            <a:ext cx="2208303" cy="22101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Sendmail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Exim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20F81-4D1E-40B4-B473-653017571548}"/>
              </a:ext>
            </a:extLst>
          </p:cNvPr>
          <p:cNvSpPr/>
          <p:nvPr/>
        </p:nvSpPr>
        <p:spPr bwMode="auto">
          <a:xfrm>
            <a:off x="3657600" y="1985818"/>
            <a:ext cx="2208303" cy="22147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Message Access Protocol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4 or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993/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A5A9F-3078-4CD3-9936-88BBF831B043}"/>
              </a:ext>
            </a:extLst>
          </p:cNvPr>
          <p:cNvSpPr/>
          <p:nvPr/>
        </p:nvSpPr>
        <p:spPr bwMode="auto">
          <a:xfrm>
            <a:off x="2147454" y="4876800"/>
            <a:ext cx="2339916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981C8-561E-4FF5-B78D-6E396FD46A8D}"/>
              </a:ext>
            </a:extLst>
          </p:cNvPr>
          <p:cNvSpPr/>
          <p:nvPr/>
        </p:nvSpPr>
        <p:spPr bwMode="auto">
          <a:xfrm>
            <a:off x="4876800" y="4876800"/>
            <a:ext cx="233991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99FD-8F89-4A0B-99BD-779DFC1966EB}"/>
              </a:ext>
            </a:extLst>
          </p:cNvPr>
          <p:cNvSpPr/>
          <p:nvPr/>
        </p:nvSpPr>
        <p:spPr bwMode="auto">
          <a:xfrm>
            <a:off x="7606144" y="4876800"/>
            <a:ext cx="233991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BE1BC-C1D7-4AC3-A3EE-12D040EFDFC9}"/>
              </a:ext>
            </a:extLst>
          </p:cNvPr>
          <p:cNvSpPr/>
          <p:nvPr/>
        </p:nvSpPr>
        <p:spPr bwMode="auto">
          <a:xfrm>
            <a:off x="1066800" y="1981200"/>
            <a:ext cx="2208303" cy="22193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Mail Transfer Protocol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587/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465/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2814E-6A0C-41C7-AC3F-DB29D1B191DA}"/>
              </a:ext>
            </a:extLst>
          </p:cNvPr>
          <p:cNvSpPr/>
          <p:nvPr/>
        </p:nvSpPr>
        <p:spPr bwMode="auto">
          <a:xfrm>
            <a:off x="6248400" y="1990436"/>
            <a:ext cx="2208303" cy="22147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Office Protocol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3 or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POP3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995/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9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6D7D5A-6985-4186-AC2B-A5AD55597F00}"/>
              </a:ext>
            </a:extLst>
          </p:cNvPr>
          <p:cNvCxnSpPr/>
          <p:nvPr/>
        </p:nvCxnSpPr>
        <p:spPr>
          <a:xfrm>
            <a:off x="5077122" y="1367315"/>
            <a:ext cx="0" cy="51096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B6C7-8BCE-4211-83F7-51D5D5245E9A}"/>
              </a:ext>
            </a:extLst>
          </p:cNvPr>
          <p:cNvSpPr/>
          <p:nvPr/>
        </p:nvSpPr>
        <p:spPr bwMode="auto">
          <a:xfrm>
            <a:off x="1031014" y="1569875"/>
            <a:ext cx="1295398" cy="1143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User Agent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42932-B2E4-49C8-B72D-D1F44A2E0267}"/>
              </a:ext>
            </a:extLst>
          </p:cNvPr>
          <p:cNvSpPr/>
          <p:nvPr/>
        </p:nvSpPr>
        <p:spPr bwMode="auto">
          <a:xfrm>
            <a:off x="1042558" y="4050108"/>
            <a:ext cx="1295399" cy="1143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User Agent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28F33-CFC0-4D3A-B19C-FC6436F3625A}"/>
              </a:ext>
            </a:extLst>
          </p:cNvPr>
          <p:cNvSpPr/>
          <p:nvPr/>
        </p:nvSpPr>
        <p:spPr bwMode="auto">
          <a:xfrm>
            <a:off x="3076873" y="1251222"/>
            <a:ext cx="1295398" cy="18495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Transport Agent (MTA)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A59F5-394E-4549-88C7-9543C77EF1E3}"/>
              </a:ext>
            </a:extLst>
          </p:cNvPr>
          <p:cNvSpPr/>
          <p:nvPr/>
        </p:nvSpPr>
        <p:spPr bwMode="auto">
          <a:xfrm>
            <a:off x="3076873" y="3696817"/>
            <a:ext cx="1295398" cy="1849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Submission Agent (MSA)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A0576-B279-4CFC-B00F-5CBC07DB266D}"/>
              </a:ext>
            </a:extLst>
          </p:cNvPr>
          <p:cNvSpPr/>
          <p:nvPr/>
        </p:nvSpPr>
        <p:spPr bwMode="auto">
          <a:xfrm>
            <a:off x="5776201" y="1251222"/>
            <a:ext cx="1295398" cy="18495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Transport Agent (MTA)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6F338-7CB9-47D2-A6BD-A3F700BBC920}"/>
              </a:ext>
            </a:extLst>
          </p:cNvPr>
          <p:cNvSpPr/>
          <p:nvPr/>
        </p:nvSpPr>
        <p:spPr bwMode="auto">
          <a:xfrm>
            <a:off x="7810516" y="1251221"/>
            <a:ext cx="1295398" cy="18495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Delivery Agent (MDA)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A37E661-4812-4F7D-9EDF-C3EEBD178FB7}"/>
              </a:ext>
            </a:extLst>
          </p:cNvPr>
          <p:cNvSpPr/>
          <p:nvPr/>
        </p:nvSpPr>
        <p:spPr bwMode="auto">
          <a:xfrm>
            <a:off x="7810516" y="3775588"/>
            <a:ext cx="1295398" cy="1219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DC292-388F-4EE1-8279-B6B0BA3E7E80}"/>
              </a:ext>
            </a:extLst>
          </p:cNvPr>
          <p:cNvSpPr/>
          <p:nvPr/>
        </p:nvSpPr>
        <p:spPr bwMode="auto">
          <a:xfrm>
            <a:off x="9822875" y="3813688"/>
            <a:ext cx="1295398" cy="1143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Agent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18AA8-E48F-4F04-8FD6-C0A79B1E990C}"/>
              </a:ext>
            </a:extLst>
          </p:cNvPr>
          <p:cNvSpPr/>
          <p:nvPr/>
        </p:nvSpPr>
        <p:spPr bwMode="auto">
          <a:xfrm>
            <a:off x="9829800" y="5614250"/>
            <a:ext cx="1295399" cy="1143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User Agent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(MUA)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8A3A09-3B31-4046-9863-EE28DDC2C569}"/>
              </a:ext>
            </a:extLst>
          </p:cNvPr>
          <p:cNvSpPr/>
          <p:nvPr/>
        </p:nvSpPr>
        <p:spPr bwMode="auto">
          <a:xfrm>
            <a:off x="2440712" y="2047857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DB8E00-8A97-4648-BA2C-802B8FFC8661}"/>
              </a:ext>
            </a:extLst>
          </p:cNvPr>
          <p:cNvSpPr/>
          <p:nvPr/>
        </p:nvSpPr>
        <p:spPr bwMode="auto">
          <a:xfrm>
            <a:off x="2452257" y="4493453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6B2086-7276-41D6-8D86-8D7B73E293F2}"/>
              </a:ext>
            </a:extLst>
          </p:cNvPr>
          <p:cNvSpPr/>
          <p:nvPr/>
        </p:nvSpPr>
        <p:spPr bwMode="auto">
          <a:xfrm rot="16200000">
            <a:off x="3463641" y="3270654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6FE8FF-5398-4D84-9963-7E95DCA937FB}"/>
              </a:ext>
            </a:extLst>
          </p:cNvPr>
          <p:cNvSpPr/>
          <p:nvPr/>
        </p:nvSpPr>
        <p:spPr bwMode="auto">
          <a:xfrm>
            <a:off x="4486571" y="2047857"/>
            <a:ext cx="1181102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D622CF-40EC-4294-8FD3-E8D006065B2B}"/>
              </a:ext>
            </a:extLst>
          </p:cNvPr>
          <p:cNvSpPr/>
          <p:nvPr/>
        </p:nvSpPr>
        <p:spPr bwMode="auto">
          <a:xfrm>
            <a:off x="7180127" y="2047857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434104-08B2-4206-BC23-4C6F33C01A59}"/>
              </a:ext>
            </a:extLst>
          </p:cNvPr>
          <p:cNvSpPr/>
          <p:nvPr/>
        </p:nvSpPr>
        <p:spPr bwMode="auto">
          <a:xfrm rot="5400000">
            <a:off x="8197284" y="3310040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0BDEF79-E5B4-4722-A7C7-872575A14B46}"/>
              </a:ext>
            </a:extLst>
          </p:cNvPr>
          <p:cNvSpPr/>
          <p:nvPr/>
        </p:nvSpPr>
        <p:spPr bwMode="auto">
          <a:xfrm>
            <a:off x="9203464" y="4257033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AE74D9-4174-46EF-A690-CC91F2D1090E}"/>
              </a:ext>
            </a:extLst>
          </p:cNvPr>
          <p:cNvSpPr/>
          <p:nvPr/>
        </p:nvSpPr>
        <p:spPr bwMode="auto">
          <a:xfrm rot="5400000">
            <a:off x="10216570" y="5157314"/>
            <a:ext cx="521861" cy="256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7C7AF5-6DE3-43F2-875A-B041DF1C4CAF}"/>
              </a:ext>
            </a:extLst>
          </p:cNvPr>
          <p:cNvSpPr txBox="1"/>
          <p:nvPr/>
        </p:nvSpPr>
        <p:spPr>
          <a:xfrm>
            <a:off x="-8401" y="1097447"/>
            <a:ext cx="1039415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C93BD-5F8C-4EA9-A30F-E6FA3A59A51E}"/>
              </a:ext>
            </a:extLst>
          </p:cNvPr>
          <p:cNvSpPr txBox="1"/>
          <p:nvPr/>
        </p:nvSpPr>
        <p:spPr>
          <a:xfrm>
            <a:off x="10990425" y="1097447"/>
            <a:ext cx="1201575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Receiver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8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B1EA1-AE8E-474E-A69C-625064FCBC07}"/>
              </a:ext>
            </a:extLst>
          </p:cNvPr>
          <p:cNvSpPr/>
          <p:nvPr/>
        </p:nvSpPr>
        <p:spPr bwMode="auto">
          <a:xfrm>
            <a:off x="1286164" y="2085108"/>
            <a:ext cx="1828800" cy="1676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42D88-3460-41D5-92F5-28F300432D98}"/>
              </a:ext>
            </a:extLst>
          </p:cNvPr>
          <p:cNvSpPr/>
          <p:nvPr/>
        </p:nvSpPr>
        <p:spPr bwMode="auto">
          <a:xfrm>
            <a:off x="3352800" y="2085108"/>
            <a:ext cx="1828800" cy="16763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Watches for new messages in the spool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3B85-202E-4E4F-AE9E-EF3D7112147F}"/>
              </a:ext>
            </a:extLst>
          </p:cNvPr>
          <p:cNvSpPr/>
          <p:nvPr/>
        </p:nvSpPr>
        <p:spPr bwMode="auto">
          <a:xfrm>
            <a:off x="1295400" y="3962400"/>
            <a:ext cx="1828800" cy="16763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qmgr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messages and sends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D5088-1C2F-45F0-8877-F40EB7BC0525}"/>
              </a:ext>
            </a:extLst>
          </p:cNvPr>
          <p:cNvSpPr/>
          <p:nvPr/>
        </p:nvSpPr>
        <p:spPr bwMode="auto">
          <a:xfrm>
            <a:off x="3352800" y="3962400"/>
            <a:ext cx="1828800" cy="16763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trivial-rewrite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97E1AE-9F6F-44C8-8EE4-429DB15D995D}"/>
              </a:ext>
            </a:extLst>
          </p:cNvPr>
          <p:cNvSpPr/>
          <p:nvPr/>
        </p:nvSpPr>
        <p:spPr bwMode="auto">
          <a:xfrm>
            <a:off x="5410200" y="2089726"/>
            <a:ext cx="1143000" cy="354907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lmtp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52447-CE73-4A9C-A7C8-824D8CEB1B99}"/>
              </a:ext>
            </a:extLst>
          </p:cNvPr>
          <p:cNvSpPr/>
          <p:nvPr/>
        </p:nvSpPr>
        <p:spPr bwMode="auto">
          <a:xfrm>
            <a:off x="6781800" y="2085108"/>
            <a:ext cx="1981200" cy="180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postalias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postcat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postconf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postmap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postsuper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2AC5E-2272-4622-8006-A0B929ED2D4F}"/>
              </a:ext>
            </a:extLst>
          </p:cNvPr>
          <p:cNvSpPr/>
          <p:nvPr/>
        </p:nvSpPr>
        <p:spPr bwMode="auto">
          <a:xfrm>
            <a:off x="6781800" y="4038600"/>
            <a:ext cx="4114800" cy="16001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/etc/postfix/master.cf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/etc/postfix/main.cf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/var/spool/postfix/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/var/spool/mail/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maillog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mail.log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8ED0F-8AD9-461B-A4D4-E6E96CD0A876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http://www.postfix.org/documentation.html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3DEE1C-3B7B-4018-A074-0FFB1E2D17DE}"/>
              </a:ext>
            </a:extLst>
          </p:cNvPr>
          <p:cNvSpPr/>
          <p:nvPr/>
        </p:nvSpPr>
        <p:spPr bwMode="auto">
          <a:xfrm>
            <a:off x="8915400" y="2085108"/>
            <a:ext cx="1981200" cy="180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sendmail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mailq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newaliases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41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Dovecot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55234-E5D6-49B4-AC4D-A61A30F60DE3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https://doc.dovecot.org/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69921-6641-4407-8467-64250E618A20}"/>
              </a:ext>
            </a:extLst>
          </p:cNvPr>
          <p:cNvSpPr/>
          <p:nvPr/>
        </p:nvSpPr>
        <p:spPr bwMode="auto">
          <a:xfrm>
            <a:off x="1551708" y="2895600"/>
            <a:ext cx="1828800" cy="1676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427BB-E933-4CDA-8162-6D33505F97FA}"/>
              </a:ext>
            </a:extLst>
          </p:cNvPr>
          <p:cNvSpPr/>
          <p:nvPr/>
        </p:nvSpPr>
        <p:spPr bwMode="auto">
          <a:xfrm>
            <a:off x="3777672" y="2895600"/>
            <a:ext cx="1828800" cy="1676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both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POP3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978D5-0078-45E9-B76C-2F8FB7715F0B}"/>
              </a:ext>
            </a:extLst>
          </p:cNvPr>
          <p:cNvSpPr/>
          <p:nvPr/>
        </p:nvSpPr>
        <p:spPr bwMode="auto">
          <a:xfrm>
            <a:off x="6003636" y="2895600"/>
            <a:ext cx="1828800" cy="1676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both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Maildir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5B1BB-2D03-42DF-A630-61DC4971DA01}"/>
              </a:ext>
            </a:extLst>
          </p:cNvPr>
          <p:cNvSpPr/>
          <p:nvPr/>
        </p:nvSpPr>
        <p:spPr bwMode="auto">
          <a:xfrm>
            <a:off x="8229600" y="2895600"/>
            <a:ext cx="1828800" cy="1676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both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Exim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8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Network Services 103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Samba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File 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iSCSCI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GlusterFS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ED0CC-2388-41A0-B4A8-17F7AF15A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14495"/>
              </p:ext>
            </p:extLst>
          </p:nvPr>
        </p:nvGraphicFramePr>
        <p:xfrm>
          <a:off x="2106500" y="1629000"/>
          <a:ext cx="7979000" cy="442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73FE4E-EEE9-4243-8EA2-A4186A90EF1B}"/>
              </a:ext>
            </a:extLst>
          </p:cNvPr>
          <p:cNvSpPr txBox="1"/>
          <p:nvPr/>
        </p:nvSpPr>
        <p:spPr>
          <a:xfrm>
            <a:off x="9651000" y="1269000"/>
            <a:ext cx="2385000" cy="15553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M2</a:t>
            </a:r>
            <a:r>
              <a:rPr lang="en-US" sz="2000" dirty="0"/>
              <a:t> could be submitted until </a:t>
            </a:r>
            <a:r>
              <a:rPr lang="en-US" sz="2000" b="1" dirty="0"/>
              <a:t>23:59:59 on 26.09.2021</a:t>
            </a:r>
            <a:endParaRPr lang="bg-B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04390-0921-43DC-A598-CCDB6F4F4460}"/>
              </a:ext>
            </a:extLst>
          </p:cNvPr>
          <p:cNvSpPr txBox="1"/>
          <p:nvPr/>
        </p:nvSpPr>
        <p:spPr>
          <a:xfrm>
            <a:off x="9651000" y="2934000"/>
            <a:ext cx="2385000" cy="15553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M3</a:t>
            </a:r>
            <a:r>
              <a:rPr lang="en-US" sz="2000" dirty="0"/>
              <a:t> could be submitted until </a:t>
            </a:r>
            <a:r>
              <a:rPr lang="en-US" sz="2000" b="1" dirty="0"/>
              <a:t>23:59:59 on 03.10.2021</a:t>
            </a:r>
            <a:endParaRPr lang="bg-B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90485-57AA-45B3-B87B-63547FA5C77E}"/>
              </a:ext>
            </a:extLst>
          </p:cNvPr>
          <p:cNvSpPr txBox="1"/>
          <p:nvPr/>
        </p:nvSpPr>
        <p:spPr>
          <a:xfrm>
            <a:off x="9651000" y="4607118"/>
            <a:ext cx="2385000" cy="15553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M4</a:t>
            </a:r>
            <a:r>
              <a:rPr lang="en-US" sz="2000" dirty="0"/>
              <a:t> could be submitted until </a:t>
            </a:r>
            <a:r>
              <a:rPr lang="en-US" sz="2000" b="1" dirty="0"/>
              <a:t>23:59:59 on 10.10.2021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698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Web Servers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Printing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Directory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Mail Services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745" y1="23858" x2="26144" y2="20812"/>
                        <a14:foregroundMark x1="35948" y1="88832" x2="71242" y2="85279"/>
                        <a14:foregroundMark x1="56863" y1="86802" x2="47712" y2="79695"/>
                        <a14:foregroundMark x1="40523" y1="82234" x2="60784" y2="82234"/>
                        <a14:foregroundMark x1="68627" y1="20812" x2="58170" y2="208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000" y="1044000"/>
            <a:ext cx="2565000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D8DC0-F0B8-4F7F-BE77-95E182A1FD3A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https://en.wikipedia.org/wiki/Web_server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F9E81-876F-4BE9-8C53-07F787E95E2A}"/>
              </a:ext>
            </a:extLst>
          </p:cNvPr>
          <p:cNvSpPr/>
          <p:nvPr/>
        </p:nvSpPr>
        <p:spPr bwMode="auto">
          <a:xfrm>
            <a:off x="605550" y="1439838"/>
            <a:ext cx="10980898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software or hardware (or combination) that serves client requests on 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Wide Web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A2CF7-76D9-4973-ACDD-644A7BEB0F15}"/>
              </a:ext>
            </a:extLst>
          </p:cNvPr>
          <p:cNvSpPr/>
          <p:nvPr/>
        </p:nvSpPr>
        <p:spPr bwMode="auto">
          <a:xfrm>
            <a:off x="605550" y="3240132"/>
            <a:ext cx="2601310" cy="20086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HTTP Server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8FB64-33DB-4214-895C-C72FD2384F8D}"/>
              </a:ext>
            </a:extLst>
          </p:cNvPr>
          <p:cNvSpPr/>
          <p:nvPr/>
        </p:nvSpPr>
        <p:spPr bwMode="auto">
          <a:xfrm>
            <a:off x="3397709" y="3230896"/>
            <a:ext cx="2601310" cy="201788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BB374-3FD9-49E9-A6CC-81D37C575E93}"/>
              </a:ext>
            </a:extLst>
          </p:cNvPr>
          <p:cNvSpPr/>
          <p:nvPr/>
        </p:nvSpPr>
        <p:spPr bwMode="auto">
          <a:xfrm>
            <a:off x="6189868" y="3230896"/>
            <a:ext cx="2601310" cy="201788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lighttpd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8D9E7-D365-43A7-8215-7CE6E074815E}"/>
              </a:ext>
            </a:extLst>
          </p:cNvPr>
          <p:cNvSpPr/>
          <p:nvPr/>
        </p:nvSpPr>
        <p:spPr bwMode="auto">
          <a:xfrm>
            <a:off x="605550" y="2469945"/>
            <a:ext cx="10980898" cy="6040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requests are mostly 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other related protocols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1DDA-C9E2-4D03-B37F-22D89F87033E}"/>
              </a:ext>
            </a:extLst>
          </p:cNvPr>
          <p:cNvSpPr/>
          <p:nvPr/>
        </p:nvSpPr>
        <p:spPr bwMode="auto">
          <a:xfrm>
            <a:off x="8985138" y="3230896"/>
            <a:ext cx="2601310" cy="201788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Proprietary: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LiteSpeed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0BC92-ABCC-47EC-B60B-64C51DC73196}"/>
              </a:ext>
            </a:extLst>
          </p:cNvPr>
          <p:cNvSpPr/>
          <p:nvPr/>
        </p:nvSpPr>
        <p:spPr bwMode="auto">
          <a:xfrm>
            <a:off x="605550" y="5415751"/>
            <a:ext cx="10980898" cy="6040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server-side scripting like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are supported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8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2098</Words>
  <Application>Microsoft Office PowerPoint</Application>
  <PresentationFormat>Widescreen</PresentationFormat>
  <Paragraphs>509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Network Services</vt:lpstr>
      <vt:lpstr>Have a Question?</vt:lpstr>
      <vt:lpstr>Previous Module (M3)</vt:lpstr>
      <vt:lpstr>What We Covered</vt:lpstr>
      <vt:lpstr>Homework Progress</vt:lpstr>
      <vt:lpstr>This Module (M4)</vt:lpstr>
      <vt:lpstr>Table of Contents</vt:lpstr>
      <vt:lpstr>Network Services 101</vt:lpstr>
      <vt:lpstr>Web Servers</vt:lpstr>
      <vt:lpstr>HTTP Requests and Responses</vt:lpstr>
      <vt:lpstr>Network Services 101</vt:lpstr>
      <vt:lpstr>Apache</vt:lpstr>
      <vt:lpstr>Apache</vt:lpstr>
      <vt:lpstr>Network Services 101</vt:lpstr>
      <vt:lpstr>Nginx</vt:lpstr>
      <vt:lpstr>Nginx</vt:lpstr>
      <vt:lpstr>Network Services 101</vt:lpstr>
      <vt:lpstr>Common UNIX Printing System (CUPS)</vt:lpstr>
      <vt:lpstr>Common UNIX Printing System (CUPS)</vt:lpstr>
      <vt:lpstr>Practice: Network Services 101</vt:lpstr>
      <vt:lpstr>Network Services 102</vt:lpstr>
      <vt:lpstr>Domain Name System (DNS)</vt:lpstr>
      <vt:lpstr>DNS Record Types</vt:lpstr>
      <vt:lpstr>Berkley Internet Name Domain (BIND) </vt:lpstr>
      <vt:lpstr>Network Services 102</vt:lpstr>
      <vt:lpstr>Lightweight Directory Services</vt:lpstr>
      <vt:lpstr>OpenLDAP</vt:lpstr>
      <vt:lpstr>389 Directory Server</vt:lpstr>
      <vt:lpstr>Kerberos</vt:lpstr>
      <vt:lpstr>System Security Services Daemon (Sssd)</vt:lpstr>
      <vt:lpstr>Network Services 102</vt:lpstr>
      <vt:lpstr>FreeIPA</vt:lpstr>
      <vt:lpstr>Practice: Network Services 102</vt:lpstr>
      <vt:lpstr>Network Services 103</vt:lpstr>
      <vt:lpstr>Mail Components</vt:lpstr>
      <vt:lpstr>Mail Components</vt:lpstr>
      <vt:lpstr>Postfix</vt:lpstr>
      <vt:lpstr>Dovecot</vt:lpstr>
      <vt:lpstr>Practice: Network Services 103</vt:lpstr>
      <vt:lpstr>Questions?</vt:lpstr>
      <vt:lpstr>License</vt:lpstr>
      <vt:lpstr>Trainings @ Software University (SoftUni)</vt:lpstr>
      <vt:lpstr>SoftUni Diamond Partners</vt:lpstr>
      <vt:lpstr>Educational Partners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M5 - Slides - Network Services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14</cp:revision>
  <dcterms:created xsi:type="dcterms:W3CDTF">2018-05-23T13:08:44Z</dcterms:created>
  <dcterms:modified xsi:type="dcterms:W3CDTF">2021-09-24T15:22:33Z</dcterms:modified>
  <cp:category>computer programming; programming</cp:category>
</cp:coreProperties>
</file>