
<file path=[Content_Types].xml><?xml version="1.0" encoding="utf-8"?>
<Types xmlns="http://schemas.openxmlformats.org/package/2006/content-types">
  <Default Extension="emf" ContentType="image/x-emf"/>
  <Default Extension="jfif" ContentType="image/png"/>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1"/>
  </p:notesMasterIdLst>
  <p:handoutMasterIdLst>
    <p:handoutMasterId r:id="rId42"/>
  </p:handoutMasterIdLst>
  <p:sldIdLst>
    <p:sldId id="256" r:id="rId2"/>
    <p:sldId id="257" r:id="rId3"/>
    <p:sldId id="308"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306" r:id="rId26"/>
    <p:sldId id="280" r:id="rId27"/>
    <p:sldId id="281" r:id="rId28"/>
    <p:sldId id="282" r:id="rId29"/>
    <p:sldId id="283" r:id="rId30"/>
    <p:sldId id="284" r:id="rId31"/>
    <p:sldId id="285" r:id="rId32"/>
    <p:sldId id="286" r:id="rId33"/>
    <p:sldId id="287" r:id="rId34"/>
    <p:sldId id="297" r:id="rId35"/>
    <p:sldId id="303" r:id="rId36"/>
    <p:sldId id="304" r:id="rId37"/>
    <p:sldId id="305" r:id="rId38"/>
    <p:sldId id="317" r:id="rId39"/>
    <p:sldId id="31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F460535-FC6E-4D2B-BABD-3CAD232FC947}">
          <p14:sldIdLst>
            <p14:sldId id="256"/>
            <p14:sldId id="257"/>
            <p14:sldId id="308"/>
          </p14:sldIdLst>
        </p14:section>
        <p14:section name="Previous Module (M5)" id="{18BCA30C-D350-4304-B158-E7661045E9C9}">
          <p14:sldIdLst>
            <p14:sldId id="258"/>
            <p14:sldId id="259"/>
            <p14:sldId id="261"/>
            <p14:sldId id="262"/>
          </p14:sldIdLst>
        </p14:section>
        <p14:section name="High Availability 101" id="{D2C504C3-B9DE-4801-9995-B36419A9CF44}">
          <p14:sldIdLst>
            <p14:sldId id="263"/>
            <p14:sldId id="264"/>
            <p14:sldId id="265"/>
            <p14:sldId id="266"/>
            <p14:sldId id="267"/>
            <p14:sldId id="268"/>
            <p14:sldId id="269"/>
            <p14:sldId id="270"/>
            <p14:sldId id="271"/>
            <p14:sldId id="272"/>
            <p14:sldId id="273"/>
            <p14:sldId id="274"/>
            <p14:sldId id="275"/>
            <p14:sldId id="276"/>
          </p14:sldIdLst>
        </p14:section>
        <p14:section name="High Availability 102" id="{ED2FBDAA-6DE2-42E4-9228-01A82774EC73}">
          <p14:sldIdLst>
            <p14:sldId id="277"/>
            <p14:sldId id="278"/>
            <p14:sldId id="279"/>
            <p14:sldId id="306"/>
            <p14:sldId id="280"/>
            <p14:sldId id="281"/>
            <p14:sldId id="282"/>
            <p14:sldId id="283"/>
            <p14:sldId id="284"/>
            <p14:sldId id="285"/>
            <p14:sldId id="286"/>
          </p14:sldIdLst>
        </p14:section>
        <p14:section name="High Availability 103" id="{0D808D95-AB75-4A4F-973E-86B2335AA43C}">
          <p14:sldIdLst>
            <p14:sldId id="287"/>
            <p14:sldId id="297"/>
          </p14:sldIdLst>
        </p14:section>
        <p14:section name="Conclusion" id="{0D3A5989-507E-4275-ADAE-D609E64410FF}">
          <p14:sldIdLst>
            <p14:sldId id="303"/>
            <p14:sldId id="304"/>
            <p14:sldId id="305"/>
          </p14:sldIdLst>
        </p14:section>
        <p14:section name="SoftUni Partners" id="{EA32F987-ACC7-4CB7-BFC6-F83724B1B232}">
          <p14:sldIdLst>
            <p14:sldId id="317"/>
            <p14:sldId id="318"/>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1B960E-B8DC-48DA-BDB9-78B59A9D2458}" v="8" dt="2021-10-08T15:02:21.056"/>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5214" autoAdjust="0"/>
  </p:normalViewPr>
  <p:slideViewPr>
    <p:cSldViewPr showGuides="1">
      <p:cViewPr varScale="1">
        <p:scale>
          <a:sx n="82" d="100"/>
          <a:sy n="82" d="100"/>
        </p:scale>
        <p:origin x="763" y="58"/>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mitar Zahariev" userId="b84e4ebc77879e88" providerId="LiveId" clId="{7AD2FE5C-E795-4DE7-8203-9E9AC4CB979E}"/>
    <pc:docChg chg="custSel modSld modSection">
      <pc:chgData name="Dimitar Zahariev" userId="b84e4ebc77879e88" providerId="LiveId" clId="{7AD2FE5C-E795-4DE7-8203-9E9AC4CB979E}" dt="2021-10-07T13:42:05.663" v="7" actId="20577"/>
      <pc:docMkLst>
        <pc:docMk/>
      </pc:docMkLst>
      <pc:sldChg chg="modSp mod">
        <pc:chgData name="Dimitar Zahariev" userId="b84e4ebc77879e88" providerId="LiveId" clId="{7AD2FE5C-E795-4DE7-8203-9E9AC4CB979E}" dt="2021-10-07T13:42:05.663" v="7" actId="20577"/>
        <pc:sldMkLst>
          <pc:docMk/>
          <pc:sldMk cId="3215379390" sldId="256"/>
        </pc:sldMkLst>
        <pc:spChg chg="mod">
          <ac:chgData name="Dimitar Zahariev" userId="b84e4ebc77879e88" providerId="LiveId" clId="{7AD2FE5C-E795-4DE7-8203-9E9AC4CB979E}" dt="2021-10-07T13:42:05.663" v="7" actId="20577"/>
          <ac:spMkLst>
            <pc:docMk/>
            <pc:sldMk cId="3215379390" sldId="256"/>
            <ac:spMk id="3" creationId="{A004DC04-DA2A-41C0-8578-4B8D2F08EA7D}"/>
          </ac:spMkLst>
        </pc:spChg>
      </pc:sldChg>
      <pc:sldChg chg="modSp mod">
        <pc:chgData name="Dimitar Zahariev" userId="b84e4ebc77879e88" providerId="LiveId" clId="{7AD2FE5C-E795-4DE7-8203-9E9AC4CB979E}" dt="2021-10-07T13:41:56.436" v="4" actId="20577"/>
        <pc:sldMkLst>
          <pc:docMk/>
          <pc:sldMk cId="2506175793" sldId="258"/>
        </pc:sldMkLst>
        <pc:spChg chg="mod">
          <ac:chgData name="Dimitar Zahariev" userId="b84e4ebc77879e88" providerId="LiveId" clId="{7AD2FE5C-E795-4DE7-8203-9E9AC4CB979E}" dt="2021-10-07T13:41:56.436" v="4" actId="20577"/>
          <ac:spMkLst>
            <pc:docMk/>
            <pc:sldMk cId="2506175793" sldId="258"/>
            <ac:spMk id="2" creationId="{00000000-0000-0000-0000-000000000000}"/>
          </ac:spMkLst>
        </pc:spChg>
      </pc:sldChg>
      <pc:sldChg chg="modSp mod">
        <pc:chgData name="Dimitar Zahariev" userId="b84e4ebc77879e88" providerId="LiveId" clId="{7AD2FE5C-E795-4DE7-8203-9E9AC4CB979E}" dt="2021-10-07T13:41:40.862" v="2" actId="20577"/>
        <pc:sldMkLst>
          <pc:docMk/>
          <pc:sldMk cId="1862218309" sldId="261"/>
        </pc:sldMkLst>
        <pc:spChg chg="mod">
          <ac:chgData name="Dimitar Zahariev" userId="b84e4ebc77879e88" providerId="LiveId" clId="{7AD2FE5C-E795-4DE7-8203-9E9AC4CB979E}" dt="2021-10-07T13:41:40.862" v="2" actId="20577"/>
          <ac:spMkLst>
            <pc:docMk/>
            <pc:sldMk cId="1862218309" sldId="261"/>
            <ac:spMk id="2" creationId="{00000000-0000-0000-0000-000000000000}"/>
          </ac:spMkLst>
        </pc:spChg>
      </pc:sldChg>
      <pc:sldChg chg="modSp modAnim">
        <pc:chgData name="Dimitar Zahariev" userId="b84e4ebc77879e88" providerId="LiveId" clId="{7AD2FE5C-E795-4DE7-8203-9E9AC4CB979E}" dt="2021-10-07T13:41:36.155" v="0" actId="20577"/>
        <pc:sldMkLst>
          <pc:docMk/>
          <pc:sldMk cId="886958805" sldId="262"/>
        </pc:sldMkLst>
        <pc:spChg chg="mod">
          <ac:chgData name="Dimitar Zahariev" userId="b84e4ebc77879e88" providerId="LiveId" clId="{7AD2FE5C-E795-4DE7-8203-9E9AC4CB979E}" dt="2021-10-07T13:41:36.155" v="0" actId="20577"/>
          <ac:spMkLst>
            <pc:docMk/>
            <pc:sldMk cId="886958805" sldId="262"/>
            <ac:spMk id="444419" creationId="{00000000-0000-0000-0000-000000000000}"/>
          </ac:spMkLst>
        </pc:spChg>
      </pc:sldChg>
      <pc:sldChg chg="modSp mod">
        <pc:chgData name="Dimitar Zahariev" userId="b84e4ebc77879e88" providerId="LiveId" clId="{7AD2FE5C-E795-4DE7-8203-9E9AC4CB979E}" dt="2021-10-07T13:41:36.341" v="1" actId="27636"/>
        <pc:sldMkLst>
          <pc:docMk/>
          <pc:sldMk cId="144186764" sldId="305"/>
        </pc:sldMkLst>
        <pc:spChg chg="mod">
          <ac:chgData name="Dimitar Zahariev" userId="b84e4ebc77879e88" providerId="LiveId" clId="{7AD2FE5C-E795-4DE7-8203-9E9AC4CB979E}" dt="2021-10-07T13:41:36.341" v="1" actId="27636"/>
          <ac:spMkLst>
            <pc:docMk/>
            <pc:sldMk cId="144186764" sldId="305"/>
            <ac:spMk id="4" creationId="{00000000-0000-0000-0000-000000000000}"/>
          </ac:spMkLst>
        </pc:spChg>
      </pc:sldChg>
    </pc:docChg>
  </pc:docChgLst>
  <pc:docChgLst>
    <pc:chgData name="Dimitar Zahariev" userId="b84e4ebc77879e88" providerId="LiveId" clId="{691B960E-B8DC-48DA-BDB9-78B59A9D2458}"/>
    <pc:docChg chg="addSld delSld modSld addSection modSection">
      <pc:chgData name="Dimitar Zahariev" userId="b84e4ebc77879e88" providerId="LiveId" clId="{691B960E-B8DC-48DA-BDB9-78B59A9D2458}" dt="2021-10-08T15:02:21.056" v="87" actId="20577"/>
      <pc:docMkLst>
        <pc:docMk/>
      </pc:docMkLst>
      <pc:sldChg chg="add">
        <pc:chgData name="Dimitar Zahariev" userId="b84e4ebc77879e88" providerId="LiveId" clId="{691B960E-B8DC-48DA-BDB9-78B59A9D2458}" dt="2021-10-07T14:26:05.720" v="0"/>
        <pc:sldMkLst>
          <pc:docMk/>
          <pc:sldMk cId="1022073263" sldId="257"/>
        </pc:sldMkLst>
      </pc:sldChg>
      <pc:sldChg chg="modSp modAnim">
        <pc:chgData name="Dimitar Zahariev" userId="b84e4ebc77879e88" providerId="LiveId" clId="{691B960E-B8DC-48DA-BDB9-78B59A9D2458}" dt="2021-10-07T14:26:27.296" v="2"/>
        <pc:sldMkLst>
          <pc:docMk/>
          <pc:sldMk cId="1646986932" sldId="259"/>
        </pc:sldMkLst>
        <pc:spChg chg="mod">
          <ac:chgData name="Dimitar Zahariev" userId="b84e4ebc77879e88" providerId="LiveId" clId="{691B960E-B8DC-48DA-BDB9-78B59A9D2458}" dt="2021-10-07T14:26:27.296" v="2"/>
          <ac:spMkLst>
            <pc:docMk/>
            <pc:sldMk cId="1646986932" sldId="259"/>
            <ac:spMk id="444419" creationId="{00000000-0000-0000-0000-000000000000}"/>
          </ac:spMkLst>
        </pc:spChg>
      </pc:sldChg>
      <pc:sldChg chg="del">
        <pc:chgData name="Dimitar Zahariev" userId="b84e4ebc77879e88" providerId="LiveId" clId="{691B960E-B8DC-48DA-BDB9-78B59A9D2458}" dt="2021-10-07T14:26:57.891" v="4" actId="47"/>
        <pc:sldMkLst>
          <pc:docMk/>
          <pc:sldMk cId="1909796700" sldId="260"/>
        </pc:sldMkLst>
      </pc:sldChg>
      <pc:sldChg chg="modSp modAnim">
        <pc:chgData name="Dimitar Zahariev" userId="b84e4ebc77879e88" providerId="LiveId" clId="{691B960E-B8DC-48DA-BDB9-78B59A9D2458}" dt="2021-10-08T15:02:21.056" v="87" actId="20577"/>
        <pc:sldMkLst>
          <pc:docMk/>
          <pc:sldMk cId="886958805" sldId="262"/>
        </pc:sldMkLst>
        <pc:spChg chg="mod">
          <ac:chgData name="Dimitar Zahariev" userId="b84e4ebc77879e88" providerId="LiveId" clId="{691B960E-B8DC-48DA-BDB9-78B59A9D2458}" dt="2021-10-08T15:02:21.056" v="87" actId="20577"/>
          <ac:spMkLst>
            <pc:docMk/>
            <pc:sldMk cId="886958805" sldId="262"/>
            <ac:spMk id="444419" creationId="{00000000-0000-0000-0000-000000000000}"/>
          </ac:spMkLst>
        </pc:spChg>
      </pc:sldChg>
      <pc:sldChg chg="modSp mod">
        <pc:chgData name="Dimitar Zahariev" userId="b84e4ebc77879e88" providerId="LiveId" clId="{691B960E-B8DC-48DA-BDB9-78B59A9D2458}" dt="2021-10-08T15:02:08.096" v="82" actId="20577"/>
        <pc:sldMkLst>
          <pc:docMk/>
          <pc:sldMk cId="2914857172" sldId="287"/>
        </pc:sldMkLst>
        <pc:spChg chg="mod">
          <ac:chgData name="Dimitar Zahariev" userId="b84e4ebc77879e88" providerId="LiveId" clId="{691B960E-B8DC-48DA-BDB9-78B59A9D2458}" dt="2021-10-08T15:02:08.096" v="82" actId="20577"/>
          <ac:spMkLst>
            <pc:docMk/>
            <pc:sldMk cId="2914857172" sldId="287"/>
            <ac:spMk id="3" creationId="{00000000-0000-0000-0000-000000000000}"/>
          </ac:spMkLst>
        </pc:spChg>
      </pc:sldChg>
      <pc:sldChg chg="del">
        <pc:chgData name="Dimitar Zahariev" userId="b84e4ebc77879e88" providerId="LiveId" clId="{691B960E-B8DC-48DA-BDB9-78B59A9D2458}" dt="2021-10-07T14:34:11.352" v="49" actId="47"/>
        <pc:sldMkLst>
          <pc:docMk/>
          <pc:sldMk cId="4127160512" sldId="288"/>
        </pc:sldMkLst>
      </pc:sldChg>
      <pc:sldChg chg="del">
        <pc:chgData name="Dimitar Zahariev" userId="b84e4ebc77879e88" providerId="LiveId" clId="{691B960E-B8DC-48DA-BDB9-78B59A9D2458}" dt="2021-10-07T14:34:11.352" v="49" actId="47"/>
        <pc:sldMkLst>
          <pc:docMk/>
          <pc:sldMk cId="3613569200" sldId="289"/>
        </pc:sldMkLst>
      </pc:sldChg>
      <pc:sldChg chg="del">
        <pc:chgData name="Dimitar Zahariev" userId="b84e4ebc77879e88" providerId="LiveId" clId="{691B960E-B8DC-48DA-BDB9-78B59A9D2458}" dt="2021-10-07T14:34:11.352" v="49" actId="47"/>
        <pc:sldMkLst>
          <pc:docMk/>
          <pc:sldMk cId="284443222" sldId="290"/>
        </pc:sldMkLst>
      </pc:sldChg>
      <pc:sldChg chg="del">
        <pc:chgData name="Dimitar Zahariev" userId="b84e4ebc77879e88" providerId="LiveId" clId="{691B960E-B8DC-48DA-BDB9-78B59A9D2458}" dt="2021-10-07T14:34:11.352" v="49" actId="47"/>
        <pc:sldMkLst>
          <pc:docMk/>
          <pc:sldMk cId="2810455386" sldId="291"/>
        </pc:sldMkLst>
      </pc:sldChg>
      <pc:sldChg chg="del">
        <pc:chgData name="Dimitar Zahariev" userId="b84e4ebc77879e88" providerId="LiveId" clId="{691B960E-B8DC-48DA-BDB9-78B59A9D2458}" dt="2021-10-07T14:34:11.352" v="49" actId="47"/>
        <pc:sldMkLst>
          <pc:docMk/>
          <pc:sldMk cId="1727861423" sldId="292"/>
        </pc:sldMkLst>
      </pc:sldChg>
      <pc:sldChg chg="del">
        <pc:chgData name="Dimitar Zahariev" userId="b84e4ebc77879e88" providerId="LiveId" clId="{691B960E-B8DC-48DA-BDB9-78B59A9D2458}" dt="2021-10-07T14:34:11.352" v="49" actId="47"/>
        <pc:sldMkLst>
          <pc:docMk/>
          <pc:sldMk cId="2710691087" sldId="293"/>
        </pc:sldMkLst>
      </pc:sldChg>
      <pc:sldChg chg="del">
        <pc:chgData name="Dimitar Zahariev" userId="b84e4ebc77879e88" providerId="LiveId" clId="{691B960E-B8DC-48DA-BDB9-78B59A9D2458}" dt="2021-10-07T14:34:11.352" v="49" actId="47"/>
        <pc:sldMkLst>
          <pc:docMk/>
          <pc:sldMk cId="2208524256" sldId="294"/>
        </pc:sldMkLst>
      </pc:sldChg>
      <pc:sldChg chg="del">
        <pc:chgData name="Dimitar Zahariev" userId="b84e4ebc77879e88" providerId="LiveId" clId="{691B960E-B8DC-48DA-BDB9-78B59A9D2458}" dt="2021-10-07T14:34:11.352" v="49" actId="47"/>
        <pc:sldMkLst>
          <pc:docMk/>
          <pc:sldMk cId="4252894006" sldId="295"/>
        </pc:sldMkLst>
      </pc:sldChg>
      <pc:sldChg chg="del">
        <pc:chgData name="Dimitar Zahariev" userId="b84e4ebc77879e88" providerId="LiveId" clId="{691B960E-B8DC-48DA-BDB9-78B59A9D2458}" dt="2021-10-07T14:34:11.352" v="49" actId="47"/>
        <pc:sldMkLst>
          <pc:docMk/>
          <pc:sldMk cId="1237495495" sldId="296"/>
        </pc:sldMkLst>
      </pc:sldChg>
      <pc:sldChg chg="modSp mod">
        <pc:chgData name="Dimitar Zahariev" userId="b84e4ebc77879e88" providerId="LiveId" clId="{691B960E-B8DC-48DA-BDB9-78B59A9D2458}" dt="2021-10-08T15:02:13.350" v="83"/>
        <pc:sldMkLst>
          <pc:docMk/>
          <pc:sldMk cId="1177571149" sldId="297"/>
        </pc:sldMkLst>
        <pc:spChg chg="mod">
          <ac:chgData name="Dimitar Zahariev" userId="b84e4ebc77879e88" providerId="LiveId" clId="{691B960E-B8DC-48DA-BDB9-78B59A9D2458}" dt="2021-10-08T15:02:13.350" v="83"/>
          <ac:spMkLst>
            <pc:docMk/>
            <pc:sldMk cId="1177571149" sldId="297"/>
            <ac:spMk id="3" creationId="{00000000-0000-0000-0000-000000000000}"/>
          </ac:spMkLst>
        </pc:spChg>
      </pc:sldChg>
      <pc:sldChg chg="del">
        <pc:chgData name="Dimitar Zahariev" userId="b84e4ebc77879e88" providerId="LiveId" clId="{691B960E-B8DC-48DA-BDB9-78B59A9D2458}" dt="2021-10-07T14:34:11.352" v="49" actId="47"/>
        <pc:sldMkLst>
          <pc:docMk/>
          <pc:sldMk cId="147264264" sldId="307"/>
        </pc:sldMkLst>
      </pc:sldChg>
      <pc:sldChg chg="modSp add mod">
        <pc:chgData name="Dimitar Zahariev" userId="b84e4ebc77879e88" providerId="LiveId" clId="{691B960E-B8DC-48DA-BDB9-78B59A9D2458}" dt="2021-10-07T14:31:26.122" v="45" actId="1036"/>
        <pc:sldMkLst>
          <pc:docMk/>
          <pc:sldMk cId="3869821398" sldId="308"/>
        </pc:sldMkLst>
        <pc:spChg chg="mod">
          <ac:chgData name="Dimitar Zahariev" userId="b84e4ebc77879e88" providerId="LiveId" clId="{691B960E-B8DC-48DA-BDB9-78B59A9D2458}" dt="2021-10-07T14:31:18.975" v="36" actId="113"/>
          <ac:spMkLst>
            <pc:docMk/>
            <pc:sldMk cId="3869821398" sldId="308"/>
            <ac:spMk id="2" creationId="{3673FE4E-EEE9-4243-8EA2-A4186A90EF1B}"/>
          </ac:spMkLst>
        </pc:spChg>
        <pc:spChg chg="mod">
          <ac:chgData name="Dimitar Zahariev" userId="b84e4ebc77879e88" providerId="LiveId" clId="{691B960E-B8DC-48DA-BDB9-78B59A9D2458}" dt="2021-10-07T14:31:26.122" v="45" actId="1036"/>
          <ac:spMkLst>
            <pc:docMk/>
            <pc:sldMk cId="3869821398" sldId="308"/>
            <ac:spMk id="6" creationId="{D1304390-0921-43DC-A598-CCDB6F4F4460}"/>
          </ac:spMkLst>
        </pc:spChg>
        <pc:spChg chg="mod">
          <ac:chgData name="Dimitar Zahariev" userId="b84e4ebc77879e88" providerId="LiveId" clId="{691B960E-B8DC-48DA-BDB9-78B59A9D2458}" dt="2021-10-07T14:31:26.122" v="45" actId="1036"/>
          <ac:spMkLst>
            <pc:docMk/>
            <pc:sldMk cId="3869821398" sldId="308"/>
            <ac:spMk id="9" creationId="{16C90485-57AA-45B3-B87B-63547FA5C77E}"/>
          </ac:spMkLst>
        </pc:spChg>
        <pc:graphicFrameChg chg="mod">
          <ac:chgData name="Dimitar Zahariev" userId="b84e4ebc77879e88" providerId="LiveId" clId="{691B960E-B8DC-48DA-BDB9-78B59A9D2458}" dt="2021-10-07T14:29:15.954" v="10" actId="1076"/>
          <ac:graphicFrameMkLst>
            <pc:docMk/>
            <pc:sldMk cId="3869821398" sldId="308"/>
            <ac:graphicFrameMk id="8" creationId="{DAEED0CC-2388-41A0-B4A8-17F7AF15AFF2}"/>
          </ac:graphicFrameMkLst>
        </pc:graphicFrameChg>
      </pc:sldChg>
      <pc:sldChg chg="del">
        <pc:chgData name="Dimitar Zahariev" userId="b84e4ebc77879e88" providerId="LiveId" clId="{691B960E-B8DC-48DA-BDB9-78B59A9D2458}" dt="2021-10-07T14:26:07.408" v="1" actId="47"/>
        <pc:sldMkLst>
          <pc:docMk/>
          <pc:sldMk cId="4141938907" sldId="308"/>
        </pc:sldMkLst>
      </pc:sldChg>
      <pc:sldChg chg="add">
        <pc:chgData name="Dimitar Zahariev" userId="b84e4ebc77879e88" providerId="LiveId" clId="{691B960E-B8DC-48DA-BDB9-78B59A9D2458}" dt="2021-10-07T14:33:23.281" v="46"/>
        <pc:sldMkLst>
          <pc:docMk/>
          <pc:sldMk cId="3684604502" sldId="317"/>
        </pc:sldMkLst>
      </pc:sldChg>
      <pc:sldChg chg="add">
        <pc:chgData name="Dimitar Zahariev" userId="b84e4ebc77879e88" providerId="LiveId" clId="{691B960E-B8DC-48DA-BDB9-78B59A9D2458}" dt="2021-10-07T14:33:23.281" v="46"/>
        <pc:sldMkLst>
          <pc:docMk/>
          <pc:sldMk cId="343597536" sldId="318"/>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bg-BG"/>
        </a:p>
      </c:txPr>
    </c:title>
    <c:autoTitleDeleted val="0"/>
    <c:plotArea>
      <c:layout/>
      <c:barChart>
        <c:barDir val="col"/>
        <c:grouping val="clustered"/>
        <c:varyColors val="0"/>
        <c:ser>
          <c:idx val="0"/>
          <c:order val="0"/>
          <c:tx>
            <c:strRef>
              <c:f>Sheet1!$B$1</c:f>
              <c:strCache>
                <c:ptCount val="1"/>
                <c:pt idx="0">
                  <c:v>Uploaded Solutions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bg-BG"/>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M1</c:v>
                </c:pt>
                <c:pt idx="1">
                  <c:v>M2</c:v>
                </c:pt>
                <c:pt idx="2">
                  <c:v>M3</c:v>
                </c:pt>
                <c:pt idx="3">
                  <c:v>M4</c:v>
                </c:pt>
                <c:pt idx="4">
                  <c:v>M5</c:v>
                </c:pt>
              </c:strCache>
            </c:strRef>
          </c:cat>
          <c:val>
            <c:numRef>
              <c:f>Sheet1!$B$2:$B$6</c:f>
              <c:numCache>
                <c:formatCode>General</c:formatCode>
                <c:ptCount val="5"/>
                <c:pt idx="0">
                  <c:v>64</c:v>
                </c:pt>
                <c:pt idx="1">
                  <c:v>53</c:v>
                </c:pt>
                <c:pt idx="2">
                  <c:v>48</c:v>
                </c:pt>
                <c:pt idx="3">
                  <c:v>15</c:v>
                </c:pt>
                <c:pt idx="4">
                  <c:v>3</c:v>
                </c:pt>
              </c:numCache>
            </c:numRef>
          </c:val>
          <c:extLst>
            <c:ext xmlns:c16="http://schemas.microsoft.com/office/drawing/2014/chart" uri="{C3380CC4-5D6E-409C-BE32-E72D297353CC}">
              <c16:uniqueId val="{00000000-C936-493E-98AB-77E5CF6B6FCB}"/>
            </c:ext>
          </c:extLst>
        </c:ser>
        <c:dLbls>
          <c:showLegendKey val="0"/>
          <c:showVal val="0"/>
          <c:showCatName val="0"/>
          <c:showSerName val="0"/>
          <c:showPercent val="0"/>
          <c:showBubbleSize val="0"/>
        </c:dLbls>
        <c:gapWidth val="219"/>
        <c:overlap val="-27"/>
        <c:axId val="1758685808"/>
        <c:axId val="1758688720"/>
      </c:barChart>
      <c:catAx>
        <c:axId val="1758685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bg-BG"/>
          </a:p>
        </c:txPr>
        <c:crossAx val="1758688720"/>
        <c:crosses val="autoZero"/>
        <c:auto val="1"/>
        <c:lblAlgn val="ctr"/>
        <c:lblOffset val="100"/>
        <c:noMultiLvlLbl val="0"/>
      </c:catAx>
      <c:valAx>
        <c:axId val="1758688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bg-BG"/>
          </a:p>
        </c:txPr>
        <c:crossAx val="17586858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bg-BG"/>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8.10.2021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10/8/2021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28703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25</a:t>
            </a:fld>
            <a:endParaRPr lang="en-US"/>
          </a:p>
        </p:txBody>
      </p:sp>
      <p:sp>
        <p:nvSpPr>
          <p:cNvPr id="5"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61053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32</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05194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33</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60860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34</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6074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71907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36</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29041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37</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589384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5"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51914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3" name="Slide Number Placeholder 2"/>
          <p:cNvSpPr>
            <a:spLocks noGrp="1"/>
          </p:cNvSpPr>
          <p:nvPr>
            <p:ph type="sldNum" sz="quarter" idx="11"/>
          </p:nvPr>
        </p:nvSpPr>
        <p:spPr/>
        <p:txBody>
          <a:bodyPr/>
          <a:lstStyle/>
          <a:p>
            <a:fld id="{3EBA5BD7-F043-4D1B-AA17-CD412FC534DE}" type="slidenum">
              <a:rPr lang="en-US" smtClean="0"/>
              <a:pPr/>
              <a:t>5</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28530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6</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933984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3" name="Slide Number Placeholder 2"/>
          <p:cNvSpPr>
            <a:spLocks noGrp="1"/>
          </p:cNvSpPr>
          <p:nvPr>
            <p:ph type="sldNum" sz="quarter" idx="11"/>
          </p:nvPr>
        </p:nvSpPr>
        <p:spPr/>
        <p:txBody>
          <a:bodyPr/>
          <a:lstStyle/>
          <a:p>
            <a:fld id="{3EBA5BD7-F043-4D1B-AA17-CD412FC534DE}" type="slidenum">
              <a:rPr lang="en-US" smtClean="0"/>
              <a:pPr/>
              <a:t>7</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28530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8</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21098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15</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74055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21</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8818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22</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9045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24</a:t>
            </a:fld>
            <a:endParaRPr lang="en-US"/>
          </a:p>
        </p:txBody>
      </p:sp>
      <p:sp>
        <p:nvSpPr>
          <p:cNvPr id="5"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593237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35453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91"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hyperlink" Target="https://softuni.bg/"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38.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hyperlink" Target="https://coca-colahellenic.com/" TargetMode="External"/><Relationship Id="rId18" Type="http://schemas.openxmlformats.org/officeDocument/2006/relationships/image" Target="../media/image31.png"/><Relationship Id="rId3" Type="http://schemas.openxmlformats.org/officeDocument/2006/relationships/hyperlink" Target="http://www.infragistics.com/" TargetMode="External"/><Relationship Id="rId21" Type="http://schemas.openxmlformats.org/officeDocument/2006/relationships/image" Target="../media/image33.png"/><Relationship Id="rId7" Type="http://schemas.openxmlformats.org/officeDocument/2006/relationships/hyperlink" Target="http://www.postbank.bg/" TargetMode="External"/><Relationship Id="rId12" Type="http://schemas.openxmlformats.org/officeDocument/2006/relationships/image" Target="../media/image28.jpeg"/><Relationship Id="rId17" Type="http://schemas.openxmlformats.org/officeDocument/2006/relationships/hyperlink" Target="https://www.zuehlke.com/" TargetMode="External"/><Relationship Id="rId2" Type="http://schemas.openxmlformats.org/officeDocument/2006/relationships/notesSlide" Target="../notesSlides/notesSlide17.xml"/><Relationship Id="rId16" Type="http://schemas.openxmlformats.org/officeDocument/2006/relationships/image" Target="../media/image30.png"/><Relationship Id="rId20" Type="http://schemas.openxmlformats.org/officeDocument/2006/relationships/image" Target="../media/image32.jfif"/><Relationship Id="rId1" Type="http://schemas.openxmlformats.org/officeDocument/2006/relationships/slideLayout" Target="../slideLayouts/slideLayout3.xml"/><Relationship Id="rId6" Type="http://schemas.openxmlformats.org/officeDocument/2006/relationships/image" Target="../media/image25.png"/><Relationship Id="rId11" Type="http://schemas.openxmlformats.org/officeDocument/2006/relationships/hyperlink" Target="https://motion-software.com/" TargetMode="External"/><Relationship Id="rId5" Type="http://schemas.openxmlformats.org/officeDocument/2006/relationships/hyperlink" Target="https://www.indeavr.com/en" TargetMode="External"/><Relationship Id="rId15" Type="http://schemas.openxmlformats.org/officeDocument/2006/relationships/hyperlink" Target="https://www.xs-software.com/" TargetMode="External"/><Relationship Id="rId10" Type="http://schemas.openxmlformats.org/officeDocument/2006/relationships/image" Target="../media/image27.png"/><Relationship Id="rId19" Type="http://schemas.openxmlformats.org/officeDocument/2006/relationships/hyperlink" Target="https://www.softwaregroup.com/" TargetMode="External"/><Relationship Id="rId4" Type="http://schemas.openxmlformats.org/officeDocument/2006/relationships/image" Target="../media/image24.png"/><Relationship Id="rId9" Type="http://schemas.openxmlformats.org/officeDocument/2006/relationships/hyperlink" Target="http://smartit.bg/" TargetMode="External"/><Relationship Id="rId14" Type="http://schemas.openxmlformats.org/officeDocument/2006/relationships/image" Target="../media/image29.png"/><Relationship Id="rId22" Type="http://schemas.openxmlformats.org/officeDocument/2006/relationships/image" Target="../media/image34.png"/></Relationships>
</file>

<file path=ppt/slides/_rels/slide3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5.png"/><Relationship Id="rId7" Type="http://schemas.openxmlformats.org/officeDocument/2006/relationships/hyperlink" Target="https://www.youtube.com/c/CodeItUpwithIvo" TargetMode="External"/><Relationship Id="rId2" Type="http://schemas.openxmlformats.org/officeDocument/2006/relationships/hyperlink" Target="https://eee.bg/" TargetMode="Externa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hyperlink" Target="https://codexio.bg/"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04DC04-DA2A-41C0-8578-4B8D2F08EA7D}"/>
              </a:ext>
            </a:extLst>
          </p:cNvPr>
          <p:cNvSpPr>
            <a:spLocks noGrp="1"/>
          </p:cNvSpPr>
          <p:nvPr>
            <p:ph type="subTitle" idx="1"/>
          </p:nvPr>
        </p:nvSpPr>
        <p:spPr/>
        <p:txBody>
          <a:bodyPr>
            <a:normAutofit/>
          </a:bodyPr>
          <a:lstStyle/>
          <a:p>
            <a:r>
              <a:rPr lang="en-US" dirty="0"/>
              <a:t>Load Balancing. Failover Clustering</a:t>
            </a:r>
          </a:p>
        </p:txBody>
      </p:sp>
      <p:sp>
        <p:nvSpPr>
          <p:cNvPr id="2" name="Title 1">
            <a:extLst>
              <a:ext uri="{FF2B5EF4-FFF2-40B4-BE49-F238E27FC236}">
                <a16:creationId xmlns:a16="http://schemas.microsoft.com/office/drawing/2014/main" id="{37F91798-9AD5-4209-8887-958029548481}"/>
              </a:ext>
            </a:extLst>
          </p:cNvPr>
          <p:cNvSpPr>
            <a:spLocks noGrp="1"/>
          </p:cNvSpPr>
          <p:nvPr>
            <p:ph type="title"/>
          </p:nvPr>
        </p:nvSpPr>
        <p:spPr/>
        <p:txBody>
          <a:bodyPr/>
          <a:lstStyle/>
          <a:p>
            <a:r>
              <a:rPr lang="en-US" dirty="0"/>
              <a:t>Clustering and High Availability</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a:hlinkClick r:id="rId3"/>
              </a:rPr>
              <a:t>https://softuni.bg</a:t>
            </a:r>
            <a:endParaRPr lang="en-US" dirty="0"/>
          </a:p>
        </p:txBody>
      </p:sp>
      <p:sp>
        <p:nvSpPr>
          <p:cNvPr id="9" name="Text Placeholder 8">
            <a:extLst>
              <a:ext uri="{FF2B5EF4-FFF2-40B4-BE49-F238E27FC236}">
                <a16:creationId xmlns:a16="http://schemas.microsoft.com/office/drawing/2014/main" id="{FA396BB6-2053-4690-9672-BC528007D370}"/>
              </a:ext>
            </a:extLst>
          </p:cNvPr>
          <p:cNvSpPr>
            <a:spLocks noGrp="1"/>
          </p:cNvSpPr>
          <p:nvPr>
            <p:ph type="body" sz="quarter" idx="19"/>
          </p:nvPr>
        </p:nvSpPr>
        <p:spPr/>
        <p:txBody>
          <a:bodyPr/>
          <a:lstStyle/>
          <a:p>
            <a:r>
              <a:rPr lang="en-US" dirty="0"/>
              <a:t>SoftUni Team</a:t>
            </a:r>
          </a:p>
        </p:txBody>
      </p:sp>
      <p:sp>
        <p:nvSpPr>
          <p:cNvPr id="10" name="Text Placeholder 9">
            <a:extLst>
              <a:ext uri="{FF2B5EF4-FFF2-40B4-BE49-F238E27FC236}">
                <a16:creationId xmlns:a16="http://schemas.microsoft.com/office/drawing/2014/main" id="{F585BC4C-0F13-4FD4-8F23-99FD46618370}"/>
              </a:ext>
            </a:extLst>
          </p:cNvPr>
          <p:cNvSpPr>
            <a:spLocks noGrp="1"/>
          </p:cNvSpPr>
          <p:nvPr>
            <p:ph type="body" sz="quarter" idx="20"/>
          </p:nvPr>
        </p:nvSpPr>
        <p:spPr/>
        <p:txBody>
          <a:bodyPr/>
          <a:lstStyle/>
          <a:p>
            <a:r>
              <a:rPr lang="en-US" dirty="0"/>
              <a:t>Technical Trainers</a:t>
            </a:r>
          </a:p>
        </p:txBody>
      </p:sp>
      <p:pic>
        <p:nvPicPr>
          <p:cNvPr id="4" name="Picture 3"/>
          <p:cNvPicPr>
            <a:picLocks noChangeAspect="1"/>
          </p:cNvPicPr>
          <p:nvPr/>
        </p:nvPicPr>
        <p:blipFill>
          <a:blip r:embed="rId4"/>
          <a:stretch>
            <a:fillRect/>
          </a:stretch>
        </p:blipFill>
        <p:spPr>
          <a:xfrm>
            <a:off x="553082" y="2287926"/>
            <a:ext cx="2007817" cy="2544940"/>
          </a:xfrm>
          <a:prstGeom prst="rect">
            <a:avLst/>
          </a:prstGeom>
        </p:spPr>
      </p:pic>
    </p:spTree>
    <p:extLst>
      <p:ext uri="{BB962C8B-B14F-4D97-AF65-F5344CB8AC3E}">
        <p14:creationId xmlns:p14="http://schemas.microsoft.com/office/powerpoint/2010/main" val="32153793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529E77-90B7-4568-A511-F109F4F4E6D1}"/>
              </a:ext>
            </a:extLst>
          </p:cNvPr>
          <p:cNvSpPr>
            <a:spLocks noGrp="1"/>
          </p:cNvSpPr>
          <p:nvPr>
            <p:ph type="body" sz="quarter" idx="10"/>
          </p:nvPr>
        </p:nvSpPr>
        <p:spPr/>
        <p:txBody>
          <a:bodyPr/>
          <a:lstStyle/>
          <a:p>
            <a:pPr>
              <a:buClr>
                <a:schemeClr val="tx1"/>
              </a:buClr>
            </a:pPr>
            <a:r>
              <a:rPr lang="en-US" b="1" dirty="0">
                <a:solidFill>
                  <a:schemeClr val="bg1"/>
                </a:solidFill>
              </a:rPr>
              <a:t>Cluster resource</a:t>
            </a:r>
            <a:r>
              <a:rPr lang="en-US" dirty="0">
                <a:solidFill>
                  <a:schemeClr val="bg1"/>
                </a:solidFill>
              </a:rPr>
              <a:t> </a:t>
            </a:r>
            <a:r>
              <a:rPr lang="en-US" dirty="0"/>
              <a:t>is any resource that must be highly available</a:t>
            </a:r>
          </a:p>
          <a:p>
            <a:pPr>
              <a:buClr>
                <a:schemeClr val="tx1"/>
              </a:buClr>
            </a:pPr>
            <a:r>
              <a:rPr lang="en-US" b="1" dirty="0">
                <a:solidFill>
                  <a:schemeClr val="bg1"/>
                </a:solidFill>
              </a:rPr>
              <a:t>Cluster service</a:t>
            </a:r>
            <a:r>
              <a:rPr lang="en-US" dirty="0">
                <a:solidFill>
                  <a:schemeClr val="bg1"/>
                </a:solidFill>
              </a:rPr>
              <a:t> </a:t>
            </a:r>
            <a:r>
              <a:rPr lang="en-US" dirty="0"/>
              <a:t>is any resource that is made available </a:t>
            </a:r>
            <a:br>
              <a:rPr lang="en-US" dirty="0"/>
            </a:br>
            <a:r>
              <a:rPr lang="en-US" dirty="0"/>
              <a:t>by the cluster</a:t>
            </a:r>
          </a:p>
          <a:p>
            <a:pPr>
              <a:buClr>
                <a:schemeClr val="tx1"/>
              </a:buClr>
            </a:pPr>
            <a:r>
              <a:rPr lang="en-US" b="1" dirty="0">
                <a:solidFill>
                  <a:schemeClr val="bg1"/>
                </a:solidFill>
              </a:rPr>
              <a:t>Redundancy</a:t>
            </a:r>
            <a:r>
              <a:rPr lang="en-US" b="1" dirty="0"/>
              <a:t> </a:t>
            </a:r>
            <a:r>
              <a:rPr lang="en-US" dirty="0"/>
              <a:t>is having multitude of something. For example, nodes or resources</a:t>
            </a:r>
          </a:p>
          <a:p>
            <a:pPr>
              <a:buClr>
                <a:schemeClr val="tx1"/>
              </a:buClr>
            </a:pPr>
            <a:r>
              <a:rPr lang="en-US" b="1" dirty="0">
                <a:solidFill>
                  <a:schemeClr val="bg1"/>
                </a:solidFill>
              </a:rPr>
              <a:t>Replication</a:t>
            </a:r>
            <a:r>
              <a:rPr lang="en-US" dirty="0"/>
              <a:t> is related to redundancy but is focused on the synchronization of resources</a:t>
            </a:r>
          </a:p>
        </p:txBody>
      </p:sp>
      <p:sp>
        <p:nvSpPr>
          <p:cNvPr id="3" name="Title 2">
            <a:extLst>
              <a:ext uri="{FF2B5EF4-FFF2-40B4-BE49-F238E27FC236}">
                <a16:creationId xmlns:a16="http://schemas.microsoft.com/office/drawing/2014/main" id="{A8F4F11E-F619-4C5A-ADC0-55E69E991563}"/>
              </a:ext>
            </a:extLst>
          </p:cNvPr>
          <p:cNvSpPr>
            <a:spLocks noGrp="1"/>
          </p:cNvSpPr>
          <p:nvPr>
            <p:ph type="title"/>
          </p:nvPr>
        </p:nvSpPr>
        <p:spPr/>
        <p:txBody>
          <a:bodyPr/>
          <a:lstStyle/>
          <a:p>
            <a:r>
              <a:rPr lang="en-US" dirty="0"/>
              <a:t>Terminology (2)</a:t>
            </a:r>
          </a:p>
        </p:txBody>
      </p:sp>
      <p:sp>
        <p:nvSpPr>
          <p:cNvPr id="4"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6357200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529E77-90B7-4568-A511-F109F4F4E6D1}"/>
              </a:ext>
            </a:extLst>
          </p:cNvPr>
          <p:cNvSpPr>
            <a:spLocks noGrp="1"/>
          </p:cNvSpPr>
          <p:nvPr>
            <p:ph type="body" sz="quarter" idx="10"/>
          </p:nvPr>
        </p:nvSpPr>
        <p:spPr/>
        <p:txBody>
          <a:bodyPr>
            <a:normAutofit/>
          </a:bodyPr>
          <a:lstStyle/>
          <a:p>
            <a:pPr>
              <a:buClr>
                <a:schemeClr val="tx1"/>
              </a:buClr>
            </a:pPr>
            <a:r>
              <a:rPr lang="en-US" b="1" dirty="0">
                <a:solidFill>
                  <a:schemeClr val="bg1"/>
                </a:solidFill>
              </a:rPr>
              <a:t>M</a:t>
            </a:r>
            <a:r>
              <a:rPr lang="en-US" b="1" dirty="0"/>
              <a:t>ean </a:t>
            </a:r>
            <a:r>
              <a:rPr lang="en-US" b="1" dirty="0">
                <a:solidFill>
                  <a:schemeClr val="bg1"/>
                </a:solidFill>
              </a:rPr>
              <a:t>T</a:t>
            </a:r>
            <a:r>
              <a:rPr lang="en-US" b="1" dirty="0"/>
              <a:t>ime </a:t>
            </a:r>
            <a:r>
              <a:rPr lang="en-US" b="1" dirty="0">
                <a:solidFill>
                  <a:schemeClr val="bg1"/>
                </a:solidFill>
              </a:rPr>
              <a:t>B</a:t>
            </a:r>
            <a:r>
              <a:rPr lang="en-US" b="1" dirty="0"/>
              <a:t>efore </a:t>
            </a:r>
            <a:r>
              <a:rPr lang="en-US" b="1" dirty="0">
                <a:solidFill>
                  <a:schemeClr val="bg1"/>
                </a:solidFill>
              </a:rPr>
              <a:t>F</a:t>
            </a:r>
            <a:r>
              <a:rPr lang="en-US" b="1" dirty="0"/>
              <a:t>ailure </a:t>
            </a:r>
            <a:r>
              <a:rPr lang="en-US" dirty="0"/>
              <a:t>(</a:t>
            </a:r>
            <a:r>
              <a:rPr lang="en-US" b="1" dirty="0">
                <a:solidFill>
                  <a:schemeClr val="bg1"/>
                </a:solidFill>
              </a:rPr>
              <a:t>MTBF</a:t>
            </a:r>
            <a:r>
              <a:rPr lang="en-US" dirty="0"/>
              <a:t>) is the average operational only time between system failures</a:t>
            </a:r>
            <a:endParaRPr lang="en-US" b="1" dirty="0"/>
          </a:p>
          <a:p>
            <a:pPr>
              <a:buClr>
                <a:schemeClr val="tx1"/>
              </a:buClr>
            </a:pPr>
            <a:r>
              <a:rPr lang="en-US" b="1" dirty="0">
                <a:solidFill>
                  <a:schemeClr val="bg1"/>
                </a:solidFill>
              </a:rPr>
              <a:t>M</a:t>
            </a:r>
            <a:r>
              <a:rPr lang="en-US" b="1" dirty="0"/>
              <a:t>ean </a:t>
            </a:r>
            <a:r>
              <a:rPr lang="en-US" b="1" dirty="0">
                <a:solidFill>
                  <a:schemeClr val="bg1"/>
                </a:solidFill>
              </a:rPr>
              <a:t>T</a:t>
            </a:r>
            <a:r>
              <a:rPr lang="en-US" b="1" dirty="0"/>
              <a:t>ime </a:t>
            </a:r>
            <a:r>
              <a:rPr lang="en-US" b="1" dirty="0">
                <a:solidFill>
                  <a:schemeClr val="bg1"/>
                </a:solidFill>
              </a:rPr>
              <a:t>T</a:t>
            </a:r>
            <a:r>
              <a:rPr lang="en-US" b="1" dirty="0"/>
              <a:t>o </a:t>
            </a:r>
            <a:r>
              <a:rPr lang="en-US" b="1" dirty="0">
                <a:solidFill>
                  <a:schemeClr val="bg1"/>
                </a:solidFill>
              </a:rPr>
              <a:t>R</a:t>
            </a:r>
            <a:r>
              <a:rPr lang="en-US" b="1" dirty="0"/>
              <a:t>epair </a:t>
            </a:r>
            <a:r>
              <a:rPr lang="en-US" dirty="0"/>
              <a:t>(</a:t>
            </a:r>
            <a:r>
              <a:rPr lang="en-US" b="1" dirty="0">
                <a:solidFill>
                  <a:schemeClr val="bg1"/>
                </a:solidFill>
              </a:rPr>
              <a:t>MTTR</a:t>
            </a:r>
            <a:r>
              <a:rPr lang="en-US" dirty="0"/>
              <a:t>) is the average amount of time needed to troubleshoot and repair a failed system and bring it back to operational state</a:t>
            </a:r>
            <a:endParaRPr lang="en-US" b="1" dirty="0"/>
          </a:p>
          <a:p>
            <a:pPr>
              <a:buClr>
                <a:schemeClr val="tx1"/>
              </a:buClr>
            </a:pPr>
            <a:r>
              <a:rPr lang="en-US" b="1" dirty="0">
                <a:solidFill>
                  <a:schemeClr val="bg1"/>
                </a:solidFill>
              </a:rPr>
              <a:t>S</a:t>
            </a:r>
            <a:r>
              <a:rPr lang="en-US" b="1" dirty="0"/>
              <a:t>ervice </a:t>
            </a:r>
            <a:r>
              <a:rPr lang="en-US" b="1" dirty="0">
                <a:solidFill>
                  <a:schemeClr val="bg1"/>
                </a:solidFill>
              </a:rPr>
              <a:t>L</a:t>
            </a:r>
            <a:r>
              <a:rPr lang="en-US" b="1" dirty="0"/>
              <a:t>evel </a:t>
            </a:r>
            <a:r>
              <a:rPr lang="en-US" b="1" dirty="0">
                <a:solidFill>
                  <a:schemeClr val="bg1"/>
                </a:solidFill>
              </a:rPr>
              <a:t>A</a:t>
            </a:r>
            <a:r>
              <a:rPr lang="en-US" b="1" dirty="0"/>
              <a:t>greement</a:t>
            </a:r>
            <a:r>
              <a:rPr lang="en-US" dirty="0"/>
              <a:t> (</a:t>
            </a:r>
            <a:r>
              <a:rPr lang="en-US" b="1" dirty="0">
                <a:solidFill>
                  <a:schemeClr val="bg1"/>
                </a:solidFill>
              </a:rPr>
              <a:t>SLA</a:t>
            </a:r>
            <a:r>
              <a:rPr lang="en-US" dirty="0"/>
              <a:t>) is a contract between a provider and a consumer that sets the service reliability expectations</a:t>
            </a:r>
            <a:endParaRPr lang="en-US" b="1" dirty="0"/>
          </a:p>
          <a:p>
            <a:pPr>
              <a:buClr>
                <a:schemeClr val="tx1"/>
              </a:buClr>
            </a:pPr>
            <a:r>
              <a:rPr lang="en-US" b="1" dirty="0">
                <a:solidFill>
                  <a:schemeClr val="bg1"/>
                </a:solidFill>
              </a:rPr>
              <a:t>D</a:t>
            </a:r>
            <a:r>
              <a:rPr lang="en-US" b="1" dirty="0"/>
              <a:t>isaster </a:t>
            </a:r>
            <a:r>
              <a:rPr lang="en-US" b="1" dirty="0">
                <a:solidFill>
                  <a:schemeClr val="bg1"/>
                </a:solidFill>
              </a:rPr>
              <a:t>R</a:t>
            </a:r>
            <a:r>
              <a:rPr lang="en-US" b="1" dirty="0"/>
              <a:t>ecovery</a:t>
            </a:r>
            <a:r>
              <a:rPr lang="en-US" dirty="0"/>
              <a:t> (</a:t>
            </a:r>
            <a:r>
              <a:rPr lang="en-US" b="1" dirty="0">
                <a:solidFill>
                  <a:schemeClr val="bg1"/>
                </a:solidFill>
              </a:rPr>
              <a:t>DR</a:t>
            </a:r>
            <a:r>
              <a:rPr lang="en-US" dirty="0"/>
              <a:t>) is a set of measures that are used in case of a resource or service becomes unavailable</a:t>
            </a:r>
            <a:endParaRPr lang="en-US" b="1" dirty="0"/>
          </a:p>
        </p:txBody>
      </p:sp>
      <p:sp>
        <p:nvSpPr>
          <p:cNvPr id="3" name="Title 2">
            <a:extLst>
              <a:ext uri="{FF2B5EF4-FFF2-40B4-BE49-F238E27FC236}">
                <a16:creationId xmlns:a16="http://schemas.microsoft.com/office/drawing/2014/main" id="{A8F4F11E-F619-4C5A-ADC0-55E69E991563}"/>
              </a:ext>
            </a:extLst>
          </p:cNvPr>
          <p:cNvSpPr>
            <a:spLocks noGrp="1"/>
          </p:cNvSpPr>
          <p:nvPr>
            <p:ph type="title"/>
          </p:nvPr>
        </p:nvSpPr>
        <p:spPr/>
        <p:txBody>
          <a:bodyPr/>
          <a:lstStyle/>
          <a:p>
            <a:r>
              <a:rPr lang="en-US" dirty="0"/>
              <a:t>Measures</a:t>
            </a:r>
          </a:p>
        </p:txBody>
      </p:sp>
      <p:sp>
        <p:nvSpPr>
          <p:cNvPr id="4"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37428158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529E77-90B7-4568-A511-F109F4F4E6D1}"/>
              </a:ext>
            </a:extLst>
          </p:cNvPr>
          <p:cNvSpPr>
            <a:spLocks noGrp="1"/>
          </p:cNvSpPr>
          <p:nvPr>
            <p:ph type="body" sz="quarter" idx="10"/>
          </p:nvPr>
        </p:nvSpPr>
        <p:spPr/>
        <p:txBody>
          <a:bodyPr>
            <a:normAutofit/>
          </a:bodyPr>
          <a:lstStyle/>
          <a:p>
            <a:pPr>
              <a:buClr>
                <a:schemeClr val="tx1"/>
              </a:buClr>
            </a:pPr>
            <a:r>
              <a:rPr lang="en-US" b="1" dirty="0">
                <a:solidFill>
                  <a:schemeClr val="bg1"/>
                </a:solidFill>
              </a:rPr>
              <a:t>High Performance </a:t>
            </a:r>
            <a:r>
              <a:rPr lang="en-US" dirty="0"/>
              <a:t>clusters are a set of different machines working together hosting one or more tasks that require lots of computing resources</a:t>
            </a:r>
            <a:endParaRPr lang="en-US" b="1" dirty="0"/>
          </a:p>
          <a:p>
            <a:pPr>
              <a:buClr>
                <a:schemeClr val="tx1"/>
              </a:buClr>
            </a:pPr>
            <a:r>
              <a:rPr lang="en-US" b="1" dirty="0">
                <a:solidFill>
                  <a:schemeClr val="bg1"/>
                </a:solidFill>
              </a:rPr>
              <a:t>Load Balancing </a:t>
            </a:r>
            <a:r>
              <a:rPr lang="en-US" dirty="0"/>
              <a:t>clusters serve as front-end and receive client requests which then get distributed to different member servers. Enables improved performance, efficient resources use and increased stability</a:t>
            </a:r>
            <a:endParaRPr lang="en-US" b="1" dirty="0"/>
          </a:p>
          <a:p>
            <a:pPr>
              <a:buClr>
                <a:schemeClr val="tx1"/>
              </a:buClr>
            </a:pPr>
            <a:r>
              <a:rPr lang="en-US" b="1" dirty="0">
                <a:solidFill>
                  <a:schemeClr val="bg1"/>
                </a:solidFill>
              </a:rPr>
              <a:t>High Availability </a:t>
            </a:r>
            <a:r>
              <a:rPr lang="en-US" dirty="0"/>
              <a:t>(</a:t>
            </a:r>
            <a:r>
              <a:rPr lang="en-US" b="1" dirty="0">
                <a:solidFill>
                  <a:schemeClr val="bg1"/>
                </a:solidFill>
              </a:rPr>
              <a:t>Failover</a:t>
            </a:r>
            <a:r>
              <a:rPr lang="en-US" dirty="0"/>
              <a:t>) clusters aim on reducing the downtime of critical resources to a minimum</a:t>
            </a:r>
            <a:endParaRPr lang="en-US" b="1" dirty="0"/>
          </a:p>
        </p:txBody>
      </p:sp>
      <p:sp>
        <p:nvSpPr>
          <p:cNvPr id="3" name="Title 2">
            <a:extLst>
              <a:ext uri="{FF2B5EF4-FFF2-40B4-BE49-F238E27FC236}">
                <a16:creationId xmlns:a16="http://schemas.microsoft.com/office/drawing/2014/main" id="{A8F4F11E-F619-4C5A-ADC0-55E69E991563}"/>
              </a:ext>
            </a:extLst>
          </p:cNvPr>
          <p:cNvSpPr>
            <a:spLocks noGrp="1"/>
          </p:cNvSpPr>
          <p:nvPr>
            <p:ph type="title"/>
          </p:nvPr>
        </p:nvSpPr>
        <p:spPr/>
        <p:txBody>
          <a:bodyPr/>
          <a:lstStyle/>
          <a:p>
            <a:r>
              <a:rPr lang="en-US" dirty="0"/>
              <a:t>Cluster Types</a:t>
            </a:r>
          </a:p>
        </p:txBody>
      </p:sp>
      <p:sp>
        <p:nvSpPr>
          <p:cNvPr id="4"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28515515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529E77-90B7-4568-A511-F109F4F4E6D1}"/>
              </a:ext>
            </a:extLst>
          </p:cNvPr>
          <p:cNvSpPr>
            <a:spLocks noGrp="1"/>
          </p:cNvSpPr>
          <p:nvPr>
            <p:ph type="body" sz="quarter" idx="10"/>
          </p:nvPr>
        </p:nvSpPr>
        <p:spPr/>
        <p:txBody>
          <a:bodyPr/>
          <a:lstStyle/>
          <a:p>
            <a:pPr>
              <a:buClr>
                <a:schemeClr val="tx1"/>
              </a:buClr>
            </a:pPr>
            <a:r>
              <a:rPr lang="en-US" b="1" dirty="0">
                <a:solidFill>
                  <a:schemeClr val="bg1"/>
                </a:solidFill>
              </a:rPr>
              <a:t>Active/Passive</a:t>
            </a:r>
            <a:r>
              <a:rPr lang="en-US" b="1" dirty="0"/>
              <a:t> </a:t>
            </a:r>
            <a:r>
              <a:rPr lang="en-US" dirty="0"/>
              <a:t>usually consists of one active node that serves client requests and one or more backup nodes. Usually implemented as a failover cluster</a:t>
            </a:r>
          </a:p>
          <a:p>
            <a:pPr>
              <a:buClr>
                <a:schemeClr val="tx1"/>
              </a:buClr>
            </a:pPr>
            <a:r>
              <a:rPr lang="en-US" b="1" dirty="0">
                <a:solidFill>
                  <a:schemeClr val="bg1"/>
                </a:solidFill>
              </a:rPr>
              <a:t>Active/Active</a:t>
            </a:r>
            <a:r>
              <a:rPr lang="en-US" b="1" dirty="0"/>
              <a:t> </a:t>
            </a:r>
            <a:r>
              <a:rPr lang="en-US" dirty="0"/>
              <a:t>clusters typically consist of two identical nodes both servicing client requests. Usually achieved via a load balancing</a:t>
            </a:r>
            <a:endParaRPr lang="en-US" b="1" dirty="0"/>
          </a:p>
        </p:txBody>
      </p:sp>
      <p:sp>
        <p:nvSpPr>
          <p:cNvPr id="3" name="Title 2">
            <a:extLst>
              <a:ext uri="{FF2B5EF4-FFF2-40B4-BE49-F238E27FC236}">
                <a16:creationId xmlns:a16="http://schemas.microsoft.com/office/drawing/2014/main" id="{A8F4F11E-F619-4C5A-ADC0-55E69E991563}"/>
              </a:ext>
            </a:extLst>
          </p:cNvPr>
          <p:cNvSpPr>
            <a:spLocks noGrp="1"/>
          </p:cNvSpPr>
          <p:nvPr>
            <p:ph type="title"/>
          </p:nvPr>
        </p:nvSpPr>
        <p:spPr/>
        <p:txBody>
          <a:bodyPr/>
          <a:lstStyle/>
          <a:p>
            <a:r>
              <a:rPr lang="en-US" dirty="0"/>
              <a:t>Cluster Architectures</a:t>
            </a:r>
          </a:p>
        </p:txBody>
      </p:sp>
      <p:sp>
        <p:nvSpPr>
          <p:cNvPr id="4"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41090474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529E77-90B7-4568-A511-F109F4F4E6D1}"/>
              </a:ext>
            </a:extLst>
          </p:cNvPr>
          <p:cNvSpPr>
            <a:spLocks noGrp="1"/>
          </p:cNvSpPr>
          <p:nvPr>
            <p:ph type="body" sz="quarter" idx="10"/>
          </p:nvPr>
        </p:nvSpPr>
        <p:spPr/>
        <p:txBody>
          <a:bodyPr>
            <a:noAutofit/>
          </a:bodyPr>
          <a:lstStyle/>
          <a:p>
            <a:pPr>
              <a:buClr>
                <a:schemeClr val="tx1"/>
              </a:buClr>
            </a:pPr>
            <a:r>
              <a:rPr lang="en-US" sz="3200" b="1" dirty="0">
                <a:solidFill>
                  <a:schemeClr val="bg1"/>
                </a:solidFill>
              </a:rPr>
              <a:t>Split Brain Cluster</a:t>
            </a:r>
            <a:r>
              <a:rPr lang="en-US" sz="3200" dirty="0">
                <a:solidFill>
                  <a:schemeClr val="bg1"/>
                </a:solidFill>
              </a:rPr>
              <a:t> </a:t>
            </a:r>
            <a:r>
              <a:rPr lang="en-US" sz="3200" dirty="0"/>
              <a:t>is a situation when there is a loss of</a:t>
            </a:r>
            <a:r>
              <a:rPr lang="bg-BG" sz="3200" dirty="0"/>
              <a:t> </a:t>
            </a:r>
            <a:r>
              <a:rPr lang="en-US" sz="3200" dirty="0"/>
              <a:t>communication between the nodes and a node acts as if is the only node in the cluster</a:t>
            </a:r>
          </a:p>
          <a:p>
            <a:pPr>
              <a:buClr>
                <a:schemeClr val="tx1"/>
              </a:buClr>
            </a:pPr>
            <a:r>
              <a:rPr lang="en-US" sz="3200" b="1" dirty="0">
                <a:solidFill>
                  <a:schemeClr val="bg1"/>
                </a:solidFill>
              </a:rPr>
              <a:t>Fencing</a:t>
            </a:r>
            <a:r>
              <a:rPr lang="en-US" sz="3200" b="1" dirty="0"/>
              <a:t> </a:t>
            </a:r>
            <a:r>
              <a:rPr lang="en-US" sz="3200" dirty="0"/>
              <a:t>is a way to deal with the split-brain cluster. The offending node is restricted (fenced) from accessing the shared resources. It could be as simple as shutting off the node as with the </a:t>
            </a:r>
            <a:r>
              <a:rPr lang="en-US" sz="3200" b="1" dirty="0">
                <a:solidFill>
                  <a:schemeClr val="bg1"/>
                </a:solidFill>
              </a:rPr>
              <a:t>STONITH</a:t>
            </a:r>
            <a:r>
              <a:rPr lang="en-US" sz="3200" dirty="0"/>
              <a:t> (</a:t>
            </a:r>
            <a:r>
              <a:rPr lang="en-US" sz="3200" b="1" i="1" dirty="0">
                <a:solidFill>
                  <a:schemeClr val="bg1"/>
                </a:solidFill>
              </a:rPr>
              <a:t>shoot the other node in the head</a:t>
            </a:r>
            <a:r>
              <a:rPr lang="en-US" sz="3200" dirty="0"/>
              <a:t>) </a:t>
            </a:r>
          </a:p>
          <a:p>
            <a:pPr>
              <a:buClr>
                <a:schemeClr val="tx1"/>
              </a:buClr>
            </a:pPr>
            <a:r>
              <a:rPr lang="en-US" sz="3200" dirty="0"/>
              <a:t>Fencing can be implemented via </a:t>
            </a:r>
            <a:r>
              <a:rPr lang="en-US" sz="3200" b="1" dirty="0">
                <a:solidFill>
                  <a:schemeClr val="bg1"/>
                </a:solidFill>
              </a:rPr>
              <a:t>quorum</a:t>
            </a:r>
          </a:p>
          <a:p>
            <a:pPr>
              <a:buClr>
                <a:schemeClr val="tx1"/>
              </a:buClr>
            </a:pPr>
            <a:r>
              <a:rPr lang="en-US" sz="3200" b="1" dirty="0">
                <a:solidFill>
                  <a:schemeClr val="bg1"/>
                </a:solidFill>
              </a:rPr>
              <a:t>Heartbeat</a:t>
            </a:r>
            <a:r>
              <a:rPr lang="en-US" sz="3200" dirty="0"/>
              <a:t> is another way of solving/preventing cluster issues. It is a service running on nodes that monitors and reports their state</a:t>
            </a:r>
            <a:endParaRPr lang="en-US" sz="3200" b="1" dirty="0"/>
          </a:p>
        </p:txBody>
      </p:sp>
      <p:sp>
        <p:nvSpPr>
          <p:cNvPr id="3" name="Title 2">
            <a:extLst>
              <a:ext uri="{FF2B5EF4-FFF2-40B4-BE49-F238E27FC236}">
                <a16:creationId xmlns:a16="http://schemas.microsoft.com/office/drawing/2014/main" id="{A8F4F11E-F619-4C5A-ADC0-55E69E991563}"/>
              </a:ext>
            </a:extLst>
          </p:cNvPr>
          <p:cNvSpPr>
            <a:spLocks noGrp="1"/>
          </p:cNvSpPr>
          <p:nvPr>
            <p:ph type="title"/>
          </p:nvPr>
        </p:nvSpPr>
        <p:spPr/>
        <p:txBody>
          <a:bodyPr/>
          <a:lstStyle/>
          <a:p>
            <a:r>
              <a:rPr lang="en-US" dirty="0"/>
              <a:t>Recovery</a:t>
            </a:r>
          </a:p>
        </p:txBody>
      </p:sp>
      <p:sp>
        <p:nvSpPr>
          <p:cNvPr id="4"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9484589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idx="10"/>
          </p:nvPr>
        </p:nvSpPr>
        <p:spPr/>
        <p:txBody>
          <a:bodyPr/>
          <a:lstStyle/>
          <a:p>
            <a:r>
              <a:rPr lang="en-US" dirty="0"/>
              <a:t>High Availability 101</a:t>
            </a:r>
          </a:p>
        </p:txBody>
      </p:sp>
      <p:sp>
        <p:nvSpPr>
          <p:cNvPr id="3" name="Subtitle 2"/>
          <p:cNvSpPr>
            <a:spLocks noGrp="1"/>
          </p:cNvSpPr>
          <p:nvPr>
            <p:ph type="subTitle" sz="quarter" idx="11"/>
          </p:nvPr>
        </p:nvSpPr>
        <p:spPr/>
        <p:txBody>
          <a:bodyPr/>
          <a:lstStyle/>
          <a:p>
            <a:r>
              <a:rPr lang="en-US" dirty="0"/>
              <a:t>Load Balancing</a:t>
            </a:r>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45223" y1="87437" x2="69427" y2="75879"/>
                        <a14:foregroundMark x1="61146" y1="90955" x2="42675" y2="79397"/>
                        <a14:foregroundMark x1="65605" y1="24623" x2="35032" y2="22613"/>
                      </a14:backgroundRemoval>
                    </a14:imgEffect>
                  </a14:imgLayer>
                </a14:imgProps>
              </a:ext>
            </a:extLst>
          </a:blip>
          <a:stretch>
            <a:fillRect/>
          </a:stretch>
        </p:blipFill>
        <p:spPr>
          <a:xfrm>
            <a:off x="4836000" y="1089000"/>
            <a:ext cx="2430000" cy="3080064"/>
          </a:xfrm>
          <a:prstGeom prst="rect">
            <a:avLst/>
          </a:prstGeom>
        </p:spPr>
      </p:pic>
    </p:spTree>
    <p:extLst>
      <p:ext uri="{BB962C8B-B14F-4D97-AF65-F5344CB8AC3E}">
        <p14:creationId xmlns:p14="http://schemas.microsoft.com/office/powerpoint/2010/main" val="15179534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529E77-90B7-4568-A511-F109F4F4E6D1}"/>
              </a:ext>
            </a:extLst>
          </p:cNvPr>
          <p:cNvSpPr>
            <a:spLocks noGrp="1"/>
          </p:cNvSpPr>
          <p:nvPr>
            <p:ph type="body" sz="quarter" idx="10"/>
          </p:nvPr>
        </p:nvSpPr>
        <p:spPr/>
        <p:txBody>
          <a:bodyPr/>
          <a:lstStyle/>
          <a:p>
            <a:pPr>
              <a:buClr>
                <a:schemeClr val="tx1"/>
              </a:buClr>
            </a:pPr>
            <a:r>
              <a:rPr lang="en-US" dirty="0"/>
              <a:t>It is a highly available and scalable server built out of real servers and a load balancer</a:t>
            </a:r>
          </a:p>
          <a:p>
            <a:pPr>
              <a:buClr>
                <a:schemeClr val="tx1"/>
              </a:buClr>
            </a:pPr>
            <a:r>
              <a:rPr lang="en-US" dirty="0"/>
              <a:t>It is transparent to the end users</a:t>
            </a:r>
          </a:p>
          <a:p>
            <a:pPr>
              <a:buClr>
                <a:schemeClr val="tx1"/>
              </a:buClr>
            </a:pPr>
            <a:r>
              <a:rPr lang="en-US" b="1" dirty="0">
                <a:solidFill>
                  <a:schemeClr val="bg1"/>
                </a:solidFill>
              </a:rPr>
              <a:t>Real servers </a:t>
            </a:r>
            <a:r>
              <a:rPr lang="en-US" dirty="0"/>
              <a:t>are the backend (or member) servers that make up the virtual server</a:t>
            </a:r>
          </a:p>
          <a:p>
            <a:pPr>
              <a:buClr>
                <a:schemeClr val="tx1"/>
              </a:buClr>
            </a:pPr>
            <a:r>
              <a:rPr lang="en-US" dirty="0"/>
              <a:t>The load balancer is often called a </a:t>
            </a:r>
            <a:r>
              <a:rPr lang="en-US" b="1" dirty="0">
                <a:solidFill>
                  <a:schemeClr val="bg1"/>
                </a:solidFill>
              </a:rPr>
              <a:t>director</a:t>
            </a:r>
          </a:p>
          <a:p>
            <a:pPr>
              <a:buClr>
                <a:schemeClr val="tx1"/>
              </a:buClr>
            </a:pPr>
            <a:r>
              <a:rPr lang="en-US" dirty="0"/>
              <a:t>Implements </a:t>
            </a:r>
            <a:r>
              <a:rPr lang="en-US" b="1" dirty="0">
                <a:solidFill>
                  <a:schemeClr val="bg1"/>
                </a:solidFill>
              </a:rPr>
              <a:t>IP-level load balancing</a:t>
            </a:r>
            <a:r>
              <a:rPr lang="en-US" dirty="0"/>
              <a:t>. The services of the real servers appear as a single IP address</a:t>
            </a:r>
          </a:p>
        </p:txBody>
      </p:sp>
      <p:sp>
        <p:nvSpPr>
          <p:cNvPr id="3" name="Title 2">
            <a:extLst>
              <a:ext uri="{FF2B5EF4-FFF2-40B4-BE49-F238E27FC236}">
                <a16:creationId xmlns:a16="http://schemas.microsoft.com/office/drawing/2014/main" id="{A8F4F11E-F619-4C5A-ADC0-55E69E991563}"/>
              </a:ext>
            </a:extLst>
          </p:cNvPr>
          <p:cNvSpPr>
            <a:spLocks noGrp="1"/>
          </p:cNvSpPr>
          <p:nvPr>
            <p:ph type="title"/>
          </p:nvPr>
        </p:nvSpPr>
        <p:spPr/>
        <p:txBody>
          <a:bodyPr/>
          <a:lstStyle/>
          <a:p>
            <a:r>
              <a:rPr lang="en-US" dirty="0"/>
              <a:t>Linux Virtual Server (LVS)</a:t>
            </a:r>
          </a:p>
        </p:txBody>
      </p:sp>
      <p:sp>
        <p:nvSpPr>
          <p:cNvPr id="5" name="TextBox 4">
            <a:extLst>
              <a:ext uri="{FF2B5EF4-FFF2-40B4-BE49-F238E27FC236}">
                <a16:creationId xmlns:a16="http://schemas.microsoft.com/office/drawing/2014/main" id="{984466BE-DFBC-4756-840F-FF9563A8391E}"/>
              </a:ext>
            </a:extLst>
          </p:cNvPr>
          <p:cNvSpPr txBox="1"/>
          <p:nvPr/>
        </p:nvSpPr>
        <p:spPr>
          <a:xfrm>
            <a:off x="768626" y="6249702"/>
            <a:ext cx="10654747" cy="604049"/>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400" dirty="0"/>
              <a:t>http://www.linuxvirtualserver.org/</a:t>
            </a:r>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34357745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529E77-90B7-4568-A511-F109F4F4E6D1}"/>
              </a:ext>
            </a:extLst>
          </p:cNvPr>
          <p:cNvSpPr>
            <a:spLocks noGrp="1"/>
          </p:cNvSpPr>
          <p:nvPr>
            <p:ph type="body" sz="quarter" idx="10"/>
          </p:nvPr>
        </p:nvSpPr>
        <p:spPr/>
        <p:txBody>
          <a:bodyPr>
            <a:normAutofit fontScale="85000" lnSpcReduction="20000"/>
          </a:bodyPr>
          <a:lstStyle/>
          <a:p>
            <a:r>
              <a:rPr lang="en-US" sz="3500" dirty="0"/>
              <a:t>Virtual Server via NAT (-m)</a:t>
            </a:r>
          </a:p>
          <a:p>
            <a:pPr lvl="1"/>
            <a:r>
              <a:rPr lang="en-US" sz="3300" dirty="0"/>
              <a:t>One IP address for the balancer, servers can use private addresses, request and response packets are sent through the balancer</a:t>
            </a:r>
          </a:p>
          <a:p>
            <a:r>
              <a:rPr lang="en-US" sz="3500" dirty="0"/>
              <a:t>Virtual Server via IP Tunneling (-</a:t>
            </a:r>
            <a:r>
              <a:rPr lang="en-US" sz="3500" dirty="0" err="1"/>
              <a:t>i</a:t>
            </a:r>
            <a:r>
              <a:rPr lang="en-US" sz="3500" dirty="0"/>
              <a:t>)</a:t>
            </a:r>
          </a:p>
          <a:p>
            <a:pPr lvl="1"/>
            <a:r>
              <a:rPr lang="en-US" sz="3300" dirty="0"/>
              <a:t>Requests are scheduled to the members and they respond directly to the clients. Members must have IP tunneling protocol enabled</a:t>
            </a:r>
          </a:p>
          <a:p>
            <a:r>
              <a:rPr lang="en-US" sz="3500" dirty="0"/>
              <a:t>Virtual Server via Direct Routing (-g)</a:t>
            </a:r>
          </a:p>
          <a:p>
            <a:pPr lvl="1"/>
            <a:r>
              <a:rPr lang="en-US" sz="3300" dirty="0"/>
              <a:t>Balancer only handles the client requests, virtual address is shared by the load balancer and members, multiple interfaces required</a:t>
            </a:r>
          </a:p>
          <a:p>
            <a:r>
              <a:rPr lang="en-US" sz="3500" dirty="0"/>
              <a:t>Virtual Server Local Node</a:t>
            </a:r>
          </a:p>
          <a:p>
            <a:pPr lvl="1"/>
            <a:r>
              <a:rPr lang="en-US" sz="3300" dirty="0"/>
              <a:t>Allows testing of LVS on a single machine</a:t>
            </a:r>
          </a:p>
        </p:txBody>
      </p:sp>
      <p:sp>
        <p:nvSpPr>
          <p:cNvPr id="3" name="Title 2">
            <a:extLst>
              <a:ext uri="{FF2B5EF4-FFF2-40B4-BE49-F238E27FC236}">
                <a16:creationId xmlns:a16="http://schemas.microsoft.com/office/drawing/2014/main" id="{A8F4F11E-F619-4C5A-ADC0-55E69E991563}"/>
              </a:ext>
            </a:extLst>
          </p:cNvPr>
          <p:cNvSpPr>
            <a:spLocks noGrp="1"/>
          </p:cNvSpPr>
          <p:nvPr>
            <p:ph type="title"/>
          </p:nvPr>
        </p:nvSpPr>
        <p:spPr/>
        <p:txBody>
          <a:bodyPr/>
          <a:lstStyle/>
          <a:p>
            <a:r>
              <a:rPr lang="en-US" dirty="0"/>
              <a:t>Load Balancing Methods</a:t>
            </a:r>
          </a:p>
        </p:txBody>
      </p:sp>
      <p:sp>
        <p:nvSpPr>
          <p:cNvPr id="5" name="TextBox 4">
            <a:extLst>
              <a:ext uri="{FF2B5EF4-FFF2-40B4-BE49-F238E27FC236}">
                <a16:creationId xmlns:a16="http://schemas.microsoft.com/office/drawing/2014/main" id="{984466BE-DFBC-4756-840F-FF9563A8391E}"/>
              </a:ext>
            </a:extLst>
          </p:cNvPr>
          <p:cNvSpPr txBox="1"/>
          <p:nvPr/>
        </p:nvSpPr>
        <p:spPr>
          <a:xfrm>
            <a:off x="786000" y="6318264"/>
            <a:ext cx="10654747" cy="539736"/>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000" dirty="0"/>
              <a:t>http://www.linuxvirtualserver.org/Documents.html</a:t>
            </a:r>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Tree>
    <p:extLst>
      <p:ext uri="{BB962C8B-B14F-4D97-AF65-F5344CB8AC3E}">
        <p14:creationId xmlns:p14="http://schemas.microsoft.com/office/powerpoint/2010/main" val="12850364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529E77-90B7-4568-A511-F109F4F4E6D1}"/>
              </a:ext>
            </a:extLst>
          </p:cNvPr>
          <p:cNvSpPr>
            <a:spLocks noGrp="1"/>
          </p:cNvSpPr>
          <p:nvPr>
            <p:ph type="body" sz="quarter" idx="10"/>
          </p:nvPr>
        </p:nvSpPr>
        <p:spPr/>
        <p:txBody>
          <a:bodyPr/>
          <a:lstStyle/>
          <a:p>
            <a:r>
              <a:rPr lang="en-US" dirty="0"/>
              <a:t>Round-Robin (</a:t>
            </a:r>
            <a:r>
              <a:rPr lang="en-US" dirty="0" err="1"/>
              <a:t>rr</a:t>
            </a:r>
            <a:r>
              <a:rPr lang="en-US" dirty="0"/>
              <a:t>)</a:t>
            </a:r>
          </a:p>
          <a:p>
            <a:r>
              <a:rPr lang="en-US" dirty="0"/>
              <a:t>Weighted Round-Robin (</a:t>
            </a:r>
            <a:r>
              <a:rPr lang="en-US" dirty="0" err="1"/>
              <a:t>wrr</a:t>
            </a:r>
            <a:r>
              <a:rPr lang="en-US" dirty="0"/>
              <a:t>)</a:t>
            </a:r>
          </a:p>
          <a:p>
            <a:r>
              <a:rPr lang="en-US" dirty="0"/>
              <a:t>Least-Connection (</a:t>
            </a:r>
            <a:r>
              <a:rPr lang="en-US" dirty="0" err="1"/>
              <a:t>lc</a:t>
            </a:r>
            <a:r>
              <a:rPr lang="en-US" dirty="0"/>
              <a:t>)</a:t>
            </a:r>
          </a:p>
          <a:p>
            <a:r>
              <a:rPr lang="en-US" dirty="0"/>
              <a:t>Weighted Least-Connection (</a:t>
            </a:r>
            <a:r>
              <a:rPr lang="en-US" dirty="0" err="1"/>
              <a:t>wlc</a:t>
            </a:r>
            <a:r>
              <a:rPr lang="en-US" dirty="0"/>
              <a:t>)</a:t>
            </a:r>
          </a:p>
          <a:p>
            <a:r>
              <a:rPr lang="en-US" dirty="0"/>
              <a:t>Destination Hashing (dh)</a:t>
            </a:r>
          </a:p>
          <a:p>
            <a:r>
              <a:rPr lang="en-US" dirty="0"/>
              <a:t>Source Hashing (</a:t>
            </a:r>
            <a:r>
              <a:rPr lang="en-US" dirty="0" err="1"/>
              <a:t>sh</a:t>
            </a:r>
            <a:r>
              <a:rPr lang="en-US" dirty="0"/>
              <a:t>)</a:t>
            </a:r>
          </a:p>
        </p:txBody>
      </p:sp>
      <p:sp>
        <p:nvSpPr>
          <p:cNvPr id="3" name="Title 2">
            <a:extLst>
              <a:ext uri="{FF2B5EF4-FFF2-40B4-BE49-F238E27FC236}">
                <a16:creationId xmlns:a16="http://schemas.microsoft.com/office/drawing/2014/main" id="{A8F4F11E-F619-4C5A-ADC0-55E69E991563}"/>
              </a:ext>
            </a:extLst>
          </p:cNvPr>
          <p:cNvSpPr>
            <a:spLocks noGrp="1"/>
          </p:cNvSpPr>
          <p:nvPr>
            <p:ph type="title"/>
          </p:nvPr>
        </p:nvSpPr>
        <p:spPr/>
        <p:txBody>
          <a:bodyPr/>
          <a:lstStyle/>
          <a:p>
            <a:r>
              <a:rPr lang="en-US" dirty="0"/>
              <a:t>Scheduling Algorithms*</a:t>
            </a:r>
          </a:p>
        </p:txBody>
      </p:sp>
      <p:sp>
        <p:nvSpPr>
          <p:cNvPr id="5" name="TextBox 4">
            <a:extLst>
              <a:ext uri="{FF2B5EF4-FFF2-40B4-BE49-F238E27FC236}">
                <a16:creationId xmlns:a16="http://schemas.microsoft.com/office/drawing/2014/main" id="{984466BE-DFBC-4756-840F-FF9563A8391E}"/>
              </a:ext>
            </a:extLst>
          </p:cNvPr>
          <p:cNvSpPr txBox="1"/>
          <p:nvPr/>
        </p:nvSpPr>
        <p:spPr>
          <a:xfrm>
            <a:off x="772076" y="6295991"/>
            <a:ext cx="10654747" cy="539736"/>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000" dirty="0"/>
              <a:t>http://www.linuxvirtualserver.org/Documents.html</a:t>
            </a:r>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21303573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529E77-90B7-4568-A511-F109F4F4E6D1}"/>
              </a:ext>
            </a:extLst>
          </p:cNvPr>
          <p:cNvSpPr>
            <a:spLocks noGrp="1"/>
          </p:cNvSpPr>
          <p:nvPr>
            <p:ph type="body" sz="quarter" idx="10"/>
          </p:nvPr>
        </p:nvSpPr>
        <p:spPr/>
        <p:txBody>
          <a:bodyPr>
            <a:normAutofit/>
          </a:bodyPr>
          <a:lstStyle/>
          <a:p>
            <a:pPr>
              <a:buClr>
                <a:schemeClr val="tx1"/>
              </a:buClr>
            </a:pPr>
            <a:r>
              <a:rPr lang="en-US" sz="3200" b="1" dirty="0" err="1">
                <a:solidFill>
                  <a:schemeClr val="bg1"/>
                </a:solidFill>
              </a:rPr>
              <a:t>keepalived</a:t>
            </a:r>
            <a:endParaRPr lang="en-US" sz="3200" b="1" dirty="0">
              <a:solidFill>
                <a:schemeClr val="bg1"/>
              </a:solidFill>
            </a:endParaRPr>
          </a:p>
          <a:p>
            <a:pPr lvl="1">
              <a:buClr>
                <a:schemeClr val="tx1"/>
              </a:buClr>
            </a:pPr>
            <a:r>
              <a:rPr lang="en-US" sz="3000" dirty="0"/>
              <a:t>Provides health checking and failover for load-balanced pools in LVS</a:t>
            </a:r>
          </a:p>
          <a:p>
            <a:pPr lvl="1">
              <a:buClr>
                <a:schemeClr val="tx1"/>
              </a:buClr>
            </a:pPr>
            <a:r>
              <a:rPr lang="en-US" sz="3000" dirty="0"/>
              <a:t>Uses </a:t>
            </a:r>
            <a:r>
              <a:rPr lang="en-US" sz="3000" b="1" dirty="0">
                <a:solidFill>
                  <a:schemeClr val="bg1"/>
                </a:solidFill>
              </a:rPr>
              <a:t>V</a:t>
            </a:r>
            <a:r>
              <a:rPr lang="en-US" sz="3000" b="1" dirty="0"/>
              <a:t>irtual </a:t>
            </a:r>
            <a:r>
              <a:rPr lang="en-US" sz="3000" b="1" dirty="0">
                <a:solidFill>
                  <a:schemeClr val="bg1"/>
                </a:solidFill>
              </a:rPr>
              <a:t>R</a:t>
            </a:r>
            <a:r>
              <a:rPr lang="en-US" sz="3000" b="1" dirty="0"/>
              <a:t>outer </a:t>
            </a:r>
            <a:r>
              <a:rPr lang="en-US" sz="3000" b="1" dirty="0">
                <a:solidFill>
                  <a:schemeClr val="bg1"/>
                </a:solidFill>
              </a:rPr>
              <a:t>R</a:t>
            </a:r>
            <a:r>
              <a:rPr lang="en-US" sz="3000" b="1" dirty="0"/>
              <a:t>edundancy </a:t>
            </a:r>
            <a:r>
              <a:rPr lang="en-US" sz="3000" b="1" dirty="0">
                <a:solidFill>
                  <a:schemeClr val="bg1"/>
                </a:solidFill>
              </a:rPr>
              <a:t>P</a:t>
            </a:r>
            <a:r>
              <a:rPr lang="en-US" sz="3000" b="1" dirty="0"/>
              <a:t>rotocol </a:t>
            </a:r>
            <a:r>
              <a:rPr lang="en-US" sz="3000" dirty="0"/>
              <a:t>(</a:t>
            </a:r>
            <a:r>
              <a:rPr lang="en-US" sz="3000" b="1" dirty="0">
                <a:solidFill>
                  <a:schemeClr val="bg1"/>
                </a:solidFill>
              </a:rPr>
              <a:t>VRRP</a:t>
            </a:r>
            <a:r>
              <a:rPr lang="en-US" sz="3000" dirty="0"/>
              <a:t>)</a:t>
            </a:r>
          </a:p>
          <a:p>
            <a:pPr lvl="1">
              <a:buClr>
                <a:schemeClr val="tx1"/>
              </a:buClr>
            </a:pPr>
            <a:r>
              <a:rPr lang="en-US" sz="3000" dirty="0"/>
              <a:t>Ensures high availability of the virtual IP address</a:t>
            </a:r>
            <a:endParaRPr lang="en-US" sz="3000" b="1" dirty="0"/>
          </a:p>
          <a:p>
            <a:pPr>
              <a:buClr>
                <a:schemeClr val="tx1"/>
              </a:buClr>
            </a:pPr>
            <a:r>
              <a:rPr lang="en-US" sz="3200" b="1" dirty="0" err="1">
                <a:solidFill>
                  <a:schemeClr val="bg1"/>
                </a:solidFill>
              </a:rPr>
              <a:t>ldirectord</a:t>
            </a:r>
            <a:endParaRPr lang="en-US" sz="3200" b="1" dirty="0">
              <a:solidFill>
                <a:schemeClr val="bg1"/>
              </a:solidFill>
            </a:endParaRPr>
          </a:p>
          <a:p>
            <a:pPr lvl="1">
              <a:buClr>
                <a:schemeClr val="tx1"/>
              </a:buClr>
            </a:pPr>
            <a:r>
              <a:rPr lang="en-US" sz="3000" dirty="0"/>
              <a:t>Daemon that monitors and administers real servers in LVS cluster</a:t>
            </a:r>
          </a:p>
          <a:p>
            <a:pPr lvl="1">
              <a:buClr>
                <a:schemeClr val="tx1"/>
              </a:buClr>
            </a:pPr>
            <a:r>
              <a:rPr lang="en-US" sz="3000" dirty="0"/>
              <a:t>Real servers are listed in a configuration file</a:t>
            </a:r>
          </a:p>
          <a:p>
            <a:pPr lvl="1">
              <a:buClr>
                <a:schemeClr val="tx1"/>
              </a:buClr>
            </a:pPr>
            <a:r>
              <a:rPr lang="en-US" sz="3000" dirty="0"/>
              <a:t>They are checked periodically and in case of issues are temporary removed from the pool</a:t>
            </a:r>
          </a:p>
        </p:txBody>
      </p:sp>
      <p:sp>
        <p:nvSpPr>
          <p:cNvPr id="3" name="Title 2">
            <a:extLst>
              <a:ext uri="{FF2B5EF4-FFF2-40B4-BE49-F238E27FC236}">
                <a16:creationId xmlns:a16="http://schemas.microsoft.com/office/drawing/2014/main" id="{A8F4F11E-F619-4C5A-ADC0-55E69E991563}"/>
              </a:ext>
            </a:extLst>
          </p:cNvPr>
          <p:cNvSpPr>
            <a:spLocks noGrp="1"/>
          </p:cNvSpPr>
          <p:nvPr>
            <p:ph type="title"/>
          </p:nvPr>
        </p:nvSpPr>
        <p:spPr/>
        <p:txBody>
          <a:bodyPr/>
          <a:lstStyle/>
          <a:p>
            <a:r>
              <a:rPr lang="en-US"/>
              <a:t>Keepalived and Ldirectord</a:t>
            </a:r>
            <a:endParaRPr lang="en-US" dirty="0"/>
          </a:p>
        </p:txBody>
      </p:sp>
      <p:sp>
        <p:nvSpPr>
          <p:cNvPr id="4"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33409611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1AF62-65D2-47C8-ACCC-4D20F874D323}"/>
              </a:ext>
            </a:extLst>
          </p:cNvPr>
          <p:cNvSpPr>
            <a:spLocks noGrp="1"/>
          </p:cNvSpPr>
          <p:nvPr>
            <p:ph type="title"/>
          </p:nvPr>
        </p:nvSpPr>
        <p:spPr/>
        <p:txBody>
          <a:bodyPr/>
          <a:lstStyle/>
          <a:p>
            <a:r>
              <a:rPr lang="en-US" dirty="0"/>
              <a:t>Have a Question?</a:t>
            </a:r>
          </a:p>
        </p:txBody>
      </p:sp>
      <p:sp>
        <p:nvSpPr>
          <p:cNvPr id="9" name="TextBox 8"/>
          <p:cNvSpPr txBox="1"/>
          <p:nvPr/>
        </p:nvSpPr>
        <p:spPr>
          <a:xfrm>
            <a:off x="419102" y="1676400"/>
            <a:ext cx="11353799" cy="1107996"/>
          </a:xfrm>
          <a:prstGeom prst="rect">
            <a:avLst/>
          </a:prstGeom>
          <a:noFill/>
        </p:spPr>
        <p:txBody>
          <a:bodyPr wrap="square" rtlCol="0">
            <a:spAutoFit/>
          </a:bodyPr>
          <a:lstStyle/>
          <a:p>
            <a:pPr algn="ctr" defTabSz="1218987">
              <a:defRPr/>
            </a:pPr>
            <a:r>
              <a:rPr lang="en-US" sz="6600" b="1" dirty="0">
                <a:solidFill>
                  <a:srgbClr val="FFA000"/>
                </a:solidFill>
                <a:latin typeface="Calibri" panose="020F0502020204030204"/>
              </a:rPr>
              <a:t>sli.do</a:t>
            </a:r>
            <a:endParaRPr lang="bg-BG" sz="6600" b="1" dirty="0">
              <a:solidFill>
                <a:srgbClr val="FFA000"/>
              </a:solidFill>
              <a:latin typeface="Calibri" panose="020F0502020204030204"/>
            </a:endParaRPr>
          </a:p>
        </p:txBody>
      </p:sp>
      <p:sp>
        <p:nvSpPr>
          <p:cNvPr id="10" name="TextBox 9"/>
          <p:cNvSpPr txBox="1"/>
          <p:nvPr/>
        </p:nvSpPr>
        <p:spPr>
          <a:xfrm>
            <a:off x="419102" y="2743200"/>
            <a:ext cx="11353799" cy="1107996"/>
          </a:xfrm>
          <a:prstGeom prst="rect">
            <a:avLst/>
          </a:prstGeom>
          <a:noFill/>
        </p:spPr>
        <p:txBody>
          <a:bodyPr wrap="square" rtlCol="0">
            <a:spAutoFit/>
          </a:bodyPr>
          <a:lstStyle/>
          <a:p>
            <a:pPr algn="ctr" defTabSz="1218987">
              <a:defRPr/>
            </a:pPr>
            <a:r>
              <a:rPr lang="en-US" sz="6600" b="1" dirty="0">
                <a:solidFill>
                  <a:srgbClr val="234465"/>
                </a:solidFill>
                <a:latin typeface="Calibri" panose="020F0502020204030204"/>
              </a:rPr>
              <a:t>#LSA-Advanced</a:t>
            </a:r>
            <a:endParaRPr lang="bg-BG" sz="6600" b="1" dirty="0">
              <a:solidFill>
                <a:srgbClr val="234465"/>
              </a:solidFill>
              <a:latin typeface="Calibri" panose="020F0502020204030204"/>
            </a:endParaRPr>
          </a:p>
        </p:txBody>
      </p:sp>
      <p:sp>
        <p:nvSpPr>
          <p:cNvPr id="6" name="TextBox 5">
            <a:extLst>
              <a:ext uri="{FF2B5EF4-FFF2-40B4-BE49-F238E27FC236}">
                <a16:creationId xmlns:a16="http://schemas.microsoft.com/office/drawing/2014/main" id="{ACFB9AD1-ADD5-4D0E-8697-8F9AC266A083}"/>
              </a:ext>
            </a:extLst>
          </p:cNvPr>
          <p:cNvSpPr txBox="1"/>
          <p:nvPr/>
        </p:nvSpPr>
        <p:spPr>
          <a:xfrm>
            <a:off x="402182" y="4014557"/>
            <a:ext cx="11370718" cy="1107996"/>
          </a:xfrm>
          <a:prstGeom prst="rect">
            <a:avLst/>
          </a:prstGeom>
          <a:noFill/>
        </p:spPr>
        <p:txBody>
          <a:bodyPr wrap="square" rtlCol="0">
            <a:spAutoFit/>
          </a:bodyPr>
          <a:lstStyle/>
          <a:p>
            <a:pPr algn="ctr" defTabSz="1218987">
              <a:defRPr/>
            </a:pPr>
            <a:r>
              <a:rPr lang="en-US" sz="6600" b="1" dirty="0">
                <a:solidFill>
                  <a:srgbClr val="FFA000"/>
                </a:solidFill>
                <a:latin typeface="Calibri" panose="020F0502020204030204"/>
              </a:rPr>
              <a:t>facebook.com/groups/</a:t>
            </a:r>
            <a:endParaRPr lang="bg-BG" sz="6600" b="1" dirty="0">
              <a:solidFill>
                <a:srgbClr val="FFA000"/>
              </a:solidFill>
              <a:latin typeface="Calibri" panose="020F0502020204030204"/>
            </a:endParaRPr>
          </a:p>
        </p:txBody>
      </p:sp>
      <p:sp>
        <p:nvSpPr>
          <p:cNvPr id="7" name="TextBox 6">
            <a:extLst>
              <a:ext uri="{FF2B5EF4-FFF2-40B4-BE49-F238E27FC236}">
                <a16:creationId xmlns:a16="http://schemas.microsoft.com/office/drawing/2014/main" id="{F6F1EF36-6894-4DF5-88AE-7CAB1EB19FFC}"/>
              </a:ext>
            </a:extLst>
          </p:cNvPr>
          <p:cNvSpPr txBox="1"/>
          <p:nvPr/>
        </p:nvSpPr>
        <p:spPr>
          <a:xfrm>
            <a:off x="105841" y="5235643"/>
            <a:ext cx="11963400" cy="707886"/>
          </a:xfrm>
          <a:prstGeom prst="rect">
            <a:avLst/>
          </a:prstGeom>
          <a:noFill/>
        </p:spPr>
        <p:txBody>
          <a:bodyPr wrap="square" rtlCol="0">
            <a:spAutoFit/>
          </a:bodyPr>
          <a:lstStyle/>
          <a:p>
            <a:pPr algn="ctr" defTabSz="1218987">
              <a:defRPr/>
            </a:pPr>
            <a:r>
              <a:rPr lang="en-US" sz="4000" b="1" dirty="0">
                <a:solidFill>
                  <a:srgbClr val="234465"/>
                </a:solidFill>
              </a:rPr>
              <a:t>LinuxSystemAdministrationAdvancedSeptember2021</a:t>
            </a:r>
            <a:endParaRPr lang="bg-BG" sz="4000" b="1" dirty="0">
              <a:solidFill>
                <a:srgbClr val="234465"/>
              </a:solidFill>
              <a:latin typeface="Calibri" panose="020F0502020204030204"/>
            </a:endParaRPr>
          </a:p>
        </p:txBody>
      </p:sp>
      <p:sp>
        <p:nvSpPr>
          <p:cNvPr id="8"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10220732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529E77-90B7-4568-A511-F109F4F4E6D1}"/>
              </a:ext>
            </a:extLst>
          </p:cNvPr>
          <p:cNvSpPr>
            <a:spLocks noGrp="1"/>
          </p:cNvSpPr>
          <p:nvPr>
            <p:ph type="body" sz="quarter" idx="10"/>
          </p:nvPr>
        </p:nvSpPr>
        <p:spPr/>
        <p:txBody>
          <a:bodyPr>
            <a:normAutofit fontScale="85000" lnSpcReduction="20000"/>
          </a:bodyPr>
          <a:lstStyle/>
          <a:p>
            <a:pPr>
              <a:buClr>
                <a:schemeClr val="tx1"/>
              </a:buClr>
            </a:pPr>
            <a:r>
              <a:rPr lang="en-US" sz="3500" dirty="0"/>
              <a:t>Provides load balancing, high availability and proxying for TCP and HTTP-based applications</a:t>
            </a:r>
          </a:p>
          <a:p>
            <a:pPr>
              <a:buClr>
                <a:schemeClr val="tx1"/>
              </a:buClr>
            </a:pPr>
            <a:r>
              <a:rPr lang="en-US" sz="3500" dirty="0"/>
              <a:t>Its speed and reliability made it de facto a preferred solution</a:t>
            </a:r>
          </a:p>
          <a:p>
            <a:pPr>
              <a:buClr>
                <a:schemeClr val="tx1"/>
              </a:buClr>
            </a:pPr>
            <a:r>
              <a:rPr lang="en-US" sz="3500" dirty="0"/>
              <a:t>Simplified architecture and configuration</a:t>
            </a:r>
          </a:p>
          <a:p>
            <a:pPr>
              <a:buClr>
                <a:schemeClr val="tx1"/>
              </a:buClr>
            </a:pPr>
            <a:r>
              <a:rPr lang="en-US" sz="3500" dirty="0"/>
              <a:t>Four proxy configurations</a:t>
            </a:r>
          </a:p>
          <a:p>
            <a:pPr lvl="1">
              <a:buClr>
                <a:schemeClr val="tx1"/>
              </a:buClr>
            </a:pPr>
            <a:r>
              <a:rPr lang="en-US" sz="3300" b="1" dirty="0">
                <a:solidFill>
                  <a:schemeClr val="bg1"/>
                </a:solidFill>
              </a:rPr>
              <a:t>defaults</a:t>
            </a:r>
            <a:r>
              <a:rPr lang="en-US" sz="3300" dirty="0"/>
              <a:t> section set common parameters for all sections</a:t>
            </a:r>
          </a:p>
          <a:p>
            <a:pPr lvl="1">
              <a:buClr>
                <a:schemeClr val="tx1"/>
              </a:buClr>
            </a:pPr>
            <a:r>
              <a:rPr lang="en-US" sz="3300" b="1" dirty="0">
                <a:solidFill>
                  <a:schemeClr val="bg1"/>
                </a:solidFill>
              </a:rPr>
              <a:t>frontend</a:t>
            </a:r>
            <a:r>
              <a:rPr lang="en-US" sz="3300" dirty="0"/>
              <a:t> defines any sockets accepting client connection</a:t>
            </a:r>
          </a:p>
          <a:p>
            <a:pPr lvl="1">
              <a:buClr>
                <a:schemeClr val="tx1"/>
              </a:buClr>
            </a:pPr>
            <a:r>
              <a:rPr lang="en-US" sz="3300" b="1" dirty="0">
                <a:solidFill>
                  <a:schemeClr val="bg1"/>
                </a:solidFill>
              </a:rPr>
              <a:t>backend</a:t>
            </a:r>
            <a:r>
              <a:rPr lang="en-US" sz="3300" dirty="0"/>
              <a:t> defines set of servers to which client connections </a:t>
            </a:r>
            <a:br>
              <a:rPr lang="bg-BG" sz="3300" dirty="0"/>
            </a:br>
            <a:r>
              <a:rPr lang="en-US" sz="3300" dirty="0"/>
              <a:t>will be redirected</a:t>
            </a:r>
          </a:p>
          <a:p>
            <a:pPr lvl="1">
              <a:buClr>
                <a:schemeClr val="tx1"/>
              </a:buClr>
            </a:pPr>
            <a:r>
              <a:rPr lang="en-US" sz="3300" b="1" dirty="0">
                <a:solidFill>
                  <a:schemeClr val="bg1"/>
                </a:solidFill>
              </a:rPr>
              <a:t>listen</a:t>
            </a:r>
            <a:r>
              <a:rPr lang="en-US" sz="3300" dirty="0"/>
              <a:t> allows combination of information about the frontend </a:t>
            </a:r>
            <a:br>
              <a:rPr lang="bg-BG" sz="3300" dirty="0"/>
            </a:br>
            <a:r>
              <a:rPr lang="en-US" sz="3300" dirty="0"/>
              <a:t>and backend servers</a:t>
            </a:r>
          </a:p>
        </p:txBody>
      </p:sp>
      <p:sp>
        <p:nvSpPr>
          <p:cNvPr id="3" name="Title 2">
            <a:extLst>
              <a:ext uri="{FF2B5EF4-FFF2-40B4-BE49-F238E27FC236}">
                <a16:creationId xmlns:a16="http://schemas.microsoft.com/office/drawing/2014/main" id="{A8F4F11E-F619-4C5A-ADC0-55E69E991563}"/>
              </a:ext>
            </a:extLst>
          </p:cNvPr>
          <p:cNvSpPr>
            <a:spLocks noGrp="1"/>
          </p:cNvSpPr>
          <p:nvPr>
            <p:ph type="title"/>
          </p:nvPr>
        </p:nvSpPr>
        <p:spPr/>
        <p:txBody>
          <a:bodyPr/>
          <a:lstStyle/>
          <a:p>
            <a:r>
              <a:rPr lang="en-US" dirty="0" err="1"/>
              <a:t>HAProxy</a:t>
            </a:r>
            <a:endParaRPr lang="en-US" dirty="0"/>
          </a:p>
        </p:txBody>
      </p:sp>
      <p:sp>
        <p:nvSpPr>
          <p:cNvPr id="5" name="TextBox 4">
            <a:extLst>
              <a:ext uri="{FF2B5EF4-FFF2-40B4-BE49-F238E27FC236}">
                <a16:creationId xmlns:a16="http://schemas.microsoft.com/office/drawing/2014/main" id="{984466BE-DFBC-4756-840F-FF9563A8391E}"/>
              </a:ext>
            </a:extLst>
          </p:cNvPr>
          <p:cNvSpPr txBox="1"/>
          <p:nvPr/>
        </p:nvSpPr>
        <p:spPr>
          <a:xfrm>
            <a:off x="768626" y="6249702"/>
            <a:ext cx="10654747" cy="539736"/>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000" dirty="0"/>
              <a:t>http://www.haproxy.org/</a:t>
            </a:r>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4066548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idx="10"/>
          </p:nvPr>
        </p:nvSpPr>
        <p:spPr/>
        <p:txBody>
          <a:bodyPr/>
          <a:lstStyle/>
          <a:p>
            <a:r>
              <a:rPr lang="en-US" dirty="0"/>
              <a:t>Practice: High Availability 101</a:t>
            </a:r>
          </a:p>
        </p:txBody>
      </p:sp>
      <p:sp>
        <p:nvSpPr>
          <p:cNvPr id="3" name="Subtitle 2"/>
          <p:cNvSpPr>
            <a:spLocks noGrp="1"/>
          </p:cNvSpPr>
          <p:nvPr>
            <p:ph type="subTitle" sz="quarter" idx="11"/>
          </p:nvPr>
        </p:nvSpPr>
        <p:spPr/>
        <p:txBody>
          <a:bodyPr/>
          <a:lstStyle/>
          <a:p>
            <a:r>
              <a:rPr lang="en-US" dirty="0"/>
              <a:t>Load Balancing</a:t>
            </a:r>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45223" y1="87437" x2="69427" y2="75879"/>
                        <a14:foregroundMark x1="61146" y1="90955" x2="42675" y2="79397"/>
                        <a14:foregroundMark x1="65605" y1="24623" x2="35032" y2="22613"/>
                      </a14:backgroundRemoval>
                    </a14:imgEffect>
                  </a14:imgLayer>
                </a14:imgProps>
              </a:ext>
            </a:extLst>
          </a:blip>
          <a:stretch>
            <a:fillRect/>
          </a:stretch>
        </p:blipFill>
        <p:spPr>
          <a:xfrm>
            <a:off x="4836000" y="1089000"/>
            <a:ext cx="2430000" cy="3080064"/>
          </a:xfrm>
          <a:prstGeom prst="rect">
            <a:avLst/>
          </a:prstGeom>
        </p:spPr>
      </p:pic>
    </p:spTree>
    <p:extLst>
      <p:ext uri="{BB962C8B-B14F-4D97-AF65-F5344CB8AC3E}">
        <p14:creationId xmlns:p14="http://schemas.microsoft.com/office/powerpoint/2010/main" val="36022167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idx="10"/>
          </p:nvPr>
        </p:nvSpPr>
        <p:spPr/>
        <p:txBody>
          <a:bodyPr/>
          <a:lstStyle/>
          <a:p>
            <a:r>
              <a:rPr lang="en-US" dirty="0"/>
              <a:t>High Availability 102</a:t>
            </a:r>
          </a:p>
        </p:txBody>
      </p:sp>
      <p:sp>
        <p:nvSpPr>
          <p:cNvPr id="3" name="Subtitle 2"/>
          <p:cNvSpPr>
            <a:spLocks noGrp="1"/>
          </p:cNvSpPr>
          <p:nvPr>
            <p:ph type="subTitle" sz="quarter" idx="11"/>
          </p:nvPr>
        </p:nvSpPr>
        <p:spPr/>
        <p:txBody>
          <a:bodyPr/>
          <a:lstStyle/>
          <a:p>
            <a:r>
              <a:rPr lang="en-US" dirty="0"/>
              <a:t>Failover Clusters</a:t>
            </a:r>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45223" y1="87437" x2="69427" y2="75879"/>
                        <a14:foregroundMark x1="61146" y1="90955" x2="42675" y2="79397"/>
                        <a14:foregroundMark x1="65605" y1="24623" x2="35032" y2="22613"/>
                      </a14:backgroundRemoval>
                    </a14:imgEffect>
                  </a14:imgLayer>
                </a14:imgProps>
              </a:ext>
            </a:extLst>
          </a:blip>
          <a:stretch>
            <a:fillRect/>
          </a:stretch>
        </p:blipFill>
        <p:spPr>
          <a:xfrm>
            <a:off x="4836000" y="1089000"/>
            <a:ext cx="2430000" cy="3080064"/>
          </a:xfrm>
          <a:prstGeom prst="rect">
            <a:avLst/>
          </a:prstGeom>
        </p:spPr>
      </p:pic>
    </p:spTree>
    <p:extLst>
      <p:ext uri="{BB962C8B-B14F-4D97-AF65-F5344CB8AC3E}">
        <p14:creationId xmlns:p14="http://schemas.microsoft.com/office/powerpoint/2010/main" val="32083770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529E77-90B7-4568-A511-F109F4F4E6D1}"/>
              </a:ext>
            </a:extLst>
          </p:cNvPr>
          <p:cNvSpPr>
            <a:spLocks noGrp="1"/>
          </p:cNvSpPr>
          <p:nvPr>
            <p:ph type="body" sz="quarter" idx="10"/>
          </p:nvPr>
        </p:nvSpPr>
        <p:spPr/>
        <p:txBody>
          <a:bodyPr>
            <a:normAutofit fontScale="92500" lnSpcReduction="10000"/>
          </a:bodyPr>
          <a:lstStyle/>
          <a:p>
            <a:pPr>
              <a:buClr>
                <a:schemeClr val="tx1"/>
              </a:buClr>
            </a:pPr>
            <a:r>
              <a:rPr lang="en-US" sz="3200" b="1" dirty="0">
                <a:solidFill>
                  <a:schemeClr val="bg1"/>
                </a:solidFill>
              </a:rPr>
              <a:t>Pacemaker</a:t>
            </a:r>
            <a:r>
              <a:rPr lang="en-US" sz="3200" dirty="0"/>
              <a:t> is a high-availability cluster resource manager</a:t>
            </a:r>
          </a:p>
          <a:p>
            <a:pPr>
              <a:buClr>
                <a:schemeClr val="tx1"/>
              </a:buClr>
            </a:pPr>
            <a:r>
              <a:rPr lang="en-US" sz="3200" dirty="0"/>
              <a:t>Partial list of Pacemaker’s features:</a:t>
            </a:r>
          </a:p>
          <a:p>
            <a:pPr lvl="1">
              <a:buClr>
                <a:schemeClr val="tx1"/>
              </a:buClr>
            </a:pPr>
            <a:r>
              <a:rPr lang="en-US" sz="3000" dirty="0"/>
              <a:t>Detection of and recovery from node- and service-level failures</a:t>
            </a:r>
          </a:p>
          <a:p>
            <a:pPr lvl="1">
              <a:buClr>
                <a:schemeClr val="tx1"/>
              </a:buClr>
            </a:pPr>
            <a:r>
              <a:rPr lang="en-US" sz="3000" dirty="0"/>
              <a:t>Ability to ensure data integrity by fencing faulty nodes</a:t>
            </a:r>
          </a:p>
          <a:p>
            <a:pPr lvl="1">
              <a:buClr>
                <a:schemeClr val="tx1"/>
              </a:buClr>
            </a:pPr>
            <a:r>
              <a:rPr lang="en-US" sz="3000" dirty="0"/>
              <a:t>Support for one or more nodes per cluster</a:t>
            </a:r>
          </a:p>
          <a:p>
            <a:pPr lvl="1">
              <a:buClr>
                <a:schemeClr val="tx1"/>
              </a:buClr>
            </a:pPr>
            <a:r>
              <a:rPr lang="en-US" sz="3000" dirty="0"/>
              <a:t>Support for multiple resource interface standards (anything that can be scripted can be clustered)</a:t>
            </a:r>
          </a:p>
          <a:p>
            <a:pPr lvl="1">
              <a:buClr>
                <a:schemeClr val="tx1"/>
              </a:buClr>
            </a:pPr>
            <a:r>
              <a:rPr lang="en-US" sz="3000" dirty="0"/>
              <a:t>Support (but no requirement) for shared storage</a:t>
            </a:r>
          </a:p>
          <a:p>
            <a:pPr lvl="1">
              <a:buClr>
                <a:schemeClr val="tx1"/>
              </a:buClr>
            </a:pPr>
            <a:r>
              <a:rPr lang="en-US" sz="3000" dirty="0"/>
              <a:t>Support for practically any redundancy configuration</a:t>
            </a:r>
            <a:br>
              <a:rPr lang="bg-BG" sz="3000" dirty="0"/>
            </a:br>
            <a:r>
              <a:rPr lang="en-US" sz="3000" dirty="0"/>
              <a:t>(active/passive, N+1, etc.) </a:t>
            </a:r>
          </a:p>
        </p:txBody>
      </p:sp>
      <p:sp>
        <p:nvSpPr>
          <p:cNvPr id="3" name="Title 2">
            <a:extLst>
              <a:ext uri="{FF2B5EF4-FFF2-40B4-BE49-F238E27FC236}">
                <a16:creationId xmlns:a16="http://schemas.microsoft.com/office/drawing/2014/main" id="{A8F4F11E-F619-4C5A-ADC0-55E69E991563}"/>
              </a:ext>
            </a:extLst>
          </p:cNvPr>
          <p:cNvSpPr>
            <a:spLocks noGrp="1"/>
          </p:cNvSpPr>
          <p:nvPr>
            <p:ph type="title"/>
          </p:nvPr>
        </p:nvSpPr>
        <p:spPr/>
        <p:txBody>
          <a:bodyPr/>
          <a:lstStyle/>
          <a:p>
            <a:r>
              <a:rPr lang="en-US" dirty="0"/>
              <a:t>Pacemaker</a:t>
            </a:r>
          </a:p>
        </p:txBody>
      </p:sp>
      <p:sp>
        <p:nvSpPr>
          <p:cNvPr id="5" name="TextBox 4">
            <a:extLst>
              <a:ext uri="{FF2B5EF4-FFF2-40B4-BE49-F238E27FC236}">
                <a16:creationId xmlns:a16="http://schemas.microsoft.com/office/drawing/2014/main" id="{984466BE-DFBC-4756-840F-FF9563A8391E}"/>
              </a:ext>
            </a:extLst>
          </p:cNvPr>
          <p:cNvSpPr txBox="1"/>
          <p:nvPr/>
        </p:nvSpPr>
        <p:spPr>
          <a:xfrm>
            <a:off x="0" y="6385632"/>
            <a:ext cx="12192000" cy="539736"/>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000" dirty="0"/>
              <a:t>https://clusterlabs.org/pacemaker/doc/en-US/Pacemaker/2.0/html-single/Pacemaker_Explained/index.html</a:t>
            </a:r>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10508292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529E77-90B7-4568-A511-F109F4F4E6D1}"/>
              </a:ext>
            </a:extLst>
          </p:cNvPr>
          <p:cNvSpPr>
            <a:spLocks noGrp="1"/>
          </p:cNvSpPr>
          <p:nvPr>
            <p:ph type="body" sz="quarter" idx="10"/>
          </p:nvPr>
        </p:nvSpPr>
        <p:spPr/>
        <p:txBody>
          <a:bodyPr>
            <a:normAutofit/>
          </a:bodyPr>
          <a:lstStyle/>
          <a:p>
            <a:pPr>
              <a:buClr>
                <a:schemeClr val="tx1"/>
              </a:buClr>
            </a:pPr>
            <a:r>
              <a:rPr lang="en-US" sz="2800" b="1" dirty="0">
                <a:solidFill>
                  <a:schemeClr val="bg1"/>
                </a:solidFill>
              </a:rPr>
              <a:t>Resources</a:t>
            </a:r>
            <a:r>
              <a:rPr lang="en-US" sz="2800" dirty="0"/>
              <a:t> are the services that need to be kept highly available</a:t>
            </a:r>
          </a:p>
          <a:p>
            <a:pPr>
              <a:buClr>
                <a:schemeClr val="tx1"/>
              </a:buClr>
            </a:pPr>
            <a:r>
              <a:rPr lang="en-US" sz="2800" b="1" dirty="0">
                <a:solidFill>
                  <a:schemeClr val="bg1"/>
                </a:solidFill>
              </a:rPr>
              <a:t>Resource agents</a:t>
            </a:r>
            <a:r>
              <a:rPr lang="en-US" sz="2800" b="1" dirty="0"/>
              <a:t> </a:t>
            </a:r>
            <a:r>
              <a:rPr lang="en-US" sz="2800" dirty="0"/>
              <a:t>are scripts or operating system components that start, stop, and monitor resources, given a set of resource parameters. These provide a uniform interface between Pacemaker and the managed services</a:t>
            </a:r>
          </a:p>
          <a:p>
            <a:pPr>
              <a:buClr>
                <a:schemeClr val="tx1"/>
              </a:buClr>
            </a:pPr>
            <a:r>
              <a:rPr lang="en-US" sz="2800" b="1" dirty="0">
                <a:solidFill>
                  <a:schemeClr val="bg1"/>
                </a:solidFill>
              </a:rPr>
              <a:t>Fence agents</a:t>
            </a:r>
            <a:r>
              <a:rPr lang="en-US" sz="2800" b="1" dirty="0"/>
              <a:t> </a:t>
            </a:r>
            <a:r>
              <a:rPr lang="en-US" sz="2800" dirty="0"/>
              <a:t>are scripts that execute node fencing actions, given a </a:t>
            </a:r>
            <a:br>
              <a:rPr lang="bg-BG" sz="2800" dirty="0"/>
            </a:br>
            <a:r>
              <a:rPr lang="en-US" sz="2800" dirty="0"/>
              <a:t>target and fence device parameters</a:t>
            </a:r>
            <a:endParaRPr lang="bg-BG" sz="2800" dirty="0"/>
          </a:p>
          <a:p>
            <a:pPr>
              <a:buClr>
                <a:schemeClr val="tx1"/>
              </a:buClr>
            </a:pPr>
            <a:r>
              <a:rPr lang="en-US" sz="2800" b="1" dirty="0">
                <a:solidFill>
                  <a:schemeClr val="bg1"/>
                </a:solidFill>
              </a:rPr>
              <a:t>Cluster membership layer </a:t>
            </a:r>
            <a:r>
              <a:rPr lang="en-US" sz="2800" dirty="0"/>
              <a:t>component provides reliable messaging, membership, and quorum information about the cluster. Currently, Pacemaker supports </a:t>
            </a:r>
            <a:r>
              <a:rPr lang="en-US" sz="2800" b="1" dirty="0" err="1">
                <a:solidFill>
                  <a:schemeClr val="bg1"/>
                </a:solidFill>
              </a:rPr>
              <a:t>Corosync</a:t>
            </a:r>
            <a:r>
              <a:rPr lang="en-US" sz="2800" b="1" dirty="0"/>
              <a:t> </a:t>
            </a:r>
            <a:r>
              <a:rPr lang="en-US" sz="2800" dirty="0"/>
              <a:t>as this layer</a:t>
            </a:r>
          </a:p>
        </p:txBody>
      </p:sp>
      <p:sp>
        <p:nvSpPr>
          <p:cNvPr id="3" name="Title 2">
            <a:extLst>
              <a:ext uri="{FF2B5EF4-FFF2-40B4-BE49-F238E27FC236}">
                <a16:creationId xmlns:a16="http://schemas.microsoft.com/office/drawing/2014/main" id="{A8F4F11E-F619-4C5A-ADC0-55E69E991563}"/>
              </a:ext>
            </a:extLst>
          </p:cNvPr>
          <p:cNvSpPr>
            <a:spLocks noGrp="1"/>
          </p:cNvSpPr>
          <p:nvPr>
            <p:ph type="title"/>
          </p:nvPr>
        </p:nvSpPr>
        <p:spPr/>
        <p:txBody>
          <a:bodyPr/>
          <a:lstStyle/>
          <a:p>
            <a:r>
              <a:rPr lang="en-US" dirty="0"/>
              <a:t>Cluster Architecture</a:t>
            </a:r>
          </a:p>
        </p:txBody>
      </p:sp>
      <p:sp>
        <p:nvSpPr>
          <p:cNvPr id="6" name="TextBox 5">
            <a:extLst>
              <a:ext uri="{FF2B5EF4-FFF2-40B4-BE49-F238E27FC236}">
                <a16:creationId xmlns:a16="http://schemas.microsoft.com/office/drawing/2014/main" id="{873904BC-C67C-4E96-9A33-7CC04B5206BF}"/>
              </a:ext>
            </a:extLst>
          </p:cNvPr>
          <p:cNvSpPr txBox="1"/>
          <p:nvPr/>
        </p:nvSpPr>
        <p:spPr>
          <a:xfrm>
            <a:off x="0" y="6249702"/>
            <a:ext cx="12192000" cy="539736"/>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000" dirty="0"/>
              <a:t>https://clusterlabs.org/pacemaker/doc/en-US/Pacemaker/2.0/html-single/Pacemaker_Explained/index.html</a:t>
            </a:r>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4075849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529E77-90B7-4568-A511-F109F4F4E6D1}"/>
              </a:ext>
            </a:extLst>
          </p:cNvPr>
          <p:cNvSpPr>
            <a:spLocks noGrp="1"/>
          </p:cNvSpPr>
          <p:nvPr>
            <p:ph type="body" sz="quarter" idx="10"/>
          </p:nvPr>
        </p:nvSpPr>
        <p:spPr/>
        <p:txBody>
          <a:bodyPr>
            <a:noAutofit/>
          </a:bodyPr>
          <a:lstStyle/>
          <a:p>
            <a:pPr>
              <a:buClr>
                <a:schemeClr val="tx1"/>
              </a:buClr>
            </a:pPr>
            <a:r>
              <a:rPr lang="en-US" sz="2800" dirty="0"/>
              <a:t>Pacemaker being a </a:t>
            </a:r>
            <a:r>
              <a:rPr lang="en-US" sz="2800" b="1" dirty="0">
                <a:solidFill>
                  <a:schemeClr val="bg1"/>
                </a:solidFill>
              </a:rPr>
              <a:t>cluster resource manager</a:t>
            </a:r>
            <a:r>
              <a:rPr lang="en-US" sz="2800" dirty="0">
                <a:solidFill>
                  <a:schemeClr val="bg1"/>
                </a:solidFill>
              </a:rPr>
              <a:t> </a:t>
            </a:r>
            <a:r>
              <a:rPr lang="en-US" sz="2800" dirty="0"/>
              <a:t>provides the brain that processes and reacts to events that occur in the cluster. These events may include nodes joining or leaving the cluster; resource events caused by failures, maintenance, or scheduled activities; and other administrative actions. To achieve the desired availability, Pacemaker may start and stop resources and fence nodes</a:t>
            </a:r>
          </a:p>
          <a:p>
            <a:pPr>
              <a:buClr>
                <a:schemeClr val="tx1"/>
              </a:buClr>
            </a:pPr>
            <a:r>
              <a:rPr lang="en-US" sz="2800" b="1" dirty="0">
                <a:solidFill>
                  <a:schemeClr val="bg1"/>
                </a:solidFill>
              </a:rPr>
              <a:t>Cluster tools </a:t>
            </a:r>
            <a:r>
              <a:rPr lang="en-US" sz="2800" dirty="0"/>
              <a:t>provide an interface for users to interact with the cluster. Various command-line and graphical (GUI) interfaces are available</a:t>
            </a:r>
          </a:p>
        </p:txBody>
      </p:sp>
      <p:sp>
        <p:nvSpPr>
          <p:cNvPr id="3" name="Title 2">
            <a:extLst>
              <a:ext uri="{FF2B5EF4-FFF2-40B4-BE49-F238E27FC236}">
                <a16:creationId xmlns:a16="http://schemas.microsoft.com/office/drawing/2014/main" id="{A8F4F11E-F619-4C5A-ADC0-55E69E991563}"/>
              </a:ext>
            </a:extLst>
          </p:cNvPr>
          <p:cNvSpPr>
            <a:spLocks noGrp="1"/>
          </p:cNvSpPr>
          <p:nvPr>
            <p:ph type="title"/>
          </p:nvPr>
        </p:nvSpPr>
        <p:spPr/>
        <p:txBody>
          <a:bodyPr/>
          <a:lstStyle/>
          <a:p>
            <a:r>
              <a:rPr lang="en-US" dirty="0"/>
              <a:t>Cluster Architecture</a:t>
            </a:r>
          </a:p>
        </p:txBody>
      </p:sp>
      <p:sp>
        <p:nvSpPr>
          <p:cNvPr id="6" name="TextBox 5">
            <a:extLst>
              <a:ext uri="{FF2B5EF4-FFF2-40B4-BE49-F238E27FC236}">
                <a16:creationId xmlns:a16="http://schemas.microsoft.com/office/drawing/2014/main" id="{873904BC-C67C-4E96-9A33-7CC04B5206BF}"/>
              </a:ext>
            </a:extLst>
          </p:cNvPr>
          <p:cNvSpPr txBox="1"/>
          <p:nvPr/>
        </p:nvSpPr>
        <p:spPr>
          <a:xfrm>
            <a:off x="0" y="6318264"/>
            <a:ext cx="12192000" cy="539736"/>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000" dirty="0"/>
              <a:t>https://clusterlabs.org/pacemaker/doc/en-US/Pacemaker/2.0/html-single/Pacemaker_Explained/index.html</a:t>
            </a:r>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6152638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529E77-90B7-4568-A511-F109F4F4E6D1}"/>
              </a:ext>
            </a:extLst>
          </p:cNvPr>
          <p:cNvSpPr>
            <a:spLocks noGrp="1"/>
          </p:cNvSpPr>
          <p:nvPr>
            <p:ph type="body" sz="quarter" idx="10"/>
          </p:nvPr>
        </p:nvSpPr>
        <p:spPr>
          <a:xfrm>
            <a:off x="190402" y="1196125"/>
            <a:ext cx="5003620" cy="5201066"/>
          </a:xfrm>
        </p:spPr>
        <p:txBody>
          <a:bodyPr>
            <a:normAutofit/>
          </a:bodyPr>
          <a:lstStyle/>
          <a:p>
            <a:r>
              <a:rPr lang="en-US" sz="3200" dirty="0"/>
              <a:t>Most managed services are not cluster-aware</a:t>
            </a:r>
          </a:p>
          <a:p>
            <a:r>
              <a:rPr lang="en-US" sz="3200" dirty="0"/>
              <a:t>Many popular open-source cluster filesystems make use of a common </a:t>
            </a:r>
            <a:r>
              <a:rPr lang="en-US" sz="3200" i="1" dirty="0"/>
              <a:t>Distributed Lock Manager</a:t>
            </a:r>
            <a:r>
              <a:rPr lang="en-US" sz="3200" dirty="0"/>
              <a:t> (DLM)</a:t>
            </a:r>
          </a:p>
        </p:txBody>
      </p:sp>
      <p:sp>
        <p:nvSpPr>
          <p:cNvPr id="3" name="Title 2">
            <a:extLst>
              <a:ext uri="{FF2B5EF4-FFF2-40B4-BE49-F238E27FC236}">
                <a16:creationId xmlns:a16="http://schemas.microsoft.com/office/drawing/2014/main" id="{A8F4F11E-F619-4C5A-ADC0-55E69E991563}"/>
              </a:ext>
            </a:extLst>
          </p:cNvPr>
          <p:cNvSpPr>
            <a:spLocks noGrp="1"/>
          </p:cNvSpPr>
          <p:nvPr>
            <p:ph type="title"/>
          </p:nvPr>
        </p:nvSpPr>
        <p:spPr/>
        <p:txBody>
          <a:bodyPr/>
          <a:lstStyle/>
          <a:p>
            <a:r>
              <a:rPr lang="en-US" dirty="0"/>
              <a:t>Pacemaker Stack</a:t>
            </a:r>
          </a:p>
        </p:txBody>
      </p:sp>
      <p:sp>
        <p:nvSpPr>
          <p:cNvPr id="4" name="Rectangle 3">
            <a:extLst>
              <a:ext uri="{FF2B5EF4-FFF2-40B4-BE49-F238E27FC236}">
                <a16:creationId xmlns:a16="http://schemas.microsoft.com/office/drawing/2014/main" id="{6297A9A3-794C-4FDB-8884-D40DBD043721}"/>
              </a:ext>
            </a:extLst>
          </p:cNvPr>
          <p:cNvSpPr/>
          <p:nvPr/>
        </p:nvSpPr>
        <p:spPr bwMode="auto">
          <a:xfrm>
            <a:off x="4419600" y="4738903"/>
            <a:ext cx="3124200" cy="687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Resource Agents</a:t>
            </a:r>
          </a:p>
        </p:txBody>
      </p:sp>
      <p:sp>
        <p:nvSpPr>
          <p:cNvPr id="6" name="Rectangle 5">
            <a:extLst>
              <a:ext uri="{FF2B5EF4-FFF2-40B4-BE49-F238E27FC236}">
                <a16:creationId xmlns:a16="http://schemas.microsoft.com/office/drawing/2014/main" id="{27EA4D41-2FA0-483A-803B-24F4E0CACD87}"/>
              </a:ext>
            </a:extLst>
          </p:cNvPr>
          <p:cNvSpPr/>
          <p:nvPr/>
        </p:nvSpPr>
        <p:spPr bwMode="auto">
          <a:xfrm>
            <a:off x="7927957" y="4738903"/>
            <a:ext cx="3124200" cy="687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err="1">
                <a:solidFill>
                  <a:srgbClr val="FFFFFF"/>
                </a:solidFill>
                <a:effectLst>
                  <a:outerShdw blurRad="38100" dist="38100" dir="2700000" algn="tl">
                    <a:srgbClr val="000000">
                      <a:alpha val="43137"/>
                    </a:srgbClr>
                  </a:outerShdw>
                </a:effectLst>
              </a:rPr>
              <a:t>Corosync</a:t>
            </a:r>
            <a:endParaRPr lang="en-US" sz="2800" b="1" dirty="0">
              <a:solidFill>
                <a:srgbClr val="FFFFFF"/>
              </a:solidFill>
              <a:effectLst>
                <a:outerShdw blurRad="38100" dist="38100" dir="2700000" algn="tl">
                  <a:srgbClr val="000000">
                    <a:alpha val="43137"/>
                  </a:srgbClr>
                </a:outerShdw>
              </a:effectLst>
            </a:endParaRPr>
          </a:p>
        </p:txBody>
      </p:sp>
      <p:sp>
        <p:nvSpPr>
          <p:cNvPr id="7" name="Rectangle 6">
            <a:extLst>
              <a:ext uri="{FF2B5EF4-FFF2-40B4-BE49-F238E27FC236}">
                <a16:creationId xmlns:a16="http://schemas.microsoft.com/office/drawing/2014/main" id="{612CFA66-85BE-4975-9F41-102908D5975A}"/>
              </a:ext>
            </a:extLst>
          </p:cNvPr>
          <p:cNvSpPr/>
          <p:nvPr/>
        </p:nvSpPr>
        <p:spPr bwMode="auto">
          <a:xfrm>
            <a:off x="5372099" y="3477212"/>
            <a:ext cx="3810001" cy="687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Pacemaker</a:t>
            </a:r>
          </a:p>
        </p:txBody>
      </p:sp>
      <p:sp>
        <p:nvSpPr>
          <p:cNvPr id="8" name="Rectangle 7">
            <a:extLst>
              <a:ext uri="{FF2B5EF4-FFF2-40B4-BE49-F238E27FC236}">
                <a16:creationId xmlns:a16="http://schemas.microsoft.com/office/drawing/2014/main" id="{0F8BBD4B-3C42-433C-9276-E851DA1F3925}"/>
              </a:ext>
            </a:extLst>
          </p:cNvPr>
          <p:cNvSpPr/>
          <p:nvPr/>
        </p:nvSpPr>
        <p:spPr bwMode="auto">
          <a:xfrm>
            <a:off x="7934154" y="2474724"/>
            <a:ext cx="3124200" cy="52330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rgbClr val="FFFFFF"/>
                </a:solidFill>
                <a:effectLst>
                  <a:outerShdw blurRad="38100" dist="38100" dir="2700000" algn="tl">
                    <a:srgbClr val="000000">
                      <a:alpha val="43137"/>
                    </a:srgbClr>
                  </a:outerShdw>
                </a:effectLst>
              </a:rPr>
              <a:t>Distributed Lock Manager</a:t>
            </a:r>
          </a:p>
        </p:txBody>
      </p:sp>
      <p:sp>
        <p:nvSpPr>
          <p:cNvPr id="9" name="Rectangle 8">
            <a:extLst>
              <a:ext uri="{FF2B5EF4-FFF2-40B4-BE49-F238E27FC236}">
                <a16:creationId xmlns:a16="http://schemas.microsoft.com/office/drawing/2014/main" id="{ABCAF86D-6C7F-426E-B16E-7050494CB8CC}"/>
              </a:ext>
            </a:extLst>
          </p:cNvPr>
          <p:cNvSpPr/>
          <p:nvPr/>
        </p:nvSpPr>
        <p:spPr bwMode="auto">
          <a:xfrm>
            <a:off x="7239000" y="1556903"/>
            <a:ext cx="1390308" cy="52330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rgbClr val="FFFFFF"/>
                </a:solidFill>
                <a:effectLst>
                  <a:outerShdw blurRad="38100" dist="38100" dir="2700000" algn="tl">
                    <a:srgbClr val="000000">
                      <a:alpha val="43137"/>
                    </a:srgbClr>
                  </a:outerShdw>
                </a:effectLst>
              </a:rPr>
              <a:t>cLVM2</a:t>
            </a:r>
          </a:p>
        </p:txBody>
      </p:sp>
      <p:sp>
        <p:nvSpPr>
          <p:cNvPr id="10" name="Rectangle 9">
            <a:extLst>
              <a:ext uri="{FF2B5EF4-FFF2-40B4-BE49-F238E27FC236}">
                <a16:creationId xmlns:a16="http://schemas.microsoft.com/office/drawing/2014/main" id="{986A2B7C-D177-4B55-8E50-934E3829AFB9}"/>
              </a:ext>
            </a:extLst>
          </p:cNvPr>
          <p:cNvSpPr/>
          <p:nvPr/>
        </p:nvSpPr>
        <p:spPr bwMode="auto">
          <a:xfrm>
            <a:off x="8794903" y="1556903"/>
            <a:ext cx="1390308" cy="52330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rgbClr val="FFFFFF"/>
                </a:solidFill>
                <a:effectLst>
                  <a:outerShdw blurRad="38100" dist="38100" dir="2700000" algn="tl">
                    <a:srgbClr val="000000">
                      <a:alpha val="43137"/>
                    </a:srgbClr>
                  </a:outerShdw>
                </a:effectLst>
              </a:rPr>
              <a:t>GFS2</a:t>
            </a:r>
          </a:p>
        </p:txBody>
      </p:sp>
      <p:sp>
        <p:nvSpPr>
          <p:cNvPr id="11" name="Rectangle 10">
            <a:extLst>
              <a:ext uri="{FF2B5EF4-FFF2-40B4-BE49-F238E27FC236}">
                <a16:creationId xmlns:a16="http://schemas.microsoft.com/office/drawing/2014/main" id="{9431817A-7E30-49C1-86FA-E5B50FA298DE}"/>
              </a:ext>
            </a:extLst>
          </p:cNvPr>
          <p:cNvSpPr/>
          <p:nvPr/>
        </p:nvSpPr>
        <p:spPr bwMode="auto">
          <a:xfrm>
            <a:off x="10357091" y="1556903"/>
            <a:ext cx="1390308" cy="52330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rgbClr val="FFFFFF"/>
                </a:solidFill>
                <a:effectLst>
                  <a:outerShdw blurRad="38100" dist="38100" dir="2700000" algn="tl">
                    <a:srgbClr val="000000">
                      <a:alpha val="43137"/>
                    </a:srgbClr>
                  </a:outerShdw>
                </a:effectLst>
              </a:rPr>
              <a:t>OCFS2</a:t>
            </a:r>
          </a:p>
        </p:txBody>
      </p:sp>
      <p:sp>
        <p:nvSpPr>
          <p:cNvPr id="12" name="TextBox 11">
            <a:extLst>
              <a:ext uri="{FF2B5EF4-FFF2-40B4-BE49-F238E27FC236}">
                <a16:creationId xmlns:a16="http://schemas.microsoft.com/office/drawing/2014/main" id="{46C380EB-5B0D-443A-AE72-3E5AE47D8282}"/>
              </a:ext>
            </a:extLst>
          </p:cNvPr>
          <p:cNvSpPr txBox="1"/>
          <p:nvPr/>
        </p:nvSpPr>
        <p:spPr>
          <a:xfrm>
            <a:off x="0" y="6249702"/>
            <a:ext cx="12192000" cy="539736"/>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000" dirty="0"/>
              <a:t>https://clusterlabs.org/pacemaker/doc/en-US/Pacemaker/2.0/html-single/Pacemaker_Explained/index.html</a:t>
            </a:r>
          </a:p>
        </p:txBody>
      </p:sp>
      <p:cxnSp>
        <p:nvCxnSpPr>
          <p:cNvPr id="15" name="Straight Arrow Connector 14">
            <a:extLst>
              <a:ext uri="{FF2B5EF4-FFF2-40B4-BE49-F238E27FC236}">
                <a16:creationId xmlns:a16="http://schemas.microsoft.com/office/drawing/2014/main" id="{1EFEDB72-FD95-45A2-B04E-FBC1EC741024}"/>
              </a:ext>
            </a:extLst>
          </p:cNvPr>
          <p:cNvCxnSpPr>
            <a:cxnSpLocks/>
            <a:stCxn id="9" idx="2"/>
            <a:endCxn id="8" idx="0"/>
          </p:cNvCxnSpPr>
          <p:nvPr/>
        </p:nvCxnSpPr>
        <p:spPr>
          <a:xfrm>
            <a:off x="7934154" y="2080205"/>
            <a:ext cx="1562100" cy="3945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CABE068B-2B01-417E-8E24-61521EAA4331}"/>
              </a:ext>
            </a:extLst>
          </p:cNvPr>
          <p:cNvCxnSpPr>
            <a:stCxn id="10" idx="2"/>
            <a:endCxn id="8" idx="0"/>
          </p:cNvCxnSpPr>
          <p:nvPr/>
        </p:nvCxnSpPr>
        <p:spPr>
          <a:xfrm>
            <a:off x="9490057" y="2080205"/>
            <a:ext cx="6197" cy="3945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508CCBC5-BB28-4707-9DE3-E44F36D361B2}"/>
              </a:ext>
            </a:extLst>
          </p:cNvPr>
          <p:cNvCxnSpPr>
            <a:stCxn id="11" idx="2"/>
            <a:endCxn id="8" idx="0"/>
          </p:cNvCxnSpPr>
          <p:nvPr/>
        </p:nvCxnSpPr>
        <p:spPr>
          <a:xfrm flipH="1">
            <a:off x="9496254" y="2080205"/>
            <a:ext cx="1555991" cy="3945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11EE283-5D13-4740-8506-22D89AE217D3}"/>
              </a:ext>
            </a:extLst>
          </p:cNvPr>
          <p:cNvCxnSpPr>
            <a:stCxn id="8" idx="2"/>
            <a:endCxn id="6" idx="0"/>
          </p:cNvCxnSpPr>
          <p:nvPr/>
        </p:nvCxnSpPr>
        <p:spPr>
          <a:xfrm flipH="1">
            <a:off x="9490057" y="2998026"/>
            <a:ext cx="6197" cy="17408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A2B24236-7C9C-4795-B429-83452AAD2419}"/>
              </a:ext>
            </a:extLst>
          </p:cNvPr>
          <p:cNvCxnSpPr>
            <a:stCxn id="7" idx="2"/>
            <a:endCxn id="4" idx="0"/>
          </p:cNvCxnSpPr>
          <p:nvPr/>
        </p:nvCxnSpPr>
        <p:spPr>
          <a:xfrm flipH="1">
            <a:off x="5981700" y="4164954"/>
            <a:ext cx="1295400" cy="57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39132B98-E1EA-4F74-9C00-1E9CF17B93E2}"/>
              </a:ext>
            </a:extLst>
          </p:cNvPr>
          <p:cNvCxnSpPr>
            <a:stCxn id="7" idx="2"/>
            <a:endCxn id="6" idx="0"/>
          </p:cNvCxnSpPr>
          <p:nvPr/>
        </p:nvCxnSpPr>
        <p:spPr>
          <a:xfrm>
            <a:off x="7277100" y="4164954"/>
            <a:ext cx="2212957" cy="57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Tree>
    <p:extLst>
      <p:ext uri="{BB962C8B-B14F-4D97-AF65-F5344CB8AC3E}">
        <p14:creationId xmlns:p14="http://schemas.microsoft.com/office/powerpoint/2010/main" val="15295335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animBg="1"/>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F4F11E-F619-4C5A-ADC0-55E69E991563}"/>
              </a:ext>
            </a:extLst>
          </p:cNvPr>
          <p:cNvSpPr>
            <a:spLocks noGrp="1"/>
          </p:cNvSpPr>
          <p:nvPr>
            <p:ph type="title"/>
          </p:nvPr>
        </p:nvSpPr>
        <p:spPr/>
        <p:txBody>
          <a:bodyPr/>
          <a:lstStyle/>
          <a:p>
            <a:r>
              <a:rPr lang="en-US" dirty="0"/>
              <a:t>Pacemaker Architecture</a:t>
            </a:r>
          </a:p>
        </p:txBody>
      </p:sp>
      <p:sp>
        <p:nvSpPr>
          <p:cNvPr id="6" name="TextBox 5">
            <a:extLst>
              <a:ext uri="{FF2B5EF4-FFF2-40B4-BE49-F238E27FC236}">
                <a16:creationId xmlns:a16="http://schemas.microsoft.com/office/drawing/2014/main" id="{C9D89F50-377F-4EA5-A958-708C5866764E}"/>
              </a:ext>
            </a:extLst>
          </p:cNvPr>
          <p:cNvSpPr txBox="1"/>
          <p:nvPr/>
        </p:nvSpPr>
        <p:spPr>
          <a:xfrm>
            <a:off x="0" y="6249702"/>
            <a:ext cx="12192000" cy="539736"/>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000" dirty="0"/>
              <a:t>https://clusterlabs.org/pacemaker/doc/en-US/Pacemaker/2.0/html-single/Pacemaker_Explained/index.html</a:t>
            </a:r>
          </a:p>
        </p:txBody>
      </p:sp>
      <p:sp>
        <p:nvSpPr>
          <p:cNvPr id="4" name="Rectangle 3">
            <a:extLst>
              <a:ext uri="{FF2B5EF4-FFF2-40B4-BE49-F238E27FC236}">
                <a16:creationId xmlns:a16="http://schemas.microsoft.com/office/drawing/2014/main" id="{A8577795-8A11-483E-B450-CD41E3D00E2F}"/>
              </a:ext>
            </a:extLst>
          </p:cNvPr>
          <p:cNvSpPr/>
          <p:nvPr/>
        </p:nvSpPr>
        <p:spPr bwMode="auto">
          <a:xfrm>
            <a:off x="533400" y="1905000"/>
            <a:ext cx="6858000" cy="3672513"/>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err="1">
                <a:solidFill>
                  <a:srgbClr val="FFFFFF"/>
                </a:solidFill>
                <a:effectLst>
                  <a:outerShdw blurRad="38100" dist="38100" dir="2700000" algn="tl">
                    <a:srgbClr val="000000">
                      <a:alpha val="43137"/>
                    </a:srgbClr>
                  </a:outerShdw>
                </a:effectLst>
              </a:rPr>
              <a:t>pacemakerd</a:t>
            </a:r>
            <a:endParaRPr lang="en-US" sz="1400" b="1" dirty="0">
              <a:solidFill>
                <a:srgbClr val="FFFFFF"/>
              </a:solidFill>
              <a:effectLst>
                <a:outerShdw blurRad="38100" dist="38100" dir="2700000" algn="tl">
                  <a:srgbClr val="000000">
                    <a:alpha val="43137"/>
                  </a:srgbClr>
                </a:outerShdw>
              </a:effectLst>
            </a:endParaRPr>
          </a:p>
          <a:p>
            <a:r>
              <a:rPr lang="en-US" sz="1400" i="1" dirty="0">
                <a:solidFill>
                  <a:srgbClr val="FFFFFF"/>
                </a:solidFill>
                <a:effectLst>
                  <a:outerShdw blurRad="38100" dist="38100" dir="2700000" algn="tl">
                    <a:srgbClr val="000000">
                      <a:alpha val="43137"/>
                    </a:srgbClr>
                  </a:outerShdw>
                </a:effectLst>
              </a:rPr>
              <a:t>Launches and monitors all other daemons</a:t>
            </a:r>
          </a:p>
        </p:txBody>
      </p:sp>
      <p:sp>
        <p:nvSpPr>
          <p:cNvPr id="7" name="Rectangle 6">
            <a:extLst>
              <a:ext uri="{FF2B5EF4-FFF2-40B4-BE49-F238E27FC236}">
                <a16:creationId xmlns:a16="http://schemas.microsoft.com/office/drawing/2014/main" id="{D398D676-6AD6-4DF3-BED8-C80CD3EB390B}"/>
              </a:ext>
            </a:extLst>
          </p:cNvPr>
          <p:cNvSpPr/>
          <p:nvPr/>
        </p:nvSpPr>
        <p:spPr bwMode="auto">
          <a:xfrm>
            <a:off x="2517348" y="3293426"/>
            <a:ext cx="2895601" cy="539736"/>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solidFill>
                  <a:srgbClr val="FFFFFF"/>
                </a:solidFill>
                <a:effectLst>
                  <a:outerShdw blurRad="38100" dist="38100" dir="2700000" algn="tl">
                    <a:srgbClr val="000000">
                      <a:alpha val="43137"/>
                    </a:srgbClr>
                  </a:outerShdw>
                </a:effectLst>
              </a:rPr>
              <a:t>pacemaker-</a:t>
            </a:r>
            <a:r>
              <a:rPr lang="en-US" sz="1400" b="1" dirty="0" err="1">
                <a:solidFill>
                  <a:srgbClr val="FFFFFF"/>
                </a:solidFill>
                <a:effectLst>
                  <a:outerShdw blurRad="38100" dist="38100" dir="2700000" algn="tl">
                    <a:srgbClr val="000000">
                      <a:alpha val="43137"/>
                    </a:srgbClr>
                  </a:outerShdw>
                </a:effectLst>
              </a:rPr>
              <a:t>controld</a:t>
            </a:r>
            <a:endParaRPr lang="en-US" sz="1400" b="1" dirty="0">
              <a:solidFill>
                <a:srgbClr val="FFFFFF"/>
              </a:solidFill>
              <a:effectLst>
                <a:outerShdw blurRad="38100" dist="38100" dir="2700000" algn="tl">
                  <a:srgbClr val="000000">
                    <a:alpha val="43137"/>
                  </a:srgbClr>
                </a:outerShdw>
              </a:effectLst>
            </a:endParaRPr>
          </a:p>
          <a:p>
            <a:pPr algn="ctr"/>
            <a:r>
              <a:rPr lang="en-US" sz="1400" i="1" dirty="0">
                <a:solidFill>
                  <a:srgbClr val="FFFFFF"/>
                </a:solidFill>
                <a:effectLst>
                  <a:outerShdw blurRad="38100" dist="38100" dir="2700000" algn="tl">
                    <a:srgbClr val="000000">
                      <a:alpha val="43137"/>
                    </a:srgbClr>
                  </a:outerShdw>
                </a:effectLst>
              </a:rPr>
              <a:t>Coordinates all actions</a:t>
            </a:r>
          </a:p>
        </p:txBody>
      </p:sp>
      <p:sp>
        <p:nvSpPr>
          <p:cNvPr id="8" name="Rectangle 7">
            <a:extLst>
              <a:ext uri="{FF2B5EF4-FFF2-40B4-BE49-F238E27FC236}">
                <a16:creationId xmlns:a16="http://schemas.microsoft.com/office/drawing/2014/main" id="{A454245E-5926-4980-9635-A4F825EE43CA}"/>
              </a:ext>
            </a:extLst>
          </p:cNvPr>
          <p:cNvSpPr/>
          <p:nvPr/>
        </p:nvSpPr>
        <p:spPr bwMode="auto">
          <a:xfrm>
            <a:off x="216326" y="2495130"/>
            <a:ext cx="2895600" cy="539736"/>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solidFill>
                  <a:srgbClr val="FFFFFF"/>
                </a:solidFill>
                <a:effectLst>
                  <a:outerShdw blurRad="38100" dist="38100" dir="2700000" algn="tl">
                    <a:srgbClr val="000000">
                      <a:alpha val="43137"/>
                    </a:srgbClr>
                  </a:outerShdw>
                </a:effectLst>
              </a:rPr>
              <a:t>pacemaker-</a:t>
            </a:r>
            <a:r>
              <a:rPr lang="en-US" sz="1400" b="1" dirty="0" err="1">
                <a:solidFill>
                  <a:srgbClr val="FFFFFF"/>
                </a:solidFill>
                <a:effectLst>
                  <a:outerShdw blurRad="38100" dist="38100" dir="2700000" algn="tl">
                    <a:srgbClr val="000000">
                      <a:alpha val="43137"/>
                    </a:srgbClr>
                  </a:outerShdw>
                </a:effectLst>
              </a:rPr>
              <a:t>execd</a:t>
            </a:r>
            <a:endParaRPr lang="en-US" sz="1400" b="1" dirty="0">
              <a:solidFill>
                <a:srgbClr val="FFFFFF"/>
              </a:solidFill>
              <a:effectLst>
                <a:outerShdw blurRad="38100" dist="38100" dir="2700000" algn="tl">
                  <a:srgbClr val="000000">
                    <a:alpha val="43137"/>
                  </a:srgbClr>
                </a:outerShdw>
              </a:effectLst>
            </a:endParaRPr>
          </a:p>
          <a:p>
            <a:pPr algn="ctr"/>
            <a:r>
              <a:rPr lang="en-US" sz="1400" i="1" dirty="0">
                <a:solidFill>
                  <a:srgbClr val="FFFFFF"/>
                </a:solidFill>
                <a:effectLst>
                  <a:outerShdw blurRad="38100" dist="38100" dir="2700000" algn="tl">
                    <a:srgbClr val="000000">
                      <a:alpha val="43137"/>
                    </a:srgbClr>
                  </a:outerShdw>
                </a:effectLst>
              </a:rPr>
              <a:t>Executes resource agents</a:t>
            </a:r>
          </a:p>
        </p:txBody>
      </p:sp>
      <p:sp>
        <p:nvSpPr>
          <p:cNvPr id="9" name="Rectangle 8">
            <a:extLst>
              <a:ext uri="{FF2B5EF4-FFF2-40B4-BE49-F238E27FC236}">
                <a16:creationId xmlns:a16="http://schemas.microsoft.com/office/drawing/2014/main" id="{65C097AA-A752-471B-BBD1-88D01C85361B}"/>
              </a:ext>
            </a:extLst>
          </p:cNvPr>
          <p:cNvSpPr/>
          <p:nvPr/>
        </p:nvSpPr>
        <p:spPr bwMode="auto">
          <a:xfrm>
            <a:off x="4818372" y="2495088"/>
            <a:ext cx="2895600" cy="539736"/>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solidFill>
                  <a:srgbClr val="FFFFFF"/>
                </a:solidFill>
                <a:effectLst>
                  <a:outerShdw blurRad="38100" dist="38100" dir="2700000" algn="tl">
                    <a:srgbClr val="000000">
                      <a:alpha val="43137"/>
                    </a:srgbClr>
                  </a:outerShdw>
                </a:effectLst>
              </a:rPr>
              <a:t>pacemaker-</a:t>
            </a:r>
            <a:r>
              <a:rPr lang="en-US" sz="1400" b="1" dirty="0" err="1">
                <a:solidFill>
                  <a:srgbClr val="FFFFFF"/>
                </a:solidFill>
                <a:effectLst>
                  <a:outerShdw blurRad="38100" dist="38100" dir="2700000" algn="tl">
                    <a:srgbClr val="000000">
                      <a:alpha val="43137"/>
                    </a:srgbClr>
                  </a:outerShdw>
                </a:effectLst>
              </a:rPr>
              <a:t>schedulerd</a:t>
            </a:r>
            <a:endParaRPr lang="en-US" sz="1400" b="1" dirty="0">
              <a:solidFill>
                <a:srgbClr val="FFFFFF"/>
              </a:solidFill>
              <a:effectLst>
                <a:outerShdw blurRad="38100" dist="38100" dir="2700000" algn="tl">
                  <a:srgbClr val="000000">
                    <a:alpha val="43137"/>
                  </a:srgbClr>
                </a:outerShdw>
              </a:effectLst>
            </a:endParaRPr>
          </a:p>
          <a:p>
            <a:pPr algn="ctr"/>
            <a:r>
              <a:rPr lang="en-US" sz="1400" i="1" dirty="0">
                <a:solidFill>
                  <a:srgbClr val="FFFFFF"/>
                </a:solidFill>
                <a:effectLst>
                  <a:outerShdw blurRad="38100" dist="38100" dir="2700000" algn="tl">
                    <a:srgbClr val="000000">
                      <a:alpha val="43137"/>
                    </a:srgbClr>
                  </a:outerShdw>
                </a:effectLst>
              </a:rPr>
              <a:t>Determines all actions needed</a:t>
            </a:r>
          </a:p>
        </p:txBody>
      </p:sp>
      <p:sp>
        <p:nvSpPr>
          <p:cNvPr id="10" name="Rectangle 9">
            <a:extLst>
              <a:ext uri="{FF2B5EF4-FFF2-40B4-BE49-F238E27FC236}">
                <a16:creationId xmlns:a16="http://schemas.microsoft.com/office/drawing/2014/main" id="{F2EF465C-E9F9-4167-B2F5-27C5A3F3EDB3}"/>
              </a:ext>
            </a:extLst>
          </p:cNvPr>
          <p:cNvSpPr/>
          <p:nvPr/>
        </p:nvSpPr>
        <p:spPr bwMode="auto">
          <a:xfrm>
            <a:off x="216326" y="4088176"/>
            <a:ext cx="2895600" cy="539736"/>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solidFill>
                  <a:srgbClr val="FFFFFF"/>
                </a:solidFill>
                <a:effectLst>
                  <a:outerShdw blurRad="38100" dist="38100" dir="2700000" algn="tl">
                    <a:srgbClr val="000000">
                      <a:alpha val="43137"/>
                    </a:srgbClr>
                  </a:outerShdw>
                </a:effectLst>
              </a:rPr>
              <a:t>pacemaker-fenced</a:t>
            </a:r>
          </a:p>
          <a:p>
            <a:pPr algn="ctr"/>
            <a:r>
              <a:rPr lang="en-US" sz="1400" i="1" dirty="0">
                <a:solidFill>
                  <a:srgbClr val="FFFFFF"/>
                </a:solidFill>
                <a:effectLst>
                  <a:outerShdw blurRad="38100" dist="38100" dir="2700000" algn="tl">
                    <a:srgbClr val="000000">
                      <a:alpha val="43137"/>
                    </a:srgbClr>
                  </a:outerShdw>
                </a:effectLst>
              </a:rPr>
              <a:t>Executes fencing agents</a:t>
            </a:r>
          </a:p>
        </p:txBody>
      </p:sp>
      <p:sp>
        <p:nvSpPr>
          <p:cNvPr id="11" name="Rectangle 10">
            <a:extLst>
              <a:ext uri="{FF2B5EF4-FFF2-40B4-BE49-F238E27FC236}">
                <a16:creationId xmlns:a16="http://schemas.microsoft.com/office/drawing/2014/main" id="{6A1A1640-864C-417C-97C9-B197A67D8A5C}"/>
              </a:ext>
            </a:extLst>
          </p:cNvPr>
          <p:cNvSpPr/>
          <p:nvPr/>
        </p:nvSpPr>
        <p:spPr bwMode="auto">
          <a:xfrm>
            <a:off x="4818372" y="4091537"/>
            <a:ext cx="2895600" cy="539736"/>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solidFill>
                  <a:srgbClr val="FFFFFF"/>
                </a:solidFill>
                <a:effectLst>
                  <a:outerShdw blurRad="38100" dist="38100" dir="2700000" algn="tl">
                    <a:srgbClr val="000000">
                      <a:alpha val="43137"/>
                    </a:srgbClr>
                  </a:outerShdw>
                </a:effectLst>
              </a:rPr>
              <a:t>pacemaker-</a:t>
            </a:r>
            <a:r>
              <a:rPr lang="en-US" sz="1400" b="1" dirty="0" err="1">
                <a:solidFill>
                  <a:srgbClr val="FFFFFF"/>
                </a:solidFill>
                <a:effectLst>
                  <a:outerShdw blurRad="38100" dist="38100" dir="2700000" algn="tl">
                    <a:srgbClr val="000000">
                      <a:alpha val="43137"/>
                    </a:srgbClr>
                  </a:outerShdw>
                </a:effectLst>
              </a:rPr>
              <a:t>attrd</a:t>
            </a:r>
            <a:endParaRPr lang="en-US" sz="1400" b="1" dirty="0">
              <a:solidFill>
                <a:srgbClr val="FFFFFF"/>
              </a:solidFill>
              <a:effectLst>
                <a:outerShdw blurRad="38100" dist="38100" dir="2700000" algn="tl">
                  <a:srgbClr val="000000">
                    <a:alpha val="43137"/>
                  </a:srgbClr>
                </a:outerShdw>
              </a:effectLst>
            </a:endParaRPr>
          </a:p>
          <a:p>
            <a:pPr algn="ctr"/>
            <a:r>
              <a:rPr lang="en-US" sz="1400" i="1" dirty="0">
                <a:solidFill>
                  <a:srgbClr val="FFFFFF"/>
                </a:solidFill>
                <a:effectLst>
                  <a:outerShdw blurRad="38100" dist="38100" dir="2700000" algn="tl">
                    <a:srgbClr val="000000">
                      <a:alpha val="43137"/>
                    </a:srgbClr>
                  </a:outerShdw>
                </a:effectLst>
              </a:rPr>
              <a:t>Manages node attributes</a:t>
            </a:r>
          </a:p>
        </p:txBody>
      </p:sp>
      <p:sp>
        <p:nvSpPr>
          <p:cNvPr id="12" name="Rectangle 11">
            <a:extLst>
              <a:ext uri="{FF2B5EF4-FFF2-40B4-BE49-F238E27FC236}">
                <a16:creationId xmlns:a16="http://schemas.microsoft.com/office/drawing/2014/main" id="{8A7E3C72-1DCC-4DED-BDDE-0FEC7A3AD422}"/>
              </a:ext>
            </a:extLst>
          </p:cNvPr>
          <p:cNvSpPr/>
          <p:nvPr/>
        </p:nvSpPr>
        <p:spPr bwMode="auto">
          <a:xfrm>
            <a:off x="216326" y="4926754"/>
            <a:ext cx="7497646" cy="539736"/>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solidFill>
                  <a:srgbClr val="FFFFFF"/>
                </a:solidFill>
                <a:effectLst>
                  <a:outerShdw blurRad="38100" dist="38100" dir="2700000" algn="tl">
                    <a:srgbClr val="000000">
                      <a:alpha val="43137"/>
                    </a:srgbClr>
                  </a:outerShdw>
                </a:effectLst>
              </a:rPr>
              <a:t>pacemaker-based</a:t>
            </a:r>
          </a:p>
          <a:p>
            <a:pPr algn="ctr"/>
            <a:r>
              <a:rPr lang="en-US" sz="1400" i="1" dirty="0">
                <a:solidFill>
                  <a:srgbClr val="FFFFFF"/>
                </a:solidFill>
                <a:effectLst>
                  <a:outerShdw blurRad="38100" dist="38100" dir="2700000" algn="tl">
                    <a:srgbClr val="000000">
                      <a:alpha val="43137"/>
                    </a:srgbClr>
                  </a:outerShdw>
                </a:effectLst>
              </a:rPr>
              <a:t>Reads and writes cluster configuration and status</a:t>
            </a:r>
          </a:p>
        </p:txBody>
      </p:sp>
      <p:sp>
        <p:nvSpPr>
          <p:cNvPr id="15" name="TextBox 14">
            <a:extLst>
              <a:ext uri="{FF2B5EF4-FFF2-40B4-BE49-F238E27FC236}">
                <a16:creationId xmlns:a16="http://schemas.microsoft.com/office/drawing/2014/main" id="{3928FCE9-0D5E-4752-B977-5D4AFBD1BD05}"/>
              </a:ext>
            </a:extLst>
          </p:cNvPr>
          <p:cNvSpPr txBox="1"/>
          <p:nvPr/>
        </p:nvSpPr>
        <p:spPr>
          <a:xfrm>
            <a:off x="8005122" y="1920942"/>
            <a:ext cx="3970552" cy="1555399"/>
          </a:xfrm>
          <a:prstGeom prst="rect">
            <a:avLst/>
          </a:prstGeom>
          <a:solidFill>
            <a:schemeClr val="accent6">
              <a:lumMod val="75000"/>
              <a:alpha val="15000"/>
            </a:schemeClr>
          </a:solidFill>
          <a:ln w="12700">
            <a:solidFill>
              <a:schemeClr val="tx1">
                <a:lumMod val="75000"/>
              </a:schemeClr>
            </a:solidFill>
          </a:ln>
        </p:spPr>
        <p:txBody>
          <a:bodyPr vert="horz" wrap="square" lIns="144000" tIns="108000" rIns="144000" bIns="108000" rtlCol="0">
            <a:spAutoFit/>
          </a:bodyPr>
          <a:lstStyle/>
          <a:p>
            <a:pPr eaLnBrk="0" hangingPunct="0">
              <a:lnSpc>
                <a:spcPct val="110000"/>
              </a:lnSpc>
              <a:buClr>
                <a:schemeClr val="accent5">
                  <a:lumMod val="40000"/>
                  <a:lumOff val="60000"/>
                </a:schemeClr>
              </a:buClr>
              <a:buSzPct val="70000"/>
            </a:pPr>
            <a:r>
              <a:rPr lang="en-US" sz="2000" dirty="0"/>
              <a:t>The Pacemaker </a:t>
            </a:r>
            <a:r>
              <a:rPr lang="en-US" sz="2000" b="1" i="1" dirty="0"/>
              <a:t>master process </a:t>
            </a:r>
            <a:r>
              <a:rPr lang="en-US" sz="2000" dirty="0"/>
              <a:t>(</a:t>
            </a:r>
            <a:r>
              <a:rPr lang="en-US" sz="2000" b="1" dirty="0" err="1"/>
              <a:t>pacemakerd</a:t>
            </a:r>
            <a:r>
              <a:rPr lang="en-US" sz="2000" dirty="0"/>
              <a:t>) spawns all the other daemons, and respawns them if they unexpectedly exit</a:t>
            </a:r>
          </a:p>
        </p:txBody>
      </p:sp>
      <p:sp>
        <p:nvSpPr>
          <p:cNvPr id="16" name="TextBox 15">
            <a:extLst>
              <a:ext uri="{FF2B5EF4-FFF2-40B4-BE49-F238E27FC236}">
                <a16:creationId xmlns:a16="http://schemas.microsoft.com/office/drawing/2014/main" id="{0F93678F-8203-498E-82A1-447E8C936CF0}"/>
              </a:ext>
            </a:extLst>
          </p:cNvPr>
          <p:cNvSpPr txBox="1"/>
          <p:nvPr/>
        </p:nvSpPr>
        <p:spPr>
          <a:xfrm>
            <a:off x="8011848" y="1918570"/>
            <a:ext cx="3970552" cy="2909615"/>
          </a:xfrm>
          <a:prstGeom prst="rect">
            <a:avLst/>
          </a:prstGeom>
          <a:solidFill>
            <a:schemeClr val="accent6">
              <a:lumMod val="75000"/>
              <a:alpha val="15000"/>
            </a:schemeClr>
          </a:solidFill>
          <a:ln w="12700">
            <a:solidFill>
              <a:schemeClr val="tx1">
                <a:lumMod val="75000"/>
              </a:schemeClr>
            </a:solidFill>
          </a:ln>
        </p:spPr>
        <p:txBody>
          <a:bodyPr vert="horz" wrap="square" lIns="144000" tIns="108000" rIns="144000" bIns="108000" rtlCol="0">
            <a:spAutoFit/>
          </a:bodyPr>
          <a:lstStyle/>
          <a:p>
            <a:pPr eaLnBrk="0" hangingPunct="0">
              <a:lnSpc>
                <a:spcPct val="110000"/>
              </a:lnSpc>
              <a:buClr>
                <a:schemeClr val="accent5">
                  <a:lumMod val="40000"/>
                  <a:lumOff val="60000"/>
                </a:schemeClr>
              </a:buClr>
              <a:buSzPct val="70000"/>
            </a:pPr>
            <a:r>
              <a:rPr lang="en-US" sz="2000" dirty="0"/>
              <a:t>The </a:t>
            </a:r>
            <a:r>
              <a:rPr lang="en-US" sz="2000" b="1" i="1" dirty="0"/>
              <a:t>Cluster Information Base</a:t>
            </a:r>
            <a:r>
              <a:rPr lang="en-US" sz="2000" b="1" dirty="0"/>
              <a:t> </a:t>
            </a:r>
            <a:r>
              <a:rPr lang="en-US" sz="2000" dirty="0"/>
              <a:t>(</a:t>
            </a:r>
            <a:r>
              <a:rPr lang="en-US" sz="2000" b="1" dirty="0"/>
              <a:t>CIB</a:t>
            </a:r>
            <a:r>
              <a:rPr lang="en-US" sz="2000" dirty="0"/>
              <a:t>) is an XML representation of the cluster’s configuration and the state of all nodes and resources. The </a:t>
            </a:r>
            <a:r>
              <a:rPr lang="en-US" sz="2000" b="1" i="1" dirty="0"/>
              <a:t>CIB manager</a:t>
            </a:r>
            <a:r>
              <a:rPr lang="en-US" sz="2000" b="1" dirty="0"/>
              <a:t> </a:t>
            </a:r>
            <a:r>
              <a:rPr lang="en-US" sz="2000" dirty="0"/>
              <a:t>(</a:t>
            </a:r>
            <a:r>
              <a:rPr lang="en-US" sz="2000" b="1" dirty="0"/>
              <a:t>pacemaker-based</a:t>
            </a:r>
            <a:r>
              <a:rPr lang="en-US" sz="2000" dirty="0"/>
              <a:t>) keeps the CIB synchronized across the cluster, and handles requests to modify it</a:t>
            </a:r>
          </a:p>
        </p:txBody>
      </p:sp>
      <p:sp>
        <p:nvSpPr>
          <p:cNvPr id="17" name="Arrow: Up-Down 16">
            <a:extLst>
              <a:ext uri="{FF2B5EF4-FFF2-40B4-BE49-F238E27FC236}">
                <a16:creationId xmlns:a16="http://schemas.microsoft.com/office/drawing/2014/main" id="{05755B11-30B9-4526-ABA4-566F9E3770BF}"/>
              </a:ext>
            </a:extLst>
          </p:cNvPr>
          <p:cNvSpPr/>
          <p:nvPr/>
        </p:nvSpPr>
        <p:spPr bwMode="auto">
          <a:xfrm>
            <a:off x="1587926" y="3138953"/>
            <a:ext cx="152400" cy="838200"/>
          </a:xfrm>
          <a:prstGeom prst="up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8" name="Arrow: Up-Down 17">
            <a:extLst>
              <a:ext uri="{FF2B5EF4-FFF2-40B4-BE49-F238E27FC236}">
                <a16:creationId xmlns:a16="http://schemas.microsoft.com/office/drawing/2014/main" id="{BDEB611E-F0D7-4703-8B6A-E63766CEB81B}"/>
              </a:ext>
            </a:extLst>
          </p:cNvPr>
          <p:cNvSpPr/>
          <p:nvPr/>
        </p:nvSpPr>
        <p:spPr bwMode="auto">
          <a:xfrm>
            <a:off x="3886200" y="3977531"/>
            <a:ext cx="152400" cy="838200"/>
          </a:xfrm>
          <a:prstGeom prst="up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9" name="Arrow: Up-Down 18">
            <a:extLst>
              <a:ext uri="{FF2B5EF4-FFF2-40B4-BE49-F238E27FC236}">
                <a16:creationId xmlns:a16="http://schemas.microsoft.com/office/drawing/2014/main" id="{641B400C-10A6-45C3-AF71-8CEC47975539}"/>
              </a:ext>
            </a:extLst>
          </p:cNvPr>
          <p:cNvSpPr/>
          <p:nvPr/>
        </p:nvSpPr>
        <p:spPr bwMode="auto">
          <a:xfrm>
            <a:off x="1587926" y="4664164"/>
            <a:ext cx="152400" cy="218762"/>
          </a:xfrm>
          <a:prstGeom prst="up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20" name="Arrow: Up-Down 19">
            <a:extLst>
              <a:ext uri="{FF2B5EF4-FFF2-40B4-BE49-F238E27FC236}">
                <a16:creationId xmlns:a16="http://schemas.microsoft.com/office/drawing/2014/main" id="{D04E666C-8243-43D9-8A61-9B7F1199CD92}"/>
              </a:ext>
            </a:extLst>
          </p:cNvPr>
          <p:cNvSpPr/>
          <p:nvPr/>
        </p:nvSpPr>
        <p:spPr bwMode="auto">
          <a:xfrm>
            <a:off x="6189972" y="4659853"/>
            <a:ext cx="152400" cy="218762"/>
          </a:xfrm>
          <a:prstGeom prst="up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21" name="Arrow: Up-Down 20">
            <a:extLst>
              <a:ext uri="{FF2B5EF4-FFF2-40B4-BE49-F238E27FC236}">
                <a16:creationId xmlns:a16="http://schemas.microsoft.com/office/drawing/2014/main" id="{6852AEB9-8608-4522-A06F-8C7B3782BBAA}"/>
              </a:ext>
            </a:extLst>
          </p:cNvPr>
          <p:cNvSpPr/>
          <p:nvPr/>
        </p:nvSpPr>
        <p:spPr bwMode="auto">
          <a:xfrm rot="18900000">
            <a:off x="3372195" y="2825166"/>
            <a:ext cx="154651" cy="419316"/>
          </a:xfrm>
          <a:prstGeom prst="up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22" name="Arrow: Up-Down 21">
            <a:extLst>
              <a:ext uri="{FF2B5EF4-FFF2-40B4-BE49-F238E27FC236}">
                <a16:creationId xmlns:a16="http://schemas.microsoft.com/office/drawing/2014/main" id="{DD4E2A28-70AA-4E1D-BF91-02655AF31785}"/>
              </a:ext>
            </a:extLst>
          </p:cNvPr>
          <p:cNvSpPr/>
          <p:nvPr/>
        </p:nvSpPr>
        <p:spPr bwMode="auto">
          <a:xfrm rot="2700000">
            <a:off x="4403451" y="2827358"/>
            <a:ext cx="154651" cy="419316"/>
          </a:xfrm>
          <a:prstGeom prst="up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23" name="Arrow: Up-Down 22">
            <a:extLst>
              <a:ext uri="{FF2B5EF4-FFF2-40B4-BE49-F238E27FC236}">
                <a16:creationId xmlns:a16="http://schemas.microsoft.com/office/drawing/2014/main" id="{BF24BD37-C973-4323-A53E-824B0B36B45F}"/>
              </a:ext>
            </a:extLst>
          </p:cNvPr>
          <p:cNvSpPr/>
          <p:nvPr/>
        </p:nvSpPr>
        <p:spPr bwMode="auto">
          <a:xfrm rot="2700000">
            <a:off x="3372196" y="3879914"/>
            <a:ext cx="154651" cy="419316"/>
          </a:xfrm>
          <a:prstGeom prst="up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24" name="Arrow: Up-Down 23">
            <a:extLst>
              <a:ext uri="{FF2B5EF4-FFF2-40B4-BE49-F238E27FC236}">
                <a16:creationId xmlns:a16="http://schemas.microsoft.com/office/drawing/2014/main" id="{A06EE57D-3864-4689-8E83-5A27DE5C21A7}"/>
              </a:ext>
            </a:extLst>
          </p:cNvPr>
          <p:cNvSpPr/>
          <p:nvPr/>
        </p:nvSpPr>
        <p:spPr bwMode="auto">
          <a:xfrm rot="18900000">
            <a:off x="4397992" y="3882105"/>
            <a:ext cx="154651" cy="419316"/>
          </a:xfrm>
          <a:prstGeom prst="up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25" name="TextBox 24">
            <a:extLst>
              <a:ext uri="{FF2B5EF4-FFF2-40B4-BE49-F238E27FC236}">
                <a16:creationId xmlns:a16="http://schemas.microsoft.com/office/drawing/2014/main" id="{D6CA52CF-91C9-474B-9CC9-2BC08861F4C8}"/>
              </a:ext>
            </a:extLst>
          </p:cNvPr>
          <p:cNvSpPr txBox="1"/>
          <p:nvPr/>
        </p:nvSpPr>
        <p:spPr>
          <a:xfrm>
            <a:off x="8011848" y="1929013"/>
            <a:ext cx="3970552" cy="2571061"/>
          </a:xfrm>
          <a:prstGeom prst="rect">
            <a:avLst/>
          </a:prstGeom>
          <a:solidFill>
            <a:schemeClr val="accent6">
              <a:lumMod val="75000"/>
              <a:alpha val="15000"/>
            </a:schemeClr>
          </a:solidFill>
          <a:ln w="12700">
            <a:solidFill>
              <a:schemeClr val="tx1">
                <a:lumMod val="75000"/>
              </a:schemeClr>
            </a:solidFill>
          </a:ln>
        </p:spPr>
        <p:txBody>
          <a:bodyPr vert="horz" wrap="square" lIns="144000" tIns="108000" rIns="144000" bIns="108000" rtlCol="0">
            <a:spAutoFit/>
          </a:bodyPr>
          <a:lstStyle/>
          <a:p>
            <a:pPr eaLnBrk="0" hangingPunct="0">
              <a:lnSpc>
                <a:spcPct val="110000"/>
              </a:lnSpc>
              <a:buClr>
                <a:schemeClr val="accent5">
                  <a:lumMod val="40000"/>
                  <a:lumOff val="60000"/>
                </a:schemeClr>
              </a:buClr>
              <a:buSzPct val="70000"/>
            </a:pPr>
            <a:r>
              <a:rPr lang="en-US" sz="2000" dirty="0"/>
              <a:t>The </a:t>
            </a:r>
            <a:r>
              <a:rPr lang="en-US" sz="2000" b="1" i="1" dirty="0"/>
              <a:t>attribute manager </a:t>
            </a:r>
            <a:r>
              <a:rPr lang="en-US" sz="2000" dirty="0"/>
              <a:t>(</a:t>
            </a:r>
            <a:r>
              <a:rPr lang="en-US" sz="2000" b="1" dirty="0"/>
              <a:t>pacemaker-</a:t>
            </a:r>
            <a:r>
              <a:rPr lang="en-US" sz="2000" b="1" dirty="0" err="1"/>
              <a:t>attrd</a:t>
            </a:r>
            <a:r>
              <a:rPr lang="en-US" sz="2000" dirty="0"/>
              <a:t>) maintains a database of attributes for all nodes, keeps it synchronized across the cluster, and handles requests to modify them. These attributes are usually recorded in the CIB</a:t>
            </a:r>
          </a:p>
        </p:txBody>
      </p:sp>
      <p:sp>
        <p:nvSpPr>
          <p:cNvPr id="26" name="TextBox 25">
            <a:extLst>
              <a:ext uri="{FF2B5EF4-FFF2-40B4-BE49-F238E27FC236}">
                <a16:creationId xmlns:a16="http://schemas.microsoft.com/office/drawing/2014/main" id="{881A9233-CD32-4F26-BD25-B1FE5EDC2985}"/>
              </a:ext>
            </a:extLst>
          </p:cNvPr>
          <p:cNvSpPr txBox="1"/>
          <p:nvPr/>
        </p:nvSpPr>
        <p:spPr>
          <a:xfrm>
            <a:off x="8018574" y="1916091"/>
            <a:ext cx="3970552" cy="1893953"/>
          </a:xfrm>
          <a:prstGeom prst="rect">
            <a:avLst/>
          </a:prstGeom>
          <a:solidFill>
            <a:schemeClr val="accent6">
              <a:lumMod val="75000"/>
              <a:alpha val="15000"/>
            </a:schemeClr>
          </a:solidFill>
          <a:ln w="12700">
            <a:solidFill>
              <a:schemeClr val="tx1">
                <a:lumMod val="75000"/>
              </a:schemeClr>
            </a:solidFill>
          </a:ln>
        </p:spPr>
        <p:txBody>
          <a:bodyPr vert="horz" wrap="square" lIns="144000" tIns="108000" rIns="144000" bIns="108000" rtlCol="0">
            <a:spAutoFit/>
          </a:bodyPr>
          <a:lstStyle/>
          <a:p>
            <a:pPr eaLnBrk="0" hangingPunct="0">
              <a:lnSpc>
                <a:spcPct val="110000"/>
              </a:lnSpc>
              <a:buClr>
                <a:schemeClr val="accent5">
                  <a:lumMod val="40000"/>
                  <a:lumOff val="60000"/>
                </a:schemeClr>
              </a:buClr>
              <a:buSzPct val="70000"/>
            </a:pPr>
            <a:r>
              <a:rPr lang="en-US" sz="2000" dirty="0"/>
              <a:t>Given a snapshot of the CIB as input, the </a:t>
            </a:r>
            <a:r>
              <a:rPr lang="en-US" sz="2000" b="1" i="1" dirty="0"/>
              <a:t>scheduler</a:t>
            </a:r>
            <a:r>
              <a:rPr lang="en-US" sz="2000" dirty="0"/>
              <a:t> (</a:t>
            </a:r>
            <a:r>
              <a:rPr lang="en-US" sz="2000" b="1" dirty="0"/>
              <a:t>pacemaker-</a:t>
            </a:r>
            <a:r>
              <a:rPr lang="en-US" sz="2000" b="1" dirty="0" err="1"/>
              <a:t>schedulerd</a:t>
            </a:r>
            <a:r>
              <a:rPr lang="en-US" sz="2000" dirty="0"/>
              <a:t>) determines what actions are necessary to achieve the desired state of the cluster </a:t>
            </a:r>
          </a:p>
        </p:txBody>
      </p:sp>
      <p:sp>
        <p:nvSpPr>
          <p:cNvPr id="27" name="TextBox 26">
            <a:extLst>
              <a:ext uri="{FF2B5EF4-FFF2-40B4-BE49-F238E27FC236}">
                <a16:creationId xmlns:a16="http://schemas.microsoft.com/office/drawing/2014/main" id="{94F198F2-AAEF-476B-97D6-F4365FD9504F}"/>
              </a:ext>
            </a:extLst>
          </p:cNvPr>
          <p:cNvSpPr txBox="1"/>
          <p:nvPr/>
        </p:nvSpPr>
        <p:spPr>
          <a:xfrm>
            <a:off x="8002468" y="1906923"/>
            <a:ext cx="3970552" cy="1555399"/>
          </a:xfrm>
          <a:prstGeom prst="rect">
            <a:avLst/>
          </a:prstGeom>
          <a:solidFill>
            <a:schemeClr val="accent6">
              <a:lumMod val="75000"/>
              <a:alpha val="15000"/>
            </a:schemeClr>
          </a:solidFill>
          <a:ln w="12700">
            <a:solidFill>
              <a:schemeClr val="tx1">
                <a:lumMod val="75000"/>
              </a:schemeClr>
            </a:solidFill>
          </a:ln>
        </p:spPr>
        <p:txBody>
          <a:bodyPr vert="horz" wrap="square" lIns="144000" tIns="108000" rIns="144000" bIns="108000" rtlCol="0">
            <a:spAutoFit/>
          </a:bodyPr>
          <a:lstStyle/>
          <a:p>
            <a:pPr eaLnBrk="0" hangingPunct="0">
              <a:lnSpc>
                <a:spcPct val="110000"/>
              </a:lnSpc>
              <a:buClr>
                <a:schemeClr val="accent5">
                  <a:lumMod val="40000"/>
                  <a:lumOff val="60000"/>
                </a:schemeClr>
              </a:buClr>
              <a:buSzPct val="70000"/>
            </a:pPr>
            <a:r>
              <a:rPr lang="en-US" sz="2000" dirty="0"/>
              <a:t>The </a:t>
            </a:r>
            <a:r>
              <a:rPr lang="en-US" sz="2000" b="1" i="1" dirty="0"/>
              <a:t>local executor</a:t>
            </a:r>
            <a:r>
              <a:rPr lang="en-US" sz="2000" b="1" dirty="0"/>
              <a:t> </a:t>
            </a:r>
            <a:r>
              <a:rPr lang="en-US" sz="2000" dirty="0"/>
              <a:t>(</a:t>
            </a:r>
            <a:r>
              <a:rPr lang="en-US" sz="2000" b="1" dirty="0"/>
              <a:t>pacemaker-</a:t>
            </a:r>
            <a:r>
              <a:rPr lang="en-US" sz="2000" b="1" dirty="0" err="1"/>
              <a:t>execd</a:t>
            </a:r>
            <a:r>
              <a:rPr lang="en-US" sz="2000" dirty="0"/>
              <a:t>) handles requests to execute resource agents on the local cluster node, and returns the result</a:t>
            </a:r>
          </a:p>
        </p:txBody>
      </p:sp>
      <p:sp>
        <p:nvSpPr>
          <p:cNvPr id="28" name="TextBox 27">
            <a:extLst>
              <a:ext uri="{FF2B5EF4-FFF2-40B4-BE49-F238E27FC236}">
                <a16:creationId xmlns:a16="http://schemas.microsoft.com/office/drawing/2014/main" id="{A35A6595-EDB6-4065-8DC0-EA3DA205F0C4}"/>
              </a:ext>
            </a:extLst>
          </p:cNvPr>
          <p:cNvSpPr txBox="1"/>
          <p:nvPr/>
        </p:nvSpPr>
        <p:spPr>
          <a:xfrm>
            <a:off x="8002468" y="1918570"/>
            <a:ext cx="3970552" cy="3586724"/>
          </a:xfrm>
          <a:prstGeom prst="rect">
            <a:avLst/>
          </a:prstGeom>
          <a:solidFill>
            <a:schemeClr val="accent6">
              <a:lumMod val="75000"/>
              <a:alpha val="15000"/>
            </a:schemeClr>
          </a:solidFill>
          <a:ln w="12700">
            <a:solidFill>
              <a:schemeClr val="tx1">
                <a:lumMod val="75000"/>
              </a:schemeClr>
            </a:solidFill>
          </a:ln>
        </p:spPr>
        <p:txBody>
          <a:bodyPr vert="horz" wrap="square" lIns="144000" tIns="108000" rIns="144000" bIns="108000" rtlCol="0">
            <a:spAutoFit/>
          </a:bodyPr>
          <a:lstStyle/>
          <a:p>
            <a:pPr eaLnBrk="0" hangingPunct="0">
              <a:lnSpc>
                <a:spcPct val="110000"/>
              </a:lnSpc>
              <a:buClr>
                <a:schemeClr val="accent5">
                  <a:lumMod val="40000"/>
                  <a:lumOff val="60000"/>
                </a:schemeClr>
              </a:buClr>
              <a:buSzPct val="70000"/>
            </a:pPr>
            <a:r>
              <a:rPr lang="en-US" sz="2000" dirty="0"/>
              <a:t>The </a:t>
            </a:r>
            <a:r>
              <a:rPr lang="en-US" sz="2000" b="1" i="1" dirty="0"/>
              <a:t>fencer</a:t>
            </a:r>
            <a:r>
              <a:rPr lang="en-US" sz="2000" dirty="0"/>
              <a:t> (</a:t>
            </a:r>
            <a:r>
              <a:rPr lang="en-US" sz="2000" b="1" dirty="0"/>
              <a:t>pacemaker-fenced</a:t>
            </a:r>
            <a:r>
              <a:rPr lang="en-US" sz="2000" dirty="0"/>
              <a:t>) handles requests to fence nodes. Given a target node, the fencer decides which cluster node(s) should execute which fencing device(s), and calls the necessary fencing agents (either directly, or via requests to the fencer peers on other nodes), and returns the result</a:t>
            </a:r>
          </a:p>
        </p:txBody>
      </p:sp>
      <p:sp>
        <p:nvSpPr>
          <p:cNvPr id="29" name="TextBox 28">
            <a:extLst>
              <a:ext uri="{FF2B5EF4-FFF2-40B4-BE49-F238E27FC236}">
                <a16:creationId xmlns:a16="http://schemas.microsoft.com/office/drawing/2014/main" id="{6F52E8F3-F774-4A12-A320-27E73F8E146F}"/>
              </a:ext>
            </a:extLst>
          </p:cNvPr>
          <p:cNvSpPr txBox="1"/>
          <p:nvPr/>
        </p:nvSpPr>
        <p:spPr>
          <a:xfrm>
            <a:off x="8005122" y="1918570"/>
            <a:ext cx="3970552" cy="2232507"/>
          </a:xfrm>
          <a:prstGeom prst="rect">
            <a:avLst/>
          </a:prstGeom>
          <a:solidFill>
            <a:schemeClr val="accent6">
              <a:lumMod val="75000"/>
              <a:alpha val="15000"/>
            </a:schemeClr>
          </a:solidFill>
          <a:ln w="12700">
            <a:solidFill>
              <a:schemeClr val="tx1">
                <a:lumMod val="75000"/>
              </a:schemeClr>
            </a:solidFill>
          </a:ln>
        </p:spPr>
        <p:txBody>
          <a:bodyPr vert="horz" wrap="square" lIns="144000" tIns="108000" rIns="144000" bIns="108000" rtlCol="0">
            <a:spAutoFit/>
          </a:bodyPr>
          <a:lstStyle/>
          <a:p>
            <a:pPr eaLnBrk="0" hangingPunct="0">
              <a:lnSpc>
                <a:spcPct val="110000"/>
              </a:lnSpc>
              <a:buClr>
                <a:schemeClr val="accent5">
                  <a:lumMod val="40000"/>
                  <a:lumOff val="60000"/>
                </a:schemeClr>
              </a:buClr>
              <a:buSzPct val="70000"/>
            </a:pPr>
            <a:r>
              <a:rPr lang="en-US" sz="2000" dirty="0"/>
              <a:t>The </a:t>
            </a:r>
            <a:r>
              <a:rPr lang="en-US" sz="2000" b="1" i="1" dirty="0"/>
              <a:t>controller</a:t>
            </a:r>
            <a:r>
              <a:rPr lang="en-US" sz="2000" dirty="0"/>
              <a:t> (</a:t>
            </a:r>
            <a:r>
              <a:rPr lang="en-US" sz="2000" b="1" dirty="0"/>
              <a:t>pacemaker-</a:t>
            </a:r>
            <a:r>
              <a:rPr lang="en-US" sz="2000" b="1" dirty="0" err="1"/>
              <a:t>controld</a:t>
            </a:r>
            <a:r>
              <a:rPr lang="en-US" sz="2000" dirty="0"/>
              <a:t>) is Pacemaker’s coordinator, maintaining a consistent view of the cluster membership and orchestrating all the other components</a:t>
            </a:r>
          </a:p>
        </p:txBody>
      </p:sp>
      <p:sp>
        <p:nvSpPr>
          <p:cNvPr id="30"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28305215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25"/>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2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2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28"/>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29"/>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animBg="1"/>
      <p:bldP spid="7" grpId="0" animBg="1"/>
      <p:bldP spid="8" grpId="0" animBg="1"/>
      <p:bldP spid="9" grpId="0" animBg="1"/>
      <p:bldP spid="10" grpId="0" animBg="1"/>
      <p:bldP spid="11" grpId="0" animBg="1"/>
      <p:bldP spid="12" grpId="0" animBg="1"/>
      <p:bldP spid="15" grpId="0" animBg="1"/>
      <p:bldP spid="15" grpId="1" animBg="1"/>
      <p:bldP spid="16" grpId="0" animBg="1"/>
      <p:bldP spid="16" grpId="1" animBg="1"/>
      <p:bldP spid="17" grpId="0" animBg="1"/>
      <p:bldP spid="18" grpId="0" animBg="1"/>
      <p:bldP spid="19" grpId="0" animBg="1"/>
      <p:bldP spid="20" grpId="0" animBg="1"/>
      <p:bldP spid="21" grpId="0" animBg="1"/>
      <p:bldP spid="22" grpId="0" animBg="1"/>
      <p:bldP spid="23" grpId="0" animBg="1"/>
      <p:bldP spid="24"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DA4C60-4EC1-419A-A9F2-65A7737AE738}"/>
              </a:ext>
            </a:extLst>
          </p:cNvPr>
          <p:cNvSpPr>
            <a:spLocks noGrp="1"/>
          </p:cNvSpPr>
          <p:nvPr>
            <p:ph type="body" sz="quarter" idx="10"/>
          </p:nvPr>
        </p:nvSpPr>
        <p:spPr/>
        <p:txBody>
          <a:bodyPr>
            <a:normAutofit fontScale="47500" lnSpcReduction="20000"/>
          </a:bodyPr>
          <a:lstStyle/>
          <a:p>
            <a:r>
              <a:rPr lang="en-US" dirty="0"/>
              <a:t>The Pacemaker </a:t>
            </a:r>
            <a:r>
              <a:rPr lang="en-US" b="1" i="1" dirty="0"/>
              <a:t>master process </a:t>
            </a:r>
            <a:r>
              <a:rPr lang="en-US" dirty="0"/>
              <a:t>(</a:t>
            </a:r>
            <a:r>
              <a:rPr lang="en-US" b="1" dirty="0" err="1"/>
              <a:t>pacemakerd</a:t>
            </a:r>
            <a:r>
              <a:rPr lang="en-US" dirty="0"/>
              <a:t>) spawns all the other daemons and respawns them if they unexpectedly exit</a:t>
            </a:r>
          </a:p>
          <a:p>
            <a:r>
              <a:rPr lang="en-US" dirty="0"/>
              <a:t>The </a:t>
            </a:r>
            <a:r>
              <a:rPr lang="en-US" b="1" i="1" dirty="0"/>
              <a:t>Cluster Information Base</a:t>
            </a:r>
            <a:r>
              <a:rPr lang="en-US" b="1" dirty="0"/>
              <a:t> </a:t>
            </a:r>
            <a:r>
              <a:rPr lang="en-US" dirty="0"/>
              <a:t>(</a:t>
            </a:r>
            <a:r>
              <a:rPr lang="en-US" b="1" dirty="0"/>
              <a:t>CIB</a:t>
            </a:r>
            <a:r>
              <a:rPr lang="en-US" dirty="0"/>
              <a:t>) is an XML representation of the cluster’s configuration and the state of all nodes and resources. The </a:t>
            </a:r>
            <a:r>
              <a:rPr lang="en-US" b="1" i="1" dirty="0"/>
              <a:t>CIB manager</a:t>
            </a:r>
            <a:r>
              <a:rPr lang="en-US" b="1" dirty="0"/>
              <a:t> </a:t>
            </a:r>
            <a:r>
              <a:rPr lang="en-US" dirty="0"/>
              <a:t>(</a:t>
            </a:r>
            <a:r>
              <a:rPr lang="en-US" b="1" dirty="0"/>
              <a:t>pacemaker-based</a:t>
            </a:r>
            <a:r>
              <a:rPr lang="en-US" dirty="0"/>
              <a:t>) keeps the CIB synchronized across the cluster and handles requests to modify it</a:t>
            </a:r>
          </a:p>
          <a:p>
            <a:r>
              <a:rPr lang="en-US" dirty="0"/>
              <a:t>The </a:t>
            </a:r>
            <a:r>
              <a:rPr lang="en-US" b="1" i="1" dirty="0"/>
              <a:t>attribute manager </a:t>
            </a:r>
            <a:r>
              <a:rPr lang="en-US" dirty="0"/>
              <a:t>(</a:t>
            </a:r>
            <a:r>
              <a:rPr lang="en-US" b="1" dirty="0"/>
              <a:t>pacemaker-</a:t>
            </a:r>
            <a:r>
              <a:rPr lang="en-US" b="1" dirty="0" err="1"/>
              <a:t>attrd</a:t>
            </a:r>
            <a:r>
              <a:rPr lang="en-US" dirty="0"/>
              <a:t>) maintains a database of attributes for all nodes, keeps it synchronized across the cluster, and handles requests to modify them. These attributes are usually recorded in the CIB</a:t>
            </a:r>
          </a:p>
          <a:p>
            <a:r>
              <a:rPr lang="en-US" dirty="0"/>
              <a:t>Given a snapshot of the CIB as input, the </a:t>
            </a:r>
            <a:r>
              <a:rPr lang="en-US" b="1" i="1" dirty="0"/>
              <a:t>scheduler</a:t>
            </a:r>
            <a:r>
              <a:rPr lang="en-US" dirty="0"/>
              <a:t> (</a:t>
            </a:r>
            <a:r>
              <a:rPr lang="en-US" b="1" dirty="0"/>
              <a:t>pacemaker-</a:t>
            </a:r>
            <a:r>
              <a:rPr lang="en-US" b="1" dirty="0" err="1"/>
              <a:t>schedulerd</a:t>
            </a:r>
            <a:r>
              <a:rPr lang="en-US" dirty="0"/>
              <a:t>) determines what actions are necessary to achieve the desired state of the cluster</a:t>
            </a:r>
          </a:p>
          <a:p>
            <a:r>
              <a:rPr lang="en-US" dirty="0"/>
              <a:t>The </a:t>
            </a:r>
            <a:r>
              <a:rPr lang="en-US" b="1" i="1" dirty="0"/>
              <a:t>local executor</a:t>
            </a:r>
            <a:r>
              <a:rPr lang="en-US" b="1" dirty="0"/>
              <a:t> </a:t>
            </a:r>
            <a:r>
              <a:rPr lang="en-US" dirty="0"/>
              <a:t>(</a:t>
            </a:r>
            <a:r>
              <a:rPr lang="en-US" b="1" dirty="0"/>
              <a:t>pacemaker-</a:t>
            </a:r>
            <a:r>
              <a:rPr lang="en-US" b="1" dirty="0" err="1"/>
              <a:t>execd</a:t>
            </a:r>
            <a:r>
              <a:rPr lang="en-US" dirty="0"/>
              <a:t>) handles requests to execute resource agents on the local cluster node and returns the result</a:t>
            </a:r>
          </a:p>
          <a:p>
            <a:r>
              <a:rPr lang="en-US" dirty="0"/>
              <a:t>The </a:t>
            </a:r>
            <a:r>
              <a:rPr lang="en-US" b="1" i="1" dirty="0"/>
              <a:t>fencer</a:t>
            </a:r>
            <a:r>
              <a:rPr lang="en-US" dirty="0"/>
              <a:t> (</a:t>
            </a:r>
            <a:r>
              <a:rPr lang="en-US" b="1" dirty="0"/>
              <a:t>pacemaker-fenced</a:t>
            </a:r>
            <a:r>
              <a:rPr lang="en-US" dirty="0"/>
              <a:t>) handles requests to fence nodes. Given a target node, the fencer decides which cluster node(s) should execute which fencing device(s), and calls the necessary fencing agents (either directly, or via requests to the fencer peers on other nodes) and returns the result</a:t>
            </a:r>
          </a:p>
          <a:p>
            <a:r>
              <a:rPr lang="en-US" dirty="0"/>
              <a:t>The </a:t>
            </a:r>
            <a:r>
              <a:rPr lang="en-US" b="1" i="1" dirty="0"/>
              <a:t>controller</a:t>
            </a:r>
            <a:r>
              <a:rPr lang="en-US" dirty="0"/>
              <a:t> (</a:t>
            </a:r>
            <a:r>
              <a:rPr lang="en-US" b="1" dirty="0"/>
              <a:t>pacemaker-</a:t>
            </a:r>
            <a:r>
              <a:rPr lang="en-US" b="1" dirty="0" err="1"/>
              <a:t>controld</a:t>
            </a:r>
            <a:r>
              <a:rPr lang="en-US" dirty="0"/>
              <a:t>) is Pacemaker’s coordinator, maintaining a consistent view of the cluster membership and orchestrating all the other components</a:t>
            </a:r>
          </a:p>
          <a:p>
            <a:r>
              <a:rPr lang="en-US" dirty="0"/>
              <a:t>Pacemaker centralizes cluster decision-making by electing one of the controller instances as the </a:t>
            </a:r>
            <a:r>
              <a:rPr lang="en-US" b="1" i="1" dirty="0"/>
              <a:t>Designated Controller</a:t>
            </a:r>
            <a:r>
              <a:rPr lang="en-US" b="1" dirty="0"/>
              <a:t> </a:t>
            </a:r>
            <a:r>
              <a:rPr lang="en-US" dirty="0"/>
              <a:t>(</a:t>
            </a:r>
            <a:r>
              <a:rPr lang="en-US" i="1" dirty="0"/>
              <a:t>DC</a:t>
            </a:r>
            <a:r>
              <a:rPr lang="en-US" dirty="0"/>
              <a:t>). Should the elected DC process (or the node it is on) fail, a new one is quickly established. The DC responds to cluster events by taking a current snapshot of the CIB, feeding it to the scheduler, then asking the executors (either directly on the local node, or via requests to controller peers on other nodes) and the fencer to execute any necessary actions</a:t>
            </a:r>
          </a:p>
        </p:txBody>
      </p:sp>
      <p:sp>
        <p:nvSpPr>
          <p:cNvPr id="3" name="Title 2">
            <a:extLst>
              <a:ext uri="{FF2B5EF4-FFF2-40B4-BE49-F238E27FC236}">
                <a16:creationId xmlns:a16="http://schemas.microsoft.com/office/drawing/2014/main" id="{3BDEC78E-2EBA-4C2C-911B-3C16B927260E}"/>
              </a:ext>
            </a:extLst>
          </p:cNvPr>
          <p:cNvSpPr>
            <a:spLocks noGrp="1"/>
          </p:cNvSpPr>
          <p:nvPr>
            <p:ph type="title"/>
          </p:nvPr>
        </p:nvSpPr>
        <p:spPr/>
        <p:txBody>
          <a:bodyPr/>
          <a:lstStyle/>
          <a:p>
            <a:r>
              <a:rPr lang="en-US" dirty="0"/>
              <a:t>Pacemaker Architecture</a:t>
            </a:r>
          </a:p>
        </p:txBody>
      </p:sp>
      <p:sp>
        <p:nvSpPr>
          <p:cNvPr id="5" name="TextBox 4">
            <a:extLst>
              <a:ext uri="{FF2B5EF4-FFF2-40B4-BE49-F238E27FC236}">
                <a16:creationId xmlns:a16="http://schemas.microsoft.com/office/drawing/2014/main" id="{273EE986-005C-4290-80EB-355B5CAE65F6}"/>
              </a:ext>
            </a:extLst>
          </p:cNvPr>
          <p:cNvSpPr txBox="1"/>
          <p:nvPr/>
        </p:nvSpPr>
        <p:spPr>
          <a:xfrm>
            <a:off x="0" y="6249702"/>
            <a:ext cx="12192000" cy="539736"/>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000" dirty="0"/>
              <a:t>https://clusterlabs.org/pacemaker/doc/en-US/Pacemaker/2.0/html-single/Pacemaker_Explained/index.html</a:t>
            </a:r>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Tree>
    <p:extLst>
      <p:ext uri="{BB962C8B-B14F-4D97-AF65-F5344CB8AC3E}">
        <p14:creationId xmlns:p14="http://schemas.microsoft.com/office/powerpoint/2010/main" val="6824452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F4F11E-F619-4C5A-ADC0-55E69E991563}"/>
              </a:ext>
            </a:extLst>
          </p:cNvPr>
          <p:cNvSpPr>
            <a:spLocks noGrp="1"/>
          </p:cNvSpPr>
          <p:nvPr>
            <p:ph type="title"/>
          </p:nvPr>
        </p:nvSpPr>
        <p:spPr/>
        <p:txBody>
          <a:bodyPr/>
          <a:lstStyle/>
          <a:p>
            <a:r>
              <a:rPr lang="en-US"/>
              <a:t>Pacemaker V1.x vs 2.x</a:t>
            </a:r>
            <a:endParaRPr lang="en-US" dirty="0"/>
          </a:p>
        </p:txBody>
      </p:sp>
      <p:sp>
        <p:nvSpPr>
          <p:cNvPr id="2" name="Text Placeholder 1">
            <a:extLst>
              <a:ext uri="{FF2B5EF4-FFF2-40B4-BE49-F238E27FC236}">
                <a16:creationId xmlns:a16="http://schemas.microsoft.com/office/drawing/2014/main" id="{06529E77-90B7-4568-A511-F109F4F4E6D1}"/>
              </a:ext>
            </a:extLst>
          </p:cNvPr>
          <p:cNvSpPr>
            <a:spLocks noGrp="1"/>
          </p:cNvSpPr>
          <p:nvPr>
            <p:ph type="body" sz="quarter" idx="10"/>
          </p:nvPr>
        </p:nvSpPr>
        <p:spPr/>
        <p:txBody>
          <a:bodyPr/>
          <a:lstStyle/>
          <a:p>
            <a:r>
              <a:rPr lang="en-US" dirty="0" err="1"/>
              <a:t>attrd</a:t>
            </a:r>
            <a:endParaRPr lang="en-US" dirty="0"/>
          </a:p>
          <a:p>
            <a:r>
              <a:rPr lang="en-US" dirty="0" err="1"/>
              <a:t>cib</a:t>
            </a:r>
            <a:endParaRPr lang="en-US" dirty="0"/>
          </a:p>
          <a:p>
            <a:r>
              <a:rPr lang="en-US" dirty="0" err="1"/>
              <a:t>crmd</a:t>
            </a:r>
            <a:endParaRPr lang="en-US" dirty="0"/>
          </a:p>
          <a:p>
            <a:r>
              <a:rPr lang="en-US" dirty="0" err="1"/>
              <a:t>lrmd</a:t>
            </a:r>
            <a:endParaRPr lang="en-US" dirty="0"/>
          </a:p>
          <a:p>
            <a:r>
              <a:rPr lang="en-US" dirty="0" err="1"/>
              <a:t>stonithd</a:t>
            </a:r>
            <a:endParaRPr lang="en-US" dirty="0"/>
          </a:p>
          <a:p>
            <a:r>
              <a:rPr lang="en-US" dirty="0" err="1"/>
              <a:t>pacemaker_remoted</a:t>
            </a:r>
            <a:endParaRPr lang="en-US" dirty="0"/>
          </a:p>
        </p:txBody>
      </p:sp>
      <p:sp>
        <p:nvSpPr>
          <p:cNvPr id="4" name="Text Placeholder 3">
            <a:extLst>
              <a:ext uri="{FF2B5EF4-FFF2-40B4-BE49-F238E27FC236}">
                <a16:creationId xmlns:a16="http://schemas.microsoft.com/office/drawing/2014/main" id="{A6502698-E18F-4BB0-BF9E-11F28EBA9BE2}"/>
              </a:ext>
            </a:extLst>
          </p:cNvPr>
          <p:cNvSpPr>
            <a:spLocks noGrp="1"/>
          </p:cNvSpPr>
          <p:nvPr>
            <p:ph type="body" sz="quarter" idx="11"/>
          </p:nvPr>
        </p:nvSpPr>
        <p:spPr/>
        <p:txBody>
          <a:bodyPr/>
          <a:lstStyle/>
          <a:p>
            <a:r>
              <a:rPr lang="en-US" dirty="0"/>
              <a:t>pacemaker-</a:t>
            </a:r>
            <a:r>
              <a:rPr lang="en-US" dirty="0" err="1"/>
              <a:t>attrd</a:t>
            </a:r>
            <a:endParaRPr lang="en-US" dirty="0"/>
          </a:p>
          <a:p>
            <a:r>
              <a:rPr lang="en-US" dirty="0"/>
              <a:t>pacemaker-based</a:t>
            </a:r>
          </a:p>
          <a:p>
            <a:r>
              <a:rPr lang="en-US" dirty="0"/>
              <a:t>pacemaker-</a:t>
            </a:r>
            <a:r>
              <a:rPr lang="en-US" dirty="0" err="1"/>
              <a:t>controld</a:t>
            </a:r>
            <a:endParaRPr lang="en-US" dirty="0"/>
          </a:p>
          <a:p>
            <a:r>
              <a:rPr lang="en-US" dirty="0"/>
              <a:t>pacemaker-</a:t>
            </a:r>
            <a:r>
              <a:rPr lang="en-US" dirty="0" err="1"/>
              <a:t>execd</a:t>
            </a:r>
            <a:endParaRPr lang="en-US" dirty="0"/>
          </a:p>
          <a:p>
            <a:r>
              <a:rPr lang="en-US" dirty="0"/>
              <a:t>pacemaker-fenced</a:t>
            </a:r>
          </a:p>
          <a:p>
            <a:r>
              <a:rPr lang="en-US" dirty="0"/>
              <a:t>pacemaker-remoted</a:t>
            </a:r>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63081729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1AF62-65D2-47C8-ACCC-4D20F874D323}"/>
              </a:ext>
            </a:extLst>
          </p:cNvPr>
          <p:cNvSpPr>
            <a:spLocks noGrp="1"/>
          </p:cNvSpPr>
          <p:nvPr>
            <p:ph type="title"/>
          </p:nvPr>
        </p:nvSpPr>
        <p:spPr/>
        <p:txBody>
          <a:bodyPr/>
          <a:lstStyle/>
          <a:p>
            <a:r>
              <a:rPr lang="en-US" dirty="0"/>
              <a:t>Homework Progress</a:t>
            </a:r>
          </a:p>
        </p:txBody>
      </p:sp>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graphicFrame>
        <p:nvGraphicFramePr>
          <p:cNvPr id="8" name="Chart 7">
            <a:extLst>
              <a:ext uri="{FF2B5EF4-FFF2-40B4-BE49-F238E27FC236}">
                <a16:creationId xmlns:a16="http://schemas.microsoft.com/office/drawing/2014/main" id="{DAEED0CC-2388-41A0-B4A8-17F7AF15AFF2}"/>
              </a:ext>
            </a:extLst>
          </p:cNvPr>
          <p:cNvGraphicFramePr/>
          <p:nvPr>
            <p:extLst>
              <p:ext uri="{D42A27DB-BD31-4B8C-83A1-F6EECF244321}">
                <p14:modId xmlns:p14="http://schemas.microsoft.com/office/powerpoint/2010/main" val="3563248621"/>
              </p:ext>
            </p:extLst>
          </p:nvPr>
        </p:nvGraphicFramePr>
        <p:xfrm>
          <a:off x="1281000" y="1629000"/>
          <a:ext cx="7979000" cy="4428667"/>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3673FE4E-EEE9-4243-8EA2-A4186A90EF1B}"/>
              </a:ext>
            </a:extLst>
          </p:cNvPr>
          <p:cNvSpPr txBox="1"/>
          <p:nvPr/>
        </p:nvSpPr>
        <p:spPr>
          <a:xfrm>
            <a:off x="9651000" y="1269000"/>
            <a:ext cx="2385000" cy="1893953"/>
          </a:xfrm>
          <a:prstGeom prst="rect">
            <a:avLst/>
          </a:prstGeom>
          <a:solidFill>
            <a:schemeClr val="accent6">
              <a:lumMod val="75000"/>
              <a:alpha val="15000"/>
            </a:schemeClr>
          </a:solidFill>
          <a:ln w="12700">
            <a:solidFill>
              <a:schemeClr val="tx1">
                <a:lumMod val="75000"/>
              </a:schemeClr>
            </a:solid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000" dirty="0"/>
              <a:t>Solutions for </a:t>
            </a:r>
            <a:r>
              <a:rPr lang="en-US" sz="2000" b="1" dirty="0"/>
              <a:t>M3</a:t>
            </a:r>
            <a:r>
              <a:rPr lang="en-US" sz="2000" dirty="0"/>
              <a:t> and </a:t>
            </a:r>
            <a:r>
              <a:rPr lang="en-US" sz="2000" b="1" dirty="0"/>
              <a:t>M4</a:t>
            </a:r>
            <a:r>
              <a:rPr lang="en-US" sz="2000" dirty="0"/>
              <a:t> could be submitted until </a:t>
            </a:r>
            <a:r>
              <a:rPr lang="en-US" sz="2000" b="1" dirty="0"/>
              <a:t>23:59:59 on 10.10.2021</a:t>
            </a:r>
            <a:endParaRPr lang="bg-BG" sz="2000" b="1" dirty="0"/>
          </a:p>
        </p:txBody>
      </p:sp>
      <p:sp>
        <p:nvSpPr>
          <p:cNvPr id="6" name="TextBox 5">
            <a:extLst>
              <a:ext uri="{FF2B5EF4-FFF2-40B4-BE49-F238E27FC236}">
                <a16:creationId xmlns:a16="http://schemas.microsoft.com/office/drawing/2014/main" id="{D1304390-0921-43DC-A598-CCDB6F4F4460}"/>
              </a:ext>
            </a:extLst>
          </p:cNvPr>
          <p:cNvSpPr txBox="1"/>
          <p:nvPr/>
        </p:nvSpPr>
        <p:spPr>
          <a:xfrm>
            <a:off x="9651000" y="3305483"/>
            <a:ext cx="2385000" cy="1555399"/>
          </a:xfrm>
          <a:prstGeom prst="rect">
            <a:avLst/>
          </a:prstGeom>
          <a:solidFill>
            <a:schemeClr val="accent6">
              <a:lumMod val="75000"/>
              <a:alpha val="15000"/>
            </a:schemeClr>
          </a:solidFill>
          <a:ln w="12700">
            <a:solidFill>
              <a:schemeClr val="tx1">
                <a:lumMod val="75000"/>
              </a:schemeClr>
            </a:solid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000" dirty="0"/>
              <a:t>Solutions for </a:t>
            </a:r>
            <a:r>
              <a:rPr lang="en-US" sz="2000" b="1" dirty="0"/>
              <a:t>M5</a:t>
            </a:r>
            <a:r>
              <a:rPr lang="en-US" sz="2000" dirty="0"/>
              <a:t> could be submitted until </a:t>
            </a:r>
            <a:r>
              <a:rPr lang="en-US" sz="2000" b="1" dirty="0"/>
              <a:t>23:59:59 on 17.10.2021</a:t>
            </a:r>
            <a:endParaRPr lang="bg-BG" sz="2000" b="1" dirty="0"/>
          </a:p>
        </p:txBody>
      </p:sp>
      <p:sp>
        <p:nvSpPr>
          <p:cNvPr id="9" name="TextBox 8">
            <a:extLst>
              <a:ext uri="{FF2B5EF4-FFF2-40B4-BE49-F238E27FC236}">
                <a16:creationId xmlns:a16="http://schemas.microsoft.com/office/drawing/2014/main" id="{16C90485-57AA-45B3-B87B-63547FA5C77E}"/>
              </a:ext>
            </a:extLst>
          </p:cNvPr>
          <p:cNvSpPr txBox="1"/>
          <p:nvPr/>
        </p:nvSpPr>
        <p:spPr>
          <a:xfrm>
            <a:off x="9651000" y="4978601"/>
            <a:ext cx="2385000" cy="1555399"/>
          </a:xfrm>
          <a:prstGeom prst="rect">
            <a:avLst/>
          </a:prstGeom>
          <a:solidFill>
            <a:schemeClr val="accent6">
              <a:lumMod val="75000"/>
              <a:alpha val="15000"/>
            </a:schemeClr>
          </a:solidFill>
          <a:ln w="12700">
            <a:solidFill>
              <a:schemeClr val="tx1">
                <a:lumMod val="75000"/>
              </a:schemeClr>
            </a:solid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000" dirty="0"/>
              <a:t>Solutions for </a:t>
            </a:r>
            <a:r>
              <a:rPr lang="en-US" sz="2000" b="1" dirty="0"/>
              <a:t>M</a:t>
            </a:r>
            <a:r>
              <a:rPr lang="bg-BG" sz="2000" b="1" dirty="0"/>
              <a:t>6</a:t>
            </a:r>
            <a:r>
              <a:rPr lang="en-US" sz="2000" dirty="0"/>
              <a:t> could be submitted until </a:t>
            </a:r>
            <a:r>
              <a:rPr lang="en-US" sz="2000" b="1" dirty="0"/>
              <a:t>23:59:59 on </a:t>
            </a:r>
            <a:r>
              <a:rPr lang="bg-BG" sz="2000" b="1" dirty="0"/>
              <a:t>24</a:t>
            </a:r>
            <a:r>
              <a:rPr lang="en-US" sz="2000" b="1" dirty="0"/>
              <a:t>.10.2021</a:t>
            </a:r>
            <a:endParaRPr lang="bg-BG" sz="2000" b="1" dirty="0"/>
          </a:p>
        </p:txBody>
      </p:sp>
    </p:spTree>
    <p:extLst>
      <p:ext uri="{BB962C8B-B14F-4D97-AF65-F5344CB8AC3E}">
        <p14:creationId xmlns:p14="http://schemas.microsoft.com/office/powerpoint/2010/main" val="38698213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529E77-90B7-4568-A511-F109F4F4E6D1}"/>
              </a:ext>
            </a:extLst>
          </p:cNvPr>
          <p:cNvSpPr>
            <a:spLocks noGrp="1"/>
          </p:cNvSpPr>
          <p:nvPr>
            <p:ph type="body" sz="quarter" idx="10"/>
          </p:nvPr>
        </p:nvSpPr>
        <p:spPr>
          <a:xfrm>
            <a:off x="190402" y="1196124"/>
            <a:ext cx="11818096" cy="5661875"/>
          </a:xfrm>
        </p:spPr>
        <p:txBody>
          <a:bodyPr>
            <a:normAutofit fontScale="77500" lnSpcReduction="20000"/>
          </a:bodyPr>
          <a:lstStyle/>
          <a:p>
            <a:r>
              <a:rPr lang="en-US" sz="3700" dirty="0"/>
              <a:t>A </a:t>
            </a:r>
            <a:r>
              <a:rPr lang="en-US" sz="3700" b="1" dirty="0">
                <a:solidFill>
                  <a:schemeClr val="bg1"/>
                </a:solidFill>
              </a:rPr>
              <a:t>Group Communication System</a:t>
            </a:r>
            <a:r>
              <a:rPr lang="en-US" sz="3700" b="1" dirty="0"/>
              <a:t> </a:t>
            </a:r>
            <a:r>
              <a:rPr lang="en-US" sz="3700" dirty="0"/>
              <a:t>with additional features for implementing high availability within applications</a:t>
            </a:r>
          </a:p>
          <a:p>
            <a:r>
              <a:rPr lang="en-US" sz="3700" dirty="0"/>
              <a:t>It provides four C Application Programming Interface features:</a:t>
            </a:r>
          </a:p>
          <a:p>
            <a:pPr lvl="1"/>
            <a:r>
              <a:rPr lang="en-US" sz="3500" dirty="0"/>
              <a:t>A </a:t>
            </a:r>
            <a:r>
              <a:rPr lang="en-US" sz="3500" b="1" dirty="0">
                <a:solidFill>
                  <a:schemeClr val="bg1"/>
                </a:solidFill>
              </a:rPr>
              <a:t>closed process group communication model</a:t>
            </a:r>
            <a:r>
              <a:rPr lang="en-US" sz="3500" b="1" dirty="0"/>
              <a:t> </a:t>
            </a:r>
            <a:r>
              <a:rPr lang="en-US" sz="3500" dirty="0"/>
              <a:t>with extended virtual synchrony guarantees for creating </a:t>
            </a:r>
            <a:r>
              <a:rPr lang="en-US" sz="3500" b="1" dirty="0">
                <a:solidFill>
                  <a:schemeClr val="bg1"/>
                </a:solidFill>
              </a:rPr>
              <a:t>replicated state machines</a:t>
            </a:r>
          </a:p>
          <a:p>
            <a:pPr lvl="1"/>
            <a:r>
              <a:rPr lang="en-US" sz="3500" dirty="0"/>
              <a:t>A simple </a:t>
            </a:r>
            <a:r>
              <a:rPr lang="en-US" sz="3500" b="1" dirty="0">
                <a:solidFill>
                  <a:schemeClr val="bg1"/>
                </a:solidFill>
              </a:rPr>
              <a:t>availability manager</a:t>
            </a:r>
            <a:r>
              <a:rPr lang="en-US" sz="3500" dirty="0">
                <a:solidFill>
                  <a:schemeClr val="bg1"/>
                </a:solidFill>
              </a:rPr>
              <a:t> </a:t>
            </a:r>
            <a:r>
              <a:rPr lang="en-US" sz="3500" dirty="0"/>
              <a:t>that restarts the application </a:t>
            </a:r>
            <a:br>
              <a:rPr lang="en-US" sz="3500" dirty="0"/>
            </a:br>
            <a:r>
              <a:rPr lang="en-US" sz="3500" dirty="0"/>
              <a:t>process when it has failed</a:t>
            </a:r>
          </a:p>
          <a:p>
            <a:pPr lvl="1"/>
            <a:r>
              <a:rPr lang="en-US" sz="3500" dirty="0"/>
              <a:t>A </a:t>
            </a:r>
            <a:r>
              <a:rPr lang="en-US" sz="3500" b="1" dirty="0">
                <a:solidFill>
                  <a:schemeClr val="bg1"/>
                </a:solidFill>
              </a:rPr>
              <a:t>configuration and statistics in-memory database</a:t>
            </a:r>
            <a:r>
              <a:rPr lang="en-US" sz="3500" b="1" dirty="0"/>
              <a:t> </a:t>
            </a:r>
            <a:r>
              <a:rPr lang="en-US" sz="3500" dirty="0"/>
              <a:t>that provide the ability to set, retrieve, and receive change notifications of information</a:t>
            </a:r>
          </a:p>
          <a:p>
            <a:pPr lvl="1"/>
            <a:r>
              <a:rPr lang="en-US" sz="3500" dirty="0"/>
              <a:t>A </a:t>
            </a:r>
            <a:r>
              <a:rPr lang="en-US" sz="3500" b="1" dirty="0">
                <a:solidFill>
                  <a:schemeClr val="bg1"/>
                </a:solidFill>
              </a:rPr>
              <a:t>quorum system</a:t>
            </a:r>
            <a:r>
              <a:rPr lang="en-US" sz="3500" b="1" dirty="0"/>
              <a:t> </a:t>
            </a:r>
            <a:r>
              <a:rPr lang="en-US" sz="3500" dirty="0"/>
              <a:t>that notifies applications when quorum is achieved or lost</a:t>
            </a:r>
          </a:p>
          <a:p>
            <a:r>
              <a:rPr lang="en-US" sz="3700" dirty="0"/>
              <a:t>It is used as a </a:t>
            </a:r>
            <a:r>
              <a:rPr lang="en-US" sz="3700" b="1" dirty="0">
                <a:solidFill>
                  <a:schemeClr val="bg1"/>
                </a:solidFill>
              </a:rPr>
              <a:t>High Availability framework</a:t>
            </a:r>
            <a:r>
              <a:rPr lang="en-US" sz="3700" b="1" dirty="0"/>
              <a:t> </a:t>
            </a:r>
            <a:r>
              <a:rPr lang="en-US" sz="3700" dirty="0"/>
              <a:t>by projects such as </a:t>
            </a:r>
            <a:r>
              <a:rPr lang="en-US" sz="3700" b="1" dirty="0">
                <a:solidFill>
                  <a:schemeClr val="bg1"/>
                </a:solidFill>
              </a:rPr>
              <a:t>Pacemaker</a:t>
            </a:r>
            <a:r>
              <a:rPr lang="en-US" sz="3700" dirty="0"/>
              <a:t> and </a:t>
            </a:r>
            <a:r>
              <a:rPr lang="en-US" sz="3700" b="1" dirty="0">
                <a:solidFill>
                  <a:schemeClr val="bg1"/>
                </a:solidFill>
              </a:rPr>
              <a:t>Asterisk</a:t>
            </a:r>
          </a:p>
        </p:txBody>
      </p:sp>
      <p:sp>
        <p:nvSpPr>
          <p:cNvPr id="3" name="Title 2">
            <a:extLst>
              <a:ext uri="{FF2B5EF4-FFF2-40B4-BE49-F238E27FC236}">
                <a16:creationId xmlns:a16="http://schemas.microsoft.com/office/drawing/2014/main" id="{A8F4F11E-F619-4C5A-ADC0-55E69E991563}"/>
              </a:ext>
            </a:extLst>
          </p:cNvPr>
          <p:cNvSpPr>
            <a:spLocks noGrp="1"/>
          </p:cNvSpPr>
          <p:nvPr>
            <p:ph type="title"/>
          </p:nvPr>
        </p:nvSpPr>
        <p:spPr/>
        <p:txBody>
          <a:bodyPr/>
          <a:lstStyle/>
          <a:p>
            <a:r>
              <a:rPr lang="en-US" dirty="0" err="1"/>
              <a:t>Corosync</a:t>
            </a:r>
            <a:r>
              <a:rPr lang="en-US" dirty="0"/>
              <a:t> Cluster Engine </a:t>
            </a:r>
          </a:p>
        </p:txBody>
      </p:sp>
      <p:sp>
        <p:nvSpPr>
          <p:cNvPr id="5" name="TextBox 4">
            <a:extLst>
              <a:ext uri="{FF2B5EF4-FFF2-40B4-BE49-F238E27FC236}">
                <a16:creationId xmlns:a16="http://schemas.microsoft.com/office/drawing/2014/main" id="{984466BE-DFBC-4756-840F-FF9563A8391E}"/>
              </a:ext>
            </a:extLst>
          </p:cNvPr>
          <p:cNvSpPr txBox="1"/>
          <p:nvPr/>
        </p:nvSpPr>
        <p:spPr>
          <a:xfrm>
            <a:off x="772076" y="6385632"/>
            <a:ext cx="10654747" cy="539736"/>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000" dirty="0"/>
              <a:t>https://corosync.github.io/corosync/</a:t>
            </a:r>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Tree>
    <p:extLst>
      <p:ext uri="{BB962C8B-B14F-4D97-AF65-F5344CB8AC3E}">
        <p14:creationId xmlns:p14="http://schemas.microsoft.com/office/powerpoint/2010/main" val="21114145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529E77-90B7-4568-A511-F109F4F4E6D1}"/>
              </a:ext>
            </a:extLst>
          </p:cNvPr>
          <p:cNvSpPr>
            <a:spLocks noGrp="1"/>
          </p:cNvSpPr>
          <p:nvPr>
            <p:ph type="body" sz="quarter" idx="10"/>
          </p:nvPr>
        </p:nvSpPr>
        <p:spPr/>
        <p:txBody>
          <a:bodyPr>
            <a:normAutofit fontScale="92500" lnSpcReduction="20000"/>
          </a:bodyPr>
          <a:lstStyle/>
          <a:p>
            <a:pPr>
              <a:buClr>
                <a:schemeClr val="tx1"/>
              </a:buClr>
            </a:pPr>
            <a:r>
              <a:rPr lang="en-US" sz="3500" b="1" dirty="0">
                <a:solidFill>
                  <a:schemeClr val="bg1"/>
                </a:solidFill>
              </a:rPr>
              <a:t>RHEL High Availability Add-On</a:t>
            </a:r>
          </a:p>
          <a:p>
            <a:pPr lvl="1">
              <a:buClr>
                <a:schemeClr val="tx1"/>
              </a:buClr>
            </a:pPr>
            <a:r>
              <a:rPr lang="en-US" dirty="0"/>
              <a:t>Supports most applications and virtual guests in up to 16 nodes</a:t>
            </a:r>
          </a:p>
          <a:p>
            <a:pPr lvl="1">
              <a:buClr>
                <a:schemeClr val="tx1"/>
              </a:buClr>
            </a:pPr>
            <a:r>
              <a:rPr lang="en-US" dirty="0"/>
              <a:t>Includes a cluster manager, lock management, fencing, command-line cluster configuration, and a Conga administration tool</a:t>
            </a:r>
          </a:p>
          <a:p>
            <a:pPr>
              <a:buClr>
                <a:schemeClr val="tx1"/>
              </a:buClr>
            </a:pPr>
            <a:r>
              <a:rPr lang="en-US" sz="3500" b="1" dirty="0">
                <a:solidFill>
                  <a:schemeClr val="bg1"/>
                </a:solidFill>
              </a:rPr>
              <a:t>SLES High Availability Extension</a:t>
            </a:r>
          </a:p>
          <a:p>
            <a:pPr lvl="1">
              <a:buClr>
                <a:schemeClr val="tx1"/>
              </a:buClr>
            </a:pPr>
            <a:r>
              <a:rPr lang="en-US" dirty="0"/>
              <a:t>Supports mixed clustering of both physical and virtual Linux servers to boost flexibility while improving service availability </a:t>
            </a:r>
            <a:br>
              <a:rPr lang="bg-BG" dirty="0"/>
            </a:br>
            <a:r>
              <a:rPr lang="en-US" dirty="0"/>
              <a:t>and resource utilization</a:t>
            </a:r>
          </a:p>
          <a:p>
            <a:pPr lvl="1">
              <a:buClr>
                <a:schemeClr val="tx1"/>
              </a:buClr>
            </a:pPr>
            <a:r>
              <a:rPr lang="en-US" dirty="0"/>
              <a:t>Offers menu-driven setup process for rapidly deploying a base cluster, geo-clustering, templates and wizards, powerful unified interface (HAWK), cluster-wide shell (PSSH), etc.</a:t>
            </a:r>
          </a:p>
        </p:txBody>
      </p:sp>
      <p:sp>
        <p:nvSpPr>
          <p:cNvPr id="3" name="Title 2">
            <a:extLst>
              <a:ext uri="{FF2B5EF4-FFF2-40B4-BE49-F238E27FC236}">
                <a16:creationId xmlns:a16="http://schemas.microsoft.com/office/drawing/2014/main" id="{A8F4F11E-F619-4C5A-ADC0-55E69E991563}"/>
              </a:ext>
            </a:extLst>
          </p:cNvPr>
          <p:cNvSpPr>
            <a:spLocks noGrp="1"/>
          </p:cNvSpPr>
          <p:nvPr>
            <p:ph type="title"/>
          </p:nvPr>
        </p:nvSpPr>
        <p:spPr/>
        <p:txBody>
          <a:bodyPr/>
          <a:lstStyle/>
          <a:p>
            <a:r>
              <a:rPr lang="en-US" dirty="0"/>
              <a:t>High Availability in Enterprise Distributions</a:t>
            </a:r>
          </a:p>
        </p:txBody>
      </p:sp>
      <p:sp>
        <p:nvSpPr>
          <p:cNvPr id="4"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Tree>
    <p:extLst>
      <p:ext uri="{BB962C8B-B14F-4D97-AF65-F5344CB8AC3E}">
        <p14:creationId xmlns:p14="http://schemas.microsoft.com/office/powerpoint/2010/main" val="197017145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idx="10"/>
          </p:nvPr>
        </p:nvSpPr>
        <p:spPr/>
        <p:txBody>
          <a:bodyPr/>
          <a:lstStyle/>
          <a:p>
            <a:r>
              <a:rPr lang="en-US" dirty="0"/>
              <a:t>Practice: High Availability 102</a:t>
            </a:r>
          </a:p>
        </p:txBody>
      </p:sp>
      <p:sp>
        <p:nvSpPr>
          <p:cNvPr id="3" name="Subtitle 2"/>
          <p:cNvSpPr>
            <a:spLocks noGrp="1"/>
          </p:cNvSpPr>
          <p:nvPr>
            <p:ph type="subTitle" sz="quarter" idx="11"/>
          </p:nvPr>
        </p:nvSpPr>
        <p:spPr/>
        <p:txBody>
          <a:bodyPr/>
          <a:lstStyle/>
          <a:p>
            <a:r>
              <a:rPr lang="en-US" dirty="0"/>
              <a:t>Failover Clusters</a:t>
            </a:r>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45223" y1="87437" x2="69427" y2="75879"/>
                        <a14:foregroundMark x1="61146" y1="90955" x2="42675" y2="79397"/>
                        <a14:foregroundMark x1="65605" y1="24623" x2="35032" y2="22613"/>
                      </a14:backgroundRemoval>
                    </a14:imgEffect>
                  </a14:imgLayer>
                </a14:imgProps>
              </a:ext>
            </a:extLst>
          </a:blip>
          <a:stretch>
            <a:fillRect/>
          </a:stretch>
        </p:blipFill>
        <p:spPr>
          <a:xfrm>
            <a:off x="4836000" y="1089000"/>
            <a:ext cx="2430000" cy="3080064"/>
          </a:xfrm>
          <a:prstGeom prst="rect">
            <a:avLst/>
          </a:prstGeom>
        </p:spPr>
      </p:pic>
    </p:spTree>
    <p:extLst>
      <p:ext uri="{BB962C8B-B14F-4D97-AF65-F5344CB8AC3E}">
        <p14:creationId xmlns:p14="http://schemas.microsoft.com/office/powerpoint/2010/main" val="17921302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idx="10"/>
          </p:nvPr>
        </p:nvSpPr>
        <p:spPr/>
        <p:txBody>
          <a:bodyPr/>
          <a:lstStyle/>
          <a:p>
            <a:r>
              <a:rPr lang="en-US" dirty="0"/>
              <a:t>High Availability 103</a:t>
            </a:r>
          </a:p>
        </p:txBody>
      </p:sp>
      <p:sp>
        <p:nvSpPr>
          <p:cNvPr id="3" name="Subtitle 2"/>
          <p:cNvSpPr>
            <a:spLocks noGrp="1"/>
          </p:cNvSpPr>
          <p:nvPr>
            <p:ph type="subTitle" sz="quarter" idx="11"/>
          </p:nvPr>
        </p:nvSpPr>
        <p:spPr/>
        <p:txBody>
          <a:bodyPr/>
          <a:lstStyle/>
          <a:p>
            <a:r>
              <a:rPr lang="en-US" dirty="0"/>
              <a:t>Failover of LVM and NFS</a:t>
            </a:r>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45223" y1="87437" x2="69427" y2="75879"/>
                        <a14:foregroundMark x1="61146" y1="90955" x2="42675" y2="79397"/>
                        <a14:foregroundMark x1="65605" y1="24623" x2="35032" y2="22613"/>
                      </a14:backgroundRemoval>
                    </a14:imgEffect>
                  </a14:imgLayer>
                </a14:imgProps>
              </a:ext>
            </a:extLst>
          </a:blip>
          <a:stretch>
            <a:fillRect/>
          </a:stretch>
        </p:blipFill>
        <p:spPr>
          <a:xfrm>
            <a:off x="4836000" y="1089000"/>
            <a:ext cx="2430000" cy="3080064"/>
          </a:xfrm>
          <a:prstGeom prst="rect">
            <a:avLst/>
          </a:prstGeom>
        </p:spPr>
      </p:pic>
    </p:spTree>
    <p:extLst>
      <p:ext uri="{BB962C8B-B14F-4D97-AF65-F5344CB8AC3E}">
        <p14:creationId xmlns:p14="http://schemas.microsoft.com/office/powerpoint/2010/main" val="29148571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idx="10"/>
          </p:nvPr>
        </p:nvSpPr>
        <p:spPr/>
        <p:txBody>
          <a:bodyPr/>
          <a:lstStyle/>
          <a:p>
            <a:r>
              <a:rPr lang="en-US" dirty="0"/>
              <a:t>Practice: High Availability 103</a:t>
            </a:r>
          </a:p>
        </p:txBody>
      </p:sp>
      <p:sp>
        <p:nvSpPr>
          <p:cNvPr id="3" name="Subtitle 2"/>
          <p:cNvSpPr>
            <a:spLocks noGrp="1"/>
          </p:cNvSpPr>
          <p:nvPr>
            <p:ph type="subTitle" sz="quarter" idx="11"/>
          </p:nvPr>
        </p:nvSpPr>
        <p:spPr/>
        <p:txBody>
          <a:bodyPr/>
          <a:lstStyle/>
          <a:p>
            <a:r>
              <a:rPr lang="en-US" dirty="0"/>
              <a:t>Failover of LVM and NFS</a:t>
            </a:r>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45223" y1="87437" x2="69427" y2="75879"/>
                        <a14:foregroundMark x1="61146" y1="90955" x2="42675" y2="79397"/>
                        <a14:foregroundMark x1="65605" y1="24623" x2="35032" y2="22613"/>
                      </a14:backgroundRemoval>
                    </a14:imgEffect>
                  </a14:imgLayer>
                </a14:imgProps>
              </a:ext>
            </a:extLst>
          </a:blip>
          <a:stretch>
            <a:fillRect/>
          </a:stretch>
        </p:blipFill>
        <p:spPr>
          <a:xfrm>
            <a:off x="4836000" y="1089000"/>
            <a:ext cx="2430000" cy="3080064"/>
          </a:xfrm>
          <a:prstGeom prst="rect">
            <a:avLst/>
          </a:prstGeom>
        </p:spPr>
      </p:pic>
    </p:spTree>
    <p:extLst>
      <p:ext uri="{BB962C8B-B14F-4D97-AF65-F5344CB8AC3E}">
        <p14:creationId xmlns:p14="http://schemas.microsoft.com/office/powerpoint/2010/main" val="11775711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35389283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36</a:t>
            </a:fld>
            <a:endParaRPr lang="en-US" noProof="0" dirty="0"/>
          </a:p>
        </p:txBody>
      </p:sp>
    </p:spTree>
    <p:extLst>
      <p:ext uri="{BB962C8B-B14F-4D97-AF65-F5344CB8AC3E}">
        <p14:creationId xmlns:p14="http://schemas.microsoft.com/office/powerpoint/2010/main" val="35065338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2800" dirty="0">
                <a:hlinkClick r:id="rId4"/>
              </a:rPr>
              <a:t>about.softuni.bg</a:t>
            </a:r>
            <a:endParaRPr lang="en-US" sz="3000" noProof="1"/>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37</a:t>
            </a:fld>
            <a:endParaRPr lang="en-US" noProof="0" dirty="0"/>
          </a:p>
        </p:txBody>
      </p:sp>
    </p:spTree>
    <p:extLst>
      <p:ext uri="{BB962C8B-B14F-4D97-AF65-F5344CB8AC3E}">
        <p14:creationId xmlns:p14="http://schemas.microsoft.com/office/powerpoint/2010/main" val="1441867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439" r="2512"/>
          <a:stretch/>
        </p:blipFill>
        <p:spPr>
          <a:xfrm>
            <a:off x="8047702" y="2547480"/>
            <a:ext cx="3624607" cy="1009449"/>
          </a:xfrm>
          <a:prstGeom prst="roundRect">
            <a:avLst/>
          </a:prstGeom>
          <a:solidFill>
            <a:schemeClr val="bg2"/>
          </a:solidFill>
          <a:ln>
            <a:solidFill>
              <a:schemeClr val="tx1"/>
            </a:solidFill>
          </a:ln>
          <a:effectLst>
            <a:softEdge rad="0"/>
          </a:effectLst>
        </p:spPr>
      </p:pic>
      <p:pic>
        <p:nvPicPr>
          <p:cNvPr id="30" name="Indeavr">
            <a:hlinkClick r:id="rId5"/>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169" t="4939" r="-5810" b="5775"/>
          <a:stretch/>
        </p:blipFill>
        <p:spPr bwMode="auto">
          <a:xfrm>
            <a:off x="4428390" y="1394260"/>
            <a:ext cx="3333747" cy="966545"/>
          </a:xfrm>
          <a:prstGeom prst="roundRect">
            <a:avLst/>
          </a:prstGeom>
          <a:solidFill>
            <a:schemeClr val="bg2"/>
          </a:solidFill>
          <a:ln>
            <a:solidFill>
              <a:schemeClr val="tx1"/>
            </a:solidFill>
          </a:ln>
          <a:effectLst/>
        </p:spPr>
      </p:pic>
      <p:pic>
        <p:nvPicPr>
          <p:cNvPr id="27" name="Postbank">
            <a:hlinkClick r:id="rId7"/>
          </p:cNvPr>
          <p:cNvPicPr>
            <a:picLocks noChangeAspect="1"/>
          </p:cNvPicPr>
          <p:nvPr/>
        </p:nvPicPr>
        <p:blipFill rotWithShape="1">
          <a:blip r:embed="rId8" cstate="print">
            <a:extLst>
              <a:ext uri="{28A0092B-C50C-407E-A947-70E740481C1C}">
                <a14:useLocalDpi xmlns:a14="http://schemas.microsoft.com/office/drawing/2010/main" val="0"/>
              </a:ext>
            </a:extLst>
          </a:blip>
          <a:srcRect l="-20749" t="-8951" r="-23891" b="-8951"/>
          <a:stretch/>
        </p:blipFill>
        <p:spPr>
          <a:xfrm>
            <a:off x="753672" y="5306518"/>
            <a:ext cx="3654992" cy="1134606"/>
          </a:xfrm>
          <a:prstGeom prst="roundRect">
            <a:avLst/>
          </a:prstGeom>
          <a:solidFill>
            <a:schemeClr val="bg2"/>
          </a:solidFill>
          <a:ln>
            <a:solidFill>
              <a:schemeClr val="tx1"/>
            </a:solidFill>
          </a:ln>
          <a:effectLst/>
        </p:spPr>
      </p:pic>
      <p:pic>
        <p:nvPicPr>
          <p:cNvPr id="37" name="SmartIT">
            <a:hlinkClick r:id="rId9"/>
          </p:cNvPr>
          <p:cNvPicPr>
            <a:picLocks noChangeAspect="1"/>
          </p:cNvPicPr>
          <p:nvPr/>
        </p:nvPicPr>
        <p:blipFill rotWithShape="1">
          <a:blip r:embed="rId10" cstate="print">
            <a:extLst>
              <a:ext uri="{28A0092B-C50C-407E-A947-70E740481C1C}">
                <a14:useLocalDpi xmlns:a14="http://schemas.microsoft.com/office/drawing/2010/main" val="0"/>
              </a:ext>
            </a:extLst>
          </a:blip>
          <a:srcRect l="-8527" t="-16504" r="-13960" b="-16504"/>
          <a:stretch/>
        </p:blipFill>
        <p:spPr>
          <a:xfrm>
            <a:off x="8047702" y="1394258"/>
            <a:ext cx="3624607" cy="988894"/>
          </a:xfrm>
          <a:prstGeom prst="roundRect">
            <a:avLst/>
          </a:prstGeom>
          <a:solidFill>
            <a:schemeClr val="bg2"/>
          </a:solidFill>
          <a:ln>
            <a:solidFill>
              <a:schemeClr val="tx1"/>
            </a:solidFill>
          </a:ln>
          <a:effectLst/>
        </p:spPr>
      </p:pic>
      <p:pic>
        <p:nvPicPr>
          <p:cNvPr id="28" name="Codexio">
            <a:hlinkClick r:id="rId11"/>
          </p:cNvPr>
          <p:cNvPicPr>
            <a:picLocks noChangeAspect="1"/>
          </p:cNvPicPr>
          <p:nvPr/>
        </p:nvPicPr>
        <p:blipFill rotWithShape="1">
          <a:blip r:embed="rId12" cstate="hqprint">
            <a:extLst>
              <a:ext uri="{28A0092B-C50C-407E-A947-70E740481C1C}">
                <a14:useLocalDpi xmlns:a14="http://schemas.microsoft.com/office/drawing/2010/main" val="0"/>
              </a:ext>
            </a:extLst>
          </a:blip>
          <a:srcRect l="3315" t="4941" r="3550" b="4346"/>
          <a:stretch/>
        </p:blipFill>
        <p:spPr>
          <a:xfrm>
            <a:off x="4918612" y="4078083"/>
            <a:ext cx="2553730" cy="2363043"/>
          </a:xfrm>
          <a:prstGeom prst="roundRect">
            <a:avLst/>
          </a:prstGeom>
          <a:solidFill>
            <a:schemeClr val="bg2"/>
          </a:solidFill>
          <a:ln>
            <a:solidFill>
              <a:schemeClr val="tx1"/>
            </a:solidFill>
          </a:ln>
          <a:effectLst/>
        </p:spPr>
      </p:pic>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1557" y="6506199"/>
            <a:ext cx="367318" cy="296923"/>
          </a:xfrm>
          <a:prstGeom prst="rect">
            <a:avLst/>
          </a:prstGeom>
        </p:spPr>
        <p:txBody>
          <a:bodyPr vert="horz" lIns="91416" tIns="45708" rIns="91416" bIns="45708" rtlCol="0" anchor="b"/>
          <a:lstStyle>
            <a:lvl1pPr algn="r">
              <a:defRPr sz="1000"/>
            </a:lvl1pPr>
          </a:lstStyle>
          <a:p>
            <a:fld id="{2BF067CD-8E6B-4360-9AA8-C5DF2A48A6D1}" type="slidenum">
              <a:rPr lang="en-US" noProof="0" smtClean="0"/>
              <a:pPr/>
              <a:t>38</a:t>
            </a:fld>
            <a:endParaRPr lang="en-US" noProof="0" dirty="0"/>
          </a:p>
        </p:txBody>
      </p:sp>
      <p:pic>
        <p:nvPicPr>
          <p:cNvPr id="2" name="Picture 1">
            <a:hlinkClick r:id="rId13"/>
          </p:cNvPr>
          <p:cNvPicPr>
            <a:picLocks noChangeAspect="1"/>
          </p:cNvPicPr>
          <p:nvPr/>
        </p:nvPicPr>
        <p:blipFill rotWithShape="1">
          <a:blip r:embed="rId14"/>
          <a:srcRect l="5838" t="5064" r="4136" b="5064"/>
          <a:stretch/>
        </p:blipFill>
        <p:spPr>
          <a:xfrm>
            <a:off x="753672" y="3834175"/>
            <a:ext cx="3654992" cy="1230487"/>
          </a:xfrm>
          <a:prstGeom prst="roundRect">
            <a:avLst/>
          </a:prstGeom>
          <a:solidFill>
            <a:schemeClr val="bg2"/>
          </a:solidFill>
          <a:ln>
            <a:solidFill>
              <a:schemeClr val="tx1"/>
            </a:solidFill>
          </a:ln>
          <a:effectLst/>
        </p:spPr>
      </p:pic>
      <p:pic>
        <p:nvPicPr>
          <p:cNvPr id="3" name="Picture 2">
            <a:hlinkClick r:id="rId15"/>
          </p:cNvPr>
          <p:cNvPicPr>
            <a:picLocks noChangeAspect="1"/>
          </p:cNvPicPr>
          <p:nvPr/>
        </p:nvPicPr>
        <p:blipFill>
          <a:blip r:embed="rId16"/>
          <a:stretch>
            <a:fillRect/>
          </a:stretch>
        </p:blipFill>
        <p:spPr>
          <a:xfrm>
            <a:off x="4408664" y="2606295"/>
            <a:ext cx="1600370" cy="1230488"/>
          </a:xfrm>
          <a:prstGeom prst="roundRect">
            <a:avLst/>
          </a:prstGeom>
          <a:solidFill>
            <a:schemeClr val="bg2"/>
          </a:solidFill>
          <a:ln>
            <a:solidFill>
              <a:schemeClr val="tx1"/>
            </a:solidFill>
          </a:ln>
          <a:effectLst/>
        </p:spPr>
      </p:pic>
      <p:pic>
        <p:nvPicPr>
          <p:cNvPr id="5" name="Picture 4">
            <a:hlinkClick r:id="rId17"/>
          </p:cNvPr>
          <p:cNvPicPr>
            <a:picLocks noChangeAspect="1"/>
          </p:cNvPicPr>
          <p:nvPr/>
        </p:nvPicPr>
        <p:blipFill>
          <a:blip r:embed="rId18"/>
          <a:stretch>
            <a:fillRect/>
          </a:stretch>
        </p:blipFill>
        <p:spPr>
          <a:xfrm>
            <a:off x="6163241" y="2617597"/>
            <a:ext cx="1600370" cy="1207887"/>
          </a:xfrm>
          <a:prstGeom prst="roundRect">
            <a:avLst/>
          </a:prstGeom>
          <a:solidFill>
            <a:schemeClr val="bg2"/>
          </a:solidFill>
          <a:ln>
            <a:solidFill>
              <a:schemeClr val="tx1"/>
            </a:solidFill>
          </a:ln>
          <a:effectLst/>
        </p:spPr>
      </p:pic>
      <p:pic>
        <p:nvPicPr>
          <p:cNvPr id="23" name="SmartIT">
            <a:hlinkClick r:id="rId19"/>
            <a:extLst>
              <a:ext uri="{FF2B5EF4-FFF2-40B4-BE49-F238E27FC236}">
                <a16:creationId xmlns:a16="http://schemas.microsoft.com/office/drawing/2014/main" id="{115D4F40-B5EA-427C-849F-B6EFFC9B617C}"/>
              </a:ext>
            </a:extLst>
          </p:cNvPr>
          <p:cNvPicPr>
            <a:picLocks noChangeAspect="1"/>
          </p:cNvPicPr>
          <p:nvPr/>
        </p:nvPicPr>
        <p:blipFill rotWithShape="1">
          <a:blip r:embed="rId20">
            <a:extLst>
              <a:ext uri="{28A0092B-C50C-407E-A947-70E740481C1C}">
                <a14:useLocalDpi xmlns:a14="http://schemas.microsoft.com/office/drawing/2010/main" val="0"/>
              </a:ext>
            </a:extLst>
          </a:blip>
          <a:srcRect l="-1863" t="-5711" r="-3984" b="-8810"/>
          <a:stretch/>
        </p:blipFill>
        <p:spPr>
          <a:xfrm>
            <a:off x="8046226" y="5306520"/>
            <a:ext cx="3624607" cy="1134607"/>
          </a:xfrm>
          <a:prstGeom prst="roundRect">
            <a:avLst/>
          </a:prstGeom>
          <a:solidFill>
            <a:schemeClr val="bg2"/>
          </a:solidFill>
          <a:ln>
            <a:solidFill>
              <a:schemeClr val="tx1"/>
            </a:solidFill>
          </a:ln>
          <a:effectLst>
            <a:softEdge rad="0"/>
          </a:effectLst>
          <a:scene3d>
            <a:camera prst="orthographicFront"/>
            <a:lightRig rig="threePt" dir="t"/>
          </a:scene3d>
          <a:sp3d/>
        </p:spPr>
      </p:pic>
      <p:pic>
        <p:nvPicPr>
          <p:cNvPr id="8" name="Картина 7">
            <a:extLst>
              <a:ext uri="{FF2B5EF4-FFF2-40B4-BE49-F238E27FC236}">
                <a16:creationId xmlns:a16="http://schemas.microsoft.com/office/drawing/2014/main" id="{F441F556-13A4-448E-B8DB-0D040FB86A4A}"/>
              </a:ext>
            </a:extLst>
          </p:cNvPr>
          <p:cNvPicPr>
            <a:picLocks noChangeAspect="1"/>
          </p:cNvPicPr>
          <p:nvPr/>
        </p:nvPicPr>
        <p:blipFill rotWithShape="1">
          <a:blip r:embed="rId21" cstate="hqprint">
            <a:extLst>
              <a:ext uri="{28A0092B-C50C-407E-A947-70E740481C1C}">
                <a14:useLocalDpi xmlns:a14="http://schemas.microsoft.com/office/drawing/2010/main" val="0"/>
              </a:ext>
            </a:extLst>
          </a:blip>
          <a:srcRect l="-4372" t="-4131" r="-2923" b="-8314"/>
          <a:stretch/>
        </p:blipFill>
        <p:spPr>
          <a:xfrm>
            <a:off x="753672" y="1394259"/>
            <a:ext cx="3390629" cy="2162669"/>
          </a:xfrm>
          <a:prstGeom prst="roundRect">
            <a:avLst/>
          </a:prstGeom>
          <a:ln>
            <a:solidFill>
              <a:schemeClr val="tx1"/>
            </a:solidFill>
          </a:ln>
        </p:spPr>
      </p:pic>
      <p:grpSp>
        <p:nvGrpSpPr>
          <p:cNvPr id="6" name="Group 5">
            <a:extLst>
              <a:ext uri="{FF2B5EF4-FFF2-40B4-BE49-F238E27FC236}">
                <a16:creationId xmlns:a16="http://schemas.microsoft.com/office/drawing/2014/main" id="{19C7EF5B-0507-4132-A783-D91A1D6A94F4}"/>
              </a:ext>
            </a:extLst>
          </p:cNvPr>
          <p:cNvGrpSpPr/>
          <p:nvPr/>
        </p:nvGrpSpPr>
        <p:grpSpPr>
          <a:xfrm>
            <a:off x="8046225" y="3863080"/>
            <a:ext cx="3624607" cy="1230487"/>
            <a:chOff x="8064168" y="3699000"/>
            <a:chExt cx="3608116" cy="1395000"/>
          </a:xfrm>
        </p:grpSpPr>
        <p:pic>
          <p:nvPicPr>
            <p:cNvPr id="15" name="Picture 14" descr="Logo&#10;&#10;Description automatically generated">
              <a:extLst>
                <a:ext uri="{FF2B5EF4-FFF2-40B4-BE49-F238E27FC236}">
                  <a16:creationId xmlns:a16="http://schemas.microsoft.com/office/drawing/2014/main" id="{67A543FA-0099-4CF8-9314-CC2C4AC00B3E}"/>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425478" y="3721330"/>
              <a:ext cx="2478954" cy="1312842"/>
            </a:xfrm>
            <a:prstGeom prst="rect">
              <a:avLst/>
            </a:prstGeom>
          </p:spPr>
        </p:pic>
        <p:sp>
          <p:nvSpPr>
            <p:cNvPr id="4" name="Rectangle: Rounded Corners 3">
              <a:extLst>
                <a:ext uri="{FF2B5EF4-FFF2-40B4-BE49-F238E27FC236}">
                  <a16:creationId xmlns:a16="http://schemas.microsoft.com/office/drawing/2014/main" id="{128E466D-49E5-4626-9772-9758FC8ED5D2}"/>
                </a:ext>
              </a:extLst>
            </p:cNvPr>
            <p:cNvSpPr/>
            <p:nvPr/>
          </p:nvSpPr>
          <p:spPr bwMode="auto">
            <a:xfrm>
              <a:off x="8064168" y="3699000"/>
              <a:ext cx="3608116" cy="1395000"/>
            </a:xfrm>
            <a:prstGeom prst="roundRect">
              <a:avLst/>
            </a:prstGeom>
            <a:noFill/>
            <a:ln>
              <a:solidFill>
                <a:schemeClr val="accent6">
                  <a:lumMod val="10000"/>
                </a:schemeClr>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2799" b="1" dirty="0">
                <a:solidFill>
                  <a:srgbClr val="FFFFFF"/>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68460450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grpSp>
        <p:nvGrpSpPr>
          <p:cNvPr id="5" name="Group 4">
            <a:extLst>
              <a:ext uri="{FF2B5EF4-FFF2-40B4-BE49-F238E27FC236}">
                <a16:creationId xmlns:a16="http://schemas.microsoft.com/office/drawing/2014/main" id="{6AF0F47A-D5A2-4B58-86D3-231F6505307D}"/>
              </a:ext>
            </a:extLst>
          </p:cNvPr>
          <p:cNvGrpSpPr/>
          <p:nvPr/>
        </p:nvGrpSpPr>
        <p:grpSpPr>
          <a:xfrm>
            <a:off x="787383" y="1764434"/>
            <a:ext cx="5036134" cy="1394637"/>
            <a:chOff x="3081000" y="1921500"/>
            <a:chExt cx="4950000" cy="1395000"/>
          </a:xfrm>
        </p:grpSpPr>
        <p:sp>
          <p:nvSpPr>
            <p:cNvPr id="6" name="Rectangle: Rounded Corners 5">
              <a:extLst>
                <a:ext uri="{FF2B5EF4-FFF2-40B4-BE49-F238E27FC236}">
                  <a16:creationId xmlns:a16="http://schemas.microsoft.com/office/drawing/2014/main" id="{CF57B284-4FEE-41B6-B60C-8DED6CE13211}"/>
                </a:ext>
              </a:extLst>
            </p:cNvPr>
            <p:cNvSpPr/>
            <p:nvPr/>
          </p:nvSpPr>
          <p:spPr bwMode="auto">
            <a:xfrm>
              <a:off x="3081000" y="1921500"/>
              <a:ext cx="4950000" cy="1395000"/>
            </a:xfrm>
            <a:prstGeom prst="roundRect">
              <a:avLst/>
            </a:prstGeom>
            <a:solidFill>
              <a:schemeClr val="bg2"/>
            </a:solidFill>
            <a:ln w="19050">
              <a:solidFill>
                <a:schemeClr val="tx1"/>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2799" b="1" dirty="0">
                <a:ln w="38100">
                  <a:solidFill>
                    <a:schemeClr val="tx1"/>
                  </a:solidFill>
                </a:ln>
                <a:solidFill>
                  <a:srgbClr val="FFFFFF"/>
                </a:solidFill>
                <a:effectLst>
                  <a:outerShdw blurRad="38100" dist="38100" dir="2700000" algn="tl">
                    <a:srgbClr val="000000">
                      <a:alpha val="43137"/>
                    </a:srgbClr>
                  </a:outerShdw>
                </a:effectLst>
              </a:endParaRPr>
            </a:p>
          </p:txBody>
        </p:sp>
        <p:pic>
          <p:nvPicPr>
            <p:cNvPr id="7" name="Picture 6">
              <a:hlinkClick r:id="rId2"/>
              <a:extLst>
                <a:ext uri="{FF2B5EF4-FFF2-40B4-BE49-F238E27FC236}">
                  <a16:creationId xmlns:a16="http://schemas.microsoft.com/office/drawing/2014/main" id="{69E679E8-FC9D-4497-AFC1-FB5389A83D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9602" y="2034000"/>
              <a:ext cx="4632796" cy="1170000"/>
            </a:xfrm>
            <a:prstGeom prst="rect">
              <a:avLst/>
            </a:prstGeom>
          </p:spPr>
        </p:pic>
      </p:grpSp>
      <p:grpSp>
        <p:nvGrpSpPr>
          <p:cNvPr id="8" name="Group 7">
            <a:extLst>
              <a:ext uri="{FF2B5EF4-FFF2-40B4-BE49-F238E27FC236}">
                <a16:creationId xmlns:a16="http://schemas.microsoft.com/office/drawing/2014/main" id="{EAD6623B-F4E3-4F01-B3FF-057EC7FC1943}"/>
              </a:ext>
            </a:extLst>
          </p:cNvPr>
          <p:cNvGrpSpPr/>
          <p:nvPr/>
        </p:nvGrpSpPr>
        <p:grpSpPr>
          <a:xfrm>
            <a:off x="787383" y="4238790"/>
            <a:ext cx="5036134" cy="2082487"/>
            <a:chOff x="5961000" y="3789000"/>
            <a:chExt cx="4680431" cy="2083029"/>
          </a:xfrm>
        </p:grpSpPr>
        <p:pic>
          <p:nvPicPr>
            <p:cNvPr id="9" name="Picture 8">
              <a:hlinkClick r:id="rId4"/>
              <a:extLst>
                <a:ext uri="{FF2B5EF4-FFF2-40B4-BE49-F238E27FC236}">
                  <a16:creationId xmlns:a16="http://schemas.microsoft.com/office/drawing/2014/main" id="{A102DB16-6761-4764-BC07-B36931CA12C2}"/>
                </a:ext>
              </a:extLst>
            </p:cNvPr>
            <p:cNvPicPr>
              <a:picLocks noChangeAspect="1"/>
            </p:cNvPicPr>
            <p:nvPr/>
          </p:nvPicPr>
          <p:blipFill>
            <a:blip r:embed="rId5"/>
            <a:stretch>
              <a:fillRect/>
            </a:stretch>
          </p:blipFill>
          <p:spPr>
            <a:xfrm>
              <a:off x="5961000" y="3789000"/>
              <a:ext cx="4680431" cy="2083029"/>
            </a:xfrm>
            <a:prstGeom prst="rect">
              <a:avLst/>
            </a:prstGeom>
          </p:spPr>
        </p:pic>
        <p:sp>
          <p:nvSpPr>
            <p:cNvPr id="10" name="Rectangle: Rounded Corners 9">
              <a:extLst>
                <a:ext uri="{FF2B5EF4-FFF2-40B4-BE49-F238E27FC236}">
                  <a16:creationId xmlns:a16="http://schemas.microsoft.com/office/drawing/2014/main" id="{B6B90379-E1AB-4035-8EFE-3131B5C65328}"/>
                </a:ext>
              </a:extLst>
            </p:cNvPr>
            <p:cNvSpPr/>
            <p:nvPr/>
          </p:nvSpPr>
          <p:spPr bwMode="auto">
            <a:xfrm>
              <a:off x="5961000" y="3789000"/>
              <a:ext cx="4680000" cy="2070000"/>
            </a:xfrm>
            <a:prstGeom prst="roundRect">
              <a:avLst/>
            </a:prstGeom>
            <a:noFill/>
            <a:ln w="12700">
              <a:solidFill>
                <a:schemeClr val="accent6">
                  <a:lumMod val="10000"/>
                </a:schemeClr>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2799" b="1" dirty="0">
                <a:ln w="38100">
                  <a:solidFill>
                    <a:schemeClr val="tx1"/>
                  </a:solidFill>
                </a:ln>
                <a:solidFill>
                  <a:srgbClr val="FFFFFF"/>
                </a:solidFill>
                <a:effectLst>
                  <a:outerShdw blurRad="38100" dist="38100" dir="2700000" algn="tl">
                    <a:srgbClr val="000000">
                      <a:alpha val="43137"/>
                    </a:srgbClr>
                  </a:outerShdw>
                </a:effectLst>
              </a:endParaRPr>
            </a:p>
          </p:txBody>
        </p:sp>
      </p:grpSp>
      <p:grpSp>
        <p:nvGrpSpPr>
          <p:cNvPr id="15" name="Group 14">
            <a:extLst>
              <a:ext uri="{FF2B5EF4-FFF2-40B4-BE49-F238E27FC236}">
                <a16:creationId xmlns:a16="http://schemas.microsoft.com/office/drawing/2014/main" id="{32480B9A-F55F-41E5-97E2-8DF2421AADCE}"/>
              </a:ext>
            </a:extLst>
          </p:cNvPr>
          <p:cNvGrpSpPr/>
          <p:nvPr/>
        </p:nvGrpSpPr>
        <p:grpSpPr>
          <a:xfrm>
            <a:off x="6859745" y="774000"/>
            <a:ext cx="4112525" cy="3752023"/>
            <a:chOff x="7131000" y="2169000"/>
            <a:chExt cx="4113596" cy="3753000"/>
          </a:xfrm>
        </p:grpSpPr>
        <p:sp>
          <p:nvSpPr>
            <p:cNvPr id="14" name="Rectangle: Rounded Corners 13">
              <a:extLst>
                <a:ext uri="{FF2B5EF4-FFF2-40B4-BE49-F238E27FC236}">
                  <a16:creationId xmlns:a16="http://schemas.microsoft.com/office/drawing/2014/main" id="{948BF3FF-FC23-42AF-80BB-6EF6A2E7D2DE}"/>
                </a:ext>
              </a:extLst>
            </p:cNvPr>
            <p:cNvSpPr/>
            <p:nvPr/>
          </p:nvSpPr>
          <p:spPr bwMode="auto">
            <a:xfrm>
              <a:off x="7131000" y="2934000"/>
              <a:ext cx="4113596" cy="2160000"/>
            </a:xfrm>
            <a:prstGeom prst="roundRect">
              <a:avLst/>
            </a:prstGeom>
            <a:solidFill>
              <a:schemeClr val="bg2"/>
            </a:solidFill>
            <a:ln w="19050">
              <a:solidFill>
                <a:schemeClr val="tx1"/>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2799" b="1" dirty="0">
                <a:solidFill>
                  <a:srgbClr val="FFFFFF"/>
                </a:solidFill>
                <a:effectLst>
                  <a:outerShdw blurRad="38100" dist="38100" dir="2700000" algn="tl">
                    <a:srgbClr val="000000">
                      <a:alpha val="43137"/>
                    </a:srgbClr>
                  </a:outerShdw>
                </a:effectLst>
              </a:endParaRPr>
            </a:p>
          </p:txBody>
        </p:sp>
        <p:pic>
          <p:nvPicPr>
            <p:cNvPr id="13" name="Picture 12">
              <a:extLst>
                <a:ext uri="{FF2B5EF4-FFF2-40B4-BE49-F238E27FC236}">
                  <a16:creationId xmlns:a16="http://schemas.microsoft.com/office/drawing/2014/main" id="{44F98D6B-A014-49DE-BFE5-4440AB6347B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11000" y="2169000"/>
              <a:ext cx="3753000" cy="3753000"/>
            </a:xfrm>
            <a:prstGeom prst="rect">
              <a:avLst/>
            </a:prstGeom>
          </p:spPr>
        </p:pic>
      </p:grpSp>
      <p:sp>
        <p:nvSpPr>
          <p:cNvPr id="1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pic>
        <p:nvPicPr>
          <p:cNvPr id="2" name="Picture 1">
            <a:hlinkClick r:id="rId7"/>
          </p:cNvPr>
          <p:cNvPicPr>
            <a:picLocks noChangeAspect="1"/>
          </p:cNvPicPr>
          <p:nvPr/>
        </p:nvPicPr>
        <p:blipFill>
          <a:blip r:embed="rId8"/>
          <a:stretch>
            <a:fillRect/>
          </a:stretch>
        </p:blipFill>
        <p:spPr>
          <a:xfrm>
            <a:off x="7034489" y="4200033"/>
            <a:ext cx="2160000" cy="2160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359753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idx="10"/>
          </p:nvPr>
        </p:nvSpPr>
        <p:spPr/>
        <p:txBody>
          <a:bodyPr/>
          <a:lstStyle/>
          <a:p>
            <a:r>
              <a:rPr lang="en-US" dirty="0"/>
              <a:t>Previous Module (M5)</a:t>
            </a:r>
          </a:p>
        </p:txBody>
      </p:sp>
      <p:pic>
        <p:nvPicPr>
          <p:cNvPr id="3" name="Picture 2">
            <a:extLst>
              <a:ext uri="{FF2B5EF4-FFF2-40B4-BE49-F238E27FC236}">
                <a16:creationId xmlns:a16="http://schemas.microsoft.com/office/drawing/2014/main" id="{F4BC5447-024A-4A72-AAD7-39B06FD947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67676" y="686514"/>
            <a:ext cx="3809008" cy="3809008"/>
          </a:xfrm>
          <a:prstGeom prst="rect">
            <a:avLst/>
          </a:prstGeom>
        </p:spPr>
      </p:pic>
      <p:sp>
        <p:nvSpPr>
          <p:cNvPr id="4" name="Subtitle 3"/>
          <p:cNvSpPr>
            <a:spLocks noGrp="1"/>
          </p:cNvSpPr>
          <p:nvPr>
            <p:ph type="subTitle" sz="quarter" idx="11"/>
          </p:nvPr>
        </p:nvSpPr>
        <p:spPr/>
        <p:txBody>
          <a:bodyPr/>
          <a:lstStyle/>
          <a:p>
            <a:r>
              <a:rPr lang="en-US" dirty="0"/>
              <a:t>Quick Overview</a:t>
            </a:r>
          </a:p>
        </p:txBody>
      </p:sp>
    </p:spTree>
    <p:extLst>
      <p:ext uri="{BB962C8B-B14F-4D97-AF65-F5344CB8AC3E}">
        <p14:creationId xmlns:p14="http://schemas.microsoft.com/office/powerpoint/2010/main" val="25061757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3"/>
          </p:nvPr>
        </p:nvSpPr>
        <p:spPr/>
        <p:txBody>
          <a:bodyPr>
            <a:normAutofit/>
          </a:bodyPr>
          <a:lstStyle/>
          <a:p>
            <a:pPr marL="446088" indent="-446088">
              <a:lnSpc>
                <a:spcPts val="4000"/>
              </a:lnSpc>
              <a:buFontTx/>
              <a:buAutoNum type="arabicPeriod"/>
            </a:pPr>
            <a:r>
              <a:rPr lang="en-US" dirty="0"/>
              <a:t>Virtualization with KVM</a:t>
            </a:r>
          </a:p>
          <a:p>
            <a:pPr marL="446088" indent="-446088">
              <a:lnSpc>
                <a:spcPts val="4000"/>
              </a:lnSpc>
              <a:buFontTx/>
              <a:buAutoNum type="arabicPeriod"/>
            </a:pPr>
            <a:r>
              <a:rPr lang="en-US" dirty="0"/>
              <a:t>Containerization with LXC</a:t>
            </a:r>
          </a:p>
          <a:p>
            <a:pPr marL="446088" indent="-446088">
              <a:lnSpc>
                <a:spcPts val="4000"/>
              </a:lnSpc>
              <a:buFontTx/>
              <a:buAutoNum type="arabicPeriod"/>
            </a:pPr>
            <a:r>
              <a:rPr lang="en-US" dirty="0"/>
              <a:t>Containerization with Docker</a:t>
            </a:r>
          </a:p>
        </p:txBody>
      </p:sp>
      <p:sp>
        <p:nvSpPr>
          <p:cNvPr id="444418" name="Rectangle 2"/>
          <p:cNvSpPr>
            <a:spLocks noGrp="1" noChangeArrowheads="1"/>
          </p:cNvSpPr>
          <p:nvPr>
            <p:ph type="title"/>
          </p:nvPr>
        </p:nvSpPr>
        <p:spPr/>
        <p:txBody>
          <a:bodyPr>
            <a:normAutofit/>
          </a:bodyPr>
          <a:lstStyle/>
          <a:p>
            <a:r>
              <a:rPr lang="en-US" dirty="0"/>
              <a:t>What We Covered</a:t>
            </a:r>
            <a:endParaRPr lang="bg-BG" dirty="0"/>
          </a:p>
        </p:txBody>
      </p:sp>
      <p:sp>
        <p:nvSpPr>
          <p:cNvPr id="4"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16469869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idx="10"/>
          </p:nvPr>
        </p:nvSpPr>
        <p:spPr/>
        <p:txBody>
          <a:bodyPr/>
          <a:lstStyle/>
          <a:p>
            <a:r>
              <a:rPr lang="en-US" dirty="0"/>
              <a:t>This Module (M6)</a:t>
            </a:r>
          </a:p>
        </p:txBody>
      </p:sp>
      <p:sp>
        <p:nvSpPr>
          <p:cNvPr id="3" name="Subtitle 2"/>
          <p:cNvSpPr>
            <a:spLocks noGrp="1"/>
          </p:cNvSpPr>
          <p:nvPr>
            <p:ph type="subTitle" sz="quarter" idx="11"/>
          </p:nvPr>
        </p:nvSpPr>
        <p:spPr/>
        <p:txBody>
          <a:bodyPr/>
          <a:lstStyle/>
          <a:p>
            <a:r>
              <a:rPr lang="en-US" dirty="0"/>
              <a:t>Topics</a:t>
            </a:r>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45223" y1="87437" x2="69427" y2="75879"/>
                        <a14:foregroundMark x1="61146" y1="90955" x2="42675" y2="79397"/>
                        <a14:foregroundMark x1="65605" y1="24623" x2="35032" y2="22613"/>
                      </a14:backgroundRemoval>
                    </a14:imgEffect>
                  </a14:imgLayer>
                </a14:imgProps>
              </a:ext>
            </a:extLst>
          </a:blip>
          <a:stretch>
            <a:fillRect/>
          </a:stretch>
        </p:blipFill>
        <p:spPr>
          <a:xfrm>
            <a:off x="4836000" y="1089000"/>
            <a:ext cx="2430000" cy="3080064"/>
          </a:xfrm>
          <a:prstGeom prst="rect">
            <a:avLst/>
          </a:prstGeom>
        </p:spPr>
      </p:pic>
    </p:spTree>
    <p:extLst>
      <p:ext uri="{BB962C8B-B14F-4D97-AF65-F5344CB8AC3E}">
        <p14:creationId xmlns:p14="http://schemas.microsoft.com/office/powerpoint/2010/main" val="18622183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3"/>
          </p:nvPr>
        </p:nvSpPr>
        <p:spPr/>
        <p:txBody>
          <a:bodyPr>
            <a:normAutofit/>
          </a:bodyPr>
          <a:lstStyle/>
          <a:p>
            <a:pPr marL="446088" indent="-446088">
              <a:lnSpc>
                <a:spcPts val="4000"/>
              </a:lnSpc>
              <a:buFontTx/>
              <a:buAutoNum type="arabicPeriod"/>
            </a:pPr>
            <a:r>
              <a:rPr lang="en-US" dirty="0"/>
              <a:t>High Availability Concepts</a:t>
            </a:r>
          </a:p>
          <a:p>
            <a:pPr marL="446088" indent="-446088">
              <a:lnSpc>
                <a:spcPts val="4000"/>
              </a:lnSpc>
              <a:buFontTx/>
              <a:buAutoNum type="arabicPeriod"/>
            </a:pPr>
            <a:r>
              <a:rPr lang="en-US" dirty="0"/>
              <a:t>Load Balancing</a:t>
            </a:r>
          </a:p>
          <a:p>
            <a:pPr marL="446088" indent="-446088">
              <a:lnSpc>
                <a:spcPts val="4000"/>
              </a:lnSpc>
              <a:buFontTx/>
              <a:buAutoNum type="arabicPeriod"/>
            </a:pPr>
            <a:r>
              <a:rPr lang="en-US" dirty="0"/>
              <a:t>Failover Clusters</a:t>
            </a:r>
          </a:p>
          <a:p>
            <a:pPr marL="446088" indent="-446088">
              <a:lnSpc>
                <a:spcPts val="4000"/>
              </a:lnSpc>
              <a:buFontTx/>
              <a:buAutoNum type="arabicPeriod"/>
            </a:pPr>
            <a:r>
              <a:rPr lang="en-US" dirty="0"/>
              <a:t>Failover of LVM and NFS</a:t>
            </a:r>
          </a:p>
        </p:txBody>
      </p:sp>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Tree>
    <p:extLst>
      <p:ext uri="{BB962C8B-B14F-4D97-AF65-F5344CB8AC3E}">
        <p14:creationId xmlns:p14="http://schemas.microsoft.com/office/powerpoint/2010/main" val="8869588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idx="10"/>
          </p:nvPr>
        </p:nvSpPr>
        <p:spPr/>
        <p:txBody>
          <a:bodyPr/>
          <a:lstStyle/>
          <a:p>
            <a:r>
              <a:rPr lang="en-US" dirty="0"/>
              <a:t>High Availability 101</a:t>
            </a:r>
          </a:p>
        </p:txBody>
      </p:sp>
      <p:sp>
        <p:nvSpPr>
          <p:cNvPr id="3" name="Subtitle 2"/>
          <p:cNvSpPr>
            <a:spLocks noGrp="1"/>
          </p:cNvSpPr>
          <p:nvPr>
            <p:ph type="subTitle" sz="quarter" idx="11"/>
          </p:nvPr>
        </p:nvSpPr>
        <p:spPr/>
        <p:txBody>
          <a:bodyPr/>
          <a:lstStyle/>
          <a:p>
            <a:r>
              <a:rPr lang="en-US" dirty="0"/>
              <a:t>Concepts</a:t>
            </a: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45223" y1="87437" x2="69427" y2="75879"/>
                        <a14:foregroundMark x1="61146" y1="90955" x2="42675" y2="79397"/>
                        <a14:foregroundMark x1="65605" y1="24623" x2="35032" y2="22613"/>
                      </a14:backgroundRemoval>
                    </a14:imgEffect>
                  </a14:imgLayer>
                </a14:imgProps>
              </a:ext>
            </a:extLst>
          </a:blip>
          <a:stretch>
            <a:fillRect/>
          </a:stretch>
        </p:blipFill>
        <p:spPr>
          <a:xfrm>
            <a:off x="4836000" y="1089000"/>
            <a:ext cx="2430000" cy="3080064"/>
          </a:xfrm>
          <a:prstGeom prst="rect">
            <a:avLst/>
          </a:prstGeom>
        </p:spPr>
      </p:pic>
    </p:spTree>
    <p:extLst>
      <p:ext uri="{BB962C8B-B14F-4D97-AF65-F5344CB8AC3E}">
        <p14:creationId xmlns:p14="http://schemas.microsoft.com/office/powerpoint/2010/main" val="4714587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529E77-90B7-4568-A511-F109F4F4E6D1}"/>
              </a:ext>
            </a:extLst>
          </p:cNvPr>
          <p:cNvSpPr>
            <a:spLocks noGrp="1"/>
          </p:cNvSpPr>
          <p:nvPr>
            <p:ph type="body" sz="quarter" idx="10"/>
          </p:nvPr>
        </p:nvSpPr>
        <p:spPr/>
        <p:txBody>
          <a:bodyPr/>
          <a:lstStyle/>
          <a:p>
            <a:pPr>
              <a:buClr>
                <a:schemeClr val="tx1"/>
              </a:buClr>
            </a:pPr>
            <a:r>
              <a:rPr lang="en-US" b="1" dirty="0">
                <a:solidFill>
                  <a:schemeClr val="bg1"/>
                </a:solidFill>
              </a:rPr>
              <a:t>Node</a:t>
            </a:r>
            <a:r>
              <a:rPr lang="en-US" dirty="0"/>
              <a:t> is a single physical or virtual machine that runs </a:t>
            </a:r>
            <a:br>
              <a:rPr lang="en-US" dirty="0"/>
            </a:br>
            <a:r>
              <a:rPr lang="en-US" dirty="0"/>
              <a:t>services in a cluster</a:t>
            </a:r>
          </a:p>
          <a:p>
            <a:pPr>
              <a:buClr>
                <a:schemeClr val="tx1"/>
              </a:buClr>
            </a:pPr>
            <a:r>
              <a:rPr lang="en-US" b="1" dirty="0">
                <a:solidFill>
                  <a:schemeClr val="bg1"/>
                </a:solidFill>
              </a:rPr>
              <a:t>Cluster</a:t>
            </a:r>
            <a:r>
              <a:rPr lang="en-US" dirty="0"/>
              <a:t> is a group of two or more nodes that work together</a:t>
            </a:r>
          </a:p>
          <a:p>
            <a:pPr>
              <a:buClr>
                <a:schemeClr val="tx1"/>
              </a:buClr>
            </a:pPr>
            <a:r>
              <a:rPr lang="en-US" b="1" dirty="0">
                <a:solidFill>
                  <a:schemeClr val="bg1"/>
                </a:solidFill>
              </a:rPr>
              <a:t>High availability</a:t>
            </a:r>
            <a:r>
              <a:rPr lang="en-US" b="1" dirty="0"/>
              <a:t> </a:t>
            </a:r>
            <a:r>
              <a:rPr lang="en-US" dirty="0"/>
              <a:t>is a set of techniques that aim to provide 100% availability of a resource or service</a:t>
            </a:r>
          </a:p>
          <a:p>
            <a:pPr>
              <a:buClr>
                <a:schemeClr val="tx1"/>
              </a:buClr>
            </a:pPr>
            <a:r>
              <a:rPr lang="en-US" b="1" dirty="0">
                <a:solidFill>
                  <a:schemeClr val="bg1"/>
                </a:solidFill>
              </a:rPr>
              <a:t>Failover</a:t>
            </a:r>
            <a:r>
              <a:rPr lang="en-US" b="1" dirty="0"/>
              <a:t> </a:t>
            </a:r>
            <a:r>
              <a:rPr lang="en-US" dirty="0"/>
              <a:t>is a concept of switching over to a backup node</a:t>
            </a:r>
          </a:p>
        </p:txBody>
      </p:sp>
      <p:sp>
        <p:nvSpPr>
          <p:cNvPr id="3" name="Title 2">
            <a:extLst>
              <a:ext uri="{FF2B5EF4-FFF2-40B4-BE49-F238E27FC236}">
                <a16:creationId xmlns:a16="http://schemas.microsoft.com/office/drawing/2014/main" id="{A8F4F11E-F619-4C5A-ADC0-55E69E991563}"/>
              </a:ext>
            </a:extLst>
          </p:cNvPr>
          <p:cNvSpPr>
            <a:spLocks noGrp="1"/>
          </p:cNvSpPr>
          <p:nvPr>
            <p:ph type="title"/>
          </p:nvPr>
        </p:nvSpPr>
        <p:spPr/>
        <p:txBody>
          <a:bodyPr>
            <a:normAutofit/>
          </a:bodyPr>
          <a:lstStyle/>
          <a:p>
            <a:r>
              <a:rPr lang="en-US" dirty="0"/>
              <a:t>Terminology (1)</a:t>
            </a:r>
          </a:p>
        </p:txBody>
      </p:sp>
      <p:sp>
        <p:nvSpPr>
          <p:cNvPr id="4"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31076364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4384</TotalTime>
  <Words>2726</Words>
  <Application>Microsoft Office PowerPoint</Application>
  <PresentationFormat>Widescreen</PresentationFormat>
  <Paragraphs>285</Paragraphs>
  <Slides>39</Slides>
  <Notes>17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Consolas</vt:lpstr>
      <vt:lpstr>Wingdings</vt:lpstr>
      <vt:lpstr>Wingdings 2</vt:lpstr>
      <vt:lpstr>SoftUni</vt:lpstr>
      <vt:lpstr>Clustering and High Availability</vt:lpstr>
      <vt:lpstr>Have a Question?</vt:lpstr>
      <vt:lpstr>Homework Progress</vt:lpstr>
      <vt:lpstr>Previous Module (M5)</vt:lpstr>
      <vt:lpstr>What We Covered</vt:lpstr>
      <vt:lpstr>This Module (M6)</vt:lpstr>
      <vt:lpstr>Table of Contents</vt:lpstr>
      <vt:lpstr>High Availability 101</vt:lpstr>
      <vt:lpstr>Terminology (1)</vt:lpstr>
      <vt:lpstr>Terminology (2)</vt:lpstr>
      <vt:lpstr>Measures</vt:lpstr>
      <vt:lpstr>Cluster Types</vt:lpstr>
      <vt:lpstr>Cluster Architectures</vt:lpstr>
      <vt:lpstr>Recovery</vt:lpstr>
      <vt:lpstr>High Availability 101</vt:lpstr>
      <vt:lpstr>Linux Virtual Server (LVS)</vt:lpstr>
      <vt:lpstr>Load Balancing Methods</vt:lpstr>
      <vt:lpstr>Scheduling Algorithms*</vt:lpstr>
      <vt:lpstr>Keepalived and Ldirectord</vt:lpstr>
      <vt:lpstr>HAProxy</vt:lpstr>
      <vt:lpstr>Practice: High Availability 101</vt:lpstr>
      <vt:lpstr>High Availability 102</vt:lpstr>
      <vt:lpstr>Pacemaker</vt:lpstr>
      <vt:lpstr>Cluster Architecture</vt:lpstr>
      <vt:lpstr>Cluster Architecture</vt:lpstr>
      <vt:lpstr>Pacemaker Stack</vt:lpstr>
      <vt:lpstr>Pacemaker Architecture</vt:lpstr>
      <vt:lpstr>Pacemaker Architecture</vt:lpstr>
      <vt:lpstr>Pacemaker V1.x vs 2.x</vt:lpstr>
      <vt:lpstr>Corosync Cluster Engine </vt:lpstr>
      <vt:lpstr>High Availability in Enterprise Distributions</vt:lpstr>
      <vt:lpstr>Practice: High Availability 102</vt:lpstr>
      <vt:lpstr>High Availability 103</vt:lpstr>
      <vt:lpstr>Practice: High Availability 103</vt:lpstr>
      <vt:lpstr>Questions?</vt:lpstr>
      <vt:lpstr>License</vt:lpstr>
      <vt:lpstr>Trainings @ Software University (SoftUni)</vt:lpstr>
      <vt:lpstr>SoftUni Diamond Partners</vt:lpstr>
      <vt:lpstr>Educational Partners</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LSAA - M3 - Slides - Clustering and High Availability</dc:title>
  <dc:subject>Software Development</dc:subject>
  <dc:creator>Software University</dc:creator>
  <cp:keywords>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Dimitar Zahariev</cp:lastModifiedBy>
  <cp:revision>20</cp:revision>
  <dcterms:created xsi:type="dcterms:W3CDTF">2018-05-23T13:08:44Z</dcterms:created>
  <dcterms:modified xsi:type="dcterms:W3CDTF">2021-10-08T15:02:47Z</dcterms:modified>
  <cp:category>computer programming; programming</cp:category>
</cp:coreProperties>
</file>