
<file path=[Content_Types].xml><?xml version="1.0" encoding="utf-8"?>
<Types xmlns="http://schemas.openxmlformats.org/package/2006/content-types">
  <Default Extension="emf" ContentType="image/x-emf"/>
  <Default Extension="jfif" ContentType="image/png"/>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3"/>
  </p:notesMasterIdLst>
  <p:handoutMasterIdLst>
    <p:handoutMasterId r:id="rId54"/>
  </p:handoutMasterIdLst>
  <p:sldIdLst>
    <p:sldId id="256" r:id="rId2"/>
    <p:sldId id="257" r:id="rId3"/>
    <p:sldId id="306" r:id="rId4"/>
    <p:sldId id="307" r:id="rId5"/>
    <p:sldId id="308" r:id="rId6"/>
    <p:sldId id="309" r:id="rId7"/>
    <p:sldId id="258" r:id="rId8"/>
    <p:sldId id="259" r:id="rId9"/>
    <p:sldId id="260" r:id="rId10"/>
    <p:sldId id="261" r:id="rId11"/>
    <p:sldId id="305"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302" r:id="rId48"/>
    <p:sldId id="303" r:id="rId49"/>
    <p:sldId id="304" r:id="rId50"/>
    <p:sldId id="317"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58BE266-B911-4A28-BF59-6877C810D315}">
          <p14:sldIdLst>
            <p14:sldId id="256"/>
            <p14:sldId id="257"/>
          </p14:sldIdLst>
        </p14:section>
        <p14:section name="Previous Module" id="{73DDB210-B254-4FE3-8B0F-EBD0D4E1B16B}">
          <p14:sldIdLst>
            <p14:sldId id="306"/>
            <p14:sldId id="307"/>
            <p14:sldId id="308"/>
          </p14:sldIdLst>
        </p14:section>
        <p14:section name="This Module" id="{CE3337E4-90CD-4557-986D-F102454EABF1}">
          <p14:sldIdLst>
            <p14:sldId id="309"/>
            <p14:sldId id="258"/>
          </p14:sldIdLst>
        </p14:section>
        <p14:section name="Virtualization with KVM" id="{511D361B-EF06-47EB-AA3B-52D6DE66560E}">
          <p14:sldIdLst>
            <p14:sldId id="259"/>
            <p14:sldId id="260"/>
            <p14:sldId id="261"/>
            <p14:sldId id="305"/>
            <p14:sldId id="262"/>
            <p14:sldId id="263"/>
            <p14:sldId id="264"/>
            <p14:sldId id="265"/>
            <p14:sldId id="266"/>
            <p14:sldId id="267"/>
            <p14:sldId id="268"/>
          </p14:sldIdLst>
        </p14:section>
        <p14:section name="Containerization with LXC" id="{371254DA-0AA3-4BF9-A175-2632B27486C3}">
          <p14:sldIdLst>
            <p14:sldId id="269"/>
            <p14:sldId id="270"/>
            <p14:sldId id="271"/>
            <p14:sldId id="272"/>
            <p14:sldId id="273"/>
            <p14:sldId id="274"/>
            <p14:sldId id="275"/>
            <p14:sldId id="276"/>
            <p14:sldId id="277"/>
            <p14:sldId id="278"/>
            <p14:sldId id="279"/>
            <p14:sldId id="280"/>
          </p14:sldIdLst>
        </p14:section>
        <p14:section name="Containerization with Docker" id="{6C9AB858-5C32-4325-B7E3-C930DFBA7969}">
          <p14:sldIdLst>
            <p14:sldId id="281"/>
            <p14:sldId id="282"/>
            <p14:sldId id="283"/>
            <p14:sldId id="284"/>
            <p14:sldId id="285"/>
            <p14:sldId id="286"/>
            <p14:sldId id="287"/>
            <p14:sldId id="288"/>
            <p14:sldId id="289"/>
            <p14:sldId id="290"/>
            <p14:sldId id="291"/>
            <p14:sldId id="292"/>
            <p14:sldId id="293"/>
            <p14:sldId id="294"/>
            <p14:sldId id="295"/>
            <p14:sldId id="296"/>
          </p14:sldIdLst>
        </p14:section>
        <p14:section name="Conclusion" id="{BF4D3DF3-75F7-425B-AB86-25CE83DF37CC}">
          <p14:sldIdLst>
            <p14:sldId id="302"/>
            <p14:sldId id="303"/>
            <p14:sldId id="304"/>
          </p14:sldIdLst>
        </p14:section>
        <p14:section name="SoftUni Partners" id="{77FF60FB-DF4F-45C3-AB3C-55DF0EF18D57}">
          <p14:sldIdLst>
            <p14:sldId id="317"/>
            <p14:sldId id="31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D4303-FD87-4069-A32B-4C837699D2CB}" v="4" dt="2021-10-01T14:11:19.76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5214" autoAdjust="0"/>
  </p:normalViewPr>
  <p:slideViewPr>
    <p:cSldViewPr showGuides="1">
      <p:cViewPr varScale="1">
        <p:scale>
          <a:sx n="68" d="100"/>
          <a:sy n="68" d="100"/>
        </p:scale>
        <p:origin x="84" y="39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ar Zahariev" userId="b84e4ebc77879e88" providerId="LiveId" clId="{372D4303-FD87-4069-A32B-4C837699D2CB}"/>
    <pc:docChg chg="undo custSel addSld delSld modSld sldOrd addSection modSection">
      <pc:chgData name="Dimitar Zahariev" userId="b84e4ebc77879e88" providerId="LiveId" clId="{372D4303-FD87-4069-A32B-4C837699D2CB}" dt="2021-10-01T14:13:54.752" v="30" actId="20577"/>
      <pc:docMkLst>
        <pc:docMk/>
      </pc:docMkLst>
      <pc:sldChg chg="add del">
        <pc:chgData name="Dimitar Zahariev" userId="b84e4ebc77879e88" providerId="LiveId" clId="{372D4303-FD87-4069-A32B-4C837699D2CB}" dt="2021-10-01T14:07:20.879" v="1"/>
        <pc:sldMkLst>
          <pc:docMk/>
          <pc:sldMk cId="1022073263" sldId="257"/>
        </pc:sldMkLst>
      </pc:sldChg>
      <pc:sldChg chg="ord">
        <pc:chgData name="Dimitar Zahariev" userId="b84e4ebc77879e88" providerId="LiveId" clId="{372D4303-FD87-4069-A32B-4C837699D2CB}" dt="2021-10-01T14:08:04.503" v="9" actId="20578"/>
        <pc:sldMkLst>
          <pc:docMk/>
          <pc:sldMk cId="1646986932" sldId="258"/>
        </pc:sldMkLst>
      </pc:sldChg>
      <pc:sldChg chg="modSp mod">
        <pc:chgData name="Dimitar Zahariev" userId="b84e4ebc77879e88" providerId="LiveId" clId="{372D4303-FD87-4069-A32B-4C837699D2CB}" dt="2021-10-01T14:07:21.120" v="2" actId="27636"/>
        <pc:sldMkLst>
          <pc:docMk/>
          <pc:sldMk cId="144186764" sldId="304"/>
        </pc:sldMkLst>
        <pc:spChg chg="mod">
          <ac:chgData name="Dimitar Zahariev" userId="b84e4ebc77879e88" providerId="LiveId" clId="{372D4303-FD87-4069-A32B-4C837699D2CB}" dt="2021-10-01T14:07:21.120" v="2" actId="27636"/>
          <ac:spMkLst>
            <pc:docMk/>
            <pc:sldMk cId="144186764" sldId="304"/>
            <ac:spMk id="4" creationId="{00000000-0000-0000-0000-000000000000}"/>
          </ac:spMkLst>
        </pc:spChg>
      </pc:sldChg>
      <pc:sldChg chg="del">
        <pc:chgData name="Dimitar Zahariev" userId="b84e4ebc77879e88" providerId="LiveId" clId="{372D4303-FD87-4069-A32B-4C837699D2CB}" dt="2021-10-01T14:07:22.539" v="3" actId="47"/>
        <pc:sldMkLst>
          <pc:docMk/>
          <pc:sldMk cId="1635641040" sldId="306"/>
        </pc:sldMkLst>
      </pc:sldChg>
      <pc:sldChg chg="modSp add mod">
        <pc:chgData name="Dimitar Zahariev" userId="b84e4ebc77879e88" providerId="LiveId" clId="{372D4303-FD87-4069-A32B-4C837699D2CB}" dt="2021-10-01T14:08:09.233" v="10" actId="20577"/>
        <pc:sldMkLst>
          <pc:docMk/>
          <pc:sldMk cId="2506175793" sldId="306"/>
        </pc:sldMkLst>
        <pc:spChg chg="mod">
          <ac:chgData name="Dimitar Zahariev" userId="b84e4ebc77879e88" providerId="LiveId" clId="{372D4303-FD87-4069-A32B-4C837699D2CB}" dt="2021-10-01T14:08:09.233" v="10" actId="20577"/>
          <ac:spMkLst>
            <pc:docMk/>
            <pc:sldMk cId="2506175793" sldId="306"/>
            <ac:spMk id="2" creationId="{00000000-0000-0000-0000-000000000000}"/>
          </ac:spMkLst>
        </pc:spChg>
      </pc:sldChg>
      <pc:sldChg chg="modSp add mod">
        <pc:chgData name="Dimitar Zahariev" userId="b84e4ebc77879e88" providerId="LiveId" clId="{372D4303-FD87-4069-A32B-4C837699D2CB}" dt="2021-10-01T14:08:19.299" v="11"/>
        <pc:sldMkLst>
          <pc:docMk/>
          <pc:sldMk cId="2505107376" sldId="307"/>
        </pc:sldMkLst>
        <pc:spChg chg="mod">
          <ac:chgData name="Dimitar Zahariev" userId="b84e4ebc77879e88" providerId="LiveId" clId="{372D4303-FD87-4069-A32B-4C837699D2CB}" dt="2021-10-01T14:08:19.299" v="11"/>
          <ac:spMkLst>
            <pc:docMk/>
            <pc:sldMk cId="2505107376" sldId="307"/>
            <ac:spMk id="444419" creationId="{00000000-0000-0000-0000-000000000000}"/>
          </ac:spMkLst>
        </pc:spChg>
      </pc:sldChg>
      <pc:sldChg chg="addSp delSp modSp add mod">
        <pc:chgData name="Dimitar Zahariev" userId="b84e4ebc77879e88" providerId="LiveId" clId="{372D4303-FD87-4069-A32B-4C837699D2CB}" dt="2021-10-01T14:13:54.752" v="30" actId="20577"/>
        <pc:sldMkLst>
          <pc:docMk/>
          <pc:sldMk cId="3869821398" sldId="308"/>
        </pc:sldMkLst>
        <pc:spChg chg="add del mod">
          <ac:chgData name="Dimitar Zahariev" userId="b84e4ebc77879e88" providerId="LiveId" clId="{372D4303-FD87-4069-A32B-4C837699D2CB}" dt="2021-10-01T14:13:17.869" v="27"/>
          <ac:spMkLst>
            <pc:docMk/>
            <pc:sldMk cId="3869821398" sldId="308"/>
            <ac:spMk id="2" creationId="{3673FE4E-EEE9-4243-8EA2-A4186A90EF1B}"/>
          </ac:spMkLst>
        </pc:spChg>
        <pc:spChg chg="mod">
          <ac:chgData name="Dimitar Zahariev" userId="b84e4ebc77879e88" providerId="LiveId" clId="{372D4303-FD87-4069-A32B-4C837699D2CB}" dt="2021-10-01T14:13:22.567" v="28"/>
          <ac:spMkLst>
            <pc:docMk/>
            <pc:sldMk cId="3869821398" sldId="308"/>
            <ac:spMk id="6" creationId="{D1304390-0921-43DC-A598-CCDB6F4F4460}"/>
          </ac:spMkLst>
        </pc:spChg>
        <pc:spChg chg="mod">
          <ac:chgData name="Dimitar Zahariev" userId="b84e4ebc77879e88" providerId="LiveId" clId="{372D4303-FD87-4069-A32B-4C837699D2CB}" dt="2021-10-01T14:13:54.752" v="30" actId="20577"/>
          <ac:spMkLst>
            <pc:docMk/>
            <pc:sldMk cId="3869821398" sldId="308"/>
            <ac:spMk id="9" creationId="{16C90485-57AA-45B3-B87B-63547FA5C77E}"/>
          </ac:spMkLst>
        </pc:spChg>
      </pc:sldChg>
      <pc:sldChg chg="modSp add mod ord">
        <pc:chgData name="Dimitar Zahariev" userId="b84e4ebc77879e88" providerId="LiveId" clId="{372D4303-FD87-4069-A32B-4C837699D2CB}" dt="2021-10-01T14:08:47.423" v="17" actId="20577"/>
        <pc:sldMkLst>
          <pc:docMk/>
          <pc:sldMk cId="1862218309" sldId="309"/>
        </pc:sldMkLst>
        <pc:spChg chg="mod">
          <ac:chgData name="Dimitar Zahariev" userId="b84e4ebc77879e88" providerId="LiveId" clId="{372D4303-FD87-4069-A32B-4C837699D2CB}" dt="2021-10-01T14:08:47.423" v="17" actId="20577"/>
          <ac:spMkLst>
            <pc:docMk/>
            <pc:sldMk cId="1862218309" sldId="309"/>
            <ac:spMk id="2" creationId="{00000000-0000-0000-0000-000000000000}"/>
          </ac:spMkLst>
        </pc:spChg>
      </pc:sldChg>
      <pc:sldChg chg="add">
        <pc:chgData name="Dimitar Zahariev" userId="b84e4ebc77879e88" providerId="LiveId" clId="{372D4303-FD87-4069-A32B-4C837699D2CB}" dt="2021-10-01T14:11:19.767" v="18"/>
        <pc:sldMkLst>
          <pc:docMk/>
          <pc:sldMk cId="3684604502" sldId="317"/>
        </pc:sldMkLst>
      </pc:sldChg>
      <pc:sldChg chg="add">
        <pc:chgData name="Dimitar Zahariev" userId="b84e4ebc77879e88" providerId="LiveId" clId="{372D4303-FD87-4069-A32B-4C837699D2CB}" dt="2021-10-01T14:11:19.767" v="18"/>
        <pc:sldMkLst>
          <pc:docMk/>
          <pc:sldMk cId="343597536" sldId="31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bg-BG"/>
        </a:p>
      </c:txPr>
    </c:title>
    <c:autoTitleDeleted val="0"/>
    <c:plotArea>
      <c:layout/>
      <c:barChart>
        <c:barDir val="col"/>
        <c:grouping val="clustered"/>
        <c:varyColors val="0"/>
        <c:ser>
          <c:idx val="0"/>
          <c:order val="0"/>
          <c:tx>
            <c:strRef>
              <c:f>Sheet1!$B$1</c:f>
              <c:strCache>
                <c:ptCount val="1"/>
                <c:pt idx="0">
                  <c:v>Uploaded Solutions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bg-B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M1</c:v>
                </c:pt>
                <c:pt idx="1">
                  <c:v>M2</c:v>
                </c:pt>
                <c:pt idx="2">
                  <c:v>M3</c:v>
                </c:pt>
                <c:pt idx="3">
                  <c:v>M4</c:v>
                </c:pt>
              </c:strCache>
            </c:strRef>
          </c:cat>
          <c:val>
            <c:numRef>
              <c:f>Sheet1!$B$2:$B$5</c:f>
              <c:numCache>
                <c:formatCode>General</c:formatCode>
                <c:ptCount val="4"/>
                <c:pt idx="0">
                  <c:v>64</c:v>
                </c:pt>
                <c:pt idx="1">
                  <c:v>53</c:v>
                </c:pt>
                <c:pt idx="2">
                  <c:v>23</c:v>
                </c:pt>
                <c:pt idx="3">
                  <c:v>8</c:v>
                </c:pt>
              </c:numCache>
            </c:numRef>
          </c:val>
          <c:extLst>
            <c:ext xmlns:c16="http://schemas.microsoft.com/office/drawing/2014/chart" uri="{C3380CC4-5D6E-409C-BE32-E72D297353CC}">
              <c16:uniqueId val="{00000000-C936-493E-98AB-77E5CF6B6FCB}"/>
            </c:ext>
          </c:extLst>
        </c:ser>
        <c:dLbls>
          <c:showLegendKey val="0"/>
          <c:showVal val="0"/>
          <c:showCatName val="0"/>
          <c:showSerName val="0"/>
          <c:showPercent val="0"/>
          <c:showBubbleSize val="0"/>
        </c:dLbls>
        <c:gapWidth val="219"/>
        <c:overlap val="-27"/>
        <c:axId val="1758685808"/>
        <c:axId val="1758688720"/>
      </c:barChart>
      <c:catAx>
        <c:axId val="175868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bg-BG"/>
          </a:p>
        </c:txPr>
        <c:crossAx val="1758688720"/>
        <c:crosses val="autoZero"/>
        <c:auto val="1"/>
        <c:lblAlgn val="ctr"/>
        <c:lblOffset val="100"/>
        <c:noMultiLvlLbl val="0"/>
      </c:catAx>
      <c:valAx>
        <c:axId val="175868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bg-BG"/>
          </a:p>
        </c:txPr>
        <c:crossAx val="175868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bg-BG"/>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1.10.2021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2870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607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1914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39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2109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81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04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0519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0860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reos.com/rkt" TargetMode="External"/><Relationship Id="rId2" Type="http://schemas.openxmlformats.org/officeDocument/2006/relationships/hyperlink" Target="https://www.ubuntu.com/containers/lxd" TargetMode="External"/><Relationship Id="rId1" Type="http://schemas.openxmlformats.org/officeDocument/2006/relationships/slideLayout" Target="../slideLayouts/slideLayout3.xml"/><Relationship Id="rId4" Type="http://schemas.openxmlformats.org/officeDocument/2006/relationships/hyperlink" Target="https://www.docker.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hyperlink" Target="https://hub.docker.com/explore/"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https://softuni.bg/"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coca-colahellenic.com/" TargetMode="External"/><Relationship Id="rId18" Type="http://schemas.openxmlformats.org/officeDocument/2006/relationships/image" Target="../media/image33.png"/><Relationship Id="rId3" Type="http://schemas.openxmlformats.org/officeDocument/2006/relationships/hyperlink" Target="http://www.infragistics.com/" TargetMode="External"/><Relationship Id="rId21" Type="http://schemas.openxmlformats.org/officeDocument/2006/relationships/image" Target="../media/image35.png"/><Relationship Id="rId7" Type="http://schemas.openxmlformats.org/officeDocument/2006/relationships/hyperlink" Target="http://www.postbank.bg/" TargetMode="External"/><Relationship Id="rId12" Type="http://schemas.openxmlformats.org/officeDocument/2006/relationships/image" Target="../media/image30.jpeg"/><Relationship Id="rId17" Type="http://schemas.openxmlformats.org/officeDocument/2006/relationships/hyperlink" Target="https://www.zuehlke.com/" TargetMode="External"/><Relationship Id="rId2" Type="http://schemas.openxmlformats.org/officeDocument/2006/relationships/notesSlide" Target="../notesSlides/notesSlide14.xml"/><Relationship Id="rId16" Type="http://schemas.openxmlformats.org/officeDocument/2006/relationships/image" Target="../media/image32.png"/><Relationship Id="rId20" Type="http://schemas.openxmlformats.org/officeDocument/2006/relationships/image" Target="../media/image34.jfif"/><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29.png"/><Relationship Id="rId19" Type="http://schemas.openxmlformats.org/officeDocument/2006/relationships/hyperlink" Target="https://www.softwaregroup.com/" TargetMode="External"/><Relationship Id="rId4" Type="http://schemas.openxmlformats.org/officeDocument/2006/relationships/image" Target="../media/image26.png"/><Relationship Id="rId9" Type="http://schemas.openxmlformats.org/officeDocument/2006/relationships/hyperlink" Target="http://smartit.bg/" TargetMode="External"/><Relationship Id="rId14" Type="http://schemas.openxmlformats.org/officeDocument/2006/relationships/image" Target="../media/image31.png"/><Relationship Id="rId22" Type="http://schemas.openxmlformats.org/officeDocument/2006/relationships/image" Target="../media/image36.png"/></Relationships>
</file>

<file path=ppt/slides/_rels/slide5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hyperlink" Target="https://www.youtube.com/c/CodeItUpwithIvo" TargetMode="External"/><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codexio.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p:txBody>
          <a:bodyPr>
            <a:normAutofit/>
          </a:bodyPr>
          <a:lstStyle/>
          <a:p>
            <a:r>
              <a:rPr lang="en-US" dirty="0"/>
              <a:t>Virtualization with KVM. Containers with LXC and Docker</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p:txBody>
          <a:bodyPr/>
          <a:lstStyle/>
          <a:p>
            <a:r>
              <a:rPr lang="en-US" dirty="0"/>
              <a:t>Virtualization and Containerization</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4839" y1="25126" x2="65161" y2="23116"/>
                        <a14:foregroundMark x1="36774" y1="88442" x2="63871" y2="81407"/>
                      </a14:backgroundRemoval>
                    </a14:imgEffect>
                  </a14:imgLayer>
                </a14:imgProps>
              </a:ext>
            </a:extLst>
          </a:blip>
          <a:stretch>
            <a:fillRect/>
          </a:stretch>
        </p:blipFill>
        <p:spPr>
          <a:xfrm>
            <a:off x="542773" y="2098506"/>
            <a:ext cx="2115000" cy="2715388"/>
          </a:xfrm>
          <a:prstGeom prst="rect">
            <a:avLst/>
          </a:prstGeom>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291000" y="1196124"/>
            <a:ext cx="11462030" cy="5607875"/>
          </a:xfrm>
        </p:spPr>
        <p:txBody>
          <a:bodyPr>
            <a:noAutofit/>
          </a:bodyPr>
          <a:lstStyle/>
          <a:p>
            <a:r>
              <a:rPr lang="en-US" sz="3000" dirty="0"/>
              <a:t>A </a:t>
            </a:r>
            <a:r>
              <a:rPr lang="en-US" sz="3000" b="1" dirty="0">
                <a:solidFill>
                  <a:schemeClr val="bg1"/>
                </a:solidFill>
              </a:rPr>
              <a:t>hypervisor</a:t>
            </a:r>
            <a:r>
              <a:rPr lang="en-US" sz="3000" dirty="0"/>
              <a:t> or </a:t>
            </a:r>
            <a:r>
              <a:rPr lang="en-US" sz="3000" b="1" dirty="0">
                <a:solidFill>
                  <a:schemeClr val="bg1"/>
                </a:solidFill>
              </a:rPr>
              <a:t>virtual machine monitor</a:t>
            </a:r>
            <a:r>
              <a:rPr lang="en-US" sz="3000" dirty="0">
                <a:solidFill>
                  <a:schemeClr val="bg1"/>
                </a:solidFill>
              </a:rPr>
              <a:t> </a:t>
            </a:r>
            <a:r>
              <a:rPr lang="en-US" sz="3000" dirty="0"/>
              <a:t>is the software layer between the virtual machines and the underlying hardware.</a:t>
            </a:r>
          </a:p>
          <a:p>
            <a:r>
              <a:rPr lang="en-US" sz="3000" dirty="0"/>
              <a:t>Hypervisors are responsible for resource sharing and guest operating systems isolation.</a:t>
            </a:r>
          </a:p>
          <a:p>
            <a:r>
              <a:rPr lang="en-US" sz="3000" dirty="0"/>
              <a:t>In </a:t>
            </a:r>
            <a:r>
              <a:rPr lang="en-US" sz="3000" b="1" dirty="0">
                <a:solidFill>
                  <a:schemeClr val="bg1"/>
                </a:solidFill>
              </a:rPr>
              <a:t>full virtualization </a:t>
            </a:r>
            <a:r>
              <a:rPr lang="en-US" sz="3000" dirty="0"/>
              <a:t>the underlying hardware is fully emulated. This approach does not require guest OS modification but incurs performance penalty.</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Virtualization Terminology</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478202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291000" y="1196125"/>
            <a:ext cx="11462030" cy="5157876"/>
          </a:xfrm>
        </p:spPr>
        <p:txBody>
          <a:bodyPr>
            <a:noAutofit/>
          </a:bodyPr>
          <a:lstStyle/>
          <a:p>
            <a:r>
              <a:rPr lang="en-US" sz="3000" dirty="0"/>
              <a:t>Later, the </a:t>
            </a:r>
            <a:r>
              <a:rPr lang="en-US" sz="3000" b="1" dirty="0">
                <a:solidFill>
                  <a:schemeClr val="bg1"/>
                </a:solidFill>
              </a:rPr>
              <a:t>paravirtualization</a:t>
            </a:r>
            <a:r>
              <a:rPr lang="en-US" sz="3000" dirty="0"/>
              <a:t> were introduced (by Xen). It requires guest OS modification for the particular hypervisor but achieves better performance.</a:t>
            </a:r>
          </a:p>
          <a:p>
            <a:r>
              <a:rPr lang="en-US" sz="3000" dirty="0"/>
              <a:t>With Intel VT and AMD-V the </a:t>
            </a:r>
            <a:r>
              <a:rPr lang="en-US" sz="3000" b="1" dirty="0">
                <a:solidFill>
                  <a:schemeClr val="bg1"/>
                </a:solidFill>
              </a:rPr>
              <a:t>hardware assisted virtualization</a:t>
            </a:r>
            <a:r>
              <a:rPr lang="en-US" sz="3000" dirty="0">
                <a:solidFill>
                  <a:schemeClr val="bg1"/>
                </a:solidFill>
              </a:rPr>
              <a:t> </a:t>
            </a:r>
            <a:r>
              <a:rPr lang="en-US" sz="3000" dirty="0"/>
              <a:t>were introduced. With this approach the CPU and the memory controller are virtualized by the hardware and controlled by the hypervisor. No modification is required of the guest OS. Very good performance.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Virtualization Terminology</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645285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Types of Virtualization</a:t>
            </a:r>
          </a:p>
        </p:txBody>
      </p:sp>
      <p:sp>
        <p:nvSpPr>
          <p:cNvPr id="14" name="Rectangle 13">
            <a:extLst>
              <a:ext uri="{FF2B5EF4-FFF2-40B4-BE49-F238E27FC236}">
                <a16:creationId xmlns:a16="http://schemas.microsoft.com/office/drawing/2014/main" id="{6DABDA84-9C66-4475-995D-1A3D7FA7F77F}"/>
              </a:ext>
            </a:extLst>
          </p:cNvPr>
          <p:cNvSpPr/>
          <p:nvPr/>
        </p:nvSpPr>
        <p:spPr bwMode="auto">
          <a:xfrm>
            <a:off x="1905000" y="4756812"/>
            <a:ext cx="3475704" cy="533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Hardware</a:t>
            </a:r>
          </a:p>
        </p:txBody>
      </p:sp>
      <p:sp>
        <p:nvSpPr>
          <p:cNvPr id="15" name="Rectangle 14">
            <a:extLst>
              <a:ext uri="{FF2B5EF4-FFF2-40B4-BE49-F238E27FC236}">
                <a16:creationId xmlns:a16="http://schemas.microsoft.com/office/drawing/2014/main" id="{5FFD52AE-1250-4125-B141-F25123F90BDF}"/>
              </a:ext>
            </a:extLst>
          </p:cNvPr>
          <p:cNvSpPr/>
          <p:nvPr/>
        </p:nvSpPr>
        <p:spPr bwMode="auto">
          <a:xfrm>
            <a:off x="1905000" y="4267200"/>
            <a:ext cx="3475704" cy="3810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Hypervisor</a:t>
            </a:r>
          </a:p>
        </p:txBody>
      </p:sp>
      <p:sp>
        <p:nvSpPr>
          <p:cNvPr id="16" name="Rectangle 15">
            <a:extLst>
              <a:ext uri="{FF2B5EF4-FFF2-40B4-BE49-F238E27FC236}">
                <a16:creationId xmlns:a16="http://schemas.microsoft.com/office/drawing/2014/main" id="{0688B0AB-7E29-4217-9DFD-A24E4221DF02}"/>
              </a:ext>
            </a:extLst>
          </p:cNvPr>
          <p:cNvSpPr/>
          <p:nvPr/>
        </p:nvSpPr>
        <p:spPr bwMode="auto">
          <a:xfrm>
            <a:off x="1905000" y="3320388"/>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17" name="Rectangle 16">
            <a:extLst>
              <a:ext uri="{FF2B5EF4-FFF2-40B4-BE49-F238E27FC236}">
                <a16:creationId xmlns:a16="http://schemas.microsoft.com/office/drawing/2014/main" id="{97CBA9DD-916B-4523-B464-53BA1D7AD108}"/>
              </a:ext>
            </a:extLst>
          </p:cNvPr>
          <p:cNvSpPr/>
          <p:nvPr/>
        </p:nvSpPr>
        <p:spPr bwMode="auto">
          <a:xfrm>
            <a:off x="2809568" y="3320388"/>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18" name="Rectangle 17">
            <a:extLst>
              <a:ext uri="{FF2B5EF4-FFF2-40B4-BE49-F238E27FC236}">
                <a16:creationId xmlns:a16="http://schemas.microsoft.com/office/drawing/2014/main" id="{F49C9561-3744-4726-8E83-0DA3F6C9FD8D}"/>
              </a:ext>
            </a:extLst>
          </p:cNvPr>
          <p:cNvSpPr/>
          <p:nvPr/>
        </p:nvSpPr>
        <p:spPr bwMode="auto">
          <a:xfrm>
            <a:off x="3714136" y="3320388"/>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19" name="Rectangle 18">
            <a:extLst>
              <a:ext uri="{FF2B5EF4-FFF2-40B4-BE49-F238E27FC236}">
                <a16:creationId xmlns:a16="http://schemas.microsoft.com/office/drawing/2014/main" id="{0FE9C9F0-9F4B-4BC0-A61F-77A7AF994365}"/>
              </a:ext>
            </a:extLst>
          </p:cNvPr>
          <p:cNvSpPr/>
          <p:nvPr/>
        </p:nvSpPr>
        <p:spPr bwMode="auto">
          <a:xfrm>
            <a:off x="4618704" y="3320388"/>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25" name="TextBox 24">
            <a:extLst>
              <a:ext uri="{FF2B5EF4-FFF2-40B4-BE49-F238E27FC236}">
                <a16:creationId xmlns:a16="http://schemas.microsoft.com/office/drawing/2014/main" id="{3AF6E174-350E-49D9-BB8B-2463C7DA572B}"/>
              </a:ext>
            </a:extLst>
          </p:cNvPr>
          <p:cNvSpPr txBox="1"/>
          <p:nvPr/>
        </p:nvSpPr>
        <p:spPr>
          <a:xfrm>
            <a:off x="7893555" y="5457668"/>
            <a:ext cx="1124374"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t>Type 2</a:t>
            </a:r>
          </a:p>
        </p:txBody>
      </p:sp>
      <p:sp>
        <p:nvSpPr>
          <p:cNvPr id="26" name="TextBox 25">
            <a:extLst>
              <a:ext uri="{FF2B5EF4-FFF2-40B4-BE49-F238E27FC236}">
                <a16:creationId xmlns:a16="http://schemas.microsoft.com/office/drawing/2014/main" id="{EF5B124C-5B60-4DA0-8843-CD814F12832C}"/>
              </a:ext>
            </a:extLst>
          </p:cNvPr>
          <p:cNvSpPr txBox="1"/>
          <p:nvPr/>
        </p:nvSpPr>
        <p:spPr>
          <a:xfrm>
            <a:off x="3247813" y="5455359"/>
            <a:ext cx="1124374"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t>Type 1</a:t>
            </a:r>
          </a:p>
        </p:txBody>
      </p:sp>
      <p:sp>
        <p:nvSpPr>
          <p:cNvPr id="23" name="Rectangle 22">
            <a:extLst>
              <a:ext uri="{FF2B5EF4-FFF2-40B4-BE49-F238E27FC236}">
                <a16:creationId xmlns:a16="http://schemas.microsoft.com/office/drawing/2014/main" id="{63CD34CB-45BC-477B-B315-F67B48EA1565}"/>
              </a:ext>
            </a:extLst>
          </p:cNvPr>
          <p:cNvSpPr/>
          <p:nvPr/>
        </p:nvSpPr>
        <p:spPr bwMode="auto">
          <a:xfrm>
            <a:off x="6550742" y="4756812"/>
            <a:ext cx="3475704" cy="533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Hardware</a:t>
            </a:r>
          </a:p>
        </p:txBody>
      </p:sp>
      <p:sp>
        <p:nvSpPr>
          <p:cNvPr id="24" name="Rectangle 23">
            <a:extLst>
              <a:ext uri="{FF2B5EF4-FFF2-40B4-BE49-F238E27FC236}">
                <a16:creationId xmlns:a16="http://schemas.microsoft.com/office/drawing/2014/main" id="{9D2A1251-77B0-4A5B-BEB3-8BB212FA0024}"/>
              </a:ext>
            </a:extLst>
          </p:cNvPr>
          <p:cNvSpPr/>
          <p:nvPr/>
        </p:nvSpPr>
        <p:spPr bwMode="auto">
          <a:xfrm>
            <a:off x="6553200" y="3812309"/>
            <a:ext cx="3475704"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Host OS</a:t>
            </a:r>
          </a:p>
        </p:txBody>
      </p:sp>
      <p:sp>
        <p:nvSpPr>
          <p:cNvPr id="27" name="Rectangle 26">
            <a:extLst>
              <a:ext uri="{FF2B5EF4-FFF2-40B4-BE49-F238E27FC236}">
                <a16:creationId xmlns:a16="http://schemas.microsoft.com/office/drawing/2014/main" id="{8AEB8D59-077B-4BC6-AA95-6CF6F317330F}"/>
              </a:ext>
            </a:extLst>
          </p:cNvPr>
          <p:cNvSpPr/>
          <p:nvPr/>
        </p:nvSpPr>
        <p:spPr bwMode="auto">
          <a:xfrm>
            <a:off x="6550742" y="2865497"/>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28" name="Rectangle 27">
            <a:extLst>
              <a:ext uri="{FF2B5EF4-FFF2-40B4-BE49-F238E27FC236}">
                <a16:creationId xmlns:a16="http://schemas.microsoft.com/office/drawing/2014/main" id="{331D0F71-B1F1-4241-BAFC-3FC5D53C446E}"/>
              </a:ext>
            </a:extLst>
          </p:cNvPr>
          <p:cNvSpPr/>
          <p:nvPr/>
        </p:nvSpPr>
        <p:spPr bwMode="auto">
          <a:xfrm>
            <a:off x="7455310" y="2865497"/>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29" name="Rectangle 28">
            <a:extLst>
              <a:ext uri="{FF2B5EF4-FFF2-40B4-BE49-F238E27FC236}">
                <a16:creationId xmlns:a16="http://schemas.microsoft.com/office/drawing/2014/main" id="{6E1CCF6D-6FC4-4FA9-887F-9EF79BD32FD7}"/>
              </a:ext>
            </a:extLst>
          </p:cNvPr>
          <p:cNvSpPr/>
          <p:nvPr/>
        </p:nvSpPr>
        <p:spPr bwMode="auto">
          <a:xfrm>
            <a:off x="8359878" y="2865497"/>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30" name="Rectangle 29">
            <a:extLst>
              <a:ext uri="{FF2B5EF4-FFF2-40B4-BE49-F238E27FC236}">
                <a16:creationId xmlns:a16="http://schemas.microsoft.com/office/drawing/2014/main" id="{1AC843F2-07F9-4D8B-8EB6-722C8B323909}"/>
              </a:ext>
            </a:extLst>
          </p:cNvPr>
          <p:cNvSpPr/>
          <p:nvPr/>
        </p:nvSpPr>
        <p:spPr bwMode="auto">
          <a:xfrm>
            <a:off x="9264446" y="2865497"/>
            <a:ext cx="762000"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Guest OS</a:t>
            </a:r>
          </a:p>
        </p:txBody>
      </p:sp>
      <p:sp>
        <p:nvSpPr>
          <p:cNvPr id="31" name="Rectangle 30">
            <a:extLst>
              <a:ext uri="{FF2B5EF4-FFF2-40B4-BE49-F238E27FC236}">
                <a16:creationId xmlns:a16="http://schemas.microsoft.com/office/drawing/2014/main" id="{7E6515E0-C1E7-4761-88AE-9746D078CC65}"/>
              </a:ext>
            </a:extLst>
          </p:cNvPr>
          <p:cNvSpPr/>
          <p:nvPr/>
        </p:nvSpPr>
        <p:spPr bwMode="auto">
          <a:xfrm>
            <a:off x="6624484" y="3888509"/>
            <a:ext cx="3279058" cy="3810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Hypervisor</a:t>
            </a:r>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0487243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5" grpId="0"/>
      <p:bldP spid="26" grpId="0"/>
      <p:bldP spid="23" grpId="0" animBg="1"/>
      <p:bldP spid="24" grpId="0" animBg="1"/>
      <p:bldP spid="27" grpId="0" animBg="1"/>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Virtualization with Linux (Xen vs KVM)</a:t>
            </a:r>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5931"/>
            <a:ext cx="5676998" cy="4824103"/>
          </a:xfrm>
        </p:spPr>
        <p:txBody>
          <a:bodyPr>
            <a:normAutofit/>
          </a:bodyPr>
          <a:lstStyle/>
          <a:p>
            <a:r>
              <a:rPr lang="en-US" sz="3000" dirty="0"/>
              <a:t>Xen is stand-alone project</a:t>
            </a:r>
          </a:p>
          <a:p>
            <a:r>
              <a:rPr lang="en-US" sz="3000" dirty="0"/>
              <a:t>Some Linux distributions offer native support</a:t>
            </a:r>
          </a:p>
          <a:p>
            <a:r>
              <a:rPr lang="en-US" sz="3000" dirty="0"/>
              <a:t>Offers both paravirtualization and full virtualization</a:t>
            </a:r>
          </a:p>
        </p:txBody>
      </p:sp>
      <p:sp>
        <p:nvSpPr>
          <p:cNvPr id="2" name="Text Placeholder 1">
            <a:extLst>
              <a:ext uri="{FF2B5EF4-FFF2-40B4-BE49-F238E27FC236}">
                <a16:creationId xmlns:a16="http://schemas.microsoft.com/office/drawing/2014/main" id="{7AFFB8E7-EA96-4A67-BBBF-949064086927}"/>
              </a:ext>
            </a:extLst>
          </p:cNvPr>
          <p:cNvSpPr>
            <a:spLocks noGrp="1"/>
          </p:cNvSpPr>
          <p:nvPr>
            <p:ph type="body" sz="quarter" idx="11"/>
          </p:nvPr>
        </p:nvSpPr>
        <p:spPr>
          <a:xfrm>
            <a:off x="6324600" y="1195931"/>
            <a:ext cx="5676998" cy="4824103"/>
          </a:xfrm>
        </p:spPr>
        <p:txBody>
          <a:bodyPr>
            <a:normAutofit/>
          </a:bodyPr>
          <a:lstStyle/>
          <a:p>
            <a:r>
              <a:rPr lang="en-US" sz="3000" dirty="0"/>
              <a:t>Linux kernel-based virtual machine (KVM) turns the Linux kernel into a hypervisor</a:t>
            </a:r>
          </a:p>
          <a:p>
            <a:r>
              <a:rPr lang="en-US" sz="3000" dirty="0"/>
              <a:t>It is integrated into the mainline Linux kernel</a:t>
            </a:r>
          </a:p>
          <a:p>
            <a:r>
              <a:rPr lang="en-US" sz="3000" dirty="0"/>
              <a:t>KVM supports only full virtualization</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a:t>
            </a:r>
          </a:p>
        </p:txBody>
      </p:sp>
      <p:sp>
        <p:nvSpPr>
          <p:cNvPr id="3" name="TextBox 2">
            <a:extLst>
              <a:ext uri="{FF2B5EF4-FFF2-40B4-BE49-F238E27FC236}">
                <a16:creationId xmlns:a16="http://schemas.microsoft.com/office/drawing/2014/main" id="{32D27857-FD3B-4B0D-970C-AF008D53726F}"/>
              </a:ext>
            </a:extLst>
          </p:cNvPr>
          <p:cNvSpPr txBox="1"/>
          <p:nvPr/>
        </p:nvSpPr>
        <p:spPr>
          <a:xfrm>
            <a:off x="762000" y="4724400"/>
            <a:ext cx="3657600" cy="1208380"/>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3000" dirty="0"/>
              <a:t>Both can be managed with the same tools</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6013215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103A8A6-F43E-4B36-8D7D-7F7DB686B33F}"/>
              </a:ext>
            </a:extLst>
          </p:cNvPr>
          <p:cNvSpPr/>
          <p:nvPr/>
        </p:nvSpPr>
        <p:spPr bwMode="auto">
          <a:xfrm>
            <a:off x="461485" y="1534770"/>
            <a:ext cx="5629898" cy="272618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b="1" dirty="0">
                <a:solidFill>
                  <a:srgbClr val="FFFFFF"/>
                </a:solidFill>
                <a:effectLst>
                  <a:outerShdw blurRad="38100" dist="38100" dir="2700000" algn="tl">
                    <a:srgbClr val="000000">
                      <a:alpha val="43137"/>
                    </a:srgbClr>
                  </a:outerShdw>
                </a:effectLst>
              </a:rPr>
              <a:t>Host Userspace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KVM Components</a:t>
            </a:r>
          </a:p>
        </p:txBody>
      </p:sp>
      <p:sp>
        <p:nvSpPr>
          <p:cNvPr id="3" name="Text Placeholder 2">
            <a:extLst>
              <a:ext uri="{FF2B5EF4-FFF2-40B4-BE49-F238E27FC236}">
                <a16:creationId xmlns:a16="http://schemas.microsoft.com/office/drawing/2014/main" id="{A938E721-802B-4C08-92E6-259D35DAC4A0}"/>
              </a:ext>
            </a:extLst>
          </p:cNvPr>
          <p:cNvSpPr>
            <a:spLocks noGrp="1"/>
          </p:cNvSpPr>
          <p:nvPr>
            <p:ph type="body" sz="quarter" idx="10"/>
          </p:nvPr>
        </p:nvSpPr>
        <p:spPr>
          <a:xfrm>
            <a:off x="7010400" y="1196125"/>
            <a:ext cx="5029200" cy="5201066"/>
          </a:xfrm>
        </p:spPr>
        <p:txBody>
          <a:bodyPr/>
          <a:lstStyle/>
          <a:p>
            <a:pPr>
              <a:buClr>
                <a:schemeClr val="tx1"/>
              </a:buClr>
            </a:pPr>
            <a:r>
              <a:rPr lang="en-US" b="1" dirty="0">
                <a:solidFill>
                  <a:schemeClr val="bg1"/>
                </a:solidFill>
              </a:rPr>
              <a:t>QEMU</a:t>
            </a:r>
            <a:r>
              <a:rPr lang="en-US" b="1" dirty="0"/>
              <a:t> </a:t>
            </a:r>
            <a:r>
              <a:rPr lang="en-US" dirty="0"/>
              <a:t>performs virtual hardware emulation</a:t>
            </a:r>
          </a:p>
          <a:p>
            <a:pPr>
              <a:buClr>
                <a:schemeClr val="tx1"/>
              </a:buClr>
            </a:pPr>
            <a:r>
              <a:rPr lang="en-US" b="1" dirty="0">
                <a:solidFill>
                  <a:schemeClr val="bg1"/>
                </a:solidFill>
              </a:rPr>
              <a:t>LIBVIRT</a:t>
            </a:r>
            <a:r>
              <a:rPr lang="en-US" b="1" dirty="0"/>
              <a:t> </a:t>
            </a:r>
            <a:r>
              <a:rPr lang="en-US" dirty="0"/>
              <a:t>provides means for virtual machine management</a:t>
            </a:r>
            <a:endParaRPr lang="en-US" b="1" dirty="0"/>
          </a:p>
        </p:txBody>
      </p:sp>
      <p:sp>
        <p:nvSpPr>
          <p:cNvPr id="7" name="Rectangle 6">
            <a:extLst>
              <a:ext uri="{FF2B5EF4-FFF2-40B4-BE49-F238E27FC236}">
                <a16:creationId xmlns:a16="http://schemas.microsoft.com/office/drawing/2014/main" id="{10D586BD-746C-488A-9134-57E12891CA46}"/>
              </a:ext>
            </a:extLst>
          </p:cNvPr>
          <p:cNvSpPr/>
          <p:nvPr/>
        </p:nvSpPr>
        <p:spPr bwMode="auto">
          <a:xfrm>
            <a:off x="466102" y="5322208"/>
            <a:ext cx="5629898" cy="533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solidFill>
                  <a:srgbClr val="FFFFFF"/>
                </a:solidFill>
                <a:effectLst>
                  <a:outerShdw blurRad="38100" dist="38100" dir="2700000" algn="tl">
                    <a:srgbClr val="000000">
                      <a:alpha val="43137"/>
                    </a:srgbClr>
                  </a:outerShdw>
                </a:effectLst>
              </a:rPr>
              <a:t>Hardware</a:t>
            </a:r>
          </a:p>
        </p:txBody>
      </p:sp>
      <p:sp>
        <p:nvSpPr>
          <p:cNvPr id="8" name="Rectangle 7">
            <a:extLst>
              <a:ext uri="{FF2B5EF4-FFF2-40B4-BE49-F238E27FC236}">
                <a16:creationId xmlns:a16="http://schemas.microsoft.com/office/drawing/2014/main" id="{3BEA01F1-FDC8-40A5-BBE1-8DAC6EA35F38}"/>
              </a:ext>
            </a:extLst>
          </p:cNvPr>
          <p:cNvSpPr/>
          <p:nvPr/>
        </p:nvSpPr>
        <p:spPr bwMode="auto">
          <a:xfrm>
            <a:off x="466102" y="4375396"/>
            <a:ext cx="5629898" cy="838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2000" b="1" dirty="0">
                <a:solidFill>
                  <a:srgbClr val="FFFFFF"/>
                </a:solidFill>
                <a:effectLst>
                  <a:outerShdw blurRad="38100" dist="38100" dir="2700000" algn="tl">
                    <a:srgbClr val="000000">
                      <a:alpha val="43137"/>
                    </a:srgbClr>
                  </a:outerShdw>
                </a:effectLst>
              </a:rPr>
              <a:t>Host Linux Kernel</a:t>
            </a:r>
          </a:p>
        </p:txBody>
      </p:sp>
      <p:sp>
        <p:nvSpPr>
          <p:cNvPr id="9" name="Rectangle 8">
            <a:extLst>
              <a:ext uri="{FF2B5EF4-FFF2-40B4-BE49-F238E27FC236}">
                <a16:creationId xmlns:a16="http://schemas.microsoft.com/office/drawing/2014/main" id="{284AFBB5-0AE3-4123-BB8A-846DF193A09C}"/>
              </a:ext>
            </a:extLst>
          </p:cNvPr>
          <p:cNvSpPr/>
          <p:nvPr/>
        </p:nvSpPr>
        <p:spPr bwMode="auto">
          <a:xfrm>
            <a:off x="3684638" y="3831383"/>
            <a:ext cx="1093762" cy="331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QEMU</a:t>
            </a:r>
          </a:p>
        </p:txBody>
      </p:sp>
      <p:sp>
        <p:nvSpPr>
          <p:cNvPr id="10" name="Rectangle 9">
            <a:extLst>
              <a:ext uri="{FF2B5EF4-FFF2-40B4-BE49-F238E27FC236}">
                <a16:creationId xmlns:a16="http://schemas.microsoft.com/office/drawing/2014/main" id="{25B1FC8A-CFF4-4752-9795-2CBC795090D9}"/>
              </a:ext>
            </a:extLst>
          </p:cNvPr>
          <p:cNvSpPr/>
          <p:nvPr/>
        </p:nvSpPr>
        <p:spPr bwMode="auto">
          <a:xfrm>
            <a:off x="4879186" y="3831383"/>
            <a:ext cx="1093761" cy="331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QEMU</a:t>
            </a:r>
          </a:p>
        </p:txBody>
      </p:sp>
      <p:sp>
        <p:nvSpPr>
          <p:cNvPr id="13" name="Rectangle 12">
            <a:extLst>
              <a:ext uri="{FF2B5EF4-FFF2-40B4-BE49-F238E27FC236}">
                <a16:creationId xmlns:a16="http://schemas.microsoft.com/office/drawing/2014/main" id="{A49D5525-067F-40B9-86AE-F9576724FF28}"/>
              </a:ext>
            </a:extLst>
          </p:cNvPr>
          <p:cNvSpPr/>
          <p:nvPr/>
        </p:nvSpPr>
        <p:spPr bwMode="auto">
          <a:xfrm>
            <a:off x="3684638" y="4451596"/>
            <a:ext cx="2286000" cy="67297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solidFill>
                  <a:srgbClr val="FFFFFF"/>
                </a:solidFill>
                <a:effectLst>
                  <a:outerShdw blurRad="38100" dist="38100" dir="2700000" algn="tl">
                    <a:srgbClr val="000000">
                      <a:alpha val="43137"/>
                    </a:srgbClr>
                  </a:outerShdw>
                </a:effectLst>
              </a:rPr>
              <a:t>KVM</a:t>
            </a:r>
          </a:p>
        </p:txBody>
      </p:sp>
      <p:sp>
        <p:nvSpPr>
          <p:cNvPr id="15" name="Rectangle 14">
            <a:extLst>
              <a:ext uri="{FF2B5EF4-FFF2-40B4-BE49-F238E27FC236}">
                <a16:creationId xmlns:a16="http://schemas.microsoft.com/office/drawing/2014/main" id="{5ADC2048-A1B2-4381-BD2E-7C9B11BC2FF7}"/>
              </a:ext>
            </a:extLst>
          </p:cNvPr>
          <p:cNvSpPr/>
          <p:nvPr/>
        </p:nvSpPr>
        <p:spPr bwMode="auto">
          <a:xfrm>
            <a:off x="3684638" y="1621583"/>
            <a:ext cx="1093762" cy="213238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Virtual Machine</a:t>
            </a:r>
          </a:p>
        </p:txBody>
      </p:sp>
      <p:sp>
        <p:nvSpPr>
          <p:cNvPr id="16" name="Rectangle 15">
            <a:extLst>
              <a:ext uri="{FF2B5EF4-FFF2-40B4-BE49-F238E27FC236}">
                <a16:creationId xmlns:a16="http://schemas.microsoft.com/office/drawing/2014/main" id="{98E134A8-C583-4AA8-9C92-A85DBD5595EE}"/>
              </a:ext>
            </a:extLst>
          </p:cNvPr>
          <p:cNvSpPr/>
          <p:nvPr/>
        </p:nvSpPr>
        <p:spPr bwMode="auto">
          <a:xfrm>
            <a:off x="4888010" y="1621583"/>
            <a:ext cx="1093762" cy="213238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Virtual Machine</a:t>
            </a:r>
          </a:p>
        </p:txBody>
      </p:sp>
      <p:sp>
        <p:nvSpPr>
          <p:cNvPr id="17" name="Rectangle 16">
            <a:extLst>
              <a:ext uri="{FF2B5EF4-FFF2-40B4-BE49-F238E27FC236}">
                <a16:creationId xmlns:a16="http://schemas.microsoft.com/office/drawing/2014/main" id="{C499D78F-7D0B-4DB9-915F-456D13E76FCB}"/>
              </a:ext>
            </a:extLst>
          </p:cNvPr>
          <p:cNvSpPr/>
          <p:nvPr/>
        </p:nvSpPr>
        <p:spPr bwMode="auto">
          <a:xfrm>
            <a:off x="2490090" y="3831383"/>
            <a:ext cx="1093762" cy="331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effectLst>
                  <a:outerShdw blurRad="38100" dist="38100" dir="2700000" algn="tl">
                    <a:srgbClr val="000000">
                      <a:alpha val="43137"/>
                    </a:srgbClr>
                  </a:outerShdw>
                </a:effectLst>
              </a:rPr>
              <a:t>LIBVIRT</a:t>
            </a:r>
          </a:p>
        </p:txBody>
      </p:sp>
      <p:sp>
        <p:nvSpPr>
          <p:cNvPr id="18" name="Rectangle 17">
            <a:extLst>
              <a:ext uri="{FF2B5EF4-FFF2-40B4-BE49-F238E27FC236}">
                <a16:creationId xmlns:a16="http://schemas.microsoft.com/office/drawing/2014/main" id="{97F9F578-F43F-4807-8620-0B6AE78F192E}"/>
              </a:ext>
            </a:extLst>
          </p:cNvPr>
          <p:cNvSpPr/>
          <p:nvPr/>
        </p:nvSpPr>
        <p:spPr bwMode="auto">
          <a:xfrm>
            <a:off x="3751770" y="3221783"/>
            <a:ext cx="959497" cy="457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F"/>
                </a:solidFill>
                <a:effectLst>
                  <a:outerShdw blurRad="38100" dist="38100" dir="2700000" algn="tl">
                    <a:srgbClr val="000000">
                      <a:alpha val="43137"/>
                    </a:srgbClr>
                  </a:outerShdw>
                </a:effectLst>
              </a:rPr>
              <a:t>Guest OS Kernel</a:t>
            </a:r>
          </a:p>
        </p:txBody>
      </p:sp>
      <p:sp>
        <p:nvSpPr>
          <p:cNvPr id="19" name="Rectangle 18">
            <a:extLst>
              <a:ext uri="{FF2B5EF4-FFF2-40B4-BE49-F238E27FC236}">
                <a16:creationId xmlns:a16="http://schemas.microsoft.com/office/drawing/2014/main" id="{65A56EC3-1F82-4DDC-9A7B-EFA4D26CC5E9}"/>
              </a:ext>
            </a:extLst>
          </p:cNvPr>
          <p:cNvSpPr/>
          <p:nvPr/>
        </p:nvSpPr>
        <p:spPr bwMode="auto">
          <a:xfrm>
            <a:off x="3745011" y="2078783"/>
            <a:ext cx="959497" cy="105703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F"/>
                </a:solidFill>
                <a:effectLst>
                  <a:outerShdw blurRad="38100" dist="38100" dir="2700000" algn="tl">
                    <a:srgbClr val="000000">
                      <a:alpha val="43137"/>
                    </a:srgbClr>
                  </a:outerShdw>
                </a:effectLst>
              </a:rPr>
              <a:t>Guest OS Applications</a:t>
            </a:r>
          </a:p>
        </p:txBody>
      </p:sp>
      <p:sp>
        <p:nvSpPr>
          <p:cNvPr id="20" name="Rectangle 19">
            <a:extLst>
              <a:ext uri="{FF2B5EF4-FFF2-40B4-BE49-F238E27FC236}">
                <a16:creationId xmlns:a16="http://schemas.microsoft.com/office/drawing/2014/main" id="{503CC74E-16B5-43BD-88C0-D9670012A4A0}"/>
              </a:ext>
            </a:extLst>
          </p:cNvPr>
          <p:cNvSpPr/>
          <p:nvPr/>
        </p:nvSpPr>
        <p:spPr bwMode="auto">
          <a:xfrm>
            <a:off x="4952470" y="3228102"/>
            <a:ext cx="959497" cy="4572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F"/>
                </a:solidFill>
                <a:effectLst>
                  <a:outerShdw blurRad="38100" dist="38100" dir="2700000" algn="tl">
                    <a:srgbClr val="000000">
                      <a:alpha val="43137"/>
                    </a:srgbClr>
                  </a:outerShdw>
                </a:effectLst>
              </a:rPr>
              <a:t>Guest OS Kernel</a:t>
            </a:r>
          </a:p>
        </p:txBody>
      </p:sp>
      <p:sp>
        <p:nvSpPr>
          <p:cNvPr id="21" name="Rectangle 20">
            <a:extLst>
              <a:ext uri="{FF2B5EF4-FFF2-40B4-BE49-F238E27FC236}">
                <a16:creationId xmlns:a16="http://schemas.microsoft.com/office/drawing/2014/main" id="{DC9EB540-25E4-4463-9C49-8601DAB68C19}"/>
              </a:ext>
            </a:extLst>
          </p:cNvPr>
          <p:cNvSpPr/>
          <p:nvPr/>
        </p:nvSpPr>
        <p:spPr bwMode="auto">
          <a:xfrm>
            <a:off x="4945711" y="2085102"/>
            <a:ext cx="959497" cy="105703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F"/>
                </a:solidFill>
                <a:effectLst>
                  <a:outerShdw blurRad="38100" dist="38100" dir="2700000" algn="tl">
                    <a:srgbClr val="000000">
                      <a:alpha val="43137"/>
                    </a:srgbClr>
                  </a:outerShdw>
                </a:effectLst>
              </a:rPr>
              <a:t>Guest OS Applications</a:t>
            </a:r>
          </a:p>
        </p:txBody>
      </p:sp>
      <p:sp>
        <p:nvSpPr>
          <p:cNvPr id="22" name="TextBox 21">
            <a:extLst>
              <a:ext uri="{FF2B5EF4-FFF2-40B4-BE49-F238E27FC236}">
                <a16:creationId xmlns:a16="http://schemas.microsoft.com/office/drawing/2014/main" id="{6414F9A5-23C0-4BC5-A51F-19CCDDD3B4BD}"/>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https://www.linux-kvm.org/</a:t>
            </a:r>
          </a:p>
        </p:txBody>
      </p:sp>
      <p:sp>
        <p:nvSpPr>
          <p:cNvPr id="23" name="Rectangle 22">
            <a:extLst>
              <a:ext uri="{FF2B5EF4-FFF2-40B4-BE49-F238E27FC236}">
                <a16:creationId xmlns:a16="http://schemas.microsoft.com/office/drawing/2014/main" id="{B4EC3D9B-4247-4F37-AFD1-0CEB1039B4F2}"/>
              </a:ext>
            </a:extLst>
          </p:cNvPr>
          <p:cNvSpPr/>
          <p:nvPr/>
        </p:nvSpPr>
        <p:spPr bwMode="auto">
          <a:xfrm>
            <a:off x="4495800" y="4812324"/>
            <a:ext cx="1406380" cy="24037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rgbClr val="FFFFFF"/>
                </a:solidFill>
                <a:effectLst>
                  <a:outerShdw blurRad="38100" dist="38100" dir="2700000" algn="tl">
                    <a:srgbClr val="000000">
                      <a:alpha val="43137"/>
                    </a:srgbClr>
                  </a:outerShdw>
                </a:effectLst>
              </a:rPr>
              <a:t>kvm.ko</a:t>
            </a:r>
          </a:p>
        </p:txBody>
      </p:sp>
      <p:sp>
        <p:nvSpPr>
          <p:cNvPr id="24" name="Rectangle 23">
            <a:extLst>
              <a:ext uri="{FF2B5EF4-FFF2-40B4-BE49-F238E27FC236}">
                <a16:creationId xmlns:a16="http://schemas.microsoft.com/office/drawing/2014/main" id="{D900EF4A-4F31-46AD-AD6F-5C83389CF2A6}"/>
              </a:ext>
            </a:extLst>
          </p:cNvPr>
          <p:cNvSpPr/>
          <p:nvPr/>
        </p:nvSpPr>
        <p:spPr bwMode="auto">
          <a:xfrm>
            <a:off x="4495800" y="4511772"/>
            <a:ext cx="1406380" cy="24037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rgbClr val="FFFFFF"/>
                </a:solidFill>
                <a:effectLst>
                  <a:outerShdw blurRad="38100" dist="38100" dir="2700000" algn="tl">
                    <a:srgbClr val="000000">
                      <a:alpha val="43137"/>
                    </a:srgbClr>
                  </a:outerShdw>
                </a:effectLst>
              </a:rPr>
              <a:t>kvm-(</a:t>
            </a:r>
            <a:r>
              <a:rPr lang="en-US" sz="1050" b="1" dirty="0">
                <a:solidFill>
                  <a:schemeClr val="accent1"/>
                </a:solidFill>
                <a:effectLst>
                  <a:outerShdw blurRad="38100" dist="38100" dir="2700000" algn="tl">
                    <a:srgbClr val="000000">
                      <a:alpha val="43137"/>
                    </a:srgbClr>
                  </a:outerShdw>
                </a:effectLst>
              </a:rPr>
              <a:t>intel</a:t>
            </a:r>
            <a:r>
              <a:rPr lang="en-US" sz="1050" b="1" dirty="0">
                <a:solidFill>
                  <a:srgbClr val="FFFFFF"/>
                </a:solidFill>
                <a:effectLst>
                  <a:outerShdw blurRad="38100" dist="38100" dir="2700000" algn="tl">
                    <a:srgbClr val="000000">
                      <a:alpha val="43137"/>
                    </a:srgbClr>
                  </a:outerShdw>
                </a:effectLst>
              </a:rPr>
              <a:t>|</a:t>
            </a:r>
            <a:r>
              <a:rPr lang="en-US" sz="1050" b="1" dirty="0">
                <a:solidFill>
                  <a:schemeClr val="accent1"/>
                </a:solidFill>
                <a:effectLst>
                  <a:outerShdw blurRad="38100" dist="38100" dir="2700000" algn="tl">
                    <a:srgbClr val="000000">
                      <a:alpha val="43137"/>
                    </a:srgbClr>
                  </a:outerShdw>
                </a:effectLst>
              </a:rPr>
              <a:t>amd</a:t>
            </a:r>
            <a:r>
              <a:rPr lang="en-US" sz="1050" b="1" dirty="0">
                <a:solidFill>
                  <a:srgbClr val="FFFFFF"/>
                </a:solidFill>
                <a:effectLst>
                  <a:outerShdw blurRad="38100" dist="38100" dir="2700000" algn="tl">
                    <a:srgbClr val="000000">
                      <a:alpha val="43137"/>
                    </a:srgbClr>
                  </a:outerShdw>
                </a:effectLst>
              </a:rPr>
              <a:t>).ko</a:t>
            </a:r>
          </a:p>
        </p:txBody>
      </p:sp>
      <p:sp>
        <p:nvSpPr>
          <p:cNvPr id="2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903166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P spid="10" grpId="0" animBg="1"/>
      <p:bldP spid="13" grpId="0" animBg="1"/>
      <p:bldP spid="15" grpId="0" animBg="1"/>
      <p:bldP spid="16" grpId="0" animBg="1"/>
      <p:bldP spid="17" grpId="0" animBg="1"/>
      <p:bldP spid="18" grpId="0" animBg="1"/>
      <p:bldP spid="19" grpId="0" animBg="1"/>
      <p:bldP spid="20" grpId="0" animBg="1"/>
      <p:bldP spid="21"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a:xfrm>
            <a:off x="190402" y="1196125"/>
            <a:ext cx="11710598" cy="5528766"/>
          </a:xfrm>
        </p:spPr>
        <p:txBody>
          <a:bodyPr>
            <a:normAutofit/>
          </a:bodyPr>
          <a:lstStyle/>
          <a:p>
            <a:pPr>
              <a:buClr>
                <a:schemeClr val="tx1"/>
              </a:buClr>
            </a:pPr>
            <a:r>
              <a:rPr lang="en-US" sz="3200" dirty="0"/>
              <a:t>QEMU is a generic and open source machine emulator</a:t>
            </a:r>
            <a:br>
              <a:rPr lang="bg-BG" sz="3200" dirty="0"/>
            </a:br>
            <a:r>
              <a:rPr lang="en-US" sz="3200" dirty="0"/>
              <a:t>and virtualizer</a:t>
            </a:r>
          </a:p>
          <a:p>
            <a:pPr>
              <a:buClr>
                <a:schemeClr val="tx1"/>
              </a:buClr>
            </a:pPr>
            <a:r>
              <a:rPr lang="en-US" sz="3200" b="1" dirty="0">
                <a:solidFill>
                  <a:schemeClr val="bg1"/>
                </a:solidFill>
              </a:rPr>
              <a:t>Full-system emulation </a:t>
            </a:r>
            <a:r>
              <a:rPr lang="en-US" sz="3200" dirty="0"/>
              <a:t>- run operating systems for any machine, on any supported architecture</a:t>
            </a:r>
          </a:p>
          <a:p>
            <a:pPr>
              <a:buClr>
                <a:schemeClr val="tx1"/>
              </a:buClr>
            </a:pPr>
            <a:r>
              <a:rPr lang="en-US" sz="3200" b="1" dirty="0">
                <a:solidFill>
                  <a:schemeClr val="bg1"/>
                </a:solidFill>
              </a:rPr>
              <a:t>User-mode emulation </a:t>
            </a:r>
            <a:r>
              <a:rPr lang="en-US" sz="3200" dirty="0"/>
              <a:t>- run programs for another Linux/BSD target, on any supported architecture</a:t>
            </a:r>
          </a:p>
          <a:p>
            <a:pPr>
              <a:buClr>
                <a:schemeClr val="tx1"/>
              </a:buClr>
            </a:pPr>
            <a:r>
              <a:rPr lang="en-US" sz="3200" b="1" dirty="0">
                <a:solidFill>
                  <a:schemeClr val="bg1"/>
                </a:solidFill>
              </a:rPr>
              <a:t>Virtualization</a:t>
            </a:r>
            <a:r>
              <a:rPr lang="en-US" sz="3200" dirty="0"/>
              <a:t> - run KVM and Xen virtual machines with </a:t>
            </a:r>
            <a:br>
              <a:rPr lang="bg-BG" sz="3200" dirty="0"/>
            </a:br>
            <a:r>
              <a:rPr lang="en-US" sz="3200" dirty="0"/>
              <a:t>near native performance</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a:t>QEMU</a:t>
            </a:r>
          </a:p>
        </p:txBody>
      </p:sp>
      <p:sp>
        <p:nvSpPr>
          <p:cNvPr id="5" name="TextBox 4">
            <a:extLst>
              <a:ext uri="{FF2B5EF4-FFF2-40B4-BE49-F238E27FC236}">
                <a16:creationId xmlns:a16="http://schemas.microsoft.com/office/drawing/2014/main" id="{984466BE-DFBC-4756-840F-FF9563A8391E}"/>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https://www.qemu.org/</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52519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529E77-90B7-4568-A511-F109F4F4E6D1}"/>
              </a:ext>
            </a:extLst>
          </p:cNvPr>
          <p:cNvSpPr>
            <a:spLocks noGrp="1"/>
          </p:cNvSpPr>
          <p:nvPr>
            <p:ph type="body" sz="quarter" idx="10"/>
          </p:nvPr>
        </p:nvSpPr>
        <p:spPr/>
        <p:txBody>
          <a:bodyPr/>
          <a:lstStyle/>
          <a:p>
            <a:r>
              <a:rPr lang="en-US" dirty="0"/>
              <a:t>A toolkit to manage virtualization platforms</a:t>
            </a:r>
          </a:p>
          <a:p>
            <a:r>
              <a:rPr lang="en-US" dirty="0"/>
              <a:t>Supports KVM, QEMU, Xen, LXC, etc.</a:t>
            </a:r>
          </a:p>
          <a:p>
            <a:r>
              <a:rPr lang="en-US" dirty="0"/>
              <a:t>Accessible from C, Python, Perl, Java, etc.</a:t>
            </a:r>
          </a:p>
        </p:txBody>
      </p:sp>
      <p:sp>
        <p:nvSpPr>
          <p:cNvPr id="3" name="Title 2">
            <a:extLst>
              <a:ext uri="{FF2B5EF4-FFF2-40B4-BE49-F238E27FC236}">
                <a16:creationId xmlns:a16="http://schemas.microsoft.com/office/drawing/2014/main" id="{A8F4F11E-F619-4C5A-ADC0-55E69E991563}"/>
              </a:ext>
            </a:extLst>
          </p:cNvPr>
          <p:cNvSpPr>
            <a:spLocks noGrp="1"/>
          </p:cNvSpPr>
          <p:nvPr>
            <p:ph type="title"/>
          </p:nvPr>
        </p:nvSpPr>
        <p:spPr/>
        <p:txBody>
          <a:bodyPr/>
          <a:lstStyle/>
          <a:p>
            <a:r>
              <a:rPr lang="en-US" dirty="0" err="1"/>
              <a:t>Libvirt</a:t>
            </a:r>
            <a:endParaRPr lang="en-US" dirty="0"/>
          </a:p>
        </p:txBody>
      </p:sp>
      <p:sp>
        <p:nvSpPr>
          <p:cNvPr id="5" name="TextBox 4">
            <a:extLst>
              <a:ext uri="{FF2B5EF4-FFF2-40B4-BE49-F238E27FC236}">
                <a16:creationId xmlns:a16="http://schemas.microsoft.com/office/drawing/2014/main" id="{AE3CDF33-0BD8-4E59-81E0-B2030D03D18C}"/>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https://libvirt.org/</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7640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Tools</a:t>
            </a:r>
          </a:p>
        </p:txBody>
      </p:sp>
      <p:sp>
        <p:nvSpPr>
          <p:cNvPr id="8" name="Rectangle 7">
            <a:extLst>
              <a:ext uri="{FF2B5EF4-FFF2-40B4-BE49-F238E27FC236}">
                <a16:creationId xmlns:a16="http://schemas.microsoft.com/office/drawing/2014/main" id="{7DC6C894-60A9-4ABD-AD60-1812BEBE1990}"/>
              </a:ext>
            </a:extLst>
          </p:cNvPr>
          <p:cNvSpPr/>
          <p:nvPr/>
        </p:nvSpPr>
        <p:spPr bwMode="auto">
          <a:xfrm>
            <a:off x="3118204" y="2133600"/>
            <a:ext cx="1825224" cy="168152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a:solidFill>
                  <a:srgbClr val="FFFFFF"/>
                </a:solidFill>
                <a:effectLst>
                  <a:outerShdw blurRad="38100" dist="38100" dir="2700000" algn="tl">
                    <a:srgbClr val="000000">
                      <a:alpha val="43137"/>
                    </a:srgbClr>
                  </a:outerShdw>
                </a:effectLst>
              </a:rPr>
              <a:t>virt</a:t>
            </a:r>
            <a:r>
              <a:rPr lang="en-US" b="1" dirty="0">
                <a:solidFill>
                  <a:srgbClr val="FFFFFF"/>
                </a:solidFill>
                <a:effectLst>
                  <a:outerShdw blurRad="38100" dist="38100" dir="2700000" algn="tl">
                    <a:srgbClr val="000000">
                      <a:alpha val="43137"/>
                    </a:srgbClr>
                  </a:outerShdw>
                </a:effectLst>
              </a:rPr>
              <a:t>-manager</a:t>
            </a:r>
            <a:endParaRPr lang="en-US" sz="2000" b="1" dirty="0">
              <a:solidFill>
                <a:srgbClr val="FFFFFF"/>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GUI VM Management</a:t>
            </a:r>
          </a:p>
        </p:txBody>
      </p:sp>
      <p:sp>
        <p:nvSpPr>
          <p:cNvPr id="9" name="Rectangle 8">
            <a:extLst>
              <a:ext uri="{FF2B5EF4-FFF2-40B4-BE49-F238E27FC236}">
                <a16:creationId xmlns:a16="http://schemas.microsoft.com/office/drawing/2014/main" id="{92730FD2-AFF1-464D-A439-14D76E521274}"/>
              </a:ext>
            </a:extLst>
          </p:cNvPr>
          <p:cNvSpPr/>
          <p:nvPr/>
        </p:nvSpPr>
        <p:spPr bwMode="auto">
          <a:xfrm>
            <a:off x="5102455" y="3961454"/>
            <a:ext cx="1825223"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virsh</a:t>
            </a:r>
            <a:endParaRPr lang="en-US" sz="2000" b="1" dirty="0">
              <a:solidFill>
                <a:srgbClr val="FFFFFF"/>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CLI VM Management</a:t>
            </a:r>
          </a:p>
        </p:txBody>
      </p:sp>
      <p:sp>
        <p:nvSpPr>
          <p:cNvPr id="10" name="Rectangle 9">
            <a:extLst>
              <a:ext uri="{FF2B5EF4-FFF2-40B4-BE49-F238E27FC236}">
                <a16:creationId xmlns:a16="http://schemas.microsoft.com/office/drawing/2014/main" id="{7901F531-7A73-4D03-ADED-548F09767295}"/>
              </a:ext>
            </a:extLst>
          </p:cNvPr>
          <p:cNvSpPr/>
          <p:nvPr/>
        </p:nvSpPr>
        <p:spPr bwMode="auto">
          <a:xfrm>
            <a:off x="5102454" y="2131352"/>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virt</a:t>
            </a:r>
            <a:r>
              <a:rPr lang="en-US" sz="2000" b="1" dirty="0">
                <a:solidFill>
                  <a:srgbClr val="FFFFFF"/>
                </a:solidFill>
                <a:effectLst>
                  <a:outerShdw blurRad="38100" dist="38100" dir="2700000" algn="tl">
                    <a:srgbClr val="000000">
                      <a:alpha val="43137"/>
                    </a:srgbClr>
                  </a:outerShdw>
                </a:effectLst>
              </a:rPr>
              <a:t>-install</a:t>
            </a:r>
          </a:p>
          <a:p>
            <a:pPr algn="ctr"/>
            <a:r>
              <a:rPr lang="en-US" sz="1400" b="1" dirty="0">
                <a:solidFill>
                  <a:schemeClr val="bg1"/>
                </a:solidFill>
                <a:effectLst>
                  <a:outerShdw blurRad="38100" dist="38100" dir="2700000" algn="tl">
                    <a:srgbClr val="000000">
                      <a:alpha val="43137"/>
                    </a:srgbClr>
                  </a:outerShdw>
                </a:effectLst>
              </a:rPr>
              <a:t>VM Creation</a:t>
            </a:r>
          </a:p>
        </p:txBody>
      </p:sp>
      <p:sp>
        <p:nvSpPr>
          <p:cNvPr id="12" name="Rectangle 11">
            <a:extLst>
              <a:ext uri="{FF2B5EF4-FFF2-40B4-BE49-F238E27FC236}">
                <a16:creationId xmlns:a16="http://schemas.microsoft.com/office/drawing/2014/main" id="{11F75B8D-74FF-470E-B03E-CE07F8D495E1}"/>
              </a:ext>
            </a:extLst>
          </p:cNvPr>
          <p:cNvSpPr/>
          <p:nvPr/>
        </p:nvSpPr>
        <p:spPr bwMode="auto">
          <a:xfrm>
            <a:off x="3118204" y="3967526"/>
            <a:ext cx="1825224" cy="1676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virt</a:t>
            </a:r>
            <a:r>
              <a:rPr lang="en-US" sz="2000" b="1" dirty="0">
                <a:solidFill>
                  <a:srgbClr val="FFFFFF"/>
                </a:solidFill>
                <a:effectLst>
                  <a:outerShdw blurRad="38100" dist="38100" dir="2700000" algn="tl">
                    <a:srgbClr val="000000">
                      <a:alpha val="43137"/>
                    </a:srgbClr>
                  </a:outerShdw>
                </a:effectLst>
              </a:rPr>
              <a:t>-viewer</a:t>
            </a:r>
          </a:p>
          <a:p>
            <a:pPr algn="ctr"/>
            <a:r>
              <a:rPr lang="en-US" sz="1400" b="1" dirty="0">
                <a:solidFill>
                  <a:schemeClr val="bg1"/>
                </a:solidFill>
                <a:effectLst>
                  <a:outerShdw blurRad="38100" dist="38100" dir="2700000" algn="tl">
                    <a:srgbClr val="000000">
                      <a:alpha val="43137"/>
                    </a:srgbClr>
                  </a:outerShdw>
                </a:effectLst>
              </a:rPr>
              <a:t>Connecting to VMs</a:t>
            </a:r>
          </a:p>
        </p:txBody>
      </p:sp>
      <p:sp>
        <p:nvSpPr>
          <p:cNvPr id="17" name="Rectangle 16">
            <a:extLst>
              <a:ext uri="{FF2B5EF4-FFF2-40B4-BE49-F238E27FC236}">
                <a16:creationId xmlns:a16="http://schemas.microsoft.com/office/drawing/2014/main" id="{CD48BD69-B877-4DF5-B6E1-18B6B30E757D}"/>
              </a:ext>
            </a:extLst>
          </p:cNvPr>
          <p:cNvSpPr/>
          <p:nvPr/>
        </p:nvSpPr>
        <p:spPr bwMode="auto">
          <a:xfrm>
            <a:off x="7086704" y="2131352"/>
            <a:ext cx="1825224" cy="1069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vmbuilder</a:t>
            </a:r>
            <a:endParaRPr lang="en-US" sz="2000" b="1" dirty="0">
              <a:solidFill>
                <a:srgbClr val="FFFFFF"/>
              </a:solidFill>
              <a:effectLst>
                <a:outerShdw blurRad="38100" dist="38100" dir="2700000" algn="tl">
                  <a:srgbClr val="000000">
                    <a:alpha val="43137"/>
                  </a:srgbClr>
                </a:outerShdw>
              </a:effectLst>
            </a:endParaRPr>
          </a:p>
          <a:p>
            <a:pPr algn="ctr"/>
            <a:r>
              <a:rPr lang="en-US" sz="1400" b="1" dirty="0">
                <a:solidFill>
                  <a:srgbClr val="FFA000"/>
                </a:solidFill>
                <a:effectLst>
                  <a:outerShdw blurRad="38100" dist="38100" dir="2700000" algn="tl">
                    <a:srgbClr val="000000">
                      <a:alpha val="43137"/>
                    </a:srgbClr>
                  </a:outerShdw>
                </a:effectLst>
              </a:rPr>
              <a:t>VM Creation</a:t>
            </a:r>
            <a:endParaRPr lang="en-US" sz="2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CFA3CA6D-7ECF-4DB9-BCDC-F3E31218EA5B}"/>
              </a:ext>
            </a:extLst>
          </p:cNvPr>
          <p:cNvSpPr/>
          <p:nvPr/>
        </p:nvSpPr>
        <p:spPr bwMode="auto">
          <a:xfrm>
            <a:off x="7082392" y="3347180"/>
            <a:ext cx="1825224" cy="1069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qemu</a:t>
            </a:r>
            <a:r>
              <a:rPr lang="en-US" sz="2000" b="1" dirty="0">
                <a:solidFill>
                  <a:srgbClr val="FFFFFF"/>
                </a:solidFill>
                <a:effectLst>
                  <a:outerShdw blurRad="38100" dist="38100" dir="2700000" algn="tl">
                    <a:srgbClr val="000000">
                      <a:alpha val="43137"/>
                    </a:srgbClr>
                  </a:outerShdw>
                </a:effectLst>
              </a:rPr>
              <a:t>*</a:t>
            </a:r>
          </a:p>
        </p:txBody>
      </p:sp>
      <p:sp>
        <p:nvSpPr>
          <p:cNvPr id="20" name="Rectangle 19">
            <a:extLst>
              <a:ext uri="{FF2B5EF4-FFF2-40B4-BE49-F238E27FC236}">
                <a16:creationId xmlns:a16="http://schemas.microsoft.com/office/drawing/2014/main" id="{BB685A2F-4AE0-49CB-8CB4-E55C66B42172}"/>
              </a:ext>
            </a:extLst>
          </p:cNvPr>
          <p:cNvSpPr/>
          <p:nvPr/>
        </p:nvSpPr>
        <p:spPr bwMode="auto">
          <a:xfrm>
            <a:off x="7082392" y="4563008"/>
            <a:ext cx="1825224" cy="106904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err="1">
                <a:solidFill>
                  <a:srgbClr val="FFFFFF"/>
                </a:solidFill>
                <a:effectLst>
                  <a:outerShdw blurRad="38100" dist="38100" dir="2700000" algn="tl">
                    <a:srgbClr val="000000">
                      <a:alpha val="43137"/>
                    </a:srgbClr>
                  </a:outerShdw>
                </a:effectLst>
              </a:rPr>
              <a:t>virt</a:t>
            </a:r>
            <a:r>
              <a:rPr lang="en-US" sz="2000" b="1" dirty="0">
                <a:solidFill>
                  <a:srgbClr val="FFFFFF"/>
                </a:solidFill>
                <a:effectLst>
                  <a:outerShdw blurRad="38100" dist="38100" dir="2700000" algn="tl">
                    <a:srgbClr val="000000">
                      <a:alpha val="43137"/>
                    </a:srgbClr>
                  </a:outerShdw>
                </a:effectLst>
              </a:rPr>
              <a:t>-clone</a:t>
            </a:r>
          </a:p>
          <a:p>
            <a:pPr algn="ctr"/>
            <a:r>
              <a:rPr lang="en-US" sz="1400" b="1" dirty="0">
                <a:solidFill>
                  <a:srgbClr val="FFA000"/>
                </a:solidFill>
                <a:effectLst>
                  <a:outerShdw blurRad="38100" dist="38100" dir="2700000" algn="tl">
                    <a:srgbClr val="000000">
                      <a:alpha val="43137"/>
                    </a:srgbClr>
                  </a:outerShdw>
                </a:effectLst>
              </a:rPr>
              <a:t>VM Cloning</a:t>
            </a:r>
            <a:endParaRPr lang="en-US" sz="20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9779467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Virtualization</a:t>
            </a:r>
          </a:p>
        </p:txBody>
      </p:sp>
      <p:sp>
        <p:nvSpPr>
          <p:cNvPr id="3" name="Subtitle 2"/>
          <p:cNvSpPr>
            <a:spLocks noGrp="1"/>
          </p:cNvSpPr>
          <p:nvPr>
            <p:ph type="subTitle" sz="quarter" idx="11"/>
          </p:nvPr>
        </p:nvSpPr>
        <p:spPr>
          <a:xfrm>
            <a:off x="615108" y="5589000"/>
            <a:ext cx="10961783" cy="768084"/>
          </a:xfrm>
        </p:spPr>
        <p:txBody>
          <a:bodyPr/>
          <a:lstStyle/>
          <a:p>
            <a:r>
              <a:rPr lang="en-US" dirty="0"/>
              <a:t>KVM</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Tree>
    <p:extLst>
      <p:ext uri="{BB962C8B-B14F-4D97-AF65-F5344CB8AC3E}">
        <p14:creationId xmlns:p14="http://schemas.microsoft.com/office/powerpoint/2010/main" val="360221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pPr>
              <a:lnSpc>
                <a:spcPts val="4000"/>
              </a:lnSpc>
            </a:pPr>
            <a:r>
              <a:rPr lang="en-US" dirty="0"/>
              <a:t>Containerization with LXC</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
        <p:nvSpPr>
          <p:cNvPr id="5" name="Subtitle 4"/>
          <p:cNvSpPr>
            <a:spLocks noGrp="1"/>
          </p:cNvSpPr>
          <p:nvPr>
            <p:ph type="subTitle" sz="quarter" idx="11"/>
          </p:nvPr>
        </p:nvSpPr>
        <p:spPr/>
        <p:txBody>
          <a:bodyPr/>
          <a:lstStyle/>
          <a:p>
            <a:endParaRPr lang="en-US"/>
          </a:p>
        </p:txBody>
      </p:sp>
    </p:spTree>
    <p:extLst>
      <p:ext uri="{BB962C8B-B14F-4D97-AF65-F5344CB8AC3E}">
        <p14:creationId xmlns:p14="http://schemas.microsoft.com/office/powerpoint/2010/main" val="320837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Have a Question?</a:t>
            </a:r>
          </a:p>
        </p:txBody>
      </p:sp>
      <p:sp>
        <p:nvSpPr>
          <p:cNvPr id="9" name="TextBox 8"/>
          <p:cNvSpPr txBox="1"/>
          <p:nvPr/>
        </p:nvSpPr>
        <p:spPr>
          <a:xfrm>
            <a:off x="419102" y="1676400"/>
            <a:ext cx="11353799"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sli.do</a:t>
            </a:r>
            <a:endParaRPr lang="bg-BG" sz="6600" b="1" dirty="0">
              <a:solidFill>
                <a:srgbClr val="FFA000"/>
              </a:solidFill>
              <a:latin typeface="Calibri" panose="020F0502020204030204"/>
            </a:endParaRPr>
          </a:p>
        </p:txBody>
      </p:sp>
      <p:sp>
        <p:nvSpPr>
          <p:cNvPr id="10" name="TextBox 9"/>
          <p:cNvSpPr txBox="1"/>
          <p:nvPr/>
        </p:nvSpPr>
        <p:spPr>
          <a:xfrm>
            <a:off x="419102" y="2743200"/>
            <a:ext cx="11353799" cy="1107996"/>
          </a:xfrm>
          <a:prstGeom prst="rect">
            <a:avLst/>
          </a:prstGeom>
          <a:noFill/>
        </p:spPr>
        <p:txBody>
          <a:bodyPr wrap="square" rtlCol="0">
            <a:spAutoFit/>
          </a:bodyPr>
          <a:lstStyle/>
          <a:p>
            <a:pPr algn="ctr" defTabSz="1218987">
              <a:defRPr/>
            </a:pPr>
            <a:r>
              <a:rPr lang="en-US" sz="6600" b="1" dirty="0">
                <a:solidFill>
                  <a:srgbClr val="234465"/>
                </a:solidFill>
                <a:latin typeface="Calibri" panose="020F0502020204030204"/>
              </a:rPr>
              <a:t>#LSA-Advanced</a:t>
            </a:r>
            <a:endParaRPr lang="bg-BG" sz="6600" b="1" dirty="0">
              <a:solidFill>
                <a:srgbClr val="234465"/>
              </a:solidFill>
              <a:latin typeface="Calibri" panose="020F0502020204030204"/>
            </a:endParaRPr>
          </a:p>
        </p:txBody>
      </p:sp>
      <p:sp>
        <p:nvSpPr>
          <p:cNvPr id="6" name="TextBox 5">
            <a:extLst>
              <a:ext uri="{FF2B5EF4-FFF2-40B4-BE49-F238E27FC236}">
                <a16:creationId xmlns:a16="http://schemas.microsoft.com/office/drawing/2014/main" id="{ACFB9AD1-ADD5-4D0E-8697-8F9AC266A083}"/>
              </a:ext>
            </a:extLst>
          </p:cNvPr>
          <p:cNvSpPr txBox="1"/>
          <p:nvPr/>
        </p:nvSpPr>
        <p:spPr>
          <a:xfrm>
            <a:off x="402182" y="4014557"/>
            <a:ext cx="11370718" cy="1107996"/>
          </a:xfrm>
          <a:prstGeom prst="rect">
            <a:avLst/>
          </a:prstGeom>
          <a:noFill/>
        </p:spPr>
        <p:txBody>
          <a:bodyPr wrap="square" rtlCol="0">
            <a:spAutoFit/>
          </a:bodyPr>
          <a:lstStyle/>
          <a:p>
            <a:pPr algn="ctr" defTabSz="1218987">
              <a:defRPr/>
            </a:pPr>
            <a:r>
              <a:rPr lang="en-US" sz="6600" b="1" dirty="0">
                <a:solidFill>
                  <a:srgbClr val="FFA000"/>
                </a:solidFill>
                <a:latin typeface="Calibri" panose="020F0502020204030204"/>
              </a:rPr>
              <a:t>facebook.com/groups/</a:t>
            </a:r>
            <a:endParaRPr lang="bg-BG" sz="6600" b="1" dirty="0">
              <a:solidFill>
                <a:srgbClr val="FFA000"/>
              </a:solidFill>
              <a:latin typeface="Calibri" panose="020F0502020204030204"/>
            </a:endParaRPr>
          </a:p>
        </p:txBody>
      </p:sp>
      <p:sp>
        <p:nvSpPr>
          <p:cNvPr id="7" name="TextBox 6">
            <a:extLst>
              <a:ext uri="{FF2B5EF4-FFF2-40B4-BE49-F238E27FC236}">
                <a16:creationId xmlns:a16="http://schemas.microsoft.com/office/drawing/2014/main" id="{F6F1EF36-6894-4DF5-88AE-7CAB1EB19FFC}"/>
              </a:ext>
            </a:extLst>
          </p:cNvPr>
          <p:cNvSpPr txBox="1"/>
          <p:nvPr/>
        </p:nvSpPr>
        <p:spPr>
          <a:xfrm>
            <a:off x="105841" y="5235643"/>
            <a:ext cx="11963400" cy="707886"/>
          </a:xfrm>
          <a:prstGeom prst="rect">
            <a:avLst/>
          </a:prstGeom>
          <a:noFill/>
        </p:spPr>
        <p:txBody>
          <a:bodyPr wrap="square" rtlCol="0">
            <a:spAutoFit/>
          </a:bodyPr>
          <a:lstStyle/>
          <a:p>
            <a:pPr algn="ctr" defTabSz="1218987">
              <a:defRPr/>
            </a:pPr>
            <a:r>
              <a:rPr lang="en-US" sz="4000" b="1" dirty="0">
                <a:solidFill>
                  <a:srgbClr val="234465"/>
                </a:solidFill>
              </a:rPr>
              <a:t>LinuxSystemAdministrationAdvancedSeptember2021</a:t>
            </a:r>
            <a:endParaRPr lang="bg-BG" sz="4000" b="1" dirty="0">
              <a:solidFill>
                <a:srgbClr val="234465"/>
              </a:solidFill>
              <a:latin typeface="Calibri" panose="020F0502020204030204"/>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022073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Containerization</a:t>
            </a:r>
          </a:p>
        </p:txBody>
      </p:sp>
      <p:sp>
        <p:nvSpPr>
          <p:cNvPr id="2" name="TextBox 1">
            <a:extLst>
              <a:ext uri="{FF2B5EF4-FFF2-40B4-BE49-F238E27FC236}">
                <a16:creationId xmlns:a16="http://schemas.microsoft.com/office/drawing/2014/main" id="{2585B22A-F2C6-43CD-9B15-2E1E34995932}"/>
              </a:ext>
            </a:extLst>
          </p:cNvPr>
          <p:cNvSpPr txBox="1"/>
          <p:nvPr/>
        </p:nvSpPr>
        <p:spPr>
          <a:xfrm>
            <a:off x="152400" y="2057400"/>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7" name="TextBox 6">
            <a:extLst>
              <a:ext uri="{FF2B5EF4-FFF2-40B4-BE49-F238E27FC236}">
                <a16:creationId xmlns:a16="http://schemas.microsoft.com/office/drawing/2014/main" id="{A5D5BF16-B3AE-488E-8325-937F53F55200}"/>
              </a:ext>
            </a:extLst>
          </p:cNvPr>
          <p:cNvSpPr txBox="1"/>
          <p:nvPr/>
        </p:nvSpPr>
        <p:spPr>
          <a:xfrm>
            <a:off x="990600" y="2667000"/>
            <a:ext cx="10515600" cy="1816111"/>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3200" dirty="0"/>
              <a:t>OS-level virtualization refers to an operating system paradigm in which the kernel allows the existence of </a:t>
            </a:r>
            <a:r>
              <a:rPr lang="en-US" sz="3200" b="1" dirty="0"/>
              <a:t>multiple isolated user space instances </a:t>
            </a:r>
            <a:r>
              <a:rPr lang="en-US" sz="3200" dirty="0"/>
              <a:t>known as </a:t>
            </a:r>
            <a:r>
              <a:rPr lang="en-US" sz="3200" b="1" dirty="0"/>
              <a:t>containers, zones, jails, …</a:t>
            </a:r>
            <a:endParaRPr lang="en-US" sz="3200" dirty="0"/>
          </a:p>
        </p:txBody>
      </p:sp>
      <p:sp>
        <p:nvSpPr>
          <p:cNvPr id="8" name="TextBox 7">
            <a:extLst>
              <a:ext uri="{FF2B5EF4-FFF2-40B4-BE49-F238E27FC236}">
                <a16:creationId xmlns:a16="http://schemas.microsoft.com/office/drawing/2014/main" id="{2B376B22-A3D0-4C4F-9657-390E39A6A181}"/>
              </a:ext>
            </a:extLst>
          </p:cNvPr>
          <p:cNvSpPr txBox="1"/>
          <p:nvPr/>
        </p:nvSpPr>
        <p:spPr>
          <a:xfrm>
            <a:off x="10668000" y="3465513"/>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9" name="TextBox 8">
            <a:extLst>
              <a:ext uri="{FF2B5EF4-FFF2-40B4-BE49-F238E27FC236}">
                <a16:creationId xmlns:a16="http://schemas.microsoft.com/office/drawing/2014/main" id="{CCA1DBD0-1B67-4A4A-AEA7-8F7B423B2B10}"/>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https://en.wikipedia.org/wiki/OS-level_virtualization</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391186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VMs vs Containers</a:t>
            </a:r>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5931"/>
            <a:ext cx="5600796" cy="4824103"/>
          </a:xfrm>
        </p:spPr>
        <p:txBody>
          <a:bodyPr>
            <a:normAutofit/>
          </a:bodyPr>
          <a:lstStyle/>
          <a:p>
            <a:r>
              <a:rPr lang="en-US" sz="3400" dirty="0"/>
              <a:t>VMs virtualize the hardware</a:t>
            </a:r>
          </a:p>
          <a:p>
            <a:r>
              <a:rPr lang="en-US" sz="3400" dirty="0"/>
              <a:t>Complete isolation</a:t>
            </a:r>
          </a:p>
          <a:p>
            <a:r>
              <a:rPr lang="en-US" sz="3400" dirty="0"/>
              <a:t>Complete OS installation. Requires more resources</a:t>
            </a:r>
          </a:p>
          <a:p>
            <a:r>
              <a:rPr lang="en-US" sz="3400" dirty="0"/>
              <a:t>Runs almost any OS</a:t>
            </a:r>
          </a:p>
        </p:txBody>
      </p:sp>
      <p:sp>
        <p:nvSpPr>
          <p:cNvPr id="2" name="Text Placeholder 1">
            <a:extLst>
              <a:ext uri="{FF2B5EF4-FFF2-40B4-BE49-F238E27FC236}">
                <a16:creationId xmlns:a16="http://schemas.microsoft.com/office/drawing/2014/main" id="{4EE17CF2-972B-4030-AD57-CC66416A13C3}"/>
              </a:ext>
            </a:extLst>
          </p:cNvPr>
          <p:cNvSpPr>
            <a:spLocks noGrp="1"/>
          </p:cNvSpPr>
          <p:nvPr>
            <p:ph type="body" sz="quarter" idx="11"/>
          </p:nvPr>
        </p:nvSpPr>
        <p:spPr>
          <a:xfrm>
            <a:off x="6400800" y="1195931"/>
            <a:ext cx="5600797" cy="4824103"/>
          </a:xfrm>
        </p:spPr>
        <p:txBody>
          <a:bodyPr/>
          <a:lstStyle/>
          <a:p>
            <a:r>
              <a:rPr lang="en-US" dirty="0"/>
              <a:t>Containers virtualize the OS</a:t>
            </a:r>
          </a:p>
          <a:p>
            <a:r>
              <a:rPr lang="en-US" dirty="0"/>
              <a:t>Lightweight isolation</a:t>
            </a:r>
          </a:p>
          <a:p>
            <a:r>
              <a:rPr lang="en-US" dirty="0"/>
              <a:t>Shared kernel. Requires fewer resources</a:t>
            </a:r>
          </a:p>
          <a:p>
            <a:r>
              <a:rPr lang="en-US" dirty="0"/>
              <a:t>Runs on the same OS </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325867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Road to Containers</a:t>
            </a:r>
          </a:p>
        </p:txBody>
      </p:sp>
      <p:cxnSp>
        <p:nvCxnSpPr>
          <p:cNvPr id="5" name="Straight Arrow Connector 4">
            <a:extLst>
              <a:ext uri="{FF2B5EF4-FFF2-40B4-BE49-F238E27FC236}">
                <a16:creationId xmlns:a16="http://schemas.microsoft.com/office/drawing/2014/main" id="{0E1FA888-DCA8-4158-A3B4-88E8D01007F3}"/>
              </a:ext>
            </a:extLst>
          </p:cNvPr>
          <p:cNvCxnSpPr/>
          <p:nvPr/>
        </p:nvCxnSpPr>
        <p:spPr>
          <a:xfrm>
            <a:off x="531812" y="4114800"/>
            <a:ext cx="1112520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89E2FEE-E346-43A6-8A8E-DC3B9E05E106}"/>
              </a:ext>
            </a:extLst>
          </p:cNvPr>
          <p:cNvSpPr/>
          <p:nvPr/>
        </p:nvSpPr>
        <p:spPr>
          <a:xfrm>
            <a:off x="1823716"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7" name="Rounded Rectangle 11">
            <a:extLst>
              <a:ext uri="{FF2B5EF4-FFF2-40B4-BE49-F238E27FC236}">
                <a16:creationId xmlns:a16="http://schemas.microsoft.com/office/drawing/2014/main" id="{835DE1F0-F6B3-4340-A949-053C8941B54C}"/>
              </a:ext>
            </a:extLst>
          </p:cNvPr>
          <p:cNvSpPr/>
          <p:nvPr/>
        </p:nvSpPr>
        <p:spPr>
          <a:xfrm>
            <a:off x="1402507" y="4746389"/>
            <a:ext cx="1101947" cy="962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1999</a:t>
            </a:r>
          </a:p>
          <a:p>
            <a:r>
              <a:rPr lang="en-US" sz="1100" b="1" dirty="0">
                <a:solidFill>
                  <a:schemeClr val="tx2">
                    <a:lumMod val="10000"/>
                  </a:schemeClr>
                </a:solidFill>
              </a:rPr>
              <a:t>1) Capabilities</a:t>
            </a:r>
          </a:p>
          <a:p>
            <a:r>
              <a:rPr lang="en-US" sz="1100" b="1" dirty="0">
                <a:solidFill>
                  <a:schemeClr val="tx2">
                    <a:lumMod val="10000"/>
                  </a:schemeClr>
                </a:solidFill>
              </a:rPr>
              <a:t>2) </a:t>
            </a:r>
            <a:r>
              <a:rPr lang="en-US" sz="1100" b="1" dirty="0" err="1">
                <a:solidFill>
                  <a:schemeClr val="tx2">
                    <a:lumMod val="10000"/>
                  </a:schemeClr>
                </a:solidFill>
              </a:rPr>
              <a:t>AppArmor</a:t>
            </a:r>
            <a:endParaRPr lang="en-US" sz="1100" b="1" dirty="0">
              <a:solidFill>
                <a:schemeClr val="tx2">
                  <a:lumMod val="10000"/>
                </a:schemeClr>
              </a:solidFill>
            </a:endParaRPr>
          </a:p>
          <a:p>
            <a:r>
              <a:rPr lang="en-US" sz="1100" b="1" dirty="0">
                <a:solidFill>
                  <a:schemeClr val="tx2">
                    <a:lumMod val="10000"/>
                  </a:schemeClr>
                </a:solidFill>
              </a:rPr>
              <a:t>3) </a:t>
            </a:r>
            <a:r>
              <a:rPr lang="en-US" sz="1100" b="1" dirty="0" err="1">
                <a:solidFill>
                  <a:schemeClr val="tx2">
                    <a:lumMod val="10000"/>
                  </a:schemeClr>
                </a:solidFill>
              </a:rPr>
              <a:t>SELinux</a:t>
            </a:r>
            <a:endParaRPr lang="bg-BG" sz="1100" b="1" dirty="0">
              <a:solidFill>
                <a:schemeClr val="tx2">
                  <a:lumMod val="10000"/>
                </a:schemeClr>
              </a:solidFill>
            </a:endParaRPr>
          </a:p>
        </p:txBody>
      </p:sp>
      <p:cxnSp>
        <p:nvCxnSpPr>
          <p:cNvPr id="8" name="Straight Connector 7">
            <a:extLst>
              <a:ext uri="{FF2B5EF4-FFF2-40B4-BE49-F238E27FC236}">
                <a16:creationId xmlns:a16="http://schemas.microsoft.com/office/drawing/2014/main" id="{B3C1B581-FBCD-4FA0-8AB6-42A9CF23134B}"/>
              </a:ext>
            </a:extLst>
          </p:cNvPr>
          <p:cNvCxnSpPr/>
          <p:nvPr/>
        </p:nvCxnSpPr>
        <p:spPr>
          <a:xfrm>
            <a:off x="1899916" y="4191000"/>
            <a:ext cx="0"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3A7E70-2909-4D7C-BBE2-8FBDE418D367}"/>
              </a:ext>
            </a:extLst>
          </p:cNvPr>
          <p:cNvSpPr/>
          <p:nvPr/>
        </p:nvSpPr>
        <p:spPr>
          <a:xfrm>
            <a:off x="2492437"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0" name="Rounded Rectangle 15">
            <a:extLst>
              <a:ext uri="{FF2B5EF4-FFF2-40B4-BE49-F238E27FC236}">
                <a16:creationId xmlns:a16="http://schemas.microsoft.com/office/drawing/2014/main" id="{9BA81C51-E9A4-43BF-8BE4-1F394C52D43A}"/>
              </a:ext>
            </a:extLst>
          </p:cNvPr>
          <p:cNvSpPr/>
          <p:nvPr/>
        </p:nvSpPr>
        <p:spPr>
          <a:xfrm>
            <a:off x="1916651" y="2590800"/>
            <a:ext cx="1299616" cy="892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2000 - 2001</a:t>
            </a:r>
          </a:p>
          <a:p>
            <a:r>
              <a:rPr lang="en-US" sz="1100" b="1" dirty="0">
                <a:solidFill>
                  <a:schemeClr val="tx2">
                    <a:lumMod val="10000"/>
                  </a:schemeClr>
                </a:solidFill>
              </a:rPr>
              <a:t>1) FreeBSD Jails</a:t>
            </a:r>
          </a:p>
          <a:p>
            <a:r>
              <a:rPr lang="en-US" sz="1100" b="1" dirty="0">
                <a:solidFill>
                  <a:schemeClr val="tx2">
                    <a:lumMod val="10000"/>
                  </a:schemeClr>
                </a:solidFill>
              </a:rPr>
              <a:t>2) </a:t>
            </a:r>
            <a:r>
              <a:rPr lang="en-US" sz="1100" b="1" dirty="0" err="1">
                <a:solidFill>
                  <a:schemeClr val="tx2">
                    <a:lumMod val="10000"/>
                  </a:schemeClr>
                </a:solidFill>
              </a:rPr>
              <a:t>Virtuozzo</a:t>
            </a:r>
            <a:endParaRPr lang="en-US" sz="1100" b="1" dirty="0">
              <a:solidFill>
                <a:schemeClr val="tx2">
                  <a:lumMod val="10000"/>
                </a:schemeClr>
              </a:solidFill>
            </a:endParaRPr>
          </a:p>
          <a:p>
            <a:r>
              <a:rPr lang="en-US" sz="1100" b="1" dirty="0">
                <a:solidFill>
                  <a:schemeClr val="tx2">
                    <a:lumMod val="10000"/>
                  </a:schemeClr>
                </a:solidFill>
              </a:rPr>
              <a:t>3) Linux </a:t>
            </a:r>
            <a:r>
              <a:rPr lang="en-US" sz="1100" b="1" dirty="0" err="1">
                <a:solidFill>
                  <a:schemeClr val="tx2">
                    <a:lumMod val="10000"/>
                  </a:schemeClr>
                </a:solidFill>
              </a:rPr>
              <a:t>VServer</a:t>
            </a:r>
            <a:endParaRPr lang="bg-BG" sz="1200" b="1" dirty="0">
              <a:solidFill>
                <a:schemeClr val="tx2">
                  <a:lumMod val="10000"/>
                </a:schemeClr>
              </a:solidFill>
            </a:endParaRPr>
          </a:p>
        </p:txBody>
      </p:sp>
      <p:cxnSp>
        <p:nvCxnSpPr>
          <p:cNvPr id="11" name="Straight Connector 10">
            <a:extLst>
              <a:ext uri="{FF2B5EF4-FFF2-40B4-BE49-F238E27FC236}">
                <a16:creationId xmlns:a16="http://schemas.microsoft.com/office/drawing/2014/main" id="{5367C4EC-E83B-4A2E-969F-B9899ADE4071}"/>
              </a:ext>
            </a:extLst>
          </p:cNvPr>
          <p:cNvCxnSpPr>
            <a:stCxn id="10" idx="2"/>
            <a:endCxn id="9" idx="0"/>
          </p:cNvCxnSpPr>
          <p:nvPr/>
        </p:nvCxnSpPr>
        <p:spPr>
          <a:xfrm>
            <a:off x="2566459" y="3483210"/>
            <a:ext cx="2178"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D266AC3-1AAE-4439-8042-09969E8B1CF5}"/>
              </a:ext>
            </a:extLst>
          </p:cNvPr>
          <p:cNvSpPr/>
          <p:nvPr/>
        </p:nvSpPr>
        <p:spPr>
          <a:xfrm>
            <a:off x="3381473"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3" name="Rounded Rectangle 21">
            <a:extLst>
              <a:ext uri="{FF2B5EF4-FFF2-40B4-BE49-F238E27FC236}">
                <a16:creationId xmlns:a16="http://schemas.microsoft.com/office/drawing/2014/main" id="{3745C404-96D5-4324-B6A4-409C9A5C786B}"/>
              </a:ext>
            </a:extLst>
          </p:cNvPr>
          <p:cNvSpPr/>
          <p:nvPr/>
        </p:nvSpPr>
        <p:spPr>
          <a:xfrm>
            <a:off x="2687229" y="4746390"/>
            <a:ext cx="157838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2002</a:t>
            </a:r>
          </a:p>
          <a:p>
            <a:r>
              <a:rPr lang="en-US" sz="1100" b="1" dirty="0">
                <a:solidFill>
                  <a:schemeClr val="tx2">
                    <a:lumMod val="10000"/>
                  </a:schemeClr>
                </a:solidFill>
              </a:rPr>
              <a:t>Mount Namespaces</a:t>
            </a:r>
            <a:endParaRPr lang="bg-BG" sz="1100" b="1" dirty="0">
              <a:solidFill>
                <a:schemeClr val="tx2">
                  <a:lumMod val="10000"/>
                </a:schemeClr>
              </a:solidFill>
            </a:endParaRPr>
          </a:p>
        </p:txBody>
      </p:sp>
      <p:cxnSp>
        <p:nvCxnSpPr>
          <p:cNvPr id="14" name="Straight Connector 13">
            <a:extLst>
              <a:ext uri="{FF2B5EF4-FFF2-40B4-BE49-F238E27FC236}">
                <a16:creationId xmlns:a16="http://schemas.microsoft.com/office/drawing/2014/main" id="{3568B8C2-6121-420A-A1AC-F379BCCDC93E}"/>
              </a:ext>
            </a:extLst>
          </p:cNvPr>
          <p:cNvCxnSpPr/>
          <p:nvPr/>
        </p:nvCxnSpPr>
        <p:spPr>
          <a:xfrm>
            <a:off x="3457673" y="4191000"/>
            <a:ext cx="0"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22D2538-646A-4A43-829F-222B894B8090}"/>
              </a:ext>
            </a:extLst>
          </p:cNvPr>
          <p:cNvSpPr/>
          <p:nvPr/>
        </p:nvSpPr>
        <p:spPr>
          <a:xfrm>
            <a:off x="3983652"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Rounded Rectangle 24">
            <a:extLst>
              <a:ext uri="{FF2B5EF4-FFF2-40B4-BE49-F238E27FC236}">
                <a16:creationId xmlns:a16="http://schemas.microsoft.com/office/drawing/2014/main" id="{F3609F58-3AC8-4DDE-9CC2-5574A55F90BB}"/>
              </a:ext>
            </a:extLst>
          </p:cNvPr>
          <p:cNvSpPr/>
          <p:nvPr/>
        </p:nvSpPr>
        <p:spPr>
          <a:xfrm>
            <a:off x="3351932" y="1810437"/>
            <a:ext cx="1415014" cy="710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2004</a:t>
            </a:r>
          </a:p>
          <a:p>
            <a:r>
              <a:rPr lang="en-US" sz="1100" b="1" dirty="0">
                <a:solidFill>
                  <a:schemeClr val="tx2">
                    <a:lumMod val="10000"/>
                  </a:schemeClr>
                </a:solidFill>
              </a:rPr>
              <a:t>Solaris Containers</a:t>
            </a:r>
          </a:p>
          <a:p>
            <a:r>
              <a:rPr lang="en-US" sz="1100" b="1" dirty="0">
                <a:solidFill>
                  <a:schemeClr val="tx2">
                    <a:lumMod val="10000"/>
                  </a:schemeClr>
                </a:solidFill>
              </a:rPr>
              <a:t>(zones)</a:t>
            </a:r>
            <a:endParaRPr lang="bg-BG" sz="1200" b="1" dirty="0">
              <a:solidFill>
                <a:schemeClr val="tx2">
                  <a:lumMod val="10000"/>
                </a:schemeClr>
              </a:solidFill>
            </a:endParaRPr>
          </a:p>
        </p:txBody>
      </p:sp>
      <p:cxnSp>
        <p:nvCxnSpPr>
          <p:cNvPr id="17" name="Straight Connector 16">
            <a:extLst>
              <a:ext uri="{FF2B5EF4-FFF2-40B4-BE49-F238E27FC236}">
                <a16:creationId xmlns:a16="http://schemas.microsoft.com/office/drawing/2014/main" id="{53913005-C8F7-4BAB-A37F-C34C95C8AF98}"/>
              </a:ext>
            </a:extLst>
          </p:cNvPr>
          <p:cNvCxnSpPr>
            <a:stCxn id="16" idx="2"/>
            <a:endCxn id="15" idx="0"/>
          </p:cNvCxnSpPr>
          <p:nvPr/>
        </p:nvCxnSpPr>
        <p:spPr>
          <a:xfrm>
            <a:off x="4059439" y="2520714"/>
            <a:ext cx="413" cy="151788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4B4FD84-63C8-4344-A449-CF79A16CDE89}"/>
              </a:ext>
            </a:extLst>
          </p:cNvPr>
          <p:cNvSpPr/>
          <p:nvPr/>
        </p:nvSpPr>
        <p:spPr>
          <a:xfrm>
            <a:off x="5245442"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9" name="Rounded Rectangle 27">
            <a:extLst>
              <a:ext uri="{FF2B5EF4-FFF2-40B4-BE49-F238E27FC236}">
                <a16:creationId xmlns:a16="http://schemas.microsoft.com/office/drawing/2014/main" id="{6F335385-B939-440E-B149-A6C7AA8EEC72}"/>
              </a:ext>
            </a:extLst>
          </p:cNvPr>
          <p:cNvSpPr/>
          <p:nvPr/>
        </p:nvSpPr>
        <p:spPr>
          <a:xfrm>
            <a:off x="4622501" y="2910800"/>
            <a:ext cx="1398281" cy="60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2005</a:t>
            </a:r>
          </a:p>
          <a:p>
            <a:r>
              <a:rPr lang="en-US" sz="1100" b="1" dirty="0" err="1">
                <a:solidFill>
                  <a:schemeClr val="tx2">
                    <a:lumMod val="10000"/>
                  </a:schemeClr>
                </a:solidFill>
              </a:rPr>
              <a:t>Virtuozzo</a:t>
            </a:r>
            <a:r>
              <a:rPr lang="en-US" sz="1100" b="1" dirty="0">
                <a:solidFill>
                  <a:schemeClr val="tx2">
                    <a:lumMod val="10000"/>
                  </a:schemeClr>
                </a:solidFill>
              </a:rPr>
              <a:t> </a:t>
            </a:r>
            <a:r>
              <a:rPr lang="en-US" sz="1100" b="1" dirty="0" err="1">
                <a:solidFill>
                  <a:schemeClr val="tx2">
                    <a:lumMod val="10000"/>
                  </a:schemeClr>
                </a:solidFill>
              </a:rPr>
              <a:t>OpenVZ</a:t>
            </a:r>
            <a:endParaRPr lang="bg-BG" sz="1200" b="1" dirty="0">
              <a:solidFill>
                <a:schemeClr val="tx2">
                  <a:lumMod val="10000"/>
                </a:schemeClr>
              </a:solidFill>
            </a:endParaRPr>
          </a:p>
        </p:txBody>
      </p:sp>
      <p:cxnSp>
        <p:nvCxnSpPr>
          <p:cNvPr id="20" name="Straight Connector 19">
            <a:extLst>
              <a:ext uri="{FF2B5EF4-FFF2-40B4-BE49-F238E27FC236}">
                <a16:creationId xmlns:a16="http://schemas.microsoft.com/office/drawing/2014/main" id="{0810FCF9-BB93-48CA-BBBA-8629F7949D0B}"/>
              </a:ext>
            </a:extLst>
          </p:cNvPr>
          <p:cNvCxnSpPr>
            <a:stCxn id="19" idx="2"/>
            <a:endCxn id="18" idx="0"/>
          </p:cNvCxnSpPr>
          <p:nvPr/>
        </p:nvCxnSpPr>
        <p:spPr>
          <a:xfrm>
            <a:off x="5321642" y="3514286"/>
            <a:ext cx="0" cy="5243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09B83BF-CA41-4DF0-B2B5-6CC5937C69DE}"/>
              </a:ext>
            </a:extLst>
          </p:cNvPr>
          <p:cNvSpPr/>
          <p:nvPr/>
        </p:nvSpPr>
        <p:spPr>
          <a:xfrm>
            <a:off x="6055593"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2" name="Rounded Rectangle 30">
            <a:extLst>
              <a:ext uri="{FF2B5EF4-FFF2-40B4-BE49-F238E27FC236}">
                <a16:creationId xmlns:a16="http://schemas.microsoft.com/office/drawing/2014/main" id="{CAED0F14-3D37-42B9-AB81-834F576D30D6}"/>
              </a:ext>
            </a:extLst>
          </p:cNvPr>
          <p:cNvSpPr/>
          <p:nvPr/>
        </p:nvSpPr>
        <p:spPr>
          <a:xfrm>
            <a:off x="4741096" y="4747843"/>
            <a:ext cx="2781394" cy="724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2006</a:t>
            </a:r>
          </a:p>
          <a:p>
            <a:r>
              <a:rPr lang="en-US" sz="1100" b="1" dirty="0">
                <a:solidFill>
                  <a:schemeClr val="tx2">
                    <a:lumMod val="10000"/>
                  </a:schemeClr>
                </a:solidFill>
              </a:rPr>
              <a:t>1) Process Containers (</a:t>
            </a:r>
            <a:r>
              <a:rPr lang="en-US" sz="1100" b="1" dirty="0" err="1">
                <a:solidFill>
                  <a:schemeClr val="tx2">
                    <a:lumMod val="10000"/>
                  </a:schemeClr>
                </a:solidFill>
              </a:rPr>
              <a:t>cgroups</a:t>
            </a:r>
            <a:r>
              <a:rPr lang="en-US" sz="1100" b="1" dirty="0">
                <a:solidFill>
                  <a:schemeClr val="tx2">
                    <a:lumMod val="10000"/>
                  </a:schemeClr>
                </a:solidFill>
              </a:rPr>
              <a:t>) by Google</a:t>
            </a:r>
          </a:p>
          <a:p>
            <a:r>
              <a:rPr lang="en-US" sz="1100" b="1" dirty="0">
                <a:solidFill>
                  <a:schemeClr val="tx2">
                    <a:lumMod val="10000"/>
                  </a:schemeClr>
                </a:solidFill>
              </a:rPr>
              <a:t>2) UTS and IPC Namespaces</a:t>
            </a:r>
          </a:p>
        </p:txBody>
      </p:sp>
      <p:cxnSp>
        <p:nvCxnSpPr>
          <p:cNvPr id="23" name="Straight Connector 22">
            <a:extLst>
              <a:ext uri="{FF2B5EF4-FFF2-40B4-BE49-F238E27FC236}">
                <a16:creationId xmlns:a16="http://schemas.microsoft.com/office/drawing/2014/main" id="{82A709DC-64CC-4AFF-9867-F26F1864AB7E}"/>
              </a:ext>
            </a:extLst>
          </p:cNvPr>
          <p:cNvCxnSpPr/>
          <p:nvPr/>
        </p:nvCxnSpPr>
        <p:spPr>
          <a:xfrm>
            <a:off x="6131793" y="4191000"/>
            <a:ext cx="0"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693BEEA-328B-4B52-8621-C3EC7B446DA5}"/>
              </a:ext>
            </a:extLst>
          </p:cNvPr>
          <p:cNvSpPr/>
          <p:nvPr/>
        </p:nvSpPr>
        <p:spPr>
          <a:xfrm>
            <a:off x="654003"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5" name="Rounded Rectangle 33">
            <a:extLst>
              <a:ext uri="{FF2B5EF4-FFF2-40B4-BE49-F238E27FC236}">
                <a16:creationId xmlns:a16="http://schemas.microsoft.com/office/drawing/2014/main" id="{49F51BED-5BD3-40A4-94F1-38BDB2D37909}"/>
              </a:ext>
            </a:extLst>
          </p:cNvPr>
          <p:cNvSpPr/>
          <p:nvPr/>
        </p:nvSpPr>
        <p:spPr>
          <a:xfrm>
            <a:off x="232795" y="4746390"/>
            <a:ext cx="99481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1979</a:t>
            </a:r>
          </a:p>
          <a:p>
            <a:r>
              <a:rPr lang="en-US" sz="1100" b="1" dirty="0" err="1">
                <a:solidFill>
                  <a:schemeClr val="tx2">
                    <a:lumMod val="10000"/>
                  </a:schemeClr>
                </a:solidFill>
              </a:rPr>
              <a:t>chroot</a:t>
            </a:r>
            <a:endParaRPr lang="bg-BG" sz="1100" b="1" dirty="0">
              <a:solidFill>
                <a:schemeClr val="tx2">
                  <a:lumMod val="10000"/>
                </a:schemeClr>
              </a:solidFill>
            </a:endParaRPr>
          </a:p>
        </p:txBody>
      </p:sp>
      <p:cxnSp>
        <p:nvCxnSpPr>
          <p:cNvPr id="26" name="Straight Connector 25">
            <a:extLst>
              <a:ext uri="{FF2B5EF4-FFF2-40B4-BE49-F238E27FC236}">
                <a16:creationId xmlns:a16="http://schemas.microsoft.com/office/drawing/2014/main" id="{9F233717-8429-4831-BA9D-401B86DAF3B4}"/>
              </a:ext>
            </a:extLst>
          </p:cNvPr>
          <p:cNvCxnSpPr/>
          <p:nvPr/>
        </p:nvCxnSpPr>
        <p:spPr>
          <a:xfrm>
            <a:off x="730203" y="4191000"/>
            <a:ext cx="0"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78C745B-4E80-421F-8150-2704B7884F6B}"/>
              </a:ext>
            </a:extLst>
          </p:cNvPr>
          <p:cNvSpPr/>
          <p:nvPr/>
        </p:nvSpPr>
        <p:spPr>
          <a:xfrm>
            <a:off x="7008813"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28" name="Rounded Rectangle 36">
            <a:extLst>
              <a:ext uri="{FF2B5EF4-FFF2-40B4-BE49-F238E27FC236}">
                <a16:creationId xmlns:a16="http://schemas.microsoft.com/office/drawing/2014/main" id="{360D2AB9-561F-4F69-A48A-634E4868E694}"/>
              </a:ext>
            </a:extLst>
          </p:cNvPr>
          <p:cNvSpPr/>
          <p:nvPr/>
        </p:nvSpPr>
        <p:spPr>
          <a:xfrm>
            <a:off x="6399212" y="2803524"/>
            <a:ext cx="1372033" cy="67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2007</a:t>
            </a:r>
          </a:p>
          <a:p>
            <a:r>
              <a:rPr lang="en-US" sz="1100" b="1" dirty="0">
                <a:solidFill>
                  <a:schemeClr val="tx2">
                    <a:lumMod val="10000"/>
                  </a:schemeClr>
                </a:solidFill>
              </a:rPr>
              <a:t>HP-UX Containers</a:t>
            </a:r>
          </a:p>
          <a:p>
            <a:r>
              <a:rPr lang="en-US" sz="1100" b="1" dirty="0">
                <a:solidFill>
                  <a:schemeClr val="tx2">
                    <a:lumMod val="10000"/>
                  </a:schemeClr>
                </a:solidFill>
              </a:rPr>
              <a:t>IBM WPAR</a:t>
            </a:r>
            <a:endParaRPr lang="bg-BG" sz="1200" b="1" dirty="0">
              <a:solidFill>
                <a:schemeClr val="tx2">
                  <a:lumMod val="10000"/>
                </a:schemeClr>
              </a:solidFill>
            </a:endParaRPr>
          </a:p>
        </p:txBody>
      </p:sp>
      <p:cxnSp>
        <p:nvCxnSpPr>
          <p:cNvPr id="29" name="Straight Connector 28">
            <a:extLst>
              <a:ext uri="{FF2B5EF4-FFF2-40B4-BE49-F238E27FC236}">
                <a16:creationId xmlns:a16="http://schemas.microsoft.com/office/drawing/2014/main" id="{DDD566B5-260A-4758-8682-87AB8810A883}"/>
              </a:ext>
            </a:extLst>
          </p:cNvPr>
          <p:cNvCxnSpPr>
            <a:stCxn id="28" idx="2"/>
            <a:endCxn id="27" idx="0"/>
          </p:cNvCxnSpPr>
          <p:nvPr/>
        </p:nvCxnSpPr>
        <p:spPr>
          <a:xfrm flipH="1">
            <a:off x="7085013" y="3483210"/>
            <a:ext cx="216"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4B18180-948C-4B85-89F1-F9F36AD26C89}"/>
              </a:ext>
            </a:extLst>
          </p:cNvPr>
          <p:cNvSpPr/>
          <p:nvPr/>
        </p:nvSpPr>
        <p:spPr>
          <a:xfrm>
            <a:off x="8036165"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31" name="Rounded Rectangle 44">
            <a:extLst>
              <a:ext uri="{FF2B5EF4-FFF2-40B4-BE49-F238E27FC236}">
                <a16:creationId xmlns:a16="http://schemas.microsoft.com/office/drawing/2014/main" id="{933DB610-38AF-49AF-A969-36D4E8D08CE5}"/>
              </a:ext>
            </a:extLst>
          </p:cNvPr>
          <p:cNvSpPr/>
          <p:nvPr/>
        </p:nvSpPr>
        <p:spPr>
          <a:xfrm>
            <a:off x="8367592" y="4724400"/>
            <a:ext cx="2270938" cy="1060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2008</a:t>
            </a:r>
          </a:p>
          <a:p>
            <a:r>
              <a:rPr lang="en-US" sz="1100" b="1" dirty="0">
                <a:solidFill>
                  <a:schemeClr val="tx2">
                    <a:lumMod val="10000"/>
                  </a:schemeClr>
                </a:solidFill>
              </a:rPr>
              <a:t>1) </a:t>
            </a:r>
            <a:r>
              <a:rPr lang="en-US" sz="1100" b="1" dirty="0" err="1">
                <a:solidFill>
                  <a:schemeClr val="tx2">
                    <a:lumMod val="10000"/>
                  </a:schemeClr>
                </a:solidFill>
              </a:rPr>
              <a:t>cgroups</a:t>
            </a:r>
            <a:r>
              <a:rPr lang="en-US" sz="1100" b="1" dirty="0">
                <a:solidFill>
                  <a:schemeClr val="tx2">
                    <a:lumMod val="10000"/>
                  </a:schemeClr>
                </a:solidFill>
              </a:rPr>
              <a:t> in kernel</a:t>
            </a:r>
          </a:p>
          <a:p>
            <a:r>
              <a:rPr lang="en-US" sz="1100" b="1" dirty="0">
                <a:solidFill>
                  <a:schemeClr val="tx2">
                    <a:lumMod val="10000"/>
                  </a:schemeClr>
                </a:solidFill>
              </a:rPr>
              <a:t>2) PID and Network Namespaces</a:t>
            </a:r>
          </a:p>
          <a:p>
            <a:r>
              <a:rPr lang="en-US" sz="1100" b="1" dirty="0">
                <a:solidFill>
                  <a:schemeClr val="tx2">
                    <a:lumMod val="10000"/>
                  </a:schemeClr>
                </a:solidFill>
              </a:rPr>
              <a:t>3) User Namespace</a:t>
            </a:r>
          </a:p>
          <a:p>
            <a:r>
              <a:rPr lang="en-US" sz="1100" b="1" dirty="0">
                <a:solidFill>
                  <a:schemeClr val="tx2">
                    <a:lumMod val="10000"/>
                  </a:schemeClr>
                </a:solidFill>
              </a:rPr>
              <a:t>4) LXC</a:t>
            </a:r>
          </a:p>
        </p:txBody>
      </p:sp>
      <p:sp>
        <p:nvSpPr>
          <p:cNvPr id="32" name="Oval 31">
            <a:extLst>
              <a:ext uri="{FF2B5EF4-FFF2-40B4-BE49-F238E27FC236}">
                <a16:creationId xmlns:a16="http://schemas.microsoft.com/office/drawing/2014/main" id="{9AFF9E8F-921F-4D19-8F8E-484D8F368911}"/>
              </a:ext>
            </a:extLst>
          </p:cNvPr>
          <p:cNvSpPr/>
          <p:nvPr/>
        </p:nvSpPr>
        <p:spPr>
          <a:xfrm>
            <a:off x="9580326"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33" name="Rounded Rectangle 63">
            <a:extLst>
              <a:ext uri="{FF2B5EF4-FFF2-40B4-BE49-F238E27FC236}">
                <a16:creationId xmlns:a16="http://schemas.microsoft.com/office/drawing/2014/main" id="{04FE802B-9869-4C31-8555-0D49A5954B8F}"/>
              </a:ext>
            </a:extLst>
          </p:cNvPr>
          <p:cNvSpPr/>
          <p:nvPr/>
        </p:nvSpPr>
        <p:spPr>
          <a:xfrm>
            <a:off x="8970725" y="2803524"/>
            <a:ext cx="1372033" cy="67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2013</a:t>
            </a:r>
          </a:p>
          <a:p>
            <a:r>
              <a:rPr lang="en-US" sz="1100" b="1" dirty="0" err="1">
                <a:solidFill>
                  <a:schemeClr val="tx2">
                    <a:lumMod val="10000"/>
                  </a:schemeClr>
                </a:solidFill>
              </a:rPr>
              <a:t>Docker</a:t>
            </a:r>
            <a:endParaRPr lang="en-US" sz="1100" b="1" dirty="0">
              <a:solidFill>
                <a:schemeClr val="tx2">
                  <a:lumMod val="10000"/>
                </a:schemeClr>
              </a:solidFill>
            </a:endParaRPr>
          </a:p>
          <a:p>
            <a:r>
              <a:rPr lang="en-US" sz="1100" b="1" dirty="0">
                <a:solidFill>
                  <a:schemeClr val="tx2">
                    <a:lumMod val="10000"/>
                  </a:schemeClr>
                </a:solidFill>
              </a:rPr>
              <a:t>By </a:t>
            </a:r>
            <a:r>
              <a:rPr lang="en-US" sz="1100" b="1" dirty="0" err="1">
                <a:solidFill>
                  <a:schemeClr val="tx2">
                    <a:lumMod val="10000"/>
                  </a:schemeClr>
                </a:solidFill>
              </a:rPr>
              <a:t>Docker</a:t>
            </a:r>
            <a:r>
              <a:rPr lang="en-US" sz="1100" b="1" dirty="0">
                <a:solidFill>
                  <a:schemeClr val="tx2">
                    <a:lumMod val="10000"/>
                  </a:schemeClr>
                </a:solidFill>
              </a:rPr>
              <a:t> </a:t>
            </a:r>
            <a:r>
              <a:rPr lang="en-US" sz="1100" b="1" dirty="0" err="1">
                <a:solidFill>
                  <a:schemeClr val="tx2">
                    <a:lumMod val="10000"/>
                  </a:schemeClr>
                </a:solidFill>
              </a:rPr>
              <a:t>Inc</a:t>
            </a:r>
            <a:endParaRPr lang="bg-BG" sz="1200" b="1" dirty="0">
              <a:solidFill>
                <a:schemeClr val="tx2">
                  <a:lumMod val="10000"/>
                </a:schemeClr>
              </a:solidFill>
            </a:endParaRPr>
          </a:p>
        </p:txBody>
      </p:sp>
      <p:cxnSp>
        <p:nvCxnSpPr>
          <p:cNvPr id="34" name="Straight Connector 33">
            <a:extLst>
              <a:ext uri="{FF2B5EF4-FFF2-40B4-BE49-F238E27FC236}">
                <a16:creationId xmlns:a16="http://schemas.microsoft.com/office/drawing/2014/main" id="{7482A3C9-DCAE-4859-9F4E-FC2E7C67A750}"/>
              </a:ext>
            </a:extLst>
          </p:cNvPr>
          <p:cNvCxnSpPr>
            <a:stCxn id="33" idx="2"/>
            <a:endCxn id="32" idx="0"/>
          </p:cNvCxnSpPr>
          <p:nvPr/>
        </p:nvCxnSpPr>
        <p:spPr>
          <a:xfrm flipH="1">
            <a:off x="9656526" y="3483210"/>
            <a:ext cx="216" cy="5553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055B11B-BA3F-42C3-A18E-42D6082CA0A1}"/>
              </a:ext>
            </a:extLst>
          </p:cNvPr>
          <p:cNvSpPr/>
          <p:nvPr/>
        </p:nvSpPr>
        <p:spPr>
          <a:xfrm>
            <a:off x="11071845"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36" name="Rounded Rectangle 71">
            <a:extLst>
              <a:ext uri="{FF2B5EF4-FFF2-40B4-BE49-F238E27FC236}">
                <a16:creationId xmlns:a16="http://schemas.microsoft.com/office/drawing/2014/main" id="{BB531BA2-1D3E-4BC6-A6FE-E8C04E4CCE9E}"/>
              </a:ext>
            </a:extLst>
          </p:cNvPr>
          <p:cNvSpPr/>
          <p:nvPr/>
        </p:nvSpPr>
        <p:spPr>
          <a:xfrm>
            <a:off x="10462244" y="2803524"/>
            <a:ext cx="1372033" cy="67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accent1">
                    <a:lumMod val="50000"/>
                  </a:schemeClr>
                </a:solidFill>
              </a:rPr>
              <a:t>2014</a:t>
            </a:r>
            <a:endParaRPr lang="en-US" sz="1200" b="1" dirty="0">
              <a:solidFill>
                <a:schemeClr val="accent1">
                  <a:lumMod val="50000"/>
                </a:schemeClr>
              </a:solidFill>
            </a:endParaRPr>
          </a:p>
          <a:p>
            <a:r>
              <a:rPr lang="en-US" sz="1100" b="1" dirty="0" err="1">
                <a:solidFill>
                  <a:schemeClr val="tx2">
                    <a:lumMod val="10000"/>
                  </a:schemeClr>
                </a:solidFill>
              </a:rPr>
              <a:t>Rkt</a:t>
            </a:r>
            <a:endParaRPr lang="en-US" sz="1100" b="1" dirty="0">
              <a:solidFill>
                <a:schemeClr val="tx2">
                  <a:lumMod val="10000"/>
                </a:schemeClr>
              </a:solidFill>
            </a:endParaRPr>
          </a:p>
          <a:p>
            <a:r>
              <a:rPr lang="en-US" sz="1100" b="1" dirty="0">
                <a:solidFill>
                  <a:schemeClr val="tx2">
                    <a:lumMod val="10000"/>
                  </a:schemeClr>
                </a:solidFill>
              </a:rPr>
              <a:t>By </a:t>
            </a:r>
            <a:r>
              <a:rPr lang="en-US" sz="1100" b="1" dirty="0" err="1">
                <a:solidFill>
                  <a:schemeClr val="tx2">
                    <a:lumMod val="10000"/>
                  </a:schemeClr>
                </a:solidFill>
              </a:rPr>
              <a:t>CoreOS</a:t>
            </a:r>
            <a:endParaRPr lang="bg-BG" sz="1200" b="1" dirty="0">
              <a:solidFill>
                <a:schemeClr val="tx2">
                  <a:lumMod val="10000"/>
                </a:schemeClr>
              </a:solidFill>
            </a:endParaRPr>
          </a:p>
        </p:txBody>
      </p:sp>
      <p:cxnSp>
        <p:nvCxnSpPr>
          <p:cNvPr id="37" name="Straight Connector 36">
            <a:extLst>
              <a:ext uri="{FF2B5EF4-FFF2-40B4-BE49-F238E27FC236}">
                <a16:creationId xmlns:a16="http://schemas.microsoft.com/office/drawing/2014/main" id="{24A9A81A-5A18-41AE-91A6-9D741429E67D}"/>
              </a:ext>
            </a:extLst>
          </p:cNvPr>
          <p:cNvCxnSpPr>
            <a:stCxn id="36" idx="2"/>
            <a:endCxn id="35" idx="0"/>
          </p:cNvCxnSpPr>
          <p:nvPr/>
        </p:nvCxnSpPr>
        <p:spPr>
          <a:xfrm flipH="1">
            <a:off x="11148045" y="3483210"/>
            <a:ext cx="216" cy="5553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Elbow Connector 75">
            <a:extLst>
              <a:ext uri="{FF2B5EF4-FFF2-40B4-BE49-F238E27FC236}">
                <a16:creationId xmlns:a16="http://schemas.microsoft.com/office/drawing/2014/main" id="{ECC11BB2-5C29-4EDB-A2DB-46483159F430}"/>
              </a:ext>
            </a:extLst>
          </p:cNvPr>
          <p:cNvCxnSpPr>
            <a:stCxn id="30" idx="4"/>
            <a:endCxn id="31" idx="1"/>
          </p:cNvCxnSpPr>
          <p:nvPr/>
        </p:nvCxnSpPr>
        <p:spPr>
          <a:xfrm rot="16200000" flipH="1">
            <a:off x="7708107" y="4595257"/>
            <a:ext cx="1063743" cy="255227"/>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2E62420-2C69-4307-A02C-1C6E2D3FF2FA}"/>
              </a:ext>
            </a:extLst>
          </p:cNvPr>
          <p:cNvSpPr/>
          <p:nvPr/>
        </p:nvSpPr>
        <p:spPr>
          <a:xfrm>
            <a:off x="8691257" y="403859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40" name="Rounded Rectangle 77">
            <a:extLst>
              <a:ext uri="{FF2B5EF4-FFF2-40B4-BE49-F238E27FC236}">
                <a16:creationId xmlns:a16="http://schemas.microsoft.com/office/drawing/2014/main" id="{6C05C93D-FFE7-41B2-9DDA-2D64B8C78005}"/>
              </a:ext>
            </a:extLst>
          </p:cNvPr>
          <p:cNvSpPr/>
          <p:nvPr/>
        </p:nvSpPr>
        <p:spPr>
          <a:xfrm>
            <a:off x="8081440" y="2029474"/>
            <a:ext cx="1372033" cy="679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1">
                    <a:lumMod val="50000"/>
                  </a:schemeClr>
                </a:solidFill>
              </a:rPr>
              <a:t>2011</a:t>
            </a:r>
          </a:p>
          <a:p>
            <a:r>
              <a:rPr lang="en-US" sz="1100" b="1" dirty="0">
                <a:solidFill>
                  <a:schemeClr val="tx2">
                    <a:lumMod val="10000"/>
                  </a:schemeClr>
                </a:solidFill>
              </a:rPr>
              <a:t>Warden</a:t>
            </a:r>
          </a:p>
          <a:p>
            <a:r>
              <a:rPr lang="en-US" sz="1100" b="1" dirty="0">
                <a:solidFill>
                  <a:schemeClr val="tx2">
                    <a:lumMod val="10000"/>
                  </a:schemeClr>
                </a:solidFill>
              </a:rPr>
              <a:t>By </a:t>
            </a:r>
            <a:r>
              <a:rPr lang="en-US" sz="1100" b="1" dirty="0" err="1">
                <a:solidFill>
                  <a:schemeClr val="tx2">
                    <a:lumMod val="10000"/>
                  </a:schemeClr>
                </a:solidFill>
              </a:rPr>
              <a:t>CloudFoundry</a:t>
            </a:r>
            <a:endParaRPr lang="bg-BG" sz="1200" b="1" dirty="0">
              <a:solidFill>
                <a:schemeClr val="tx2">
                  <a:lumMod val="10000"/>
                </a:schemeClr>
              </a:solidFill>
            </a:endParaRPr>
          </a:p>
        </p:txBody>
      </p:sp>
      <p:cxnSp>
        <p:nvCxnSpPr>
          <p:cNvPr id="41" name="Straight Connector 40">
            <a:extLst>
              <a:ext uri="{FF2B5EF4-FFF2-40B4-BE49-F238E27FC236}">
                <a16:creationId xmlns:a16="http://schemas.microsoft.com/office/drawing/2014/main" id="{44093DE9-69BC-495A-BDDF-019FAC903831}"/>
              </a:ext>
            </a:extLst>
          </p:cNvPr>
          <p:cNvCxnSpPr>
            <a:stCxn id="40" idx="2"/>
            <a:endCxn id="39" idx="0"/>
          </p:cNvCxnSpPr>
          <p:nvPr/>
        </p:nvCxnSpPr>
        <p:spPr>
          <a:xfrm>
            <a:off x="8767457" y="2709160"/>
            <a:ext cx="0" cy="132943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1CE78A9-BE8D-49BF-9779-C3C30031A18E}"/>
              </a:ext>
            </a:extLst>
          </p:cNvPr>
          <p:cNvSpPr txBox="1"/>
          <p:nvPr/>
        </p:nvSpPr>
        <p:spPr>
          <a:xfrm>
            <a:off x="4163434" y="1071859"/>
            <a:ext cx="3861955" cy="523220"/>
          </a:xfrm>
          <a:prstGeom prst="rect">
            <a:avLst/>
          </a:prstGeom>
          <a:noFill/>
        </p:spPr>
        <p:txBody>
          <a:bodyPr wrap="none" rtlCol="0">
            <a:spAutoFit/>
          </a:bodyPr>
          <a:lstStyle/>
          <a:p>
            <a:r>
              <a:rPr lang="en-US" sz="2800" dirty="0"/>
              <a:t>Companies and Solutions</a:t>
            </a:r>
            <a:endParaRPr lang="bg-BG" sz="2800" dirty="0"/>
          </a:p>
        </p:txBody>
      </p:sp>
      <p:sp>
        <p:nvSpPr>
          <p:cNvPr id="43" name="TextBox 42">
            <a:extLst>
              <a:ext uri="{FF2B5EF4-FFF2-40B4-BE49-F238E27FC236}">
                <a16:creationId xmlns:a16="http://schemas.microsoft.com/office/drawing/2014/main" id="{4F557B0A-5A44-475D-A513-989FACDB20A3}"/>
              </a:ext>
            </a:extLst>
          </p:cNvPr>
          <p:cNvSpPr txBox="1"/>
          <p:nvPr/>
        </p:nvSpPr>
        <p:spPr>
          <a:xfrm>
            <a:off x="4146291" y="6148764"/>
            <a:ext cx="3902030" cy="523220"/>
          </a:xfrm>
          <a:prstGeom prst="rect">
            <a:avLst/>
          </a:prstGeom>
          <a:noFill/>
        </p:spPr>
        <p:txBody>
          <a:bodyPr wrap="none" rtlCol="0">
            <a:spAutoFit/>
          </a:bodyPr>
          <a:lstStyle/>
          <a:p>
            <a:r>
              <a:rPr lang="en-US" sz="2800" dirty="0"/>
              <a:t>Enablement Technologies</a:t>
            </a:r>
            <a:endParaRPr lang="bg-BG" sz="2800" dirty="0"/>
          </a:p>
        </p:txBody>
      </p:sp>
      <p:sp>
        <p:nvSpPr>
          <p:cNvPr id="4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7229812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27" grpId="0" animBg="1"/>
      <p:bldP spid="28" grpId="0" animBg="1"/>
      <p:bldP spid="30" grpId="0" animBg="1"/>
      <p:bldP spid="31" grpId="0" animBg="1"/>
      <p:bldP spid="32" grpId="0" animBg="1"/>
      <p:bldP spid="33" grpId="0" animBg="1"/>
      <p:bldP spid="35" grpId="0" animBg="1"/>
      <p:bldP spid="36" grpId="0" animBg="1"/>
      <p:bldP spid="39"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001" y="1151122"/>
            <a:ext cx="11804822" cy="5570355"/>
          </a:xfrm>
          <a:prstGeom prst="rect">
            <a:avLst/>
          </a:prstGeom>
        </p:spPr>
        <p:txBody>
          <a:bodyPr>
            <a:normAutofit lnSpcReduction="10000"/>
          </a:bodyPr>
          <a:lstStyle/>
          <a:p>
            <a:pPr>
              <a:lnSpc>
                <a:spcPct val="100000"/>
              </a:lnSpc>
              <a:buClr>
                <a:schemeClr val="tx1"/>
              </a:buClr>
            </a:pPr>
            <a:r>
              <a:rPr lang="en-US" b="1" dirty="0">
                <a:solidFill>
                  <a:schemeClr val="bg1"/>
                </a:solidFill>
              </a:rPr>
              <a:t>LXC + LXD + LXCF</a:t>
            </a:r>
            <a:r>
              <a:rPr lang="en-US" b="1" dirty="0"/>
              <a:t> </a:t>
            </a:r>
            <a:r>
              <a:rPr lang="en-US" dirty="0"/>
              <a:t>by</a:t>
            </a:r>
            <a:r>
              <a:rPr lang="en-US" b="1" dirty="0"/>
              <a:t> </a:t>
            </a:r>
            <a:r>
              <a:rPr lang="en-US" b="1" dirty="0">
                <a:solidFill>
                  <a:schemeClr val="bg1"/>
                </a:solidFill>
              </a:rPr>
              <a:t>Canonical</a:t>
            </a:r>
          </a:p>
          <a:p>
            <a:pPr lvl="1">
              <a:lnSpc>
                <a:spcPct val="100000"/>
              </a:lnSpc>
              <a:buClr>
                <a:schemeClr val="tx1"/>
              </a:buClr>
            </a:pPr>
            <a:r>
              <a:rPr lang="en-US" dirty="0"/>
              <a:t>Container hypervisor (system containers)</a:t>
            </a:r>
          </a:p>
          <a:p>
            <a:pPr lvl="1">
              <a:lnSpc>
                <a:spcPct val="100000"/>
              </a:lnSpc>
              <a:buClr>
                <a:schemeClr val="tx1"/>
              </a:buClr>
            </a:pPr>
            <a:r>
              <a:rPr lang="en-US" dirty="0">
                <a:hlinkClick r:id="rId2"/>
              </a:rPr>
              <a:t>https://linuxcontainers.org/</a:t>
            </a:r>
            <a:endParaRPr lang="en-US" dirty="0"/>
          </a:p>
          <a:p>
            <a:pPr>
              <a:lnSpc>
                <a:spcPct val="100000"/>
              </a:lnSpc>
              <a:buClr>
                <a:schemeClr val="tx1"/>
              </a:buClr>
            </a:pPr>
            <a:r>
              <a:rPr lang="en-US" b="1" dirty="0" err="1">
                <a:solidFill>
                  <a:schemeClr val="bg1"/>
                </a:solidFill>
              </a:rPr>
              <a:t>rkt</a:t>
            </a:r>
            <a:r>
              <a:rPr lang="en-US" b="1" dirty="0"/>
              <a:t> </a:t>
            </a:r>
            <a:r>
              <a:rPr lang="en-US" dirty="0"/>
              <a:t>by</a:t>
            </a:r>
            <a:r>
              <a:rPr lang="en-US" b="1" dirty="0"/>
              <a:t> </a:t>
            </a:r>
            <a:r>
              <a:rPr lang="en-US" b="1" dirty="0">
                <a:solidFill>
                  <a:schemeClr val="bg1"/>
                </a:solidFill>
              </a:rPr>
              <a:t>CoreOS</a:t>
            </a:r>
          </a:p>
          <a:p>
            <a:pPr lvl="1">
              <a:lnSpc>
                <a:spcPct val="100000"/>
              </a:lnSpc>
              <a:buClr>
                <a:schemeClr val="tx1"/>
              </a:buClr>
            </a:pPr>
            <a:r>
              <a:rPr lang="en-US" dirty="0"/>
              <a:t>Application container engine</a:t>
            </a:r>
          </a:p>
          <a:p>
            <a:pPr lvl="1">
              <a:lnSpc>
                <a:spcPct val="100000"/>
              </a:lnSpc>
              <a:buClr>
                <a:schemeClr val="tx1"/>
              </a:buClr>
            </a:pPr>
            <a:r>
              <a:rPr lang="en-US" dirty="0">
                <a:hlinkClick r:id="rId3"/>
              </a:rPr>
              <a:t>https://coreos.com/rkt</a:t>
            </a:r>
            <a:endParaRPr lang="en-US" dirty="0"/>
          </a:p>
          <a:p>
            <a:pPr>
              <a:lnSpc>
                <a:spcPct val="100000"/>
              </a:lnSpc>
              <a:buClr>
                <a:schemeClr val="tx1"/>
              </a:buClr>
            </a:pPr>
            <a:r>
              <a:rPr lang="en-US" b="1" dirty="0">
                <a:solidFill>
                  <a:schemeClr val="bg1"/>
                </a:solidFill>
              </a:rPr>
              <a:t>Docker</a:t>
            </a:r>
            <a:r>
              <a:rPr lang="en-US" b="1" dirty="0"/>
              <a:t> </a:t>
            </a:r>
            <a:r>
              <a:rPr lang="en-US" dirty="0"/>
              <a:t>by</a:t>
            </a:r>
            <a:r>
              <a:rPr lang="en-US" b="1" dirty="0"/>
              <a:t> </a:t>
            </a:r>
            <a:r>
              <a:rPr lang="en-US" b="1" dirty="0">
                <a:solidFill>
                  <a:schemeClr val="bg1"/>
                </a:solidFill>
              </a:rPr>
              <a:t>Docker</a:t>
            </a:r>
            <a:r>
              <a:rPr lang="en-US" b="1" dirty="0"/>
              <a:t> </a:t>
            </a:r>
            <a:r>
              <a:rPr lang="en-US" b="1" dirty="0">
                <a:solidFill>
                  <a:schemeClr val="bg1"/>
                </a:solidFill>
              </a:rPr>
              <a:t>Inc</a:t>
            </a:r>
          </a:p>
          <a:p>
            <a:pPr lvl="1">
              <a:lnSpc>
                <a:spcPct val="100000"/>
              </a:lnSpc>
              <a:buClr>
                <a:schemeClr val="tx1"/>
              </a:buClr>
            </a:pPr>
            <a:r>
              <a:rPr lang="en-US" dirty="0"/>
              <a:t>Application container engine</a:t>
            </a:r>
          </a:p>
          <a:p>
            <a:pPr lvl="1">
              <a:lnSpc>
                <a:spcPct val="100000"/>
              </a:lnSpc>
              <a:buClr>
                <a:schemeClr val="tx1"/>
              </a:buClr>
            </a:pPr>
            <a:r>
              <a:rPr lang="en-US" dirty="0">
                <a:hlinkClick r:id="rId4"/>
              </a:rPr>
              <a:t>https://www.docker.com/</a:t>
            </a:r>
            <a:endParaRPr lang="en-US" dirty="0"/>
          </a:p>
        </p:txBody>
      </p:sp>
      <p:sp>
        <p:nvSpPr>
          <p:cNvPr id="4" name="Title 3"/>
          <p:cNvSpPr>
            <a:spLocks noGrp="1"/>
          </p:cNvSpPr>
          <p:nvPr>
            <p:ph type="title"/>
          </p:nvPr>
        </p:nvSpPr>
        <p:spPr/>
        <p:txBody>
          <a:bodyPr/>
          <a:lstStyle/>
          <a:p>
            <a:r>
              <a:rPr lang="en-US" dirty="0"/>
              <a:t>Solutions</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8861565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2" y="1196125"/>
            <a:ext cx="10990598" cy="5528766"/>
          </a:xfrm>
        </p:spPr>
        <p:txBody>
          <a:bodyPr>
            <a:normAutofit/>
          </a:bodyPr>
          <a:lstStyle/>
          <a:p>
            <a:r>
              <a:rPr lang="en-US" sz="3200" dirty="0"/>
              <a:t>LXC is a userspace interface for the Linux kernel </a:t>
            </a:r>
            <a:br>
              <a:rPr lang="en-US" sz="3200" dirty="0"/>
            </a:br>
            <a:r>
              <a:rPr lang="en-US" sz="3200" dirty="0"/>
              <a:t>containment features</a:t>
            </a:r>
          </a:p>
          <a:p>
            <a:r>
              <a:rPr lang="en-US" sz="3200" dirty="0"/>
              <a:t>It lets Linux users easily create and manage system or application containers</a:t>
            </a:r>
          </a:p>
          <a:p>
            <a:r>
              <a:rPr lang="en-US" sz="3200" dirty="0"/>
              <a:t>LXC containers are often considered as something in the middle between a chroot and a full-fledged virtual machine</a:t>
            </a:r>
          </a:p>
          <a:p>
            <a:r>
              <a:rPr lang="en-US" sz="3200" dirty="0"/>
              <a:t>Some of the kernel features used by LXC include </a:t>
            </a:r>
            <a:r>
              <a:rPr lang="en-US" sz="3200" b="1" dirty="0">
                <a:solidFill>
                  <a:schemeClr val="bg1"/>
                </a:solidFill>
              </a:rPr>
              <a:t>kernel</a:t>
            </a:r>
            <a:r>
              <a:rPr lang="en-US" sz="3200" b="1" dirty="0"/>
              <a:t> </a:t>
            </a:r>
            <a:r>
              <a:rPr lang="en-US" sz="3200" b="1" dirty="0">
                <a:solidFill>
                  <a:schemeClr val="bg1"/>
                </a:solidFill>
              </a:rPr>
              <a:t>namespaces</a:t>
            </a:r>
            <a:r>
              <a:rPr lang="en-US" sz="3200" dirty="0"/>
              <a:t>, </a:t>
            </a:r>
            <a:r>
              <a:rPr lang="en-US" sz="3200" b="1" dirty="0">
                <a:solidFill>
                  <a:schemeClr val="bg1"/>
                </a:solidFill>
              </a:rPr>
              <a:t>chroots</a:t>
            </a:r>
            <a:r>
              <a:rPr lang="en-US" sz="3200" dirty="0"/>
              <a:t>, </a:t>
            </a:r>
            <a:r>
              <a:rPr lang="en-US" sz="3200" b="1" dirty="0">
                <a:solidFill>
                  <a:schemeClr val="bg1"/>
                </a:solidFill>
              </a:rPr>
              <a:t>control groups</a:t>
            </a:r>
            <a:r>
              <a:rPr lang="en-US" sz="3200" dirty="0"/>
              <a:t>, etc.</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Linux Containers (LXC)</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https://linuxcontainers.org/lxc/introduction/</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7819883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LXC Components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https://linuxcontainers.org/lxc/introduction/</a:t>
            </a:r>
          </a:p>
        </p:txBody>
      </p:sp>
      <p:sp>
        <p:nvSpPr>
          <p:cNvPr id="7" name="Rectangle 6">
            <a:extLst>
              <a:ext uri="{FF2B5EF4-FFF2-40B4-BE49-F238E27FC236}">
                <a16:creationId xmlns:a16="http://schemas.microsoft.com/office/drawing/2014/main" id="{D136C780-2C67-4354-AE46-E2B141D005FC}"/>
              </a:ext>
            </a:extLst>
          </p:cNvPr>
          <p:cNvSpPr/>
          <p:nvPr/>
        </p:nvSpPr>
        <p:spPr bwMode="auto">
          <a:xfrm>
            <a:off x="4038600" y="1879409"/>
            <a:ext cx="1970028" cy="181492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The </a:t>
            </a:r>
            <a:r>
              <a:rPr lang="en-US" sz="2400" b="1" dirty="0" err="1">
                <a:solidFill>
                  <a:schemeClr val="accent1"/>
                </a:solidFill>
                <a:effectLst>
                  <a:outerShdw blurRad="38100" dist="38100" dir="2700000" algn="tl">
                    <a:srgbClr val="000000">
                      <a:alpha val="43137"/>
                    </a:srgbClr>
                  </a:outerShdw>
                </a:effectLst>
              </a:rPr>
              <a:t>liblxc</a:t>
            </a:r>
            <a:endParaRPr lang="en-US" sz="2400" b="1" dirty="0">
              <a:solidFill>
                <a:schemeClr val="accent1"/>
              </a:solidFill>
              <a:effectLst>
                <a:outerShdw blurRad="38100" dist="38100" dir="2700000" algn="tl">
                  <a:srgbClr val="000000">
                    <a:alpha val="43137"/>
                  </a:srgbClr>
                </a:outerShdw>
              </a:effectLst>
            </a:endParaRPr>
          </a:p>
          <a:p>
            <a:pPr algn="ctr"/>
            <a:r>
              <a:rPr lang="en-US" sz="2400" b="1" dirty="0">
                <a:solidFill>
                  <a:srgbClr val="FFFFFF"/>
                </a:solidFill>
                <a:effectLst>
                  <a:outerShdw blurRad="38100" dist="38100" dir="2700000" algn="tl">
                    <a:srgbClr val="000000">
                      <a:alpha val="43137"/>
                    </a:srgbClr>
                  </a:outerShdw>
                </a:effectLst>
              </a:rPr>
              <a:t>Library</a:t>
            </a:r>
          </a:p>
        </p:txBody>
      </p:sp>
      <p:sp>
        <p:nvSpPr>
          <p:cNvPr id="8" name="Rectangle 7">
            <a:extLst>
              <a:ext uri="{FF2B5EF4-FFF2-40B4-BE49-F238E27FC236}">
                <a16:creationId xmlns:a16="http://schemas.microsoft.com/office/drawing/2014/main" id="{3144B4BF-D167-455E-9F23-41B454B5CBE4}"/>
              </a:ext>
            </a:extLst>
          </p:cNvPr>
          <p:cNvSpPr/>
          <p:nvPr/>
        </p:nvSpPr>
        <p:spPr bwMode="auto">
          <a:xfrm>
            <a:off x="6233877" y="1879409"/>
            <a:ext cx="1970028" cy="181492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API Language Bindings</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7BF479F1-F072-4DB8-B0A5-1293F7CFE13B}"/>
              </a:ext>
            </a:extLst>
          </p:cNvPr>
          <p:cNvSpPr/>
          <p:nvPr/>
        </p:nvSpPr>
        <p:spPr bwMode="auto">
          <a:xfrm>
            <a:off x="4038600" y="3907059"/>
            <a:ext cx="1970028" cy="181492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Management Tools</a:t>
            </a:r>
          </a:p>
          <a:p>
            <a:pPr algn="ctr"/>
            <a:r>
              <a:rPr lang="en-US" sz="2400" dirty="0">
                <a:solidFill>
                  <a:srgbClr val="FFFFFF"/>
                </a:solidFill>
                <a:effectLst>
                  <a:outerShdw blurRad="38100" dist="38100" dir="2700000" algn="tl">
                    <a:srgbClr val="000000">
                      <a:alpha val="43137"/>
                    </a:srgbClr>
                  </a:outerShdw>
                </a:effectLst>
              </a:rPr>
              <a:t>(</a:t>
            </a:r>
            <a:r>
              <a:rPr lang="en-US" sz="2400" dirty="0" err="1">
                <a:solidFill>
                  <a:schemeClr val="accent1"/>
                </a:solidFill>
                <a:effectLst>
                  <a:outerShdw blurRad="38100" dist="38100" dir="2700000" algn="tl">
                    <a:srgbClr val="000000">
                      <a:alpha val="43137"/>
                    </a:srgbClr>
                  </a:outerShdw>
                </a:effectLst>
              </a:rPr>
              <a:t>lxc-xxxxxx</a:t>
            </a:r>
            <a:r>
              <a:rPr lang="en-US" sz="2400" dirty="0">
                <a:solidFill>
                  <a:srgbClr val="FFFFFF"/>
                </a:solidFill>
                <a:effectLst>
                  <a:outerShdw blurRad="38100" dist="38100" dir="2700000" algn="tl">
                    <a:srgbClr val="000000">
                      <a:alpha val="43137"/>
                    </a:srgbClr>
                  </a:outerShdw>
                </a:effectLst>
              </a:rPr>
              <a:t>)</a:t>
            </a:r>
            <a:endParaRPr lang="en-US" sz="2800"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EC944933-0169-4EC7-AB5A-8E83280AD9C2}"/>
              </a:ext>
            </a:extLst>
          </p:cNvPr>
          <p:cNvSpPr/>
          <p:nvPr/>
        </p:nvSpPr>
        <p:spPr bwMode="auto">
          <a:xfrm>
            <a:off x="6233877" y="3907059"/>
            <a:ext cx="1970028" cy="181492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Container Templates</a:t>
            </a: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06420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07818-A178-4A20-B68F-1C22E21C352B}"/>
              </a:ext>
            </a:extLst>
          </p:cNvPr>
          <p:cNvSpPr>
            <a:spLocks noGrp="1"/>
          </p:cNvSpPr>
          <p:nvPr>
            <p:ph type="body" sz="quarter" idx="10"/>
          </p:nvPr>
        </p:nvSpPr>
        <p:spPr/>
        <p:txBody>
          <a:bodyPr>
            <a:normAutofit/>
          </a:bodyPr>
          <a:lstStyle/>
          <a:p>
            <a:r>
              <a:rPr lang="en-US" sz="3200" dirty="0"/>
              <a:t>Create container (interactively)</a:t>
            </a:r>
          </a:p>
          <a:p>
            <a:endParaRPr lang="en-US" sz="3200" dirty="0"/>
          </a:p>
          <a:p>
            <a:r>
              <a:rPr lang="en-US" sz="3200" dirty="0"/>
              <a:t>Show container information</a:t>
            </a:r>
          </a:p>
          <a:p>
            <a:endParaRPr lang="en-US" sz="3200" dirty="0"/>
          </a:p>
          <a:p>
            <a:r>
              <a:rPr lang="en-US" sz="3200" dirty="0"/>
              <a:t>Start a container</a:t>
            </a:r>
          </a:p>
          <a:p>
            <a:endParaRPr lang="en-US" sz="3200" dirty="0"/>
          </a:p>
          <a:p>
            <a:r>
              <a:rPr lang="en-US" sz="3200" dirty="0"/>
              <a:t>Get a shell inside a container</a:t>
            </a:r>
          </a:p>
        </p:txBody>
      </p:sp>
      <p:sp>
        <p:nvSpPr>
          <p:cNvPr id="3" name="Title 2">
            <a:extLst>
              <a:ext uri="{FF2B5EF4-FFF2-40B4-BE49-F238E27FC236}">
                <a16:creationId xmlns:a16="http://schemas.microsoft.com/office/drawing/2014/main" id="{AF888A6C-AB6B-49EA-9C9A-17DF38666FC4}"/>
              </a:ext>
            </a:extLst>
          </p:cNvPr>
          <p:cNvSpPr>
            <a:spLocks noGrp="1"/>
          </p:cNvSpPr>
          <p:nvPr>
            <p:ph type="title"/>
          </p:nvPr>
        </p:nvSpPr>
        <p:spPr/>
        <p:txBody>
          <a:bodyPr/>
          <a:lstStyle/>
          <a:p>
            <a:r>
              <a:rPr lang="en-US" dirty="0"/>
              <a:t>LXC Commands*</a:t>
            </a:r>
          </a:p>
        </p:txBody>
      </p:sp>
      <p:sp>
        <p:nvSpPr>
          <p:cNvPr id="5" name="TextBox 4">
            <a:extLst>
              <a:ext uri="{FF2B5EF4-FFF2-40B4-BE49-F238E27FC236}">
                <a16:creationId xmlns:a16="http://schemas.microsoft.com/office/drawing/2014/main" id="{56C98880-F03D-4FCB-9BCE-9E4F0752873D}"/>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https://linuxcontainers.org/lxc/manpages/</a:t>
            </a:r>
          </a:p>
        </p:txBody>
      </p:sp>
      <p:sp>
        <p:nvSpPr>
          <p:cNvPr id="6" name="Text Placeholder 5">
            <a:extLst>
              <a:ext uri="{FF2B5EF4-FFF2-40B4-BE49-F238E27FC236}">
                <a16:creationId xmlns:a16="http://schemas.microsoft.com/office/drawing/2014/main" id="{B166E30A-0925-49B5-BE98-800B3D4089AE}"/>
              </a:ext>
            </a:extLst>
          </p:cNvPr>
          <p:cNvSpPr txBox="1">
            <a:spLocks/>
          </p:cNvSpPr>
          <p:nvPr/>
        </p:nvSpPr>
        <p:spPr>
          <a:xfrm>
            <a:off x="800100"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-create -t download -n &lt;container-name&gt;</a:t>
            </a:r>
          </a:p>
        </p:txBody>
      </p:sp>
      <p:sp>
        <p:nvSpPr>
          <p:cNvPr id="7" name="Text Placeholder 5">
            <a:extLst>
              <a:ext uri="{FF2B5EF4-FFF2-40B4-BE49-F238E27FC236}">
                <a16:creationId xmlns:a16="http://schemas.microsoft.com/office/drawing/2014/main" id="{43D3E148-7416-4FCA-9ABD-292E56EA9942}"/>
              </a:ext>
            </a:extLst>
          </p:cNvPr>
          <p:cNvSpPr txBox="1">
            <a:spLocks/>
          </p:cNvSpPr>
          <p:nvPr/>
        </p:nvSpPr>
        <p:spPr>
          <a:xfrm>
            <a:off x="800100" y="31623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-info -n &lt;container-name&gt;</a:t>
            </a:r>
          </a:p>
        </p:txBody>
      </p:sp>
      <p:sp>
        <p:nvSpPr>
          <p:cNvPr id="8" name="Text Placeholder 5">
            <a:extLst>
              <a:ext uri="{FF2B5EF4-FFF2-40B4-BE49-F238E27FC236}">
                <a16:creationId xmlns:a16="http://schemas.microsoft.com/office/drawing/2014/main" id="{D7567510-B995-4C81-9046-1FFADB7A0584}"/>
              </a:ext>
            </a:extLst>
          </p:cNvPr>
          <p:cNvSpPr txBox="1">
            <a:spLocks/>
          </p:cNvSpPr>
          <p:nvPr/>
        </p:nvSpPr>
        <p:spPr>
          <a:xfrm>
            <a:off x="800100" y="4459002"/>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-start -n &lt;container-name&gt; -d</a:t>
            </a:r>
          </a:p>
        </p:txBody>
      </p:sp>
      <p:sp>
        <p:nvSpPr>
          <p:cNvPr id="9" name="Text Placeholder 5">
            <a:extLst>
              <a:ext uri="{FF2B5EF4-FFF2-40B4-BE49-F238E27FC236}">
                <a16:creationId xmlns:a16="http://schemas.microsoft.com/office/drawing/2014/main" id="{465EA515-7C96-40D4-8A46-1596176B1CFC}"/>
              </a:ext>
            </a:extLst>
          </p:cNvPr>
          <p:cNvSpPr txBox="1">
            <a:spLocks/>
          </p:cNvSpPr>
          <p:nvPr/>
        </p:nvSpPr>
        <p:spPr>
          <a:xfrm>
            <a:off x="800100" y="571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-attach -n &lt;container-name&gt;</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1969041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LXD is a next generation system container manager</a:t>
            </a:r>
          </a:p>
          <a:p>
            <a:r>
              <a:rPr lang="en-US" sz="3200" dirty="0"/>
              <a:t>It is built on top of LXC to provide a new, better user experience</a:t>
            </a:r>
          </a:p>
          <a:p>
            <a:r>
              <a:rPr lang="en-US" sz="3200" dirty="0"/>
              <a:t>Offers a user experience like virtual machines but using Linux containers instead</a:t>
            </a:r>
          </a:p>
          <a:p>
            <a:r>
              <a:rPr lang="en-US" sz="3200" dirty="0"/>
              <a:t>Image based with pre-made images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LX Daemon (LXD)</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https://linuxcontainers.org/lxd/introduction/</a:t>
            </a:r>
          </a:p>
        </p:txBody>
      </p:sp>
      <p:sp>
        <p:nvSpPr>
          <p:cNvPr id="8" name="Rectangle 7">
            <a:extLst>
              <a:ext uri="{FF2B5EF4-FFF2-40B4-BE49-F238E27FC236}">
                <a16:creationId xmlns:a16="http://schemas.microsoft.com/office/drawing/2014/main" id="{19F79270-71B7-4903-BF55-499994EE2000}"/>
              </a:ext>
            </a:extLst>
          </p:cNvPr>
          <p:cNvSpPr/>
          <p:nvPr/>
        </p:nvSpPr>
        <p:spPr bwMode="auto">
          <a:xfrm>
            <a:off x="8686800" y="5387368"/>
            <a:ext cx="2809434" cy="781487"/>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FFFFFF"/>
                </a:solidFill>
                <a:effectLst>
                  <a:outerShdw blurRad="38100" dist="38100" dir="2700000" algn="tl">
                    <a:srgbClr val="000000">
                      <a:alpha val="43137"/>
                    </a:srgbClr>
                  </a:outerShdw>
                </a:effectLst>
              </a:rPr>
              <a:t>liblxc</a:t>
            </a:r>
            <a:endParaRPr lang="en-US" sz="2400" b="1" dirty="0">
              <a:solidFill>
                <a:srgbClr val="FFFFFF"/>
              </a:solidFill>
              <a:effectLst>
                <a:outerShdw blurRad="38100" dist="38100" dir="2700000" algn="tl">
                  <a:srgbClr val="000000">
                    <a:alpha val="43137"/>
                  </a:srgbClr>
                </a:outerShdw>
              </a:effectLst>
            </a:endParaRPr>
          </a:p>
          <a:p>
            <a:pPr algn="ctr"/>
            <a:r>
              <a:rPr lang="en-US" sz="2000" b="1" dirty="0">
                <a:solidFill>
                  <a:schemeClr val="accent1"/>
                </a:solidFill>
                <a:effectLst>
                  <a:outerShdw blurRad="38100" dist="38100" dir="2700000" algn="tl">
                    <a:srgbClr val="000000">
                      <a:alpha val="43137"/>
                    </a:srgbClr>
                  </a:outerShdw>
                </a:effectLst>
              </a:rPr>
              <a:t>The core library</a:t>
            </a:r>
          </a:p>
        </p:txBody>
      </p:sp>
      <p:sp>
        <p:nvSpPr>
          <p:cNvPr id="9" name="Rectangle 8">
            <a:extLst>
              <a:ext uri="{FF2B5EF4-FFF2-40B4-BE49-F238E27FC236}">
                <a16:creationId xmlns:a16="http://schemas.microsoft.com/office/drawing/2014/main" id="{2B68BADC-8E25-4BB9-BC7D-5B7765D4713B}"/>
              </a:ext>
            </a:extLst>
          </p:cNvPr>
          <p:cNvSpPr/>
          <p:nvPr/>
        </p:nvSpPr>
        <p:spPr bwMode="auto">
          <a:xfrm>
            <a:off x="8686800" y="4522484"/>
            <a:ext cx="2809434" cy="781487"/>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FFFFFF"/>
                </a:solidFill>
                <a:effectLst>
                  <a:outerShdw blurRad="38100" dist="38100" dir="2700000" algn="tl">
                    <a:srgbClr val="000000">
                      <a:alpha val="43137"/>
                    </a:srgbClr>
                  </a:outerShdw>
                </a:effectLst>
              </a:rPr>
              <a:t>lxd</a:t>
            </a:r>
            <a:br>
              <a:rPr lang="en-US" sz="2400" b="1" dirty="0">
                <a:solidFill>
                  <a:srgbClr val="FFFFFF"/>
                </a:solidFill>
                <a:effectLst>
                  <a:outerShdw blurRad="38100" dist="38100" dir="2700000" algn="tl">
                    <a:srgbClr val="000000">
                      <a:alpha val="43137"/>
                    </a:srgbClr>
                  </a:outerShdw>
                </a:effectLst>
              </a:rPr>
            </a:br>
            <a:r>
              <a:rPr lang="en-US" sz="2000" b="1" dirty="0">
                <a:solidFill>
                  <a:schemeClr val="accent1"/>
                </a:solidFill>
                <a:effectLst>
                  <a:outerShdw blurRad="38100" dist="38100" dir="2700000" algn="tl">
                    <a:srgbClr val="000000">
                      <a:alpha val="43137"/>
                    </a:srgbClr>
                  </a:outerShdw>
                </a:effectLst>
              </a:rPr>
              <a:t>Daemon</a:t>
            </a:r>
            <a:endParaRPr lang="en-US" sz="2800" b="1" dirty="0">
              <a:solidFill>
                <a:schemeClr val="accent1"/>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66AEDE68-D21B-440A-A3DA-D59F51062BA9}"/>
              </a:ext>
            </a:extLst>
          </p:cNvPr>
          <p:cNvSpPr/>
          <p:nvPr/>
        </p:nvSpPr>
        <p:spPr bwMode="auto">
          <a:xfrm>
            <a:off x="8686800" y="3657600"/>
            <a:ext cx="2809435" cy="781487"/>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err="1">
                <a:solidFill>
                  <a:srgbClr val="FFFFFF"/>
                </a:solidFill>
                <a:effectLst>
                  <a:outerShdw blurRad="38100" dist="38100" dir="2700000" algn="tl">
                    <a:srgbClr val="000000">
                      <a:alpha val="43137"/>
                    </a:srgbClr>
                  </a:outerShdw>
                </a:effectLst>
              </a:rPr>
              <a:t>lxc</a:t>
            </a:r>
            <a:endParaRPr lang="en-US" sz="2400" b="1" dirty="0">
              <a:solidFill>
                <a:srgbClr val="FFFFFF"/>
              </a:solidFill>
              <a:effectLst>
                <a:outerShdw blurRad="38100" dist="38100" dir="2700000" algn="tl">
                  <a:srgbClr val="000000">
                    <a:alpha val="43137"/>
                  </a:srgbClr>
                </a:outerShdw>
              </a:effectLst>
            </a:endParaRPr>
          </a:p>
          <a:p>
            <a:pPr algn="ctr"/>
            <a:r>
              <a:rPr lang="en-US" sz="2000" b="1" dirty="0">
                <a:solidFill>
                  <a:schemeClr val="accent1"/>
                </a:solidFill>
                <a:effectLst>
                  <a:outerShdw blurRad="38100" dist="38100" dir="2700000" algn="tl">
                    <a:srgbClr val="000000">
                      <a:alpha val="43137"/>
                    </a:srgbClr>
                  </a:outerShdw>
                </a:effectLst>
              </a:rPr>
              <a:t>Client tools</a:t>
            </a: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8388929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A07818-A178-4A20-B68F-1C22E21C352B}"/>
              </a:ext>
            </a:extLst>
          </p:cNvPr>
          <p:cNvSpPr>
            <a:spLocks noGrp="1"/>
          </p:cNvSpPr>
          <p:nvPr>
            <p:ph type="body" sz="quarter" idx="10"/>
          </p:nvPr>
        </p:nvSpPr>
        <p:spPr/>
        <p:txBody>
          <a:bodyPr>
            <a:normAutofit/>
          </a:bodyPr>
          <a:lstStyle/>
          <a:p>
            <a:r>
              <a:rPr lang="en-US" sz="3200" dirty="0"/>
              <a:t>Basic initial configuration</a:t>
            </a:r>
          </a:p>
          <a:p>
            <a:endParaRPr lang="en-US" sz="3200" dirty="0"/>
          </a:p>
          <a:p>
            <a:r>
              <a:rPr lang="en-US" sz="3200" dirty="0"/>
              <a:t>Show configuration</a:t>
            </a:r>
          </a:p>
          <a:p>
            <a:endParaRPr lang="en-US" sz="3200" dirty="0"/>
          </a:p>
          <a:p>
            <a:r>
              <a:rPr lang="en-US" sz="3200" dirty="0"/>
              <a:t>Launch a container</a:t>
            </a:r>
          </a:p>
          <a:p>
            <a:endParaRPr lang="en-US" sz="3200" dirty="0"/>
          </a:p>
          <a:p>
            <a:r>
              <a:rPr lang="en-US" sz="3200" dirty="0"/>
              <a:t>Show containers</a:t>
            </a:r>
          </a:p>
        </p:txBody>
      </p:sp>
      <p:sp>
        <p:nvSpPr>
          <p:cNvPr id="3" name="Title 2">
            <a:extLst>
              <a:ext uri="{FF2B5EF4-FFF2-40B4-BE49-F238E27FC236}">
                <a16:creationId xmlns:a16="http://schemas.microsoft.com/office/drawing/2014/main" id="{AF888A6C-AB6B-49EA-9C9A-17DF38666FC4}"/>
              </a:ext>
            </a:extLst>
          </p:cNvPr>
          <p:cNvSpPr>
            <a:spLocks noGrp="1"/>
          </p:cNvSpPr>
          <p:nvPr>
            <p:ph type="title"/>
          </p:nvPr>
        </p:nvSpPr>
        <p:spPr/>
        <p:txBody>
          <a:bodyPr/>
          <a:lstStyle/>
          <a:p>
            <a:r>
              <a:rPr lang="en-US" dirty="0"/>
              <a:t>LXD Commands*</a:t>
            </a:r>
          </a:p>
        </p:txBody>
      </p:sp>
      <p:sp>
        <p:nvSpPr>
          <p:cNvPr id="5" name="TextBox 4">
            <a:extLst>
              <a:ext uri="{FF2B5EF4-FFF2-40B4-BE49-F238E27FC236}">
                <a16:creationId xmlns:a16="http://schemas.microsoft.com/office/drawing/2014/main" id="{56C98880-F03D-4FCB-9BCE-9E4F0752873D}"/>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https://linuxcontainers.org/lxd/docs/master/</a:t>
            </a:r>
          </a:p>
        </p:txBody>
      </p:sp>
      <p:sp>
        <p:nvSpPr>
          <p:cNvPr id="6" name="Text Placeholder 5">
            <a:extLst>
              <a:ext uri="{FF2B5EF4-FFF2-40B4-BE49-F238E27FC236}">
                <a16:creationId xmlns:a16="http://schemas.microsoft.com/office/drawing/2014/main" id="{B166E30A-0925-49B5-BE98-800B3D4089AE}"/>
              </a:ext>
            </a:extLst>
          </p:cNvPr>
          <p:cNvSpPr txBox="1">
            <a:spLocks/>
          </p:cNvSpPr>
          <p:nvPr/>
        </p:nvSpPr>
        <p:spPr>
          <a:xfrm>
            <a:off x="800100"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lxd</a:t>
            </a:r>
            <a:r>
              <a:rPr lang="en-US" dirty="0">
                <a:solidFill>
                  <a:schemeClr val="tx1"/>
                </a:solidFill>
              </a:rPr>
              <a:t> </a:t>
            </a:r>
            <a:r>
              <a:rPr lang="en-US" dirty="0" err="1">
                <a:solidFill>
                  <a:schemeClr val="tx1"/>
                </a:solidFill>
              </a:rPr>
              <a:t>init</a:t>
            </a:r>
            <a:endParaRPr lang="en-US" dirty="0">
              <a:solidFill>
                <a:schemeClr val="tx1"/>
              </a:solidFill>
            </a:endParaRPr>
          </a:p>
        </p:txBody>
      </p:sp>
      <p:sp>
        <p:nvSpPr>
          <p:cNvPr id="7" name="Text Placeholder 5">
            <a:extLst>
              <a:ext uri="{FF2B5EF4-FFF2-40B4-BE49-F238E27FC236}">
                <a16:creationId xmlns:a16="http://schemas.microsoft.com/office/drawing/2014/main" id="{43D3E148-7416-4FCA-9ABD-292E56EA9942}"/>
              </a:ext>
            </a:extLst>
          </p:cNvPr>
          <p:cNvSpPr txBox="1">
            <a:spLocks/>
          </p:cNvSpPr>
          <p:nvPr/>
        </p:nvSpPr>
        <p:spPr>
          <a:xfrm>
            <a:off x="800100" y="31623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 config show</a:t>
            </a:r>
          </a:p>
        </p:txBody>
      </p:sp>
      <p:sp>
        <p:nvSpPr>
          <p:cNvPr id="8" name="Text Placeholder 5">
            <a:extLst>
              <a:ext uri="{FF2B5EF4-FFF2-40B4-BE49-F238E27FC236}">
                <a16:creationId xmlns:a16="http://schemas.microsoft.com/office/drawing/2014/main" id="{D7567510-B995-4C81-9046-1FFADB7A0584}"/>
              </a:ext>
            </a:extLst>
          </p:cNvPr>
          <p:cNvSpPr txBox="1">
            <a:spLocks/>
          </p:cNvSpPr>
          <p:nvPr/>
        </p:nvSpPr>
        <p:spPr>
          <a:xfrm>
            <a:off x="800100" y="4572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 launch &lt;image&gt;:&lt;tag&gt; &lt;container-name&gt;</a:t>
            </a:r>
          </a:p>
        </p:txBody>
      </p:sp>
      <p:sp>
        <p:nvSpPr>
          <p:cNvPr id="9" name="Text Placeholder 5">
            <a:extLst>
              <a:ext uri="{FF2B5EF4-FFF2-40B4-BE49-F238E27FC236}">
                <a16:creationId xmlns:a16="http://schemas.microsoft.com/office/drawing/2014/main" id="{465EA515-7C96-40D4-8A46-1596176B1CFC}"/>
              </a:ext>
            </a:extLst>
          </p:cNvPr>
          <p:cNvSpPr txBox="1">
            <a:spLocks/>
          </p:cNvSpPr>
          <p:nvPr/>
        </p:nvSpPr>
        <p:spPr>
          <a:xfrm>
            <a:off x="800100" y="571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a:t>
            </a:r>
            <a:r>
              <a:rPr lang="en-US" dirty="0" err="1">
                <a:solidFill>
                  <a:schemeClr val="tx1"/>
                </a:solidFill>
              </a:rPr>
              <a:t>lxc</a:t>
            </a:r>
            <a:r>
              <a:rPr lang="en-US" dirty="0">
                <a:solidFill>
                  <a:schemeClr val="tx1"/>
                </a:solidFill>
              </a:rPr>
              <a:t> list</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8247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LXC vs LXD</a:t>
            </a:r>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a:xfrm>
            <a:off x="190401" y="1195931"/>
            <a:ext cx="5600797" cy="4824103"/>
          </a:xfrm>
        </p:spPr>
        <p:txBody>
          <a:bodyPr>
            <a:normAutofit lnSpcReduction="10000"/>
          </a:bodyPr>
          <a:lstStyle/>
          <a:p>
            <a:r>
              <a:rPr lang="en-US" sz="3200" dirty="0"/>
              <a:t>Mature solution for virtualizing software at the OS system level</a:t>
            </a:r>
          </a:p>
          <a:p>
            <a:r>
              <a:rPr lang="en-US" sz="3200" dirty="0"/>
              <a:t>Multiple separate binaries for container management</a:t>
            </a:r>
          </a:p>
          <a:p>
            <a:r>
              <a:rPr lang="en-US" sz="3200" dirty="0"/>
              <a:t>Containers can be managed locally</a:t>
            </a:r>
          </a:p>
          <a:p>
            <a:r>
              <a:rPr lang="en-US" sz="3200" dirty="0"/>
              <a:t>For new developments we should stick with LXD</a:t>
            </a:r>
          </a:p>
        </p:txBody>
      </p:sp>
      <p:sp>
        <p:nvSpPr>
          <p:cNvPr id="2" name="Text Placeholder 1">
            <a:extLst>
              <a:ext uri="{FF2B5EF4-FFF2-40B4-BE49-F238E27FC236}">
                <a16:creationId xmlns:a16="http://schemas.microsoft.com/office/drawing/2014/main" id="{4EE17CF2-972B-4030-AD57-CC66416A13C3}"/>
              </a:ext>
            </a:extLst>
          </p:cNvPr>
          <p:cNvSpPr>
            <a:spLocks noGrp="1"/>
          </p:cNvSpPr>
          <p:nvPr>
            <p:ph type="body" sz="quarter" idx="11"/>
          </p:nvPr>
        </p:nvSpPr>
        <p:spPr>
          <a:xfrm>
            <a:off x="6400800" y="1195931"/>
            <a:ext cx="5600797" cy="4824103"/>
          </a:xfrm>
        </p:spPr>
        <p:txBody>
          <a:bodyPr>
            <a:normAutofit/>
          </a:bodyPr>
          <a:lstStyle/>
          <a:p>
            <a:r>
              <a:rPr lang="en-US" sz="3200" dirty="0"/>
              <a:t>LXD is an alternative to LXC’s tools and distribution template system</a:t>
            </a:r>
          </a:p>
          <a:p>
            <a:r>
              <a:rPr lang="en-US" sz="3200" dirty="0"/>
              <a:t>It a layer on top of LXC</a:t>
            </a:r>
          </a:p>
          <a:p>
            <a:r>
              <a:rPr lang="en-US" sz="3200" dirty="0"/>
              <a:t>Offers single client tool</a:t>
            </a:r>
          </a:p>
          <a:p>
            <a:r>
              <a:rPr lang="en-US" sz="3200" dirty="0"/>
              <a:t>Containers can be managed over the network</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2233729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Previous Module (M4)</a:t>
            </a:r>
          </a:p>
        </p:txBody>
      </p:sp>
      <p:pic>
        <p:nvPicPr>
          <p:cNvPr id="3" name="Picture 2">
            <a:extLst>
              <a:ext uri="{FF2B5EF4-FFF2-40B4-BE49-F238E27FC236}">
                <a16:creationId xmlns:a16="http://schemas.microsoft.com/office/drawing/2014/main" id="{F4BC5447-024A-4A72-AAD7-39B06FD9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76" y="686514"/>
            <a:ext cx="3809008" cy="3809008"/>
          </a:xfrm>
          <a:prstGeom prst="rect">
            <a:avLst/>
          </a:prstGeom>
        </p:spPr>
      </p:pic>
      <p:sp>
        <p:nvSpPr>
          <p:cNvPr id="4" name="Subtitle 3"/>
          <p:cNvSpPr>
            <a:spLocks noGrp="1"/>
          </p:cNvSpPr>
          <p:nvPr>
            <p:ph type="subTitle" sz="quarter" idx="11"/>
          </p:nvPr>
        </p:nvSpPr>
        <p:spPr/>
        <p:txBody>
          <a:bodyPr/>
          <a:lstStyle/>
          <a:p>
            <a:r>
              <a:rPr lang="en-US" dirty="0"/>
              <a:t>Quick Overview</a:t>
            </a:r>
          </a:p>
        </p:txBody>
      </p:sp>
    </p:spTree>
    <p:extLst>
      <p:ext uri="{BB962C8B-B14F-4D97-AF65-F5344CB8AC3E}">
        <p14:creationId xmlns:p14="http://schemas.microsoft.com/office/powerpoint/2010/main" val="250617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Containerization 1</a:t>
            </a:r>
          </a:p>
        </p:txBody>
      </p:sp>
      <p:sp>
        <p:nvSpPr>
          <p:cNvPr id="3" name="Subtitle 2"/>
          <p:cNvSpPr>
            <a:spLocks noGrp="1"/>
          </p:cNvSpPr>
          <p:nvPr>
            <p:ph type="subTitle" sz="quarter" idx="11"/>
          </p:nvPr>
        </p:nvSpPr>
        <p:spPr/>
        <p:txBody>
          <a:bodyPr/>
          <a:lstStyle/>
          <a:p>
            <a:r>
              <a:rPr lang="en-US" dirty="0"/>
              <a:t>Working with LXC/D</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Tree>
    <p:extLst>
      <p:ext uri="{BB962C8B-B14F-4D97-AF65-F5344CB8AC3E}">
        <p14:creationId xmlns:p14="http://schemas.microsoft.com/office/powerpoint/2010/main" val="17921302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Containerization with Docker</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
        <p:nvSpPr>
          <p:cNvPr id="5" name="Subtitle 4"/>
          <p:cNvSpPr>
            <a:spLocks noGrp="1"/>
          </p:cNvSpPr>
          <p:nvPr>
            <p:ph type="subTitle" sz="quarter" idx="11"/>
          </p:nvPr>
        </p:nvSpPr>
        <p:spPr/>
        <p:txBody>
          <a:bodyPr/>
          <a:lstStyle/>
          <a:p>
            <a:endParaRPr lang="en-US"/>
          </a:p>
        </p:txBody>
      </p:sp>
    </p:spTree>
    <p:extLst>
      <p:ext uri="{BB962C8B-B14F-4D97-AF65-F5344CB8AC3E}">
        <p14:creationId xmlns:p14="http://schemas.microsoft.com/office/powerpoint/2010/main" val="29148571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pPr>
              <a:buClr>
                <a:schemeClr val="tx1"/>
              </a:buClr>
            </a:pPr>
            <a:r>
              <a:rPr lang="en-US" b="1" dirty="0">
                <a:solidFill>
                  <a:schemeClr val="bg1"/>
                </a:solidFill>
              </a:rPr>
              <a:t>Container host </a:t>
            </a:r>
            <a:r>
              <a:rPr lang="en-US" dirty="0"/>
              <a:t>is a physical or virtual computer system configured with </a:t>
            </a:r>
            <a:r>
              <a:rPr lang="en-US" b="1" dirty="0">
                <a:solidFill>
                  <a:schemeClr val="bg1"/>
                </a:solidFill>
              </a:rPr>
              <a:t>a</a:t>
            </a:r>
            <a:r>
              <a:rPr lang="en-US" b="1" dirty="0"/>
              <a:t> </a:t>
            </a:r>
            <a:r>
              <a:rPr lang="en-US" b="1" dirty="0">
                <a:solidFill>
                  <a:schemeClr val="bg1"/>
                </a:solidFill>
              </a:rPr>
              <a:t>container engine</a:t>
            </a:r>
            <a:endParaRPr lang="en-US" dirty="0">
              <a:solidFill>
                <a:schemeClr val="bg1"/>
              </a:solidFill>
            </a:endParaRPr>
          </a:p>
          <a:p>
            <a:pPr>
              <a:buClr>
                <a:schemeClr val="tx1"/>
              </a:buClr>
            </a:pPr>
            <a:r>
              <a:rPr lang="en-US" b="1" dirty="0">
                <a:solidFill>
                  <a:schemeClr val="bg1"/>
                </a:solidFill>
              </a:rPr>
              <a:t>Container image</a:t>
            </a:r>
            <a:r>
              <a:rPr lang="en-US" b="1" dirty="0"/>
              <a:t> </a:t>
            </a:r>
            <a:r>
              <a:rPr lang="en-US" dirty="0"/>
              <a:t>shows the state of a container, including registry or file system changes</a:t>
            </a:r>
          </a:p>
          <a:p>
            <a:pPr>
              <a:buClr>
                <a:schemeClr val="tx1"/>
              </a:buClr>
            </a:pPr>
            <a:r>
              <a:rPr lang="en-US" b="1" dirty="0">
                <a:solidFill>
                  <a:schemeClr val="bg1"/>
                </a:solidFill>
              </a:rPr>
              <a:t>Container OS image </a:t>
            </a:r>
            <a:r>
              <a:rPr lang="en-US" dirty="0"/>
              <a:t>is the first layer of potentially many image layers that make up a container</a:t>
            </a:r>
          </a:p>
          <a:p>
            <a:pPr>
              <a:buClr>
                <a:schemeClr val="tx1"/>
              </a:buClr>
            </a:pPr>
            <a:r>
              <a:rPr lang="en-US" b="1" dirty="0">
                <a:solidFill>
                  <a:schemeClr val="bg1"/>
                </a:solidFill>
              </a:rPr>
              <a:t>Container repository </a:t>
            </a:r>
            <a:r>
              <a:rPr lang="en-US" dirty="0"/>
              <a:t>stores container images and their dependencies</a:t>
            </a:r>
            <a:endParaRPr lang="en-US"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Concepts (Docker View)</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22509476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normAutofit/>
          </a:bodyPr>
          <a:lstStyle/>
          <a:p>
            <a:r>
              <a:rPr lang="en-US" dirty="0"/>
              <a:t>LXC+LXD vs Docker</a:t>
            </a:r>
          </a:p>
        </p:txBody>
      </p:sp>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400" dirty="0"/>
              <a:t>Like VMs with a fully functional OS</a:t>
            </a:r>
          </a:p>
          <a:p>
            <a:r>
              <a:rPr lang="en-US" sz="3400" dirty="0"/>
              <a:t>Data can be saved in a container or outside</a:t>
            </a:r>
          </a:p>
          <a:p>
            <a:r>
              <a:rPr lang="en-US" sz="3400" dirty="0"/>
              <a:t>Designed for long running environments</a:t>
            </a:r>
          </a:p>
        </p:txBody>
      </p:sp>
      <p:sp>
        <p:nvSpPr>
          <p:cNvPr id="2" name="Text Placeholder 1">
            <a:extLst>
              <a:ext uri="{FF2B5EF4-FFF2-40B4-BE49-F238E27FC236}">
                <a16:creationId xmlns:a16="http://schemas.microsoft.com/office/drawing/2014/main" id="{4EE17CF2-972B-4030-AD57-CC66416A13C3}"/>
              </a:ext>
            </a:extLst>
          </p:cNvPr>
          <p:cNvSpPr>
            <a:spLocks noGrp="1"/>
          </p:cNvSpPr>
          <p:nvPr>
            <p:ph type="body" sz="quarter" idx="11"/>
          </p:nvPr>
        </p:nvSpPr>
        <p:spPr/>
        <p:txBody>
          <a:bodyPr>
            <a:normAutofit/>
          </a:bodyPr>
          <a:lstStyle/>
          <a:p>
            <a:r>
              <a:rPr lang="en-US" sz="3400" dirty="0"/>
              <a:t>Made up of read only layers</a:t>
            </a:r>
          </a:p>
          <a:p>
            <a:r>
              <a:rPr lang="en-US" sz="3400" dirty="0"/>
              <a:t>Designed to support a </a:t>
            </a:r>
            <a:br>
              <a:rPr lang="bg-BG" sz="3400" dirty="0"/>
            </a:br>
            <a:r>
              <a:rPr lang="en-US" sz="3400" dirty="0"/>
              <a:t>single application</a:t>
            </a:r>
          </a:p>
          <a:p>
            <a:r>
              <a:rPr lang="en-US" sz="3400" dirty="0"/>
              <a:t>Ephemeral, stateless, minimal containers</a:t>
            </a:r>
          </a:p>
        </p:txBody>
      </p:sp>
      <p:sp>
        <p:nvSpPr>
          <p:cNvPr id="6" name="TextBox 5">
            <a:extLst>
              <a:ext uri="{FF2B5EF4-FFF2-40B4-BE49-F238E27FC236}">
                <a16:creationId xmlns:a16="http://schemas.microsoft.com/office/drawing/2014/main" id="{391F2308-E957-40BB-A6ED-5D70B38DD10A}"/>
              </a:ext>
            </a:extLst>
          </p:cNvPr>
          <p:cNvSpPr txBox="1"/>
          <p:nvPr/>
        </p:nvSpPr>
        <p:spPr>
          <a:xfrm>
            <a:off x="0" y="6249702"/>
            <a:ext cx="12192000" cy="507548"/>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dirty="0"/>
              <a:t>…</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304290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001" y="1151122"/>
            <a:ext cx="6803159" cy="5570355"/>
          </a:xfrm>
          <a:prstGeom prst="rect">
            <a:avLst/>
          </a:prstGeom>
        </p:spPr>
        <p:txBody>
          <a:bodyPr/>
          <a:lstStyle/>
          <a:p>
            <a:pPr latinLnBrk="0">
              <a:lnSpc>
                <a:spcPct val="100000"/>
              </a:lnSpc>
              <a:buClr>
                <a:schemeClr val="tx1"/>
              </a:buClr>
            </a:pPr>
            <a:r>
              <a:rPr lang="en-US" b="1" dirty="0">
                <a:solidFill>
                  <a:schemeClr val="bg1"/>
                </a:solidFill>
              </a:rPr>
              <a:t>Container</a:t>
            </a:r>
          </a:p>
          <a:p>
            <a:pPr lvl="1" latinLnBrk="0">
              <a:lnSpc>
                <a:spcPct val="100000"/>
              </a:lnSpc>
              <a:buClr>
                <a:schemeClr val="tx1"/>
              </a:buClr>
            </a:pPr>
            <a:r>
              <a:rPr lang="en-US" dirty="0"/>
              <a:t>Containers are processes with much more isolation</a:t>
            </a:r>
            <a:endParaRPr lang="en-US" b="1" dirty="0"/>
          </a:p>
          <a:p>
            <a:pPr latinLnBrk="0">
              <a:lnSpc>
                <a:spcPct val="100000"/>
              </a:lnSpc>
              <a:buClr>
                <a:schemeClr val="tx1"/>
              </a:buClr>
            </a:pPr>
            <a:r>
              <a:rPr lang="en-US" b="1" dirty="0">
                <a:solidFill>
                  <a:schemeClr val="bg1"/>
                </a:solidFill>
              </a:rPr>
              <a:t>Image</a:t>
            </a:r>
          </a:p>
          <a:p>
            <a:pPr lvl="1" latinLnBrk="0">
              <a:lnSpc>
                <a:spcPct val="100000"/>
              </a:lnSpc>
              <a:buClr>
                <a:schemeClr val="tx1"/>
              </a:buClr>
            </a:pPr>
            <a:r>
              <a:rPr lang="en-US" dirty="0"/>
              <a:t>Images provide a way for simpler software distribution</a:t>
            </a:r>
          </a:p>
        </p:txBody>
      </p:sp>
      <p:sp>
        <p:nvSpPr>
          <p:cNvPr id="4" name="Title 3"/>
          <p:cNvSpPr>
            <a:spLocks noGrp="1"/>
          </p:cNvSpPr>
          <p:nvPr>
            <p:ph type="title"/>
          </p:nvPr>
        </p:nvSpPr>
        <p:spPr/>
        <p:txBody>
          <a:bodyPr/>
          <a:lstStyle/>
          <a:p>
            <a:r>
              <a:rPr lang="en-US" dirty="0"/>
              <a:t>Definitions</a:t>
            </a:r>
          </a:p>
        </p:txBody>
      </p:sp>
      <p:sp>
        <p:nvSpPr>
          <p:cNvPr id="5" name="Rectangle 4">
            <a:extLst>
              <a:ext uri="{FF2B5EF4-FFF2-40B4-BE49-F238E27FC236}">
                <a16:creationId xmlns:a16="http://schemas.microsoft.com/office/drawing/2014/main" id="{777FCD28-2B8B-4CAD-BC6B-9C24475ABCA6}"/>
              </a:ext>
            </a:extLst>
          </p:cNvPr>
          <p:cNvSpPr/>
          <p:nvPr/>
        </p:nvSpPr>
        <p:spPr>
          <a:xfrm>
            <a:off x="7313612" y="4876800"/>
            <a:ext cx="35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Ubuntu</a:t>
            </a:r>
            <a:endParaRPr lang="bg-BG" sz="2800" dirty="0">
              <a:solidFill>
                <a:schemeClr val="bg2"/>
              </a:solidFill>
            </a:endParaRPr>
          </a:p>
        </p:txBody>
      </p:sp>
      <p:sp>
        <p:nvSpPr>
          <p:cNvPr id="6" name="Rectangle 5">
            <a:extLst>
              <a:ext uri="{FF2B5EF4-FFF2-40B4-BE49-F238E27FC236}">
                <a16:creationId xmlns:a16="http://schemas.microsoft.com/office/drawing/2014/main" id="{9AF9B02B-703A-4845-A6A5-899AE572556A}"/>
              </a:ext>
            </a:extLst>
          </p:cNvPr>
          <p:cNvSpPr/>
          <p:nvPr/>
        </p:nvSpPr>
        <p:spPr>
          <a:xfrm>
            <a:off x="7313612" y="3962400"/>
            <a:ext cx="35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NGINX</a:t>
            </a:r>
            <a:endParaRPr lang="bg-BG" sz="2800" dirty="0">
              <a:solidFill>
                <a:schemeClr val="bg2"/>
              </a:solidFill>
            </a:endParaRPr>
          </a:p>
        </p:txBody>
      </p:sp>
      <p:sp>
        <p:nvSpPr>
          <p:cNvPr id="7" name="Rectangle 6">
            <a:extLst>
              <a:ext uri="{FF2B5EF4-FFF2-40B4-BE49-F238E27FC236}">
                <a16:creationId xmlns:a16="http://schemas.microsoft.com/office/drawing/2014/main" id="{5E1041D7-D817-4E1C-9BA4-5C8781FA7607}"/>
              </a:ext>
            </a:extLst>
          </p:cNvPr>
          <p:cNvSpPr/>
          <p:nvPr/>
        </p:nvSpPr>
        <p:spPr>
          <a:xfrm>
            <a:off x="7313612" y="3048000"/>
            <a:ext cx="3567000" cy="762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rPr>
              <a:t>writable layer</a:t>
            </a:r>
            <a:endParaRPr lang="bg-BG" sz="2800" dirty="0">
              <a:solidFill>
                <a:schemeClr val="bg2"/>
              </a:solidFill>
            </a:endParaRPr>
          </a:p>
        </p:txBody>
      </p:sp>
      <p:sp>
        <p:nvSpPr>
          <p:cNvPr id="8" name="Rectangle 7">
            <a:extLst>
              <a:ext uri="{FF2B5EF4-FFF2-40B4-BE49-F238E27FC236}">
                <a16:creationId xmlns:a16="http://schemas.microsoft.com/office/drawing/2014/main" id="{4B237EAA-AD53-4EA2-9EF8-5456FC35D81F}"/>
              </a:ext>
            </a:extLst>
          </p:cNvPr>
          <p:cNvSpPr/>
          <p:nvPr/>
        </p:nvSpPr>
        <p:spPr>
          <a:xfrm>
            <a:off x="7161212" y="2895600"/>
            <a:ext cx="38862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sp>
        <p:nvSpPr>
          <p:cNvPr id="9" name="TextBox 8">
            <a:extLst>
              <a:ext uri="{FF2B5EF4-FFF2-40B4-BE49-F238E27FC236}">
                <a16:creationId xmlns:a16="http://schemas.microsoft.com/office/drawing/2014/main" id="{2656B1E3-C0DB-4BB5-9B31-8858D087EBC3}"/>
              </a:ext>
            </a:extLst>
          </p:cNvPr>
          <p:cNvSpPr txBox="1"/>
          <p:nvPr/>
        </p:nvSpPr>
        <p:spPr>
          <a:xfrm>
            <a:off x="8298482" y="5867400"/>
            <a:ext cx="1611660" cy="523220"/>
          </a:xfrm>
          <a:prstGeom prst="rect">
            <a:avLst/>
          </a:prstGeom>
          <a:noFill/>
        </p:spPr>
        <p:txBody>
          <a:bodyPr wrap="none" rtlCol="0">
            <a:spAutoFit/>
          </a:bodyPr>
          <a:lstStyle/>
          <a:p>
            <a:r>
              <a:rPr lang="en-US" sz="2800" dirty="0"/>
              <a:t>Container</a:t>
            </a:r>
            <a:endParaRPr lang="bg-BG" sz="2800" dirty="0"/>
          </a:p>
        </p:txBody>
      </p:sp>
      <p:sp>
        <p:nvSpPr>
          <p:cNvPr id="10" name="Right Brace 9">
            <a:extLst>
              <a:ext uri="{FF2B5EF4-FFF2-40B4-BE49-F238E27FC236}">
                <a16:creationId xmlns:a16="http://schemas.microsoft.com/office/drawing/2014/main" id="{C07F66E9-50C5-44BE-9D35-2BF4ECD61827}"/>
              </a:ext>
            </a:extLst>
          </p:cNvPr>
          <p:cNvSpPr/>
          <p:nvPr/>
        </p:nvSpPr>
        <p:spPr>
          <a:xfrm>
            <a:off x="11123612" y="3048000"/>
            <a:ext cx="152400" cy="7620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1" name="Right Brace 10">
            <a:extLst>
              <a:ext uri="{FF2B5EF4-FFF2-40B4-BE49-F238E27FC236}">
                <a16:creationId xmlns:a16="http://schemas.microsoft.com/office/drawing/2014/main" id="{FE4307F6-8792-48F8-A1CB-0D4E67962C97}"/>
              </a:ext>
            </a:extLst>
          </p:cNvPr>
          <p:cNvSpPr/>
          <p:nvPr/>
        </p:nvSpPr>
        <p:spPr>
          <a:xfrm>
            <a:off x="11123612" y="3936298"/>
            <a:ext cx="152400" cy="170250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2" name="TextBox 11">
            <a:extLst>
              <a:ext uri="{FF2B5EF4-FFF2-40B4-BE49-F238E27FC236}">
                <a16:creationId xmlns:a16="http://schemas.microsoft.com/office/drawing/2014/main" id="{42654A93-6C24-48A9-AC4B-B2A1050001B1}"/>
              </a:ext>
            </a:extLst>
          </p:cNvPr>
          <p:cNvSpPr txBox="1"/>
          <p:nvPr/>
        </p:nvSpPr>
        <p:spPr>
          <a:xfrm rot="16200000">
            <a:off x="10972006" y="4520848"/>
            <a:ext cx="1141413" cy="533400"/>
          </a:xfrm>
          <a:prstGeom prst="rect">
            <a:avLst/>
          </a:prstGeom>
          <a:noFill/>
        </p:spPr>
        <p:txBody>
          <a:bodyPr wrap="square" rtlCol="0">
            <a:spAutoFit/>
          </a:bodyPr>
          <a:lstStyle/>
          <a:p>
            <a:r>
              <a:rPr lang="en-US" sz="2800" dirty="0"/>
              <a:t>Layers</a:t>
            </a:r>
            <a:endParaRPr lang="bg-BG" sz="2800" dirty="0"/>
          </a:p>
        </p:txBody>
      </p:sp>
      <p:sp>
        <p:nvSpPr>
          <p:cNvPr id="13" name="TextBox 12">
            <a:extLst>
              <a:ext uri="{FF2B5EF4-FFF2-40B4-BE49-F238E27FC236}">
                <a16:creationId xmlns:a16="http://schemas.microsoft.com/office/drawing/2014/main" id="{FCA460BA-E672-4BAF-8C91-E4D71C59A71B}"/>
              </a:ext>
            </a:extLst>
          </p:cNvPr>
          <p:cNvSpPr txBox="1"/>
          <p:nvPr/>
        </p:nvSpPr>
        <p:spPr>
          <a:xfrm rot="16200000">
            <a:off x="10880946" y="3167390"/>
            <a:ext cx="1332706" cy="523220"/>
          </a:xfrm>
          <a:prstGeom prst="rect">
            <a:avLst/>
          </a:prstGeom>
          <a:noFill/>
        </p:spPr>
        <p:txBody>
          <a:bodyPr wrap="square" rtlCol="0">
            <a:spAutoFit/>
          </a:bodyPr>
          <a:lstStyle/>
          <a:p>
            <a:r>
              <a:rPr lang="en-US" sz="2800" dirty="0"/>
              <a:t>Volume</a:t>
            </a:r>
            <a:endParaRPr lang="bg-BG" sz="2800" dirty="0"/>
          </a:p>
        </p:txBody>
      </p:sp>
      <p:sp>
        <p:nvSpPr>
          <p:cNvPr id="1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511709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001" y="1151122"/>
            <a:ext cx="11804822" cy="5570355"/>
          </a:xfrm>
          <a:prstGeom prst="rect">
            <a:avLst/>
          </a:prstGeom>
        </p:spPr>
        <p:txBody>
          <a:bodyPr>
            <a:normAutofit lnSpcReduction="10000"/>
          </a:bodyPr>
          <a:lstStyle/>
          <a:p>
            <a:pPr>
              <a:lnSpc>
                <a:spcPct val="100000"/>
              </a:lnSpc>
            </a:pPr>
            <a:r>
              <a:rPr lang="en-US" dirty="0"/>
              <a:t>Provided by Docker</a:t>
            </a:r>
          </a:p>
          <a:p>
            <a:pPr lvl="1">
              <a:lnSpc>
                <a:spcPct val="100000"/>
              </a:lnSpc>
            </a:pPr>
            <a:r>
              <a:rPr lang="en-US" dirty="0"/>
              <a:t>Cloud</a:t>
            </a:r>
          </a:p>
          <a:p>
            <a:pPr lvl="2">
              <a:lnSpc>
                <a:spcPct val="100000"/>
              </a:lnSpc>
            </a:pPr>
            <a:r>
              <a:rPr lang="en-US" dirty="0"/>
              <a:t>Docker Hub (</a:t>
            </a:r>
            <a:r>
              <a:rPr lang="en-US" u="sng" dirty="0">
                <a:hlinkClick r:id="rId2"/>
              </a:rPr>
              <a:t>https://hub.docker.com/explore/</a:t>
            </a:r>
            <a:r>
              <a:rPr lang="en-US" dirty="0"/>
              <a:t>)</a:t>
            </a:r>
          </a:p>
          <a:p>
            <a:pPr lvl="2">
              <a:lnSpc>
                <a:spcPct val="100000"/>
              </a:lnSpc>
            </a:pPr>
            <a:r>
              <a:rPr lang="en-US" dirty="0"/>
              <a:t>Docker Store (</a:t>
            </a:r>
            <a:r>
              <a:rPr lang="en-US" u="sng" dirty="0">
                <a:hlinkClick r:id="rId3"/>
              </a:rPr>
              <a:t>https://store.docker.com/</a:t>
            </a:r>
            <a:r>
              <a:rPr lang="en-US" dirty="0"/>
              <a:t>)</a:t>
            </a:r>
          </a:p>
          <a:p>
            <a:pPr lvl="1">
              <a:lnSpc>
                <a:spcPct val="100000"/>
              </a:lnSpc>
            </a:pPr>
            <a:r>
              <a:rPr lang="en-US" dirty="0"/>
              <a:t>On-premise</a:t>
            </a:r>
          </a:p>
          <a:p>
            <a:pPr lvl="2">
              <a:lnSpc>
                <a:spcPct val="100000"/>
              </a:lnSpc>
            </a:pPr>
            <a:r>
              <a:rPr lang="en-US" dirty="0"/>
              <a:t>Standalone</a:t>
            </a:r>
          </a:p>
          <a:p>
            <a:pPr lvl="2">
              <a:lnSpc>
                <a:spcPct val="100000"/>
              </a:lnSpc>
            </a:pPr>
            <a:r>
              <a:rPr lang="en-US" dirty="0"/>
              <a:t>Containerized</a:t>
            </a:r>
          </a:p>
          <a:p>
            <a:pPr>
              <a:lnSpc>
                <a:spcPct val="100000"/>
              </a:lnSpc>
            </a:pPr>
            <a:r>
              <a:rPr lang="en-US" dirty="0"/>
              <a:t>Provided by 3</a:t>
            </a:r>
            <a:r>
              <a:rPr lang="en-US" baseline="30000" dirty="0"/>
              <a:t>rd</a:t>
            </a:r>
            <a:r>
              <a:rPr lang="en-US" dirty="0"/>
              <a:t> parties</a:t>
            </a:r>
          </a:p>
          <a:p>
            <a:pPr lvl="1">
              <a:lnSpc>
                <a:spcPct val="100000"/>
              </a:lnSpc>
            </a:pPr>
            <a:r>
              <a:rPr lang="en-US" dirty="0"/>
              <a:t>Quay.io, Artifactory, Google Container Registry</a:t>
            </a:r>
          </a:p>
        </p:txBody>
      </p:sp>
      <p:sp>
        <p:nvSpPr>
          <p:cNvPr id="4" name="Title 3"/>
          <p:cNvSpPr>
            <a:spLocks noGrp="1"/>
          </p:cNvSpPr>
          <p:nvPr>
            <p:ph type="title"/>
          </p:nvPr>
        </p:nvSpPr>
        <p:spPr/>
        <p:txBody>
          <a:bodyPr/>
          <a:lstStyle/>
          <a:p>
            <a:r>
              <a:rPr lang="en-US" dirty="0"/>
              <a:t>Registries</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94948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Engine</a:t>
            </a:r>
          </a:p>
        </p:txBody>
      </p:sp>
      <p:sp>
        <p:nvSpPr>
          <p:cNvPr id="8" name="Content Placeholder 2">
            <a:extLst>
              <a:ext uri="{FF2B5EF4-FFF2-40B4-BE49-F238E27FC236}">
                <a16:creationId xmlns:a16="http://schemas.microsoft.com/office/drawing/2014/main" id="{BF59E8FA-52CF-4E4E-BE70-BAD58372D92E}"/>
              </a:ext>
            </a:extLst>
          </p:cNvPr>
          <p:cNvSpPr txBox="1">
            <a:spLocks/>
          </p:cNvSpPr>
          <p:nvPr/>
        </p:nvSpPr>
        <p:spPr>
          <a:xfrm>
            <a:off x="190413" y="1151121"/>
            <a:ext cx="11804822" cy="5570355"/>
          </a:xfrm>
          <a:prstGeom prst="rect">
            <a:avLst/>
          </a:prstGeom>
        </p:spPr>
        <p:txBody>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tx1"/>
              </a:buClr>
            </a:pPr>
            <a:r>
              <a:rPr lang="en-US" dirty="0"/>
              <a:t>Client-server application</a:t>
            </a:r>
          </a:p>
          <a:p>
            <a:pPr>
              <a:lnSpc>
                <a:spcPct val="100000"/>
              </a:lnSpc>
              <a:buClr>
                <a:schemeClr val="tx1"/>
              </a:buClr>
            </a:pPr>
            <a:r>
              <a:rPr lang="en-US" dirty="0"/>
              <a:t>Components</a:t>
            </a:r>
          </a:p>
          <a:p>
            <a:pPr lvl="1">
              <a:lnSpc>
                <a:spcPct val="100000"/>
              </a:lnSpc>
              <a:buClr>
                <a:schemeClr val="tx1"/>
              </a:buClr>
            </a:pPr>
            <a:r>
              <a:rPr lang="en-US" b="1" dirty="0" err="1">
                <a:solidFill>
                  <a:schemeClr val="bg1"/>
                </a:solidFill>
              </a:rPr>
              <a:t>docker</a:t>
            </a:r>
            <a:r>
              <a:rPr lang="en-US" dirty="0"/>
              <a:t> daemon</a:t>
            </a:r>
          </a:p>
          <a:p>
            <a:pPr lvl="1">
              <a:lnSpc>
                <a:spcPct val="100000"/>
              </a:lnSpc>
              <a:buClr>
                <a:schemeClr val="tx1"/>
              </a:buClr>
            </a:pPr>
            <a:r>
              <a:rPr lang="en-US" dirty="0"/>
              <a:t>REST API</a:t>
            </a:r>
          </a:p>
          <a:p>
            <a:pPr lvl="1">
              <a:lnSpc>
                <a:spcPct val="100000"/>
              </a:lnSpc>
              <a:buClr>
                <a:schemeClr val="tx1"/>
              </a:buClr>
            </a:pPr>
            <a:r>
              <a:rPr lang="en-US" b="1" dirty="0">
                <a:solidFill>
                  <a:schemeClr val="bg1"/>
                </a:solidFill>
              </a:rPr>
              <a:t>docker</a:t>
            </a:r>
            <a:r>
              <a:rPr lang="en-US" dirty="0"/>
              <a:t> CLI</a:t>
            </a:r>
          </a:p>
        </p:txBody>
      </p:sp>
      <p:pic>
        <p:nvPicPr>
          <p:cNvPr id="9" name="Picture 8">
            <a:extLst>
              <a:ext uri="{FF2B5EF4-FFF2-40B4-BE49-F238E27FC236}">
                <a16:creationId xmlns:a16="http://schemas.microsoft.com/office/drawing/2014/main" id="{5A3C286C-7BED-4109-8A64-A7411D2E1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2" y="2057400"/>
            <a:ext cx="4686300" cy="3667125"/>
          </a:xfrm>
          <a:prstGeom prst="rect">
            <a:avLst/>
          </a:prstGeom>
        </p:spPr>
      </p:pic>
      <p:sp>
        <p:nvSpPr>
          <p:cNvPr id="10" name="TextBox 9">
            <a:extLst>
              <a:ext uri="{FF2B5EF4-FFF2-40B4-BE49-F238E27FC236}">
                <a16:creationId xmlns:a16="http://schemas.microsoft.com/office/drawing/2014/main" id="{ADDD52C3-977E-4C0A-AC35-743E34993C28}"/>
              </a:ext>
            </a:extLst>
          </p:cNvPr>
          <p:cNvSpPr txBox="1"/>
          <p:nvPr/>
        </p:nvSpPr>
        <p:spPr>
          <a:xfrm>
            <a:off x="3672995" y="6340336"/>
            <a:ext cx="4839658" cy="369332"/>
          </a:xfrm>
          <a:prstGeom prst="rect">
            <a:avLst/>
          </a:prstGeom>
          <a:noFill/>
        </p:spPr>
        <p:txBody>
          <a:bodyPr wrap="none" rtlCol="0">
            <a:spAutoFit/>
          </a:bodyPr>
          <a:lstStyle/>
          <a:p>
            <a:r>
              <a:rPr lang="en-US" sz="1800" dirty="0"/>
              <a:t>https://docs.docker.com/engine/docker-overview</a:t>
            </a:r>
            <a:endParaRPr lang="bg-BG" sz="1800"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3732538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Workflow</a:t>
            </a:r>
          </a:p>
        </p:txBody>
      </p:sp>
      <p:pic>
        <p:nvPicPr>
          <p:cNvPr id="5" name="Picture 4">
            <a:extLst>
              <a:ext uri="{FF2B5EF4-FFF2-40B4-BE49-F238E27FC236}">
                <a16:creationId xmlns:a16="http://schemas.microsoft.com/office/drawing/2014/main" id="{7E912EB3-E336-42D5-8C3F-39AC270AB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08" y="1066800"/>
            <a:ext cx="9602032" cy="5019475"/>
          </a:xfrm>
          <a:prstGeom prst="rect">
            <a:avLst/>
          </a:prstGeom>
        </p:spPr>
      </p:pic>
      <p:sp>
        <p:nvSpPr>
          <p:cNvPr id="6" name="TextBox 5">
            <a:extLst>
              <a:ext uri="{FF2B5EF4-FFF2-40B4-BE49-F238E27FC236}">
                <a16:creationId xmlns:a16="http://schemas.microsoft.com/office/drawing/2014/main" id="{18505746-D3E3-4D54-ADCE-0EA6E94EE313}"/>
              </a:ext>
            </a:extLst>
          </p:cNvPr>
          <p:cNvSpPr txBox="1"/>
          <p:nvPr/>
        </p:nvSpPr>
        <p:spPr>
          <a:xfrm>
            <a:off x="3672995" y="6340336"/>
            <a:ext cx="4839658" cy="369332"/>
          </a:xfrm>
          <a:prstGeom prst="rect">
            <a:avLst/>
          </a:prstGeom>
          <a:noFill/>
        </p:spPr>
        <p:txBody>
          <a:bodyPr wrap="none" rtlCol="0">
            <a:spAutoFit/>
          </a:bodyPr>
          <a:lstStyle/>
          <a:p>
            <a:r>
              <a:rPr lang="en-US" sz="1800" dirty="0"/>
              <a:t>https://docs.docker.com/engine/docker-overview</a:t>
            </a:r>
            <a:endParaRPr lang="bg-BG" sz="1800" dirty="0"/>
          </a:p>
        </p:txBody>
      </p:sp>
      <p:sp>
        <p:nvSpPr>
          <p:cNvPr id="7" name="Right Arrow 11">
            <a:extLst>
              <a:ext uri="{FF2B5EF4-FFF2-40B4-BE49-F238E27FC236}">
                <a16:creationId xmlns:a16="http://schemas.microsoft.com/office/drawing/2014/main" id="{EEB66A4A-E12F-44CB-98B6-0CD2187C893E}"/>
              </a:ext>
            </a:extLst>
          </p:cNvPr>
          <p:cNvSpPr/>
          <p:nvPr/>
        </p:nvSpPr>
        <p:spPr>
          <a:xfrm>
            <a:off x="3351212" y="1828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8" name="Down Arrow 12">
            <a:extLst>
              <a:ext uri="{FF2B5EF4-FFF2-40B4-BE49-F238E27FC236}">
                <a16:creationId xmlns:a16="http://schemas.microsoft.com/office/drawing/2014/main" id="{037C7389-6D47-4F52-97A4-8E006852F675}"/>
              </a:ext>
            </a:extLst>
          </p:cNvPr>
          <p:cNvSpPr/>
          <p:nvPr/>
        </p:nvSpPr>
        <p:spPr>
          <a:xfrm>
            <a:off x="7085012" y="21336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9" name="Oval 8">
            <a:extLst>
              <a:ext uri="{FF2B5EF4-FFF2-40B4-BE49-F238E27FC236}">
                <a16:creationId xmlns:a16="http://schemas.microsoft.com/office/drawing/2014/main" id="{349A2DA4-09F7-4FDB-8911-CCA8EEC13C82}"/>
              </a:ext>
            </a:extLst>
          </p:cNvPr>
          <p:cNvSpPr/>
          <p:nvPr/>
        </p:nvSpPr>
        <p:spPr>
          <a:xfrm>
            <a:off x="989012"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1</a:t>
            </a:r>
            <a:endParaRPr lang="bg-BG" dirty="0">
              <a:solidFill>
                <a:schemeClr val="bg2"/>
              </a:solidFill>
            </a:endParaRPr>
          </a:p>
        </p:txBody>
      </p:sp>
      <p:sp>
        <p:nvSpPr>
          <p:cNvPr id="10" name="Oval 9">
            <a:extLst>
              <a:ext uri="{FF2B5EF4-FFF2-40B4-BE49-F238E27FC236}">
                <a16:creationId xmlns:a16="http://schemas.microsoft.com/office/drawing/2014/main" id="{BAC8B804-ED6C-4303-A2EF-3F3E6CC7A17B}"/>
              </a:ext>
            </a:extLst>
          </p:cNvPr>
          <p:cNvSpPr/>
          <p:nvPr/>
        </p:nvSpPr>
        <p:spPr>
          <a:xfrm>
            <a:off x="989012" y="2819400"/>
            <a:ext cx="381000" cy="381000"/>
          </a:xfrm>
          <a:prstGeom prst="ellipse">
            <a:avLst/>
          </a:prstGeom>
          <a:solidFill>
            <a:schemeClr val="tx1">
              <a:lumMod val="60000"/>
              <a:lumOff val="4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2</a:t>
            </a:r>
            <a:endParaRPr lang="bg-BG" dirty="0">
              <a:solidFill>
                <a:schemeClr val="bg2"/>
              </a:solidFill>
            </a:endParaRPr>
          </a:p>
        </p:txBody>
      </p:sp>
      <p:sp>
        <p:nvSpPr>
          <p:cNvPr id="11" name="Right Arrow 15">
            <a:extLst>
              <a:ext uri="{FF2B5EF4-FFF2-40B4-BE49-F238E27FC236}">
                <a16:creationId xmlns:a16="http://schemas.microsoft.com/office/drawing/2014/main" id="{46BA2F34-21B8-4EF4-A59D-82A129A19196}"/>
              </a:ext>
            </a:extLst>
          </p:cNvPr>
          <p:cNvSpPr/>
          <p:nvPr/>
        </p:nvSpPr>
        <p:spPr>
          <a:xfrm rot="19131640">
            <a:off x="3265623" y="2472696"/>
            <a:ext cx="1330391" cy="228600"/>
          </a:xfrm>
          <a:prstGeom prst="rightArrow">
            <a:avLst/>
          </a:prstGeom>
          <a:solidFill>
            <a:schemeClr val="tx1">
              <a:lumMod val="60000"/>
              <a:lumOff val="4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2" name="Right Arrow 16">
            <a:extLst>
              <a:ext uri="{FF2B5EF4-FFF2-40B4-BE49-F238E27FC236}">
                <a16:creationId xmlns:a16="http://schemas.microsoft.com/office/drawing/2014/main" id="{6EE48857-C2F9-4480-AE02-DF7B51C01818}"/>
              </a:ext>
            </a:extLst>
          </p:cNvPr>
          <p:cNvSpPr/>
          <p:nvPr/>
        </p:nvSpPr>
        <p:spPr>
          <a:xfrm rot="2787180">
            <a:off x="5485913" y="2580187"/>
            <a:ext cx="1330391" cy="228600"/>
          </a:xfrm>
          <a:prstGeom prst="rightArrow">
            <a:avLst/>
          </a:prstGeom>
          <a:solidFill>
            <a:schemeClr val="tx1">
              <a:lumMod val="60000"/>
              <a:lumOff val="4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3" name="Right Arrow 17">
            <a:extLst>
              <a:ext uri="{FF2B5EF4-FFF2-40B4-BE49-F238E27FC236}">
                <a16:creationId xmlns:a16="http://schemas.microsoft.com/office/drawing/2014/main" id="{C24BA918-8AF3-4969-8828-E3C003084F54}"/>
              </a:ext>
            </a:extLst>
          </p:cNvPr>
          <p:cNvSpPr/>
          <p:nvPr/>
        </p:nvSpPr>
        <p:spPr>
          <a:xfrm flipH="1">
            <a:off x="5484812" y="3200400"/>
            <a:ext cx="1060915" cy="228600"/>
          </a:xfrm>
          <a:prstGeom prst="rightArrow">
            <a:avLst/>
          </a:prstGeom>
          <a:solidFill>
            <a:schemeClr val="tx1">
              <a:lumMod val="60000"/>
              <a:lumOff val="4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4" name="Oval 13">
            <a:extLst>
              <a:ext uri="{FF2B5EF4-FFF2-40B4-BE49-F238E27FC236}">
                <a16:creationId xmlns:a16="http://schemas.microsoft.com/office/drawing/2014/main" id="{C4EA7377-10AE-49F2-90E1-20133A070AF4}"/>
              </a:ext>
            </a:extLst>
          </p:cNvPr>
          <p:cNvSpPr/>
          <p:nvPr/>
        </p:nvSpPr>
        <p:spPr>
          <a:xfrm>
            <a:off x="989012" y="2286000"/>
            <a:ext cx="381000" cy="381000"/>
          </a:xfrm>
          <a:prstGeom prst="ellipse">
            <a:avLst/>
          </a:prstGeom>
          <a:solidFill>
            <a:schemeClr val="tx1">
              <a:lumMod val="40000"/>
              <a:lumOff val="6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3</a:t>
            </a:r>
            <a:endParaRPr lang="bg-BG" dirty="0">
              <a:solidFill>
                <a:schemeClr val="bg2"/>
              </a:solidFill>
            </a:endParaRPr>
          </a:p>
        </p:txBody>
      </p:sp>
      <p:sp>
        <p:nvSpPr>
          <p:cNvPr id="15" name="Right Arrow 19">
            <a:extLst>
              <a:ext uri="{FF2B5EF4-FFF2-40B4-BE49-F238E27FC236}">
                <a16:creationId xmlns:a16="http://schemas.microsoft.com/office/drawing/2014/main" id="{B5DC5A41-D70E-473D-91B3-7E7C87AC2810}"/>
              </a:ext>
            </a:extLst>
          </p:cNvPr>
          <p:cNvSpPr/>
          <p:nvPr/>
        </p:nvSpPr>
        <p:spPr>
          <a:xfrm rot="20207379">
            <a:off x="3364212" y="2171699"/>
            <a:ext cx="791896" cy="228600"/>
          </a:xfrm>
          <a:prstGeom prst="rightArrow">
            <a:avLst/>
          </a:prstGeom>
          <a:solidFill>
            <a:schemeClr val="tx1">
              <a:lumMod val="40000"/>
              <a:lumOff val="6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Right Arrow 20">
            <a:extLst>
              <a:ext uri="{FF2B5EF4-FFF2-40B4-BE49-F238E27FC236}">
                <a16:creationId xmlns:a16="http://schemas.microsoft.com/office/drawing/2014/main" id="{141254EA-25F6-490C-A6DE-5C1194D3A21D}"/>
              </a:ext>
            </a:extLst>
          </p:cNvPr>
          <p:cNvSpPr/>
          <p:nvPr/>
        </p:nvSpPr>
        <p:spPr>
          <a:xfrm rot="1693015">
            <a:off x="7783820" y="2321219"/>
            <a:ext cx="1101063" cy="228600"/>
          </a:xfrm>
          <a:prstGeom prst="rightArrow">
            <a:avLst/>
          </a:prstGeom>
          <a:solidFill>
            <a:schemeClr val="tx1">
              <a:lumMod val="40000"/>
              <a:lumOff val="6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7" name="Right Arrow 21">
            <a:extLst>
              <a:ext uri="{FF2B5EF4-FFF2-40B4-BE49-F238E27FC236}">
                <a16:creationId xmlns:a16="http://schemas.microsoft.com/office/drawing/2014/main" id="{03E8F4BD-79E8-4CDA-AC56-EBB54A7DF7DA}"/>
              </a:ext>
            </a:extLst>
          </p:cNvPr>
          <p:cNvSpPr/>
          <p:nvPr/>
        </p:nvSpPr>
        <p:spPr>
          <a:xfrm rot="9144126">
            <a:off x="7347827" y="3573934"/>
            <a:ext cx="1668771" cy="228600"/>
          </a:xfrm>
          <a:prstGeom prst="rightArrow">
            <a:avLst/>
          </a:prstGeom>
          <a:solidFill>
            <a:schemeClr val="tx1">
              <a:lumMod val="40000"/>
              <a:lumOff val="6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40222718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buClr>
                <a:schemeClr val="tx1"/>
              </a:buClr>
            </a:pPr>
            <a:r>
              <a:rPr lang="en-US" b="1" dirty="0">
                <a:solidFill>
                  <a:schemeClr val="bg1"/>
                </a:solidFill>
              </a:rPr>
              <a:t>Two Editions </a:t>
            </a:r>
            <a:r>
              <a:rPr lang="en-US" dirty="0"/>
              <a:t>(Community and Enterprise)</a:t>
            </a:r>
          </a:p>
          <a:p>
            <a:pPr>
              <a:lnSpc>
                <a:spcPct val="100000"/>
              </a:lnSpc>
              <a:buClr>
                <a:schemeClr val="tx1"/>
              </a:buClr>
            </a:pPr>
            <a:r>
              <a:rPr lang="en-US" b="1" dirty="0">
                <a:solidFill>
                  <a:schemeClr val="bg1"/>
                </a:solidFill>
              </a:rPr>
              <a:t>Native Options</a:t>
            </a:r>
          </a:p>
          <a:p>
            <a:pPr lvl="1">
              <a:lnSpc>
                <a:spcPct val="100000"/>
              </a:lnSpc>
              <a:buClr>
                <a:schemeClr val="tx1"/>
              </a:buClr>
            </a:pPr>
            <a:r>
              <a:rPr lang="en-US" dirty="0"/>
              <a:t>Docker for Linux</a:t>
            </a:r>
          </a:p>
          <a:p>
            <a:pPr lvl="1">
              <a:lnSpc>
                <a:spcPct val="100000"/>
              </a:lnSpc>
              <a:buClr>
                <a:schemeClr val="tx1"/>
              </a:buClr>
            </a:pPr>
            <a:r>
              <a:rPr lang="en-US" dirty="0"/>
              <a:t>Docker for MAC</a:t>
            </a:r>
          </a:p>
          <a:p>
            <a:pPr lvl="1">
              <a:lnSpc>
                <a:spcPct val="100000"/>
              </a:lnSpc>
              <a:buClr>
                <a:schemeClr val="tx1"/>
              </a:buClr>
            </a:pPr>
            <a:r>
              <a:rPr lang="en-US" dirty="0"/>
              <a:t>Docker for Windows</a:t>
            </a:r>
          </a:p>
          <a:p>
            <a:pPr lvl="1">
              <a:lnSpc>
                <a:spcPct val="100000"/>
              </a:lnSpc>
              <a:buClr>
                <a:schemeClr val="tx1"/>
              </a:buClr>
            </a:pPr>
            <a:r>
              <a:rPr lang="en-US" dirty="0"/>
              <a:t>Docker for Cloud (AWS/Azure)</a:t>
            </a:r>
          </a:p>
          <a:p>
            <a:pPr>
              <a:lnSpc>
                <a:spcPct val="100000"/>
              </a:lnSpc>
              <a:buClr>
                <a:schemeClr val="tx1"/>
              </a:buClr>
            </a:pPr>
            <a:r>
              <a:rPr lang="en-US" b="1" dirty="0">
                <a:solidFill>
                  <a:schemeClr val="bg1"/>
                </a:solidFill>
              </a:rPr>
              <a:t>Docker Toolbox </a:t>
            </a:r>
            <a:r>
              <a:rPr lang="en-US" dirty="0"/>
              <a:t>(deprecated) - All-in-one solution</a:t>
            </a:r>
          </a:p>
          <a:p>
            <a:pPr lvl="1">
              <a:lnSpc>
                <a:spcPct val="100000"/>
              </a:lnSpc>
              <a:buClr>
                <a:schemeClr val="tx1"/>
              </a:buClr>
            </a:pPr>
            <a:r>
              <a:rPr lang="en-US" dirty="0"/>
              <a:t>For Mac and Windows</a:t>
            </a:r>
          </a:p>
        </p:txBody>
      </p:sp>
      <p:sp>
        <p:nvSpPr>
          <p:cNvPr id="4" name="Title 3"/>
          <p:cNvSpPr>
            <a:spLocks noGrp="1"/>
          </p:cNvSpPr>
          <p:nvPr>
            <p:ph type="title"/>
          </p:nvPr>
        </p:nvSpPr>
        <p:spPr/>
        <p:txBody>
          <a:bodyPr/>
          <a:lstStyle/>
          <a:p>
            <a:r>
              <a:rPr lang="en-US"/>
              <a:t>What We Need to Know?</a:t>
            </a:r>
            <a:endParaRPr lang="en-US" dirty="0"/>
          </a:p>
        </p:txBody>
      </p:sp>
      <p:sp>
        <p:nvSpPr>
          <p:cNvPr id="5" name="Right Brace 4">
            <a:extLst>
              <a:ext uri="{FF2B5EF4-FFF2-40B4-BE49-F238E27FC236}">
                <a16:creationId xmlns:a16="http://schemas.microsoft.com/office/drawing/2014/main" id="{DD1F5526-828C-414C-90F6-4A44B8A107A8}"/>
              </a:ext>
            </a:extLst>
          </p:cNvPr>
          <p:cNvSpPr/>
          <p:nvPr/>
        </p:nvSpPr>
        <p:spPr>
          <a:xfrm>
            <a:off x="4800600" y="3127248"/>
            <a:ext cx="329184" cy="11338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0B2B9B4-B1E2-434B-9847-705D40383522}"/>
              </a:ext>
            </a:extLst>
          </p:cNvPr>
          <p:cNvSpPr txBox="1"/>
          <p:nvPr/>
        </p:nvSpPr>
        <p:spPr>
          <a:xfrm flipH="1">
            <a:off x="5260598" y="3392151"/>
            <a:ext cx="6550401" cy="60404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Specific requirements: OS version, Hypervisor, etc.</a:t>
            </a:r>
          </a:p>
        </p:txBody>
      </p:sp>
      <p:sp>
        <p:nvSpPr>
          <p:cNvPr id="7" name="Arrow: Right 6">
            <a:extLst>
              <a:ext uri="{FF2B5EF4-FFF2-40B4-BE49-F238E27FC236}">
                <a16:creationId xmlns:a16="http://schemas.microsoft.com/office/drawing/2014/main" id="{D38BF085-EADC-425F-BA7E-55E4E31DE7F8}"/>
              </a:ext>
            </a:extLst>
          </p:cNvPr>
          <p:cNvSpPr/>
          <p:nvPr/>
        </p:nvSpPr>
        <p:spPr bwMode="auto">
          <a:xfrm>
            <a:off x="4648200" y="2667000"/>
            <a:ext cx="481584" cy="29253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23ABA29-7849-4D0A-8930-877E5472C26F}"/>
              </a:ext>
            </a:extLst>
          </p:cNvPr>
          <p:cNvSpPr txBox="1"/>
          <p:nvPr/>
        </p:nvSpPr>
        <p:spPr>
          <a:xfrm flipH="1">
            <a:off x="5260598" y="2511240"/>
            <a:ext cx="6550401" cy="60404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Deployment via package system, script, or archive</a:t>
            </a: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129753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Working with Containers</a:t>
            </a:r>
          </a:p>
        </p:txBody>
      </p:sp>
      <p:sp>
        <p:nvSpPr>
          <p:cNvPr id="8" name="Rectangle 7">
            <a:extLst>
              <a:ext uri="{FF2B5EF4-FFF2-40B4-BE49-F238E27FC236}">
                <a16:creationId xmlns:a16="http://schemas.microsoft.com/office/drawing/2014/main" id="{7DC6C894-60A9-4ABD-AD60-1812BEBE1990}"/>
              </a:ext>
            </a:extLst>
          </p:cNvPr>
          <p:cNvSpPr/>
          <p:nvPr/>
        </p:nvSpPr>
        <p:spPr bwMode="auto">
          <a:xfrm>
            <a:off x="1024269" y="2058227"/>
            <a:ext cx="1907936" cy="175772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Search for image</a:t>
            </a:r>
          </a:p>
          <a:p>
            <a:pPr algn="ctr"/>
            <a:endParaRPr lang="en-US" sz="1400" b="1" dirty="0">
              <a:solidFill>
                <a:schemeClr val="bg1"/>
              </a:solidFill>
              <a:effectLst>
                <a:outerShdw blurRad="38100" dist="38100" dir="2700000" algn="tl">
                  <a:srgbClr val="000000">
                    <a:alpha val="43137"/>
                  </a:srgbClr>
                </a:outerShdw>
              </a:effectLst>
            </a:endParaRP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search</a:t>
            </a:r>
          </a:p>
        </p:txBody>
      </p:sp>
      <p:sp>
        <p:nvSpPr>
          <p:cNvPr id="9" name="Rectangle 8">
            <a:extLst>
              <a:ext uri="{FF2B5EF4-FFF2-40B4-BE49-F238E27FC236}">
                <a16:creationId xmlns:a16="http://schemas.microsoft.com/office/drawing/2014/main" id="{92730FD2-AFF1-464D-A439-14D76E521274}"/>
              </a:ext>
            </a:extLst>
          </p:cNvPr>
          <p:cNvSpPr/>
          <p:nvPr/>
        </p:nvSpPr>
        <p:spPr bwMode="auto">
          <a:xfrm>
            <a:off x="3091232" y="3962281"/>
            <a:ext cx="1913769" cy="175772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List images</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images</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image ls</a:t>
            </a:r>
          </a:p>
        </p:txBody>
      </p:sp>
      <p:sp>
        <p:nvSpPr>
          <p:cNvPr id="10" name="Rectangle 9">
            <a:extLst>
              <a:ext uri="{FF2B5EF4-FFF2-40B4-BE49-F238E27FC236}">
                <a16:creationId xmlns:a16="http://schemas.microsoft.com/office/drawing/2014/main" id="{7901F531-7A73-4D03-ADED-548F09767295}"/>
              </a:ext>
            </a:extLst>
          </p:cNvPr>
          <p:cNvSpPr/>
          <p:nvPr/>
        </p:nvSpPr>
        <p:spPr bwMode="auto">
          <a:xfrm>
            <a:off x="3091230" y="2059172"/>
            <a:ext cx="1912739" cy="175677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Run container</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run</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run</a:t>
            </a:r>
          </a:p>
        </p:txBody>
      </p:sp>
      <p:sp>
        <p:nvSpPr>
          <p:cNvPr id="7" name="Rectangle 6">
            <a:extLst>
              <a:ext uri="{FF2B5EF4-FFF2-40B4-BE49-F238E27FC236}">
                <a16:creationId xmlns:a16="http://schemas.microsoft.com/office/drawing/2014/main" id="{286DA782-23D3-4479-A0D6-E81AB532AE65}"/>
              </a:ext>
            </a:extLst>
          </p:cNvPr>
          <p:cNvSpPr/>
          <p:nvPr/>
        </p:nvSpPr>
        <p:spPr bwMode="auto">
          <a:xfrm>
            <a:off x="5162993" y="2058226"/>
            <a:ext cx="1912739" cy="175677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Stop container</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stop</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stop</a:t>
            </a:r>
          </a:p>
        </p:txBody>
      </p:sp>
      <p:sp>
        <p:nvSpPr>
          <p:cNvPr id="11" name="Rectangle 10">
            <a:extLst>
              <a:ext uri="{FF2B5EF4-FFF2-40B4-BE49-F238E27FC236}">
                <a16:creationId xmlns:a16="http://schemas.microsoft.com/office/drawing/2014/main" id="{58155E33-D7CF-4C84-B819-3F78899FEC90}"/>
              </a:ext>
            </a:extLst>
          </p:cNvPr>
          <p:cNvSpPr/>
          <p:nvPr/>
        </p:nvSpPr>
        <p:spPr bwMode="auto">
          <a:xfrm>
            <a:off x="7230213" y="2058226"/>
            <a:ext cx="1907159" cy="1751654"/>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Start container</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start</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start</a:t>
            </a:r>
          </a:p>
        </p:txBody>
      </p:sp>
      <p:sp>
        <p:nvSpPr>
          <p:cNvPr id="12" name="Rectangle 11">
            <a:extLst>
              <a:ext uri="{FF2B5EF4-FFF2-40B4-BE49-F238E27FC236}">
                <a16:creationId xmlns:a16="http://schemas.microsoft.com/office/drawing/2014/main" id="{11F75B8D-74FF-470E-B03E-CE07F8D495E1}"/>
              </a:ext>
            </a:extLst>
          </p:cNvPr>
          <p:cNvSpPr/>
          <p:nvPr/>
        </p:nvSpPr>
        <p:spPr bwMode="auto">
          <a:xfrm>
            <a:off x="1018436" y="3968352"/>
            <a:ext cx="1913769" cy="175772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Remove container</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rm</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rm</a:t>
            </a:r>
          </a:p>
        </p:txBody>
      </p:sp>
      <p:sp>
        <p:nvSpPr>
          <p:cNvPr id="13" name="Rectangle 12">
            <a:extLst>
              <a:ext uri="{FF2B5EF4-FFF2-40B4-BE49-F238E27FC236}">
                <a16:creationId xmlns:a16="http://schemas.microsoft.com/office/drawing/2014/main" id="{DEDA0ABD-C53C-48C9-9021-9A705F2A4DEF}"/>
              </a:ext>
            </a:extLst>
          </p:cNvPr>
          <p:cNvSpPr/>
          <p:nvPr/>
        </p:nvSpPr>
        <p:spPr bwMode="auto">
          <a:xfrm>
            <a:off x="5164028" y="3971387"/>
            <a:ext cx="1907159" cy="1751654"/>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Remove image</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a:t>
            </a:r>
            <a:r>
              <a:rPr lang="en-US" sz="1400" b="1" dirty="0" err="1">
                <a:solidFill>
                  <a:schemeClr val="bg1"/>
                </a:solidFill>
                <a:effectLst>
                  <a:outerShdw blurRad="38100" dist="38100" dir="2700000" algn="tl">
                    <a:srgbClr val="000000">
                      <a:alpha val="43137"/>
                    </a:srgbClr>
                  </a:outerShdw>
                </a:effectLst>
              </a:rPr>
              <a:t>rmi</a:t>
            </a: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image rm</a:t>
            </a:r>
          </a:p>
        </p:txBody>
      </p:sp>
      <p:sp>
        <p:nvSpPr>
          <p:cNvPr id="14" name="Rectangle 13">
            <a:extLst>
              <a:ext uri="{FF2B5EF4-FFF2-40B4-BE49-F238E27FC236}">
                <a16:creationId xmlns:a16="http://schemas.microsoft.com/office/drawing/2014/main" id="{C5D37B47-C33E-40B0-80B7-DA542D5D8F86}"/>
              </a:ext>
            </a:extLst>
          </p:cNvPr>
          <p:cNvSpPr/>
          <p:nvPr/>
        </p:nvSpPr>
        <p:spPr bwMode="auto">
          <a:xfrm>
            <a:off x="9295437" y="2058226"/>
            <a:ext cx="1907159" cy="1751654"/>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List containers</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a:t>
            </a:r>
            <a:r>
              <a:rPr lang="en-US" sz="1400" b="1" dirty="0" err="1">
                <a:solidFill>
                  <a:schemeClr val="bg1"/>
                </a:solidFill>
                <a:effectLst>
                  <a:outerShdw blurRad="38100" dist="38100" dir="2700000" algn="tl">
                    <a:srgbClr val="000000">
                      <a:alpha val="43137"/>
                    </a:srgbClr>
                  </a:outerShdw>
                </a:effectLst>
              </a:rPr>
              <a:t>ps</a:t>
            </a: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ls</a:t>
            </a:r>
          </a:p>
        </p:txBody>
      </p:sp>
      <p:sp>
        <p:nvSpPr>
          <p:cNvPr id="15" name="Rectangle 14">
            <a:extLst>
              <a:ext uri="{FF2B5EF4-FFF2-40B4-BE49-F238E27FC236}">
                <a16:creationId xmlns:a16="http://schemas.microsoft.com/office/drawing/2014/main" id="{53A9CDA3-1202-43D3-A639-2BAB117B060F}"/>
              </a:ext>
            </a:extLst>
          </p:cNvPr>
          <p:cNvSpPr/>
          <p:nvPr/>
        </p:nvSpPr>
        <p:spPr bwMode="auto">
          <a:xfrm>
            <a:off x="9296400" y="3966769"/>
            <a:ext cx="1907159" cy="1751654"/>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Inspect object</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inspect</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&lt;obj&gt; inspect</a:t>
            </a:r>
          </a:p>
        </p:txBody>
      </p:sp>
      <p:sp>
        <p:nvSpPr>
          <p:cNvPr id="16" name="Rectangle 15">
            <a:extLst>
              <a:ext uri="{FF2B5EF4-FFF2-40B4-BE49-F238E27FC236}">
                <a16:creationId xmlns:a16="http://schemas.microsoft.com/office/drawing/2014/main" id="{12DBBA6D-BF54-4289-AE54-FE832F151A8A}"/>
              </a:ext>
            </a:extLst>
          </p:cNvPr>
          <p:cNvSpPr/>
          <p:nvPr/>
        </p:nvSpPr>
        <p:spPr bwMode="auto">
          <a:xfrm>
            <a:off x="7230214" y="3962281"/>
            <a:ext cx="1907159" cy="1751654"/>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rgbClr val="FFFFFF"/>
                </a:solidFill>
                <a:effectLst>
                  <a:outerShdw blurRad="38100" dist="38100" dir="2700000" algn="tl">
                    <a:srgbClr val="000000">
                      <a:alpha val="43137"/>
                    </a:srgbClr>
                  </a:outerShdw>
                </a:effectLst>
              </a:rPr>
              <a:t>Show processes</a:t>
            </a:r>
          </a:p>
          <a:p>
            <a:pPr algn="ctr"/>
            <a:endParaRPr lang="en-US" sz="1400" b="1" dirty="0">
              <a:solidFill>
                <a:schemeClr val="bg1"/>
              </a:solidFill>
              <a:effectLst>
                <a:outerShdw blurRad="38100" dist="38100" dir="2700000" algn="tl">
                  <a:srgbClr val="000000">
                    <a:alpha val="43137"/>
                  </a:srgbClr>
                </a:outerShdw>
              </a:effectLst>
            </a:endParaRPr>
          </a:p>
          <a:p>
            <a:pPr algn="ctr"/>
            <a:r>
              <a:rPr lang="en-US" sz="1400" b="1" dirty="0">
                <a:solidFill>
                  <a:schemeClr val="bg1"/>
                </a:solidFill>
                <a:effectLst>
                  <a:outerShdw blurRad="38100" dist="38100" dir="2700000" algn="tl">
                    <a:srgbClr val="000000">
                      <a:alpha val="43137"/>
                    </a:srgbClr>
                  </a:outerShdw>
                </a:effectLst>
              </a:rPr>
              <a:t>docker top</a:t>
            </a:r>
          </a:p>
          <a:p>
            <a:pPr algn="ctr"/>
            <a:r>
              <a:rPr lang="en-US" sz="1400" b="1" dirty="0">
                <a:solidFill>
                  <a:schemeClr val="bg2"/>
                </a:solidFill>
                <a:effectLst>
                  <a:outerShdw blurRad="38100" dist="38100" dir="2700000" algn="tl">
                    <a:srgbClr val="000000">
                      <a:alpha val="43137"/>
                    </a:srgbClr>
                  </a:outerShdw>
                </a:effectLst>
              </a:rPr>
              <a:t>or</a:t>
            </a:r>
          </a:p>
          <a:p>
            <a:pPr algn="ctr"/>
            <a:r>
              <a:rPr lang="en-US" sz="1400" b="1" dirty="0">
                <a:solidFill>
                  <a:schemeClr val="bg1"/>
                </a:solidFill>
                <a:effectLst>
                  <a:outerShdw blurRad="38100" dist="38100" dir="2700000" algn="tl">
                    <a:srgbClr val="000000">
                      <a:alpha val="43137"/>
                    </a:srgbClr>
                  </a:outerShdw>
                </a:effectLst>
              </a:rPr>
              <a:t>docker container top</a:t>
            </a: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7399919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7"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Web Servers</a:t>
            </a:r>
          </a:p>
          <a:p>
            <a:pPr marL="446088" indent="-446088">
              <a:lnSpc>
                <a:spcPts val="4000"/>
              </a:lnSpc>
              <a:buFontTx/>
              <a:buAutoNum type="arabicPeriod"/>
            </a:pPr>
            <a:r>
              <a:rPr lang="en-US" dirty="0"/>
              <a:t>Printing Services</a:t>
            </a:r>
          </a:p>
          <a:p>
            <a:pPr marL="446088" indent="-446088">
              <a:lnSpc>
                <a:spcPts val="4000"/>
              </a:lnSpc>
              <a:buFontTx/>
              <a:buAutoNum type="arabicPeriod"/>
            </a:pPr>
            <a:r>
              <a:rPr lang="en-US" dirty="0"/>
              <a:t>Directory Services</a:t>
            </a:r>
          </a:p>
          <a:p>
            <a:pPr marL="446088" indent="-446088">
              <a:lnSpc>
                <a:spcPts val="4000"/>
              </a:lnSpc>
              <a:buFontTx/>
              <a:buAutoNum type="arabicPeriod"/>
            </a:pPr>
            <a:r>
              <a:rPr lang="en-US" dirty="0"/>
              <a:t>Mail Services</a:t>
            </a:r>
          </a:p>
        </p:txBody>
      </p:sp>
      <p:sp>
        <p:nvSpPr>
          <p:cNvPr id="444418" name="Rectangle 2"/>
          <p:cNvSpPr>
            <a:spLocks noGrp="1" noChangeArrowheads="1"/>
          </p:cNvSpPr>
          <p:nvPr>
            <p:ph type="title"/>
          </p:nvPr>
        </p:nvSpPr>
        <p:spPr/>
        <p:txBody>
          <a:bodyPr>
            <a:normAutofit/>
          </a:bodyPr>
          <a:lstStyle/>
          <a:p>
            <a:r>
              <a:rPr lang="en-US" dirty="0"/>
              <a:t>What We Covered</a:t>
            </a:r>
            <a:endParaRPr lang="bg-BG" dirty="0"/>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2505107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2800" dirty="0"/>
              <a:t>Modifying NAT (modify </a:t>
            </a:r>
            <a:r>
              <a:rPr lang="en-US" sz="2800" b="1" dirty="0"/>
              <a:t>/</a:t>
            </a:r>
            <a:r>
              <a:rPr lang="en-US" sz="2800" b="1" dirty="0" err="1"/>
              <a:t>etc</a:t>
            </a:r>
            <a:r>
              <a:rPr lang="en-US" sz="2800" b="1" dirty="0"/>
              <a:t>/docker/</a:t>
            </a:r>
            <a:r>
              <a:rPr lang="en-US" sz="2800" b="1" dirty="0" err="1"/>
              <a:t>daemon.json</a:t>
            </a:r>
            <a:r>
              <a:rPr lang="en-US" sz="2800" dirty="0"/>
              <a:t>)</a:t>
            </a:r>
          </a:p>
          <a:p>
            <a:endParaRPr lang="en-US" sz="2800" dirty="0"/>
          </a:p>
          <a:p>
            <a:r>
              <a:rPr lang="en-US" sz="2800" dirty="0"/>
              <a:t>Port mapping</a:t>
            </a:r>
          </a:p>
          <a:p>
            <a:endParaRPr lang="en-US" sz="2800" dirty="0"/>
          </a:p>
          <a:p>
            <a:r>
              <a:rPr lang="en-US" sz="2800" dirty="0"/>
              <a:t>Transparent network</a:t>
            </a:r>
          </a:p>
          <a:p>
            <a:pPr lvl="1"/>
            <a:r>
              <a:rPr lang="en-US" sz="2600" dirty="0"/>
              <a:t>Define the network</a:t>
            </a:r>
          </a:p>
          <a:p>
            <a:pPr lvl="1"/>
            <a:endParaRPr lang="en-US" sz="2600" dirty="0"/>
          </a:p>
          <a:p>
            <a:pPr lvl="1"/>
            <a:r>
              <a:rPr lang="en-US" sz="2600" dirty="0"/>
              <a:t>Start a container attached to the new network</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Networks</a:t>
            </a:r>
          </a:p>
        </p:txBody>
      </p:sp>
      <p:sp>
        <p:nvSpPr>
          <p:cNvPr id="7" name="Text Placeholder 5">
            <a:extLst>
              <a:ext uri="{FF2B5EF4-FFF2-40B4-BE49-F238E27FC236}">
                <a16:creationId xmlns:a16="http://schemas.microsoft.com/office/drawing/2014/main" id="{DB328ADC-7580-4719-9DD2-7C8097807085}"/>
              </a:ext>
            </a:extLst>
          </p:cNvPr>
          <p:cNvSpPr txBox="1">
            <a:spLocks/>
          </p:cNvSpPr>
          <p:nvPr/>
        </p:nvSpPr>
        <p:spPr>
          <a:xfrm>
            <a:off x="768626" y="1770036"/>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 "fixed-</a:t>
            </a:r>
            <a:r>
              <a:rPr lang="en-US" dirty="0" err="1">
                <a:solidFill>
                  <a:schemeClr val="tx1"/>
                </a:solidFill>
              </a:rPr>
              <a:t>cidr</a:t>
            </a:r>
            <a:r>
              <a:rPr lang="en-US" dirty="0">
                <a:solidFill>
                  <a:schemeClr val="tx1"/>
                </a:solidFill>
              </a:rPr>
              <a:t>": "192.168.0.0/24" }</a:t>
            </a:r>
          </a:p>
        </p:txBody>
      </p:sp>
      <p:sp>
        <p:nvSpPr>
          <p:cNvPr id="8" name="Text Placeholder 5">
            <a:extLst>
              <a:ext uri="{FF2B5EF4-FFF2-40B4-BE49-F238E27FC236}">
                <a16:creationId xmlns:a16="http://schemas.microsoft.com/office/drawing/2014/main" id="{F2E06B8F-2D45-4818-A98F-1588E72F5F4F}"/>
              </a:ext>
            </a:extLst>
          </p:cNvPr>
          <p:cNvSpPr txBox="1">
            <a:spLocks/>
          </p:cNvSpPr>
          <p:nvPr/>
        </p:nvSpPr>
        <p:spPr>
          <a:xfrm>
            <a:off x="768626" y="29718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-d -p 8000:80 &lt;image-id&gt;:&lt;tag&gt;</a:t>
            </a:r>
          </a:p>
        </p:txBody>
      </p:sp>
      <p:sp>
        <p:nvSpPr>
          <p:cNvPr id="9" name="Text Placeholder 5">
            <a:extLst>
              <a:ext uri="{FF2B5EF4-FFF2-40B4-BE49-F238E27FC236}">
                <a16:creationId xmlns:a16="http://schemas.microsoft.com/office/drawing/2014/main" id="{5810AFA8-7051-4443-BB6B-79366CE4083A}"/>
              </a:ext>
            </a:extLst>
          </p:cNvPr>
          <p:cNvSpPr txBox="1">
            <a:spLocks/>
          </p:cNvSpPr>
          <p:nvPr/>
        </p:nvSpPr>
        <p:spPr>
          <a:xfrm>
            <a:off x="1295400" y="4734000"/>
            <a:ext cx="10065026"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network create -d transparent &lt;network-id&gt;</a:t>
            </a:r>
          </a:p>
        </p:txBody>
      </p:sp>
      <p:sp>
        <p:nvSpPr>
          <p:cNvPr id="10" name="Text Placeholder 5">
            <a:extLst>
              <a:ext uri="{FF2B5EF4-FFF2-40B4-BE49-F238E27FC236}">
                <a16:creationId xmlns:a16="http://schemas.microsoft.com/office/drawing/2014/main" id="{133468E4-8723-46E8-81F1-EBF079EEF691}"/>
              </a:ext>
            </a:extLst>
          </p:cNvPr>
          <p:cNvSpPr txBox="1">
            <a:spLocks/>
          </p:cNvSpPr>
          <p:nvPr/>
        </p:nvSpPr>
        <p:spPr>
          <a:xfrm>
            <a:off x="1295400" y="5859000"/>
            <a:ext cx="10065026"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--network &lt;network-id&gt; &lt;image-id&gt;:&lt;tag&gt; </a:t>
            </a: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33037539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normAutofit/>
          </a:bodyPr>
          <a:lstStyle/>
          <a:p>
            <a:r>
              <a:rPr lang="en-US" sz="3200" dirty="0"/>
              <a:t>Persistent data is stored to a sub-folders in</a:t>
            </a:r>
          </a:p>
          <a:p>
            <a:pPr marL="609219" lvl="1" indent="0">
              <a:buNone/>
            </a:pPr>
            <a:r>
              <a:rPr lang="en-US" sz="3200" b="1" dirty="0"/>
              <a:t>/var/lib/docker/volumes/</a:t>
            </a:r>
          </a:p>
          <a:p>
            <a:r>
              <a:rPr lang="en-US" sz="3200" dirty="0"/>
              <a:t>Create a data volume</a:t>
            </a:r>
          </a:p>
          <a:p>
            <a:endParaRPr lang="en-US" sz="3200" dirty="0"/>
          </a:p>
          <a:p>
            <a:r>
              <a:rPr lang="en-US" sz="3200" dirty="0"/>
              <a:t>Create a data volume in read-only mode</a:t>
            </a:r>
          </a:p>
          <a:p>
            <a:endParaRPr lang="en-US" sz="3200" dirty="0"/>
          </a:p>
          <a:p>
            <a:r>
              <a:rPr lang="en-US" sz="3200" dirty="0"/>
              <a:t>Mount host folder</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Data Persistency</a:t>
            </a:r>
          </a:p>
        </p:txBody>
      </p:sp>
      <p:sp>
        <p:nvSpPr>
          <p:cNvPr id="7" name="Text Placeholder 5">
            <a:extLst>
              <a:ext uri="{FF2B5EF4-FFF2-40B4-BE49-F238E27FC236}">
                <a16:creationId xmlns:a16="http://schemas.microsoft.com/office/drawing/2014/main" id="{A92D7CDF-1922-46C8-BAFD-33A97456129C}"/>
              </a:ext>
            </a:extLst>
          </p:cNvPr>
          <p:cNvSpPr txBox="1">
            <a:spLocks/>
          </p:cNvSpPr>
          <p:nvPr/>
        </p:nvSpPr>
        <p:spPr>
          <a:xfrm>
            <a:off x="768626" y="3263258"/>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-v &lt;container-folder&gt; &lt;image-id&gt;:&lt;tag&gt; &lt;command&gt;</a:t>
            </a:r>
          </a:p>
        </p:txBody>
      </p:sp>
      <p:sp>
        <p:nvSpPr>
          <p:cNvPr id="8" name="Text Placeholder 5">
            <a:extLst>
              <a:ext uri="{FF2B5EF4-FFF2-40B4-BE49-F238E27FC236}">
                <a16:creationId xmlns:a16="http://schemas.microsoft.com/office/drawing/2014/main" id="{6492B282-D661-4DF9-817B-7B3384B417EC}"/>
              </a:ext>
            </a:extLst>
          </p:cNvPr>
          <p:cNvSpPr txBox="1">
            <a:spLocks/>
          </p:cNvSpPr>
          <p:nvPr/>
        </p:nvSpPr>
        <p:spPr>
          <a:xfrm>
            <a:off x="757281" y="4581624"/>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-v &lt;container-folder&gt;:</a:t>
            </a:r>
            <a:r>
              <a:rPr lang="en-US" dirty="0" err="1">
                <a:solidFill>
                  <a:schemeClr val="tx1"/>
                </a:solidFill>
              </a:rPr>
              <a:t>ro</a:t>
            </a:r>
            <a:r>
              <a:rPr lang="en-US" dirty="0">
                <a:solidFill>
                  <a:schemeClr val="tx1"/>
                </a:solidFill>
              </a:rPr>
              <a:t> &lt;image-id&gt;:&lt;tag&gt; &lt;command&gt;</a:t>
            </a:r>
          </a:p>
        </p:txBody>
      </p:sp>
      <p:sp>
        <p:nvSpPr>
          <p:cNvPr id="9" name="Text Placeholder 5">
            <a:extLst>
              <a:ext uri="{FF2B5EF4-FFF2-40B4-BE49-F238E27FC236}">
                <a16:creationId xmlns:a16="http://schemas.microsoft.com/office/drawing/2014/main" id="{B916E056-EF55-41D9-B0D9-2E617335EE21}"/>
              </a:ext>
            </a:extLst>
          </p:cNvPr>
          <p:cNvSpPr txBox="1">
            <a:spLocks/>
          </p:cNvSpPr>
          <p:nvPr/>
        </p:nvSpPr>
        <p:spPr>
          <a:xfrm>
            <a:off x="768626" y="5787947"/>
            <a:ext cx="11239872"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-v &lt;host-folder&gt;:&lt;container-folder&gt; &lt;image-id&gt;:&lt;tag&gt; &lt;command&gt;</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Tree>
    <p:extLst>
      <p:ext uri="{BB962C8B-B14F-4D97-AF65-F5344CB8AC3E}">
        <p14:creationId xmlns:p14="http://schemas.microsoft.com/office/powerpoint/2010/main" val="12012381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Set container name</a:t>
            </a:r>
          </a:p>
          <a:p>
            <a:endParaRPr lang="en-US" dirty="0"/>
          </a:p>
          <a:p>
            <a:r>
              <a:rPr lang="en-US" dirty="0"/>
              <a:t>Limit container memory</a:t>
            </a:r>
          </a:p>
          <a:p>
            <a:endParaRPr lang="en-US" dirty="0"/>
          </a:p>
          <a:p>
            <a:r>
              <a:rPr lang="en-US" dirty="0"/>
              <a:t>Limit container CPU cycles</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Containers and Resource Control</a:t>
            </a:r>
          </a:p>
        </p:txBody>
      </p:sp>
      <p:sp>
        <p:nvSpPr>
          <p:cNvPr id="7" name="Text Placeholder 5">
            <a:extLst>
              <a:ext uri="{FF2B5EF4-FFF2-40B4-BE49-F238E27FC236}">
                <a16:creationId xmlns:a16="http://schemas.microsoft.com/office/drawing/2014/main" id="{82AF5BB7-1A9C-4227-BB1A-C88CC7469382}"/>
              </a:ext>
            </a:extLst>
          </p:cNvPr>
          <p:cNvSpPr txBox="1">
            <a:spLocks/>
          </p:cNvSpPr>
          <p:nvPr/>
        </p:nvSpPr>
        <p:spPr>
          <a:xfrm>
            <a:off x="800100"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--name &lt;container-name&gt; &lt;image-id&gt;:&lt;tag&gt; &lt;command&gt;</a:t>
            </a:r>
          </a:p>
        </p:txBody>
      </p:sp>
      <p:sp>
        <p:nvSpPr>
          <p:cNvPr id="8" name="Text Placeholder 5">
            <a:extLst>
              <a:ext uri="{FF2B5EF4-FFF2-40B4-BE49-F238E27FC236}">
                <a16:creationId xmlns:a16="http://schemas.microsoft.com/office/drawing/2014/main" id="{A09F3531-998B-423D-9E76-7EDE729051D5}"/>
              </a:ext>
            </a:extLst>
          </p:cNvPr>
          <p:cNvSpPr txBox="1">
            <a:spLocks/>
          </p:cNvSpPr>
          <p:nvPr/>
        </p:nvSpPr>
        <p:spPr>
          <a:xfrm>
            <a:off x="812390" y="3263258"/>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--memory &lt;memory-amount&gt; &lt;image-id&gt;:&lt;tag&gt; &lt;command&gt;</a:t>
            </a:r>
          </a:p>
        </p:txBody>
      </p:sp>
      <p:sp>
        <p:nvSpPr>
          <p:cNvPr id="9" name="Text Placeholder 5">
            <a:extLst>
              <a:ext uri="{FF2B5EF4-FFF2-40B4-BE49-F238E27FC236}">
                <a16:creationId xmlns:a16="http://schemas.microsoft.com/office/drawing/2014/main" id="{65347B25-8D45-402C-81C2-969A5A3335E3}"/>
              </a:ext>
            </a:extLst>
          </p:cNvPr>
          <p:cNvSpPr txBox="1">
            <a:spLocks/>
          </p:cNvSpPr>
          <p:nvPr/>
        </p:nvSpPr>
        <p:spPr>
          <a:xfrm>
            <a:off x="812390" y="4651013"/>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run -it --</a:t>
            </a:r>
            <a:r>
              <a:rPr lang="en-US" dirty="0" err="1">
                <a:solidFill>
                  <a:schemeClr val="tx1"/>
                </a:solidFill>
              </a:rPr>
              <a:t>cpu</a:t>
            </a:r>
            <a:r>
              <a:rPr lang="en-US" dirty="0">
                <a:solidFill>
                  <a:schemeClr val="tx1"/>
                </a:solidFill>
              </a:rPr>
              <a:t>-shares &lt;share-amount&gt; &lt;image-id&gt;:&lt;tag&gt; &lt;command&gt;</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96399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r>
              <a:rPr lang="en-US" dirty="0"/>
              <a:t>From a container</a:t>
            </a:r>
          </a:p>
          <a:p>
            <a:endParaRPr lang="en-US" dirty="0"/>
          </a:p>
          <a:p>
            <a:r>
              <a:rPr lang="en-US" dirty="0"/>
              <a:t>From a </a:t>
            </a:r>
            <a:r>
              <a:rPr lang="en-US" dirty="0" err="1"/>
              <a:t>Dockerfile</a:t>
            </a:r>
            <a:endParaRPr lang="en-US" dirty="0"/>
          </a:p>
          <a:p>
            <a:endParaRPr lang="en-US" dirty="0"/>
          </a:p>
          <a:p>
            <a:r>
              <a:rPr lang="en-US" dirty="0"/>
              <a:t>Tag existing image</a:t>
            </a:r>
          </a:p>
          <a:p>
            <a:endParaRPr lang="en-US" dirty="0"/>
          </a:p>
          <a:p>
            <a:r>
              <a:rPr lang="en-US" dirty="0"/>
              <a:t>Publish the resulting image</a:t>
            </a:r>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Creating and Publishing Images</a:t>
            </a:r>
          </a:p>
        </p:txBody>
      </p:sp>
      <p:sp>
        <p:nvSpPr>
          <p:cNvPr id="7" name="Text Placeholder 5">
            <a:extLst>
              <a:ext uri="{FF2B5EF4-FFF2-40B4-BE49-F238E27FC236}">
                <a16:creationId xmlns:a16="http://schemas.microsoft.com/office/drawing/2014/main" id="{24E4013A-A1B9-40DD-99BD-7F91DEE04DCC}"/>
              </a:ext>
            </a:extLst>
          </p:cNvPr>
          <p:cNvSpPr txBox="1">
            <a:spLocks/>
          </p:cNvSpPr>
          <p:nvPr/>
        </p:nvSpPr>
        <p:spPr>
          <a:xfrm>
            <a:off x="768626" y="1905000"/>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commit &lt;container-id&gt; &lt;new-image-id&gt;:&lt;new-tag&gt;</a:t>
            </a:r>
          </a:p>
        </p:txBody>
      </p:sp>
      <p:sp>
        <p:nvSpPr>
          <p:cNvPr id="8" name="Text Placeholder 5">
            <a:extLst>
              <a:ext uri="{FF2B5EF4-FFF2-40B4-BE49-F238E27FC236}">
                <a16:creationId xmlns:a16="http://schemas.microsoft.com/office/drawing/2014/main" id="{B48AAABC-B252-4B5C-8BE4-C22EB1D2D860}"/>
              </a:ext>
            </a:extLst>
          </p:cNvPr>
          <p:cNvSpPr txBox="1">
            <a:spLocks/>
          </p:cNvSpPr>
          <p:nvPr/>
        </p:nvSpPr>
        <p:spPr>
          <a:xfrm>
            <a:off x="768626" y="3270632"/>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build -t &lt;new-image-id&gt;:&lt;new-tag&gt; .</a:t>
            </a:r>
          </a:p>
        </p:txBody>
      </p:sp>
      <p:sp>
        <p:nvSpPr>
          <p:cNvPr id="9" name="Text Placeholder 5">
            <a:extLst>
              <a:ext uri="{FF2B5EF4-FFF2-40B4-BE49-F238E27FC236}">
                <a16:creationId xmlns:a16="http://schemas.microsoft.com/office/drawing/2014/main" id="{CBD21203-2DE9-4308-8CB2-FBCF1EE47758}"/>
              </a:ext>
            </a:extLst>
          </p:cNvPr>
          <p:cNvSpPr txBox="1">
            <a:spLocks/>
          </p:cNvSpPr>
          <p:nvPr/>
        </p:nvSpPr>
        <p:spPr>
          <a:xfrm>
            <a:off x="768626" y="4760167"/>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tag &lt;existing-image&gt;:&lt;tag&gt; &lt;new-image-id&gt;:&lt;new-tag&gt;</a:t>
            </a:r>
          </a:p>
        </p:txBody>
      </p:sp>
      <p:sp>
        <p:nvSpPr>
          <p:cNvPr id="10" name="Text Placeholder 5">
            <a:extLst>
              <a:ext uri="{FF2B5EF4-FFF2-40B4-BE49-F238E27FC236}">
                <a16:creationId xmlns:a16="http://schemas.microsoft.com/office/drawing/2014/main" id="{8C44ABCA-8968-484F-B9A1-0335702D004D}"/>
              </a:ext>
            </a:extLst>
          </p:cNvPr>
          <p:cNvSpPr txBox="1">
            <a:spLocks/>
          </p:cNvSpPr>
          <p:nvPr/>
        </p:nvSpPr>
        <p:spPr>
          <a:xfrm>
            <a:off x="768626" y="6013207"/>
            <a:ext cx="10591800" cy="53340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defPPr>
              <a:defRPr lang="en-US"/>
            </a:defPPr>
            <a:lvl1pPr defTabSz="1218438">
              <a:spcBef>
                <a:spcPts val="600"/>
              </a:spcBef>
              <a:spcAft>
                <a:spcPts val="600"/>
              </a:spcAft>
              <a:defRPr sz="2000" b="1">
                <a:solidFill>
                  <a:schemeClr val="tx1">
                    <a:lumMod val="75000"/>
                  </a:schemeClr>
                </a:solidFill>
                <a:latin typeface="Consolas" pitchFamily="49" charset="0"/>
              </a:defRPr>
            </a:lvl1pPr>
            <a:lvl2pPr marL="990575" indent="-380990" defTabSz="1219170" latinLnBrk="1">
              <a:lnSpc>
                <a:spcPct val="105000"/>
              </a:lnSpc>
              <a:spcBef>
                <a:spcPts val="600"/>
              </a:spcBef>
              <a:spcAft>
                <a:spcPts val="600"/>
              </a:spcAft>
              <a:buFont typeface="Wingdings" panose="05000000000000000000" pitchFamily="2" charset="2"/>
              <a:buChar char="§"/>
              <a:defRPr sz="3200"/>
            </a:lvl2pPr>
            <a:lvl3pPr marL="1523962" indent="-304792" defTabSz="1219170" latinLnBrk="1">
              <a:lnSpc>
                <a:spcPct val="105000"/>
              </a:lnSpc>
              <a:spcBef>
                <a:spcPts val="600"/>
              </a:spcBef>
              <a:spcAft>
                <a:spcPts val="600"/>
              </a:spcAft>
              <a:buFont typeface="Wingdings" panose="05000000000000000000" pitchFamily="2" charset="2"/>
              <a:buChar char="§"/>
              <a:defRPr sz="3000"/>
            </a:lvl3pPr>
            <a:lvl4pPr marL="2133547" indent="-304792" defTabSz="1219170" latinLnBrk="1">
              <a:lnSpc>
                <a:spcPct val="105000"/>
              </a:lnSpc>
              <a:spcBef>
                <a:spcPts val="600"/>
              </a:spcBef>
              <a:spcAft>
                <a:spcPts val="600"/>
              </a:spcAft>
              <a:buFont typeface="Wingdings" panose="05000000000000000000" pitchFamily="2" charset="2"/>
              <a:buChar char="§"/>
              <a:defRPr sz="2800"/>
            </a:lvl4pPr>
            <a:lvl5pPr marL="2743131" indent="-304792" defTabSz="1219170" latinLnBrk="1">
              <a:lnSpc>
                <a:spcPct val="105000"/>
              </a:lnSpc>
              <a:spcBef>
                <a:spcPts val="600"/>
              </a:spcBef>
              <a:spcAft>
                <a:spcPts val="600"/>
              </a:spcAft>
              <a:buFont typeface="Wingdings" panose="05000000000000000000" pitchFamily="2" charset="2"/>
              <a:buChar char="§"/>
              <a:defRPr sz="2600"/>
            </a:lvl5pPr>
            <a:lvl6pPr marL="3352716" indent="-304792" defTabSz="1219170" latinLnBrk="1">
              <a:spcBef>
                <a:spcPct val="20000"/>
              </a:spcBef>
              <a:buFont typeface="Arial" pitchFamily="34" charset="0"/>
              <a:buChar char="•"/>
              <a:defRPr sz="2667"/>
            </a:lvl6pPr>
            <a:lvl7pPr marL="3962301" indent="-304792" defTabSz="1219170" latinLnBrk="1">
              <a:spcBef>
                <a:spcPct val="20000"/>
              </a:spcBef>
              <a:buFont typeface="Arial" pitchFamily="34" charset="0"/>
              <a:buChar char="•"/>
              <a:defRPr sz="2667"/>
            </a:lvl7pPr>
            <a:lvl8pPr marL="4571886" indent="-304792" defTabSz="1219170" latinLnBrk="1">
              <a:spcBef>
                <a:spcPct val="20000"/>
              </a:spcBef>
              <a:buFont typeface="Arial" pitchFamily="34" charset="0"/>
              <a:buChar char="•"/>
              <a:defRPr sz="2667"/>
            </a:lvl8pPr>
            <a:lvl9pPr marL="5181470" indent="-304792" defTabSz="1219170" latinLnBrk="1">
              <a:spcBef>
                <a:spcPct val="20000"/>
              </a:spcBef>
              <a:buFont typeface="Arial" pitchFamily="34" charset="0"/>
              <a:buChar char="•"/>
              <a:defRPr sz="2667"/>
            </a:lvl9pPr>
          </a:lstStyle>
          <a:p>
            <a:r>
              <a:rPr lang="en-US" dirty="0">
                <a:solidFill>
                  <a:schemeClr val="tx1"/>
                </a:solidFill>
              </a:rPr>
              <a:t>docker push &lt;new-image-id&gt;:&lt;new-tag&gt;</a:t>
            </a: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14388521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001" y="1151122"/>
            <a:ext cx="11804822" cy="5570355"/>
          </a:xfrm>
          <a:prstGeom prst="rect">
            <a:avLst/>
          </a:prstGeom>
        </p:spPr>
        <p:txBody>
          <a:bodyPr/>
          <a:lstStyle/>
          <a:p>
            <a:pPr>
              <a:lnSpc>
                <a:spcPct val="100000"/>
              </a:lnSpc>
            </a:pPr>
            <a:r>
              <a:rPr lang="en-US" dirty="0"/>
              <a:t>Script, composed of commands and arguments</a:t>
            </a:r>
          </a:p>
          <a:p>
            <a:pPr>
              <a:lnSpc>
                <a:spcPct val="100000"/>
              </a:lnSpc>
            </a:pPr>
            <a:r>
              <a:rPr lang="en-US" dirty="0"/>
              <a:t>Always begins with FROM instruction</a:t>
            </a:r>
          </a:p>
        </p:txBody>
      </p:sp>
      <p:sp>
        <p:nvSpPr>
          <p:cNvPr id="4" name="Title 3"/>
          <p:cNvSpPr>
            <a:spLocks noGrp="1"/>
          </p:cNvSpPr>
          <p:nvPr>
            <p:ph type="title"/>
          </p:nvPr>
        </p:nvSpPr>
        <p:spPr/>
        <p:txBody>
          <a:bodyPr/>
          <a:lstStyle/>
          <a:p>
            <a:r>
              <a:rPr lang="en-US" dirty="0"/>
              <a:t>General Structure (</a:t>
            </a:r>
            <a:r>
              <a:rPr lang="en-US" dirty="0" err="1"/>
              <a:t>Dockerfile</a:t>
            </a:r>
            <a:r>
              <a:rPr lang="en-US" dirty="0"/>
              <a:t>)</a:t>
            </a:r>
          </a:p>
        </p:txBody>
      </p:sp>
      <p:sp>
        <p:nvSpPr>
          <p:cNvPr id="5" name="Text Placeholder 5"/>
          <p:cNvSpPr txBox="1">
            <a:spLocks/>
          </p:cNvSpPr>
          <p:nvPr/>
        </p:nvSpPr>
        <p:spPr>
          <a:xfrm>
            <a:off x="3505200" y="2590800"/>
            <a:ext cx="8062799" cy="363855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b="0" dirty="0">
                <a:solidFill>
                  <a:schemeClr val="tx1"/>
                </a:solidFill>
                <a:effectLst/>
              </a:rPr>
              <a:t># Set the base image</a:t>
            </a:r>
          </a:p>
          <a:p>
            <a:r>
              <a:rPr lang="en-US" sz="2800" dirty="0">
                <a:solidFill>
                  <a:schemeClr val="tx1"/>
                </a:solidFill>
                <a:effectLst/>
              </a:rPr>
              <a:t>FROM </a:t>
            </a:r>
            <a:r>
              <a:rPr lang="en-US" sz="2800" dirty="0" err="1">
                <a:solidFill>
                  <a:schemeClr val="tx1"/>
                </a:solidFill>
                <a:effectLst/>
              </a:rPr>
              <a:t>nginx</a:t>
            </a:r>
            <a:endParaRPr lang="en-US" sz="2800" dirty="0">
              <a:solidFill>
                <a:schemeClr val="tx1"/>
              </a:solidFill>
              <a:effectLst/>
            </a:endParaRPr>
          </a:p>
          <a:p>
            <a:endParaRPr lang="en-US" sz="2800" dirty="0">
              <a:solidFill>
                <a:schemeClr val="tx1"/>
              </a:solidFill>
              <a:effectLst/>
            </a:endParaRPr>
          </a:p>
          <a:p>
            <a:r>
              <a:rPr lang="en-US" sz="2800" b="0" dirty="0">
                <a:solidFill>
                  <a:schemeClr val="tx1"/>
                </a:solidFill>
                <a:effectLst/>
              </a:rPr>
              <a:t># Set the maintainer</a:t>
            </a:r>
          </a:p>
          <a:p>
            <a:r>
              <a:rPr lang="en-US" sz="2800" dirty="0">
                <a:solidFill>
                  <a:schemeClr val="tx1"/>
                </a:solidFill>
                <a:effectLst/>
              </a:rPr>
              <a:t>MAINTAINER John Smith</a:t>
            </a:r>
          </a:p>
          <a:p>
            <a:endParaRPr lang="en-US" sz="2800" dirty="0">
              <a:solidFill>
                <a:schemeClr val="tx1"/>
              </a:solidFill>
              <a:effectLst/>
            </a:endParaRPr>
          </a:p>
          <a:p>
            <a:r>
              <a:rPr lang="en-US" sz="2800" b="0" dirty="0">
                <a:solidFill>
                  <a:schemeClr val="tx1"/>
                </a:solidFill>
                <a:effectLst/>
              </a:rPr>
              <a:t># Copy local files</a:t>
            </a:r>
          </a:p>
          <a:p>
            <a:r>
              <a:rPr lang="en-US" sz="2800" dirty="0">
                <a:solidFill>
                  <a:schemeClr val="tx1"/>
                </a:solidFill>
                <a:effectLst/>
              </a:rPr>
              <a:t>COPY index.html /</a:t>
            </a:r>
            <a:r>
              <a:rPr lang="en-US" sz="2800" dirty="0" err="1">
                <a:solidFill>
                  <a:schemeClr val="tx1"/>
                </a:solidFill>
                <a:effectLst/>
              </a:rPr>
              <a:t>usr</a:t>
            </a:r>
            <a:r>
              <a:rPr lang="en-US" sz="2800" dirty="0">
                <a:solidFill>
                  <a:schemeClr val="tx1"/>
                </a:solidFill>
                <a:effectLst/>
              </a:rPr>
              <a:t>/share/</a:t>
            </a:r>
            <a:r>
              <a:rPr lang="en-US" sz="2800" dirty="0" err="1">
                <a:solidFill>
                  <a:schemeClr val="tx1"/>
                </a:solidFill>
                <a:effectLst/>
              </a:rPr>
              <a:t>nginx</a:t>
            </a:r>
            <a:r>
              <a:rPr lang="en-US" sz="2800" dirty="0">
                <a:solidFill>
                  <a:schemeClr val="tx1"/>
                </a:solidFill>
                <a:effectLst/>
              </a:rPr>
              <a:t>/html/</a:t>
            </a:r>
          </a:p>
        </p:txBody>
      </p:sp>
      <p:sp>
        <p:nvSpPr>
          <p:cNvPr id="6" name="Left Brace 5">
            <a:extLst>
              <a:ext uri="{FF2B5EF4-FFF2-40B4-BE49-F238E27FC236}">
                <a16:creationId xmlns:a16="http://schemas.microsoft.com/office/drawing/2014/main" id="{B5BAF52F-D076-434F-82F0-0530F7258604}"/>
              </a:ext>
            </a:extLst>
          </p:cNvPr>
          <p:cNvSpPr/>
          <p:nvPr/>
        </p:nvSpPr>
        <p:spPr>
          <a:xfrm>
            <a:off x="3200399" y="2588734"/>
            <a:ext cx="189598" cy="553477"/>
          </a:xfrm>
          <a:prstGeom prst="leftBrac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7" name="TextBox 6">
            <a:extLst>
              <a:ext uri="{FF2B5EF4-FFF2-40B4-BE49-F238E27FC236}">
                <a16:creationId xmlns:a16="http://schemas.microsoft.com/office/drawing/2014/main" id="{3A3C7847-2243-47F0-A3AC-1A80748B4283}"/>
              </a:ext>
            </a:extLst>
          </p:cNvPr>
          <p:cNvSpPr txBox="1"/>
          <p:nvPr/>
        </p:nvSpPr>
        <p:spPr>
          <a:xfrm>
            <a:off x="614681" y="2603862"/>
            <a:ext cx="1620982" cy="523220"/>
          </a:xfrm>
          <a:prstGeom prst="rect">
            <a:avLst/>
          </a:prstGeom>
          <a:noFill/>
          <a:ln w="28575">
            <a:solidFill>
              <a:schemeClr val="accent1">
                <a:lumMod val="60000"/>
                <a:lumOff val="40000"/>
              </a:schemeClr>
            </a:solidFill>
          </a:ln>
        </p:spPr>
        <p:txBody>
          <a:bodyPr wrap="square" rtlCol="0">
            <a:spAutoFit/>
          </a:bodyPr>
          <a:lstStyle/>
          <a:p>
            <a:r>
              <a:rPr lang="en-US" sz="2800" dirty="0"/>
              <a:t>Comment</a:t>
            </a:r>
            <a:endParaRPr lang="bg-BG" sz="2800" dirty="0"/>
          </a:p>
        </p:txBody>
      </p:sp>
      <p:sp>
        <p:nvSpPr>
          <p:cNvPr id="8" name="TextBox 7">
            <a:extLst>
              <a:ext uri="{FF2B5EF4-FFF2-40B4-BE49-F238E27FC236}">
                <a16:creationId xmlns:a16="http://schemas.microsoft.com/office/drawing/2014/main" id="{CC4C8E07-49B3-41E2-A314-7F83338FD109}"/>
              </a:ext>
            </a:extLst>
          </p:cNvPr>
          <p:cNvSpPr txBox="1"/>
          <p:nvPr/>
        </p:nvSpPr>
        <p:spPr>
          <a:xfrm>
            <a:off x="432368" y="4130499"/>
            <a:ext cx="1985608" cy="954107"/>
          </a:xfrm>
          <a:prstGeom prst="rect">
            <a:avLst/>
          </a:prstGeom>
          <a:noFill/>
          <a:ln w="28575">
            <a:solidFill>
              <a:schemeClr val="accent1">
                <a:lumMod val="60000"/>
                <a:lumOff val="40000"/>
              </a:schemeClr>
            </a:solidFill>
          </a:ln>
        </p:spPr>
        <p:txBody>
          <a:bodyPr wrap="none" rtlCol="0">
            <a:spAutoFit/>
          </a:bodyPr>
          <a:lstStyle/>
          <a:p>
            <a:pPr algn="ctr"/>
            <a:r>
              <a:rPr lang="en-US" sz="2800" dirty="0"/>
              <a:t>Command</a:t>
            </a:r>
          </a:p>
          <a:p>
            <a:pPr algn="ctr"/>
            <a:r>
              <a:rPr lang="en-US" sz="2800" dirty="0"/>
              <a:t>(Instruction)</a:t>
            </a:r>
          </a:p>
        </p:txBody>
      </p:sp>
      <p:sp>
        <p:nvSpPr>
          <p:cNvPr id="9" name="Left Brace 8">
            <a:extLst>
              <a:ext uri="{FF2B5EF4-FFF2-40B4-BE49-F238E27FC236}">
                <a16:creationId xmlns:a16="http://schemas.microsoft.com/office/drawing/2014/main" id="{138265AF-B8FA-4FEA-8B31-E707DAB4DBF1}"/>
              </a:ext>
            </a:extLst>
          </p:cNvPr>
          <p:cNvSpPr/>
          <p:nvPr/>
        </p:nvSpPr>
        <p:spPr>
          <a:xfrm>
            <a:off x="3200399" y="4330815"/>
            <a:ext cx="189598" cy="553477"/>
          </a:xfrm>
          <a:prstGeom prst="leftBrac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cxnSp>
        <p:nvCxnSpPr>
          <p:cNvPr id="10" name="Straight Connector 9">
            <a:extLst>
              <a:ext uri="{FF2B5EF4-FFF2-40B4-BE49-F238E27FC236}">
                <a16:creationId xmlns:a16="http://schemas.microsoft.com/office/drawing/2014/main" id="{871DD5E8-3019-45B4-8EAE-6987BA07A5BF}"/>
              </a:ext>
            </a:extLst>
          </p:cNvPr>
          <p:cNvCxnSpPr>
            <a:stCxn id="6" idx="1"/>
            <a:endCxn id="7" idx="3"/>
          </p:cNvCxnSpPr>
          <p:nvPr/>
        </p:nvCxnSpPr>
        <p:spPr>
          <a:xfrm flipH="1" flipV="1">
            <a:off x="2235663" y="2865472"/>
            <a:ext cx="964736" cy="1"/>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639552-052D-4C4D-8F03-30D4F333F2FF}"/>
              </a:ext>
            </a:extLst>
          </p:cNvPr>
          <p:cNvCxnSpPr>
            <a:stCxn id="9" idx="1"/>
            <a:endCxn id="8" idx="3"/>
          </p:cNvCxnSpPr>
          <p:nvPr/>
        </p:nvCxnSpPr>
        <p:spPr>
          <a:xfrm flipH="1" flipV="1">
            <a:off x="2417976" y="4607553"/>
            <a:ext cx="782423" cy="1"/>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3304177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D4DC16-7C8F-4647-B097-E39063E1F4FD}"/>
              </a:ext>
            </a:extLst>
          </p:cNvPr>
          <p:cNvSpPr>
            <a:spLocks noGrp="1"/>
          </p:cNvSpPr>
          <p:nvPr>
            <p:ph type="body" sz="quarter" idx="10"/>
          </p:nvPr>
        </p:nvSpPr>
        <p:spPr/>
        <p:txBody>
          <a:bodyPr/>
          <a:lstStyle/>
          <a:p>
            <a:pPr>
              <a:buClr>
                <a:schemeClr val="tx1"/>
              </a:buClr>
            </a:pPr>
            <a:r>
              <a:rPr lang="en-US" b="1" dirty="0">
                <a:solidFill>
                  <a:schemeClr val="bg1"/>
                </a:solidFill>
              </a:rPr>
              <a:t>FROM</a:t>
            </a:r>
            <a:r>
              <a:rPr lang="en-US" b="1" dirty="0"/>
              <a:t> </a:t>
            </a:r>
            <a:r>
              <a:rPr lang="en-US" dirty="0"/>
              <a:t>defines the base image to use to start the build process</a:t>
            </a:r>
          </a:p>
          <a:p>
            <a:pPr>
              <a:buClr>
                <a:schemeClr val="tx1"/>
              </a:buClr>
            </a:pPr>
            <a:r>
              <a:rPr lang="en-US" b="1" dirty="0">
                <a:solidFill>
                  <a:schemeClr val="bg1"/>
                </a:solidFill>
              </a:rPr>
              <a:t>RUN</a:t>
            </a:r>
            <a:r>
              <a:rPr lang="en-US" b="1" dirty="0"/>
              <a:t> </a:t>
            </a:r>
            <a:r>
              <a:rPr lang="en-US" dirty="0"/>
              <a:t>used during build process to add software</a:t>
            </a:r>
          </a:p>
          <a:p>
            <a:pPr>
              <a:buClr>
                <a:schemeClr val="tx1"/>
              </a:buClr>
            </a:pPr>
            <a:r>
              <a:rPr lang="en-US" b="1" dirty="0">
                <a:solidFill>
                  <a:schemeClr val="bg1"/>
                </a:solidFill>
              </a:rPr>
              <a:t>COPY</a:t>
            </a:r>
            <a:r>
              <a:rPr lang="en-US" b="1" dirty="0"/>
              <a:t> </a:t>
            </a:r>
            <a:r>
              <a:rPr lang="en-US" dirty="0"/>
              <a:t>copies files between the host and the image</a:t>
            </a:r>
          </a:p>
          <a:p>
            <a:pPr>
              <a:buClr>
                <a:schemeClr val="tx1"/>
              </a:buClr>
            </a:pPr>
            <a:r>
              <a:rPr lang="en-US" b="1" dirty="0">
                <a:solidFill>
                  <a:schemeClr val="bg1"/>
                </a:solidFill>
              </a:rPr>
              <a:t>ADD</a:t>
            </a:r>
            <a:r>
              <a:rPr lang="en-US" b="1" dirty="0"/>
              <a:t> </a:t>
            </a:r>
            <a:r>
              <a:rPr lang="en-US" dirty="0"/>
              <a:t>copies files to the image</a:t>
            </a:r>
            <a:endParaRPr lang="en-US" b="1" dirty="0"/>
          </a:p>
          <a:p>
            <a:pPr>
              <a:buClr>
                <a:schemeClr val="tx1"/>
              </a:buClr>
            </a:pPr>
            <a:r>
              <a:rPr lang="en-US" b="1" dirty="0">
                <a:solidFill>
                  <a:schemeClr val="bg1"/>
                </a:solidFill>
              </a:rPr>
              <a:t>EXPOSE</a:t>
            </a:r>
            <a:r>
              <a:rPr lang="en-US" b="1" dirty="0"/>
              <a:t> </a:t>
            </a:r>
            <a:r>
              <a:rPr lang="en-US" dirty="0"/>
              <a:t>informs Docker that the container listens on the specified ports</a:t>
            </a:r>
            <a:endParaRPr lang="en-US" b="1" dirty="0"/>
          </a:p>
        </p:txBody>
      </p:sp>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err="1"/>
              <a:t>Dockerfile</a:t>
            </a:r>
            <a:r>
              <a:rPr lang="en-US" dirty="0"/>
              <a:t> Instructions</a:t>
            </a:r>
          </a:p>
        </p:txBody>
      </p:sp>
      <p:sp>
        <p:nvSpPr>
          <p:cNvPr id="6" name="TextBox 5">
            <a:extLst>
              <a:ext uri="{FF2B5EF4-FFF2-40B4-BE49-F238E27FC236}">
                <a16:creationId xmlns:a16="http://schemas.microsoft.com/office/drawing/2014/main" id="{FE25C604-EACF-44D2-9047-F5632FDFABC0}"/>
              </a:ext>
            </a:extLst>
          </p:cNvPr>
          <p:cNvSpPr txBox="1"/>
          <p:nvPr/>
        </p:nvSpPr>
        <p:spPr>
          <a:xfrm>
            <a:off x="183502" y="6340336"/>
            <a:ext cx="11818096" cy="369332"/>
          </a:xfrm>
          <a:prstGeom prst="rect">
            <a:avLst/>
          </a:prstGeom>
          <a:noFill/>
        </p:spPr>
        <p:txBody>
          <a:bodyPr wrap="square" rtlCol="0">
            <a:spAutoFit/>
          </a:bodyPr>
          <a:lstStyle/>
          <a:p>
            <a:pPr algn="ctr"/>
            <a:r>
              <a:rPr lang="en-US" dirty="0"/>
              <a:t>https://docs.docker.com/engine/reference/builder/</a:t>
            </a:r>
            <a:endParaRPr lang="bg-BG" sz="1800"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spTree>
    <p:extLst>
      <p:ext uri="{BB962C8B-B14F-4D97-AF65-F5344CB8AC3E}">
        <p14:creationId xmlns:p14="http://schemas.microsoft.com/office/powerpoint/2010/main" val="23733306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Practice: Containerization 2</a:t>
            </a:r>
          </a:p>
        </p:txBody>
      </p:sp>
      <p:sp>
        <p:nvSpPr>
          <p:cNvPr id="3" name="Subtitle 2"/>
          <p:cNvSpPr>
            <a:spLocks noGrp="1"/>
          </p:cNvSpPr>
          <p:nvPr>
            <p:ph type="subTitle" sz="quarter" idx="11"/>
          </p:nvPr>
        </p:nvSpPr>
        <p:spPr/>
        <p:txBody>
          <a:bodyPr/>
          <a:lstStyle/>
          <a:p>
            <a:r>
              <a:rPr lang="en-US" dirty="0"/>
              <a:t>Working with Docker</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Tree>
    <p:extLst>
      <p:ext uri="{BB962C8B-B14F-4D97-AF65-F5344CB8AC3E}">
        <p14:creationId xmlns:p14="http://schemas.microsoft.com/office/powerpoint/2010/main" val="11775711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49</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1AF62-65D2-47C8-ACCC-4D20F874D323}"/>
              </a:ext>
            </a:extLst>
          </p:cNvPr>
          <p:cNvSpPr>
            <a:spLocks noGrp="1"/>
          </p:cNvSpPr>
          <p:nvPr>
            <p:ph type="title"/>
          </p:nvPr>
        </p:nvSpPr>
        <p:spPr/>
        <p:txBody>
          <a:bodyPr/>
          <a:lstStyle/>
          <a:p>
            <a:r>
              <a:rPr lang="en-US" dirty="0"/>
              <a:t>Homework Progress</a:t>
            </a: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graphicFrame>
        <p:nvGraphicFramePr>
          <p:cNvPr id="8" name="Chart 7">
            <a:extLst>
              <a:ext uri="{FF2B5EF4-FFF2-40B4-BE49-F238E27FC236}">
                <a16:creationId xmlns:a16="http://schemas.microsoft.com/office/drawing/2014/main" id="{DAEED0CC-2388-41A0-B4A8-17F7AF15AFF2}"/>
              </a:ext>
            </a:extLst>
          </p:cNvPr>
          <p:cNvGraphicFramePr/>
          <p:nvPr>
            <p:extLst>
              <p:ext uri="{D42A27DB-BD31-4B8C-83A1-F6EECF244321}">
                <p14:modId xmlns:p14="http://schemas.microsoft.com/office/powerpoint/2010/main" val="2699509987"/>
              </p:ext>
            </p:extLst>
          </p:nvPr>
        </p:nvGraphicFramePr>
        <p:xfrm>
          <a:off x="2106500" y="1629000"/>
          <a:ext cx="7979000" cy="442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673FE4E-EEE9-4243-8EA2-A4186A90EF1B}"/>
              </a:ext>
            </a:extLst>
          </p:cNvPr>
          <p:cNvSpPr txBox="1"/>
          <p:nvPr/>
        </p:nvSpPr>
        <p:spPr>
          <a:xfrm>
            <a:off x="9651000" y="1269000"/>
            <a:ext cx="2385000"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M3</a:t>
            </a:r>
            <a:r>
              <a:rPr lang="en-US" sz="2000" dirty="0"/>
              <a:t> could be submitted until </a:t>
            </a:r>
            <a:r>
              <a:rPr lang="en-US" sz="2000" b="1" dirty="0"/>
              <a:t>23:59:59 on 03.10.2021</a:t>
            </a:r>
            <a:endParaRPr lang="bg-BG" sz="2000" b="1" dirty="0"/>
          </a:p>
        </p:txBody>
      </p:sp>
      <p:sp>
        <p:nvSpPr>
          <p:cNvPr id="6" name="TextBox 5">
            <a:extLst>
              <a:ext uri="{FF2B5EF4-FFF2-40B4-BE49-F238E27FC236}">
                <a16:creationId xmlns:a16="http://schemas.microsoft.com/office/drawing/2014/main" id="{D1304390-0921-43DC-A598-CCDB6F4F4460}"/>
              </a:ext>
            </a:extLst>
          </p:cNvPr>
          <p:cNvSpPr txBox="1"/>
          <p:nvPr/>
        </p:nvSpPr>
        <p:spPr>
          <a:xfrm>
            <a:off x="9651000" y="2934000"/>
            <a:ext cx="2385000"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M4</a:t>
            </a:r>
            <a:r>
              <a:rPr lang="en-US" sz="2000" dirty="0"/>
              <a:t> could be submitted until </a:t>
            </a:r>
            <a:r>
              <a:rPr lang="en-US" sz="2000" b="1" dirty="0"/>
              <a:t>23:59:59 on 10.10.2021</a:t>
            </a:r>
            <a:endParaRPr lang="bg-BG" sz="2000" b="1" dirty="0"/>
          </a:p>
        </p:txBody>
      </p:sp>
      <p:sp>
        <p:nvSpPr>
          <p:cNvPr id="9" name="TextBox 8">
            <a:extLst>
              <a:ext uri="{FF2B5EF4-FFF2-40B4-BE49-F238E27FC236}">
                <a16:creationId xmlns:a16="http://schemas.microsoft.com/office/drawing/2014/main" id="{16C90485-57AA-45B3-B87B-63547FA5C77E}"/>
              </a:ext>
            </a:extLst>
          </p:cNvPr>
          <p:cNvSpPr txBox="1"/>
          <p:nvPr/>
        </p:nvSpPr>
        <p:spPr>
          <a:xfrm>
            <a:off x="9651000" y="4607118"/>
            <a:ext cx="2385000" cy="1555399"/>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Solutions for </a:t>
            </a:r>
            <a:r>
              <a:rPr lang="en-US" sz="2000" b="1" dirty="0"/>
              <a:t>M5</a:t>
            </a:r>
            <a:r>
              <a:rPr lang="en-US" sz="2000" dirty="0"/>
              <a:t> could be submitted until </a:t>
            </a:r>
            <a:r>
              <a:rPr lang="en-US" sz="2000" b="1" dirty="0"/>
              <a:t>23:59:59 on 17.10.2021</a:t>
            </a:r>
            <a:endParaRPr lang="bg-BG" sz="2000" b="1" dirty="0"/>
          </a:p>
        </p:txBody>
      </p:sp>
    </p:spTree>
    <p:extLst>
      <p:ext uri="{BB962C8B-B14F-4D97-AF65-F5344CB8AC3E}">
        <p14:creationId xmlns:p14="http://schemas.microsoft.com/office/powerpoint/2010/main" val="3869821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7702" y="2547480"/>
            <a:ext cx="3624607" cy="1009449"/>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8390" y="1394260"/>
            <a:ext cx="3333747" cy="966545"/>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3672" y="5306518"/>
            <a:ext cx="3654992" cy="1134606"/>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7702" y="1394258"/>
            <a:ext cx="3624607" cy="988894"/>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612" y="4078083"/>
            <a:ext cx="2553730" cy="2363043"/>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1557" y="6506199"/>
            <a:ext cx="367318" cy="296923"/>
          </a:xfrm>
          <a:prstGeom prst="rect">
            <a:avLst/>
          </a:prstGeom>
        </p:spPr>
        <p:txBody>
          <a:bodyPr vert="horz" lIns="91416" tIns="45708" rIns="91416" bIns="45708" rtlCol="0" anchor="b"/>
          <a:lstStyle>
            <a:lvl1pPr algn="r">
              <a:defRPr sz="1000"/>
            </a:lvl1pPr>
          </a:lstStyle>
          <a:p>
            <a:fld id="{2BF067CD-8E6B-4360-9AA8-C5DF2A48A6D1}" type="slidenum">
              <a:rPr lang="en-US" noProof="0" smtClean="0"/>
              <a:pPr/>
              <a:t>50</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3672" y="3834175"/>
            <a:ext cx="3654992" cy="1230487"/>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664" y="2606295"/>
            <a:ext cx="1600370" cy="1230488"/>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41" y="2617597"/>
            <a:ext cx="1600370" cy="1207887"/>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226" y="5306520"/>
            <a:ext cx="3624607" cy="1134607"/>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3672" y="1394259"/>
            <a:ext cx="3390629" cy="2162669"/>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225" y="3863080"/>
            <a:ext cx="3624607" cy="1230487"/>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6846045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7383" y="1764434"/>
            <a:ext cx="5036134" cy="1394637"/>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7383" y="4238790"/>
            <a:ext cx="5036134" cy="2082487"/>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6859745" y="774000"/>
            <a:ext cx="4112525" cy="3752023"/>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799"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51</a:t>
            </a:fld>
            <a:endParaRPr lang="en-US" noProof="0" dirty="0"/>
          </a:p>
        </p:txBody>
      </p:sp>
      <p:pic>
        <p:nvPicPr>
          <p:cNvPr id="2" name="Picture 1">
            <a:hlinkClick r:id="rId7"/>
          </p:cNvPr>
          <p:cNvPicPr>
            <a:picLocks noChangeAspect="1"/>
          </p:cNvPicPr>
          <p:nvPr/>
        </p:nvPicPr>
        <p:blipFill>
          <a:blip r:embed="rId8"/>
          <a:stretch>
            <a:fillRect/>
          </a:stretch>
        </p:blipFill>
        <p:spPr>
          <a:xfrm>
            <a:off x="7034489" y="4200033"/>
            <a:ext cx="2160000" cy="216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5975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This Module (M5)</a:t>
            </a:r>
          </a:p>
        </p:txBody>
      </p:sp>
      <p:sp>
        <p:nvSpPr>
          <p:cNvPr id="3" name="Subtitle 2"/>
          <p:cNvSpPr>
            <a:spLocks noGrp="1"/>
          </p:cNvSpPr>
          <p:nvPr>
            <p:ph type="subTitle" sz="quarter" idx="11"/>
          </p:nvPr>
        </p:nvSpPr>
        <p:spPr/>
        <p:txBody>
          <a:bodyPr/>
          <a:lstStyle/>
          <a:p>
            <a:r>
              <a:rPr lang="en-US" dirty="0"/>
              <a:t>Topics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62745" y1="23858" x2="26144" y2="20812"/>
                        <a14:foregroundMark x1="35948" y1="88832" x2="71242" y2="85279"/>
                        <a14:foregroundMark x1="56863" y1="86802" x2="47712" y2="79695"/>
                        <a14:foregroundMark x1="40523" y1="82234" x2="60784" y2="82234"/>
                        <a14:foregroundMark x1="68627" y1="20812" x2="58170" y2="20812"/>
                      </a14:backgroundRemoval>
                    </a14:imgEffect>
                  </a14:imgLayer>
                </a14:imgProps>
              </a:ext>
            </a:extLst>
          </a:blip>
          <a:stretch>
            <a:fillRect/>
          </a:stretch>
        </p:blipFill>
        <p:spPr>
          <a:xfrm>
            <a:off x="4791000" y="1044000"/>
            <a:ext cx="2565000" cy="3302649"/>
          </a:xfrm>
          <a:prstGeom prst="rect">
            <a:avLst/>
          </a:prstGeom>
        </p:spPr>
      </p:pic>
    </p:spTree>
    <p:extLst>
      <p:ext uri="{BB962C8B-B14F-4D97-AF65-F5344CB8AC3E}">
        <p14:creationId xmlns:p14="http://schemas.microsoft.com/office/powerpoint/2010/main" val="1862218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Virtualization with KVM</a:t>
            </a:r>
          </a:p>
          <a:p>
            <a:pPr marL="446088" indent="-446088">
              <a:lnSpc>
                <a:spcPts val="4000"/>
              </a:lnSpc>
              <a:buFontTx/>
              <a:buAutoNum type="arabicPeriod"/>
            </a:pPr>
            <a:r>
              <a:rPr lang="en-US" dirty="0"/>
              <a:t>Containerization with LXC</a:t>
            </a:r>
          </a:p>
          <a:p>
            <a:pPr marL="446088" indent="-446088">
              <a:lnSpc>
                <a:spcPts val="4000"/>
              </a:lnSpc>
              <a:buFontTx/>
              <a:buAutoNum type="arabicPeriod"/>
            </a:pPr>
            <a:r>
              <a:rPr lang="en-US" dirty="0"/>
              <a:t>Containerization with Docker</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dirty="0"/>
              <a:t>Virtualization with KVM</a:t>
            </a:r>
          </a:p>
        </p:txBody>
      </p:sp>
      <p:sp>
        <p:nvSpPr>
          <p:cNvPr id="3" name="Subtitle 2"/>
          <p:cNvSpPr>
            <a:spLocks noGrp="1"/>
          </p:cNvSpPr>
          <p:nvPr>
            <p:ph type="subTitle" sz="quarter" idx="11"/>
          </p:nvPr>
        </p:nvSpPr>
        <p:spPr/>
        <p:txBody>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34839" y1="25126" x2="65161" y2="23116"/>
                        <a14:foregroundMark x1="16774" y1="88442" x2="32258" y2="86432"/>
                        <a14:foregroundMark x1="54839" y1="91457" x2="49032" y2="74372"/>
                        <a14:foregroundMark x1="40000" y1="89447" x2="54839" y2="81407"/>
                        <a14:foregroundMark x1="54839" y1="84422" x2="40000" y2="86432"/>
                        <a14:foregroundMark x1="34839" y1="83417" x2="53548" y2="83417"/>
                        <a14:foregroundMark x1="12903" y1="87437" x2="25806" y2="82412"/>
                        <a14:foregroundMark x1="27097" y1="90452" x2="15484" y2="76382"/>
                      </a14:backgroundRemoval>
                    </a14:imgEffect>
                  </a14:imgLayer>
                </a14:imgProps>
              </a:ext>
            </a:extLst>
          </a:blip>
          <a:stretch>
            <a:fillRect/>
          </a:stretch>
        </p:blipFill>
        <p:spPr>
          <a:xfrm>
            <a:off x="4971000" y="1134000"/>
            <a:ext cx="2272500" cy="2917598"/>
          </a:xfrm>
          <a:prstGeom prst="rect">
            <a:avLst/>
          </a:prstGeom>
        </p:spPr>
      </p:pic>
    </p:spTree>
    <p:extLst>
      <p:ext uri="{BB962C8B-B14F-4D97-AF65-F5344CB8AC3E}">
        <p14:creationId xmlns:p14="http://schemas.microsoft.com/office/powerpoint/2010/main" val="88219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02113-46B5-44FF-AE34-AED42A801FFF}"/>
              </a:ext>
            </a:extLst>
          </p:cNvPr>
          <p:cNvSpPr>
            <a:spLocks noGrp="1"/>
          </p:cNvSpPr>
          <p:nvPr>
            <p:ph type="title"/>
          </p:nvPr>
        </p:nvSpPr>
        <p:spPr/>
        <p:txBody>
          <a:bodyPr/>
          <a:lstStyle/>
          <a:p>
            <a:r>
              <a:rPr lang="en-US" dirty="0"/>
              <a:t>Virtualization in General</a:t>
            </a:r>
          </a:p>
        </p:txBody>
      </p:sp>
      <p:sp>
        <p:nvSpPr>
          <p:cNvPr id="2" name="TextBox 1">
            <a:extLst>
              <a:ext uri="{FF2B5EF4-FFF2-40B4-BE49-F238E27FC236}">
                <a16:creationId xmlns:a16="http://schemas.microsoft.com/office/drawing/2014/main" id="{2585B22A-F2C6-43CD-9B15-2E1E34995932}"/>
              </a:ext>
            </a:extLst>
          </p:cNvPr>
          <p:cNvSpPr txBox="1"/>
          <p:nvPr/>
        </p:nvSpPr>
        <p:spPr>
          <a:xfrm>
            <a:off x="152400" y="2057400"/>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7" name="TextBox 6">
            <a:extLst>
              <a:ext uri="{FF2B5EF4-FFF2-40B4-BE49-F238E27FC236}">
                <a16:creationId xmlns:a16="http://schemas.microsoft.com/office/drawing/2014/main" id="{A5D5BF16-B3AE-488E-8325-937F53F55200}"/>
              </a:ext>
            </a:extLst>
          </p:cNvPr>
          <p:cNvSpPr txBox="1"/>
          <p:nvPr/>
        </p:nvSpPr>
        <p:spPr>
          <a:xfrm>
            <a:off x="990600" y="2667000"/>
            <a:ext cx="10058400" cy="1816111"/>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3200" dirty="0"/>
              <a:t>The act of creating a </a:t>
            </a:r>
            <a:r>
              <a:rPr lang="en-US" sz="3200" b="1" dirty="0"/>
              <a:t>virtual</a:t>
            </a:r>
            <a:r>
              <a:rPr lang="en-US" sz="3200" dirty="0"/>
              <a:t> (rather than actual) </a:t>
            </a:r>
            <a:r>
              <a:rPr lang="en-US" sz="3200" b="1" dirty="0"/>
              <a:t>version</a:t>
            </a:r>
            <a:r>
              <a:rPr lang="en-US" sz="3200" dirty="0"/>
              <a:t> of something, including virtual computer hardware platforms, </a:t>
            </a:r>
          </a:p>
          <a:p>
            <a:pPr eaLnBrk="0" hangingPunct="0">
              <a:lnSpc>
                <a:spcPct val="110000"/>
              </a:lnSpc>
              <a:buClr>
                <a:schemeClr val="accent5">
                  <a:lumMod val="40000"/>
                  <a:lumOff val="60000"/>
                </a:schemeClr>
              </a:buClr>
              <a:buSzPct val="70000"/>
            </a:pPr>
            <a:r>
              <a:rPr lang="en-US" sz="3200" dirty="0"/>
              <a:t>storage devices, and computer network resources</a:t>
            </a:r>
          </a:p>
        </p:txBody>
      </p:sp>
      <p:sp>
        <p:nvSpPr>
          <p:cNvPr id="8" name="TextBox 7">
            <a:extLst>
              <a:ext uri="{FF2B5EF4-FFF2-40B4-BE49-F238E27FC236}">
                <a16:creationId xmlns:a16="http://schemas.microsoft.com/office/drawing/2014/main" id="{2B376B22-A3D0-4C4F-9657-390E39A6A181}"/>
              </a:ext>
            </a:extLst>
          </p:cNvPr>
          <p:cNvSpPr txBox="1"/>
          <p:nvPr/>
        </p:nvSpPr>
        <p:spPr>
          <a:xfrm>
            <a:off x="10668000" y="3465513"/>
            <a:ext cx="990600" cy="2437307"/>
          </a:xfrm>
          <a:prstGeom prst="rect">
            <a:avLst/>
          </a:prstGeom>
          <a:noFill/>
          <a:ln w="12700">
            <a:noFill/>
          </a:ln>
        </p:spPr>
        <p:txBody>
          <a:bodyPr vert="horz" wrap="square" lIns="144000" tIns="108000" rIns="144000" bIns="108000" rtlCol="0">
            <a:spAutoFit/>
          </a:bodyPr>
          <a:lstStyle/>
          <a:p>
            <a:pPr eaLnBrk="0" hangingPunct="0">
              <a:lnSpc>
                <a:spcPct val="110000"/>
              </a:lnSpc>
              <a:buClr>
                <a:schemeClr val="accent5">
                  <a:lumMod val="40000"/>
                  <a:lumOff val="60000"/>
                </a:schemeClr>
              </a:buClr>
              <a:buSzPct val="70000"/>
            </a:pPr>
            <a:r>
              <a:rPr lang="en-US" sz="13800" dirty="0"/>
              <a:t>”</a:t>
            </a:r>
            <a:endParaRPr lang="en-US" sz="2800" dirty="0"/>
          </a:p>
        </p:txBody>
      </p:sp>
      <p:sp>
        <p:nvSpPr>
          <p:cNvPr id="9" name="TextBox 8">
            <a:extLst>
              <a:ext uri="{FF2B5EF4-FFF2-40B4-BE49-F238E27FC236}">
                <a16:creationId xmlns:a16="http://schemas.microsoft.com/office/drawing/2014/main" id="{CCA1DBD0-1B67-4A4A-AEA7-8F7B423B2B10}"/>
              </a:ext>
            </a:extLst>
          </p:cNvPr>
          <p:cNvSpPr txBox="1"/>
          <p:nvPr/>
        </p:nvSpPr>
        <p:spPr>
          <a:xfrm>
            <a:off x="768626" y="6249702"/>
            <a:ext cx="10654747" cy="539736"/>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2000" dirty="0"/>
              <a:t>https://en.wikipedia.org/wiki/Virtualization</a:t>
            </a: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38112514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3860</TotalTime>
  <Words>2348</Words>
  <Application>Microsoft Office PowerPoint</Application>
  <PresentationFormat>Widescreen</PresentationFormat>
  <Paragraphs>504</Paragraphs>
  <Slides>51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Consolas</vt:lpstr>
      <vt:lpstr>Wingdings</vt:lpstr>
      <vt:lpstr>Wingdings 2</vt:lpstr>
      <vt:lpstr>SoftUni</vt:lpstr>
      <vt:lpstr>Virtualization and Containerization</vt:lpstr>
      <vt:lpstr>Have a Question?</vt:lpstr>
      <vt:lpstr>Previous Module (M4)</vt:lpstr>
      <vt:lpstr>What We Covered</vt:lpstr>
      <vt:lpstr>Homework Progress</vt:lpstr>
      <vt:lpstr>This Module (M5)</vt:lpstr>
      <vt:lpstr>Table of Contents</vt:lpstr>
      <vt:lpstr>Virtualization with KVM</vt:lpstr>
      <vt:lpstr>Virtualization in General</vt:lpstr>
      <vt:lpstr>Virtualization Terminology</vt:lpstr>
      <vt:lpstr>Virtualization Terminology</vt:lpstr>
      <vt:lpstr>Types of Virtualization</vt:lpstr>
      <vt:lpstr>Virtualization with Linux (Xen vs KVM)</vt:lpstr>
      <vt:lpstr>KVM Components</vt:lpstr>
      <vt:lpstr>QEMU</vt:lpstr>
      <vt:lpstr>Libvirt</vt:lpstr>
      <vt:lpstr>Tools</vt:lpstr>
      <vt:lpstr>Practice: Virtualization</vt:lpstr>
      <vt:lpstr>Containerization with LXC</vt:lpstr>
      <vt:lpstr>Containerization</vt:lpstr>
      <vt:lpstr>VMs vs Containers</vt:lpstr>
      <vt:lpstr>Road to Containers</vt:lpstr>
      <vt:lpstr>Solutions</vt:lpstr>
      <vt:lpstr>Linux Containers (LXC)</vt:lpstr>
      <vt:lpstr>LXC Components</vt:lpstr>
      <vt:lpstr>LXC Commands*</vt:lpstr>
      <vt:lpstr>LX Daemon (LXD)</vt:lpstr>
      <vt:lpstr>LXD Commands*</vt:lpstr>
      <vt:lpstr>LXC vs LXD</vt:lpstr>
      <vt:lpstr>Practice: Containerization 1</vt:lpstr>
      <vt:lpstr>Containerization with Docker</vt:lpstr>
      <vt:lpstr>Containers Concepts (Docker View)</vt:lpstr>
      <vt:lpstr>LXC+LXD vs Docker</vt:lpstr>
      <vt:lpstr>Definitions</vt:lpstr>
      <vt:lpstr>Registries</vt:lpstr>
      <vt:lpstr>Docker Engine</vt:lpstr>
      <vt:lpstr>Workflow</vt:lpstr>
      <vt:lpstr>What We Need to Know?</vt:lpstr>
      <vt:lpstr>Working with Containers</vt:lpstr>
      <vt:lpstr>Containers and Networks</vt:lpstr>
      <vt:lpstr>Containers and Data Persistency</vt:lpstr>
      <vt:lpstr>Containers and Resource Control</vt:lpstr>
      <vt:lpstr>Creating and Publishing Images</vt:lpstr>
      <vt:lpstr>General Structure (Dockerfile)</vt:lpstr>
      <vt:lpstr>Dockerfile Instructions</vt:lpstr>
      <vt:lpstr>Practice: Containerization 2</vt:lpstr>
      <vt:lpstr>Questions?</vt:lpstr>
      <vt:lpstr>License</vt:lpstr>
      <vt:lpstr>Trainings @ Software University (SoftUni)</vt:lpstr>
      <vt:lpstr>SoftUni Diamond Partners</vt:lpstr>
      <vt:lpstr>Educational Partners</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LSAA - M1 - Slides - Virtualization and Containerization</dc:title>
  <dc:subject>Software Development</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Dimitar Zahariev</cp:lastModifiedBy>
  <cp:revision>18</cp:revision>
  <dcterms:created xsi:type="dcterms:W3CDTF">2018-05-23T13:08:44Z</dcterms:created>
  <dcterms:modified xsi:type="dcterms:W3CDTF">2021-10-01T14:14:02Z</dcterms:modified>
  <cp:category>computer programming; programming</cp:category>
</cp:coreProperties>
</file>