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528" r:id="rId5"/>
    <p:sldId id="590" r:id="rId6"/>
    <p:sldId id="581" r:id="rId7"/>
    <p:sldId id="592" r:id="rId8"/>
    <p:sldId id="595" r:id="rId9"/>
    <p:sldId id="593" r:id="rId10"/>
    <p:sldId id="594" r:id="rId11"/>
    <p:sldId id="349" r:id="rId12"/>
    <p:sldId id="401" r:id="rId13"/>
    <p:sldId id="598" r:id="rId14"/>
    <p:sldId id="597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8"/>
            <p14:sldId id="590"/>
            <p14:sldId id="581"/>
            <p14:sldId id="592"/>
            <p14:sldId id="595"/>
            <p14:sldId id="593"/>
            <p14:sldId id="594"/>
          </p14:sldIdLst>
        </p14:section>
        <p14:section name="Conclusion" id="{10E03AB1-9AA8-4E86-9A64-D741901E50A2}">
          <p14:sldIdLst>
            <p14:sldId id="349"/>
            <p14:sldId id="401"/>
            <p14:sldId id="598"/>
            <p14:sldId id="597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7008" userDrawn="1">
          <p15:clr>
            <a:srgbClr val="A4A3A4"/>
          </p15:clr>
        </p15:guide>
        <p15:guide id="3" orient="horz" pos="2448" userDrawn="1">
          <p15:clr>
            <a:srgbClr val="A4A3A4"/>
          </p15:clr>
        </p15:guide>
        <p15:guide id="4" pos="4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00E668"/>
    <a:srgbClr val="545AC8"/>
    <a:srgbClr val="7176D1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20" autoAdjust="0"/>
  </p:normalViewPr>
  <p:slideViewPr>
    <p:cSldViewPr snapToGrid="0" showGuides="1">
      <p:cViewPr varScale="1">
        <p:scale>
          <a:sx n="122" d="100"/>
          <a:sy n="122" d="100"/>
        </p:scale>
        <p:origin x="120" y="408"/>
      </p:cViewPr>
      <p:guideLst>
        <p:guide orient="horz" pos="1872"/>
        <p:guide pos="7008"/>
        <p:guide orient="horz" pos="2448"/>
        <p:guide pos="4536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2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53.png"/><Relationship Id="rId2" Type="http://schemas.openxmlformats.org/officeDocument/2006/relationships/image" Target="../media/image8.emf"/><Relationship Id="rId16" Type="http://schemas.openxmlformats.org/officeDocument/2006/relationships/image" Target="../media/image5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5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55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0149" y="2374048"/>
            <a:ext cx="2381716" cy="2577616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A91A-FE36-448F-984A-AB7EE8C38082}" type="datetimeFigureOut">
              <a:rPr lang="bg-BG" smtClean="0"/>
              <a:t>31.5.2022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671-CF98-4052-80C0-9330AAF3EB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946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5487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208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19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4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835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609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7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3444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74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5988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479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385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5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7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111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6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715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  <p:sldLayoutId id="2147483693" r:id="rId18"/>
    <p:sldLayoutId id="2147483714" r:id="rId19"/>
    <p:sldLayoutId id="2147483716" r:id="rId20"/>
    <p:sldLayoutId id="2147483717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2022-05-31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32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73.png"/><Relationship Id="rId21" Type="http://schemas.openxmlformats.org/officeDocument/2006/relationships/image" Target="../media/image82.png"/><Relationship Id="rId7" Type="http://schemas.openxmlformats.org/officeDocument/2006/relationships/image" Target="../media/image7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80.png"/><Relationship Id="rId25" Type="http://schemas.openxmlformats.org/officeDocument/2006/relationships/image" Target="../media/image8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74.png"/><Relationship Id="rId15" Type="http://schemas.openxmlformats.org/officeDocument/2006/relationships/image" Target="../media/image79.jpeg"/><Relationship Id="rId23" Type="http://schemas.openxmlformats.org/officeDocument/2006/relationships/image" Target="../media/image8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8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png"/><Relationship Id="rId4" Type="http://schemas.openxmlformats.org/officeDocument/2006/relationships/hyperlink" Target="https://www.youtube.com/c/CodeItUpwithIv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68" y="1425303"/>
            <a:ext cx="10965303" cy="5490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Lecture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110477"/>
            <a:ext cx="10965303" cy="1219547"/>
          </a:xfrm>
        </p:spPr>
        <p:txBody>
          <a:bodyPr>
            <a:noAutofit/>
          </a:bodyPr>
          <a:lstStyle/>
          <a:p>
            <a:r>
              <a:rPr lang="en-US" sz="4000" dirty="0"/>
              <a:t>Demonstrations with physical devices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8AA24E0-3BFA-4CC5-B825-CED64D86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62522" y="1875981"/>
            <a:ext cx="4381613" cy="310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Demo – scenario 1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Demo – scenario 2</a:t>
              </a:r>
              <a:endParaRPr lang="ru-RU" sz="3200" dirty="0">
                <a:solidFill>
                  <a:schemeClr val="bg2"/>
                </a:solidFill>
              </a:endParaRP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2031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– scenario 1</a:t>
            </a:r>
          </a:p>
          <a:p>
            <a:r>
              <a:rPr lang="en-US" dirty="0"/>
              <a:t>Demo – scenario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56438"/>
          </a:xfrm>
        </p:spPr>
        <p:txBody>
          <a:bodyPr/>
          <a:lstStyle/>
          <a:p>
            <a:r>
              <a:rPr lang="en-US" sz="4800" dirty="0"/>
              <a:t>Demo – scenario 1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9030D9-AD72-4281-A09D-E82CB097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33" y="143042"/>
            <a:ext cx="5257533" cy="65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7794"/>
      </p:ext>
    </p:extLst>
  </p:cSld>
  <p:clrMapOvr>
    <a:masterClrMapping/>
  </p:clrMapOvr>
  <p:transition spd="slow" advClick="0" advTm="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06584DE-D2DA-4D64-A6B8-51BA6DD6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83" y="3828700"/>
            <a:ext cx="688809" cy="4476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F20F93-C221-465A-AEDC-AE019B1D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80" y="3860604"/>
            <a:ext cx="651501" cy="35993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38367-0DFE-4EFD-A6BD-880B5E81556E}"/>
              </a:ext>
            </a:extLst>
          </p:cNvPr>
          <p:cNvGrpSpPr/>
          <p:nvPr/>
        </p:nvGrpSpPr>
        <p:grpSpPr>
          <a:xfrm>
            <a:off x="5414146" y="1722134"/>
            <a:ext cx="2623311" cy="1096032"/>
            <a:chOff x="4061816" y="327490"/>
            <a:chExt cx="2623311" cy="112695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9F2C96D-2558-42FF-A319-4D600023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22" y="699756"/>
              <a:ext cx="630788" cy="75469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5EC722-1415-4AE0-B771-39317B60356C}"/>
                </a:ext>
              </a:extLst>
            </p:cNvPr>
            <p:cNvSpPr txBox="1"/>
            <p:nvPr/>
          </p:nvSpPr>
          <p:spPr>
            <a:xfrm>
              <a:off x="4061816" y="327490"/>
              <a:ext cx="2623311" cy="4557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dirty="0">
                  <a:solidFill>
                    <a:schemeClr val="accent6">
                      <a:lumMod val="10000"/>
                    </a:schemeClr>
                  </a:solidFill>
                </a:rPr>
                <a:t>Corporate WEB and DNS Server</a:t>
              </a:r>
              <a:endParaRPr lang="bg-BG" sz="14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6C473C-8611-4250-BE0D-7CD451328A09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2825392" y="4050853"/>
            <a:ext cx="1386477" cy="1676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2DE17-6A40-4D29-AB01-3289959B3519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15625" y="4040573"/>
            <a:ext cx="1705555" cy="1028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E88FC-273D-4749-AB62-6BF73D5F5C1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072681" y="4030471"/>
            <a:ext cx="2995879" cy="10102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270B5A-EA19-49A7-8776-3F0D3531EBE2}"/>
              </a:ext>
            </a:extLst>
          </p:cNvPr>
          <p:cNvGrpSpPr/>
          <p:nvPr/>
        </p:nvGrpSpPr>
        <p:grpSpPr>
          <a:xfrm>
            <a:off x="537117" y="5350804"/>
            <a:ext cx="632514" cy="1029523"/>
            <a:chOff x="1626491" y="4173588"/>
            <a:chExt cx="632514" cy="10295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2A7434-DEE0-42FE-9C3E-E4C52D3CA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491" y="4427772"/>
              <a:ext cx="632514" cy="775339"/>
            </a:xfrm>
            <a:prstGeom prst="rect">
              <a:avLst/>
            </a:prstGeom>
          </p:spPr>
        </p:pic>
        <p:pic>
          <p:nvPicPr>
            <p:cNvPr id="1026" name="Picture 2" descr="Image result for wireless wave icon transparent">
              <a:extLst>
                <a:ext uri="{FF2B5EF4-FFF2-40B4-BE49-F238E27FC236}">
                  <a16:creationId xmlns:a16="http://schemas.microsoft.com/office/drawing/2014/main" id="{6BFA1265-A643-44E9-8B8C-CD6473D7D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169" y="4173588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087AB8-9252-437F-9C60-CB775652561C}"/>
              </a:ext>
            </a:extLst>
          </p:cNvPr>
          <p:cNvGrpSpPr/>
          <p:nvPr/>
        </p:nvGrpSpPr>
        <p:grpSpPr>
          <a:xfrm>
            <a:off x="3706900" y="5350803"/>
            <a:ext cx="814596" cy="1029524"/>
            <a:chOff x="3110539" y="4173587"/>
            <a:chExt cx="814596" cy="10295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D1EEE1-77B3-49EB-B406-1C505BDFD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539" y="4427773"/>
              <a:ext cx="814596" cy="775338"/>
            </a:xfrm>
            <a:prstGeom prst="rect">
              <a:avLst/>
            </a:prstGeom>
          </p:spPr>
        </p:pic>
        <p:pic>
          <p:nvPicPr>
            <p:cNvPr id="45" name="Picture 2" descr="Image result for wireless wave icon transparent">
              <a:extLst>
                <a:ext uri="{FF2B5EF4-FFF2-40B4-BE49-F238E27FC236}">
                  <a16:creationId xmlns:a16="http://schemas.microsoft.com/office/drawing/2014/main" id="{058DBE54-C974-42CD-B7AD-45459D7B6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646" y="4173587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B3104-001C-4A24-9CA0-C3E91589EDE5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37468" y="4195303"/>
            <a:ext cx="1173507" cy="1155501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6329E-5C57-4AD5-8D16-C8D5E464D4CB}"/>
              </a:ext>
            </a:extLst>
          </p:cNvPr>
          <p:cNvCxnSpPr>
            <a:cxnSpLocks/>
          </p:cNvCxnSpPr>
          <p:nvPr/>
        </p:nvCxnSpPr>
        <p:spPr>
          <a:xfrm>
            <a:off x="2834310" y="3965076"/>
            <a:ext cx="1321860" cy="121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C6D5C-5DEE-4CCF-BA86-C168C31F4E6D}"/>
              </a:ext>
            </a:extLst>
          </p:cNvPr>
          <p:cNvCxnSpPr>
            <a:cxnSpLocks/>
          </p:cNvCxnSpPr>
          <p:nvPr/>
        </p:nvCxnSpPr>
        <p:spPr>
          <a:xfrm flipV="1">
            <a:off x="4748434" y="3961132"/>
            <a:ext cx="1701896" cy="721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7126A-E746-4E77-858C-884EFF707582}"/>
              </a:ext>
            </a:extLst>
          </p:cNvPr>
          <p:cNvCxnSpPr>
            <a:cxnSpLocks/>
          </p:cNvCxnSpPr>
          <p:nvPr/>
        </p:nvCxnSpPr>
        <p:spPr>
          <a:xfrm>
            <a:off x="7132132" y="3960923"/>
            <a:ext cx="2936428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8921F0-17B5-4881-9F0B-96ABD3C04F71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825392" y="4218345"/>
            <a:ext cx="1361288" cy="1132458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CEBEC7-BC91-4D47-99D4-F9288B74A2D1}"/>
              </a:ext>
            </a:extLst>
          </p:cNvPr>
          <p:cNvCxnSpPr>
            <a:cxnSpLocks/>
          </p:cNvCxnSpPr>
          <p:nvPr/>
        </p:nvCxnSpPr>
        <p:spPr>
          <a:xfrm flipH="1">
            <a:off x="2805229" y="4127353"/>
            <a:ext cx="1348717" cy="1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1F0B21-0A1A-46C1-B441-B8711CD63A34}"/>
              </a:ext>
            </a:extLst>
          </p:cNvPr>
          <p:cNvCxnSpPr>
            <a:cxnSpLocks/>
          </p:cNvCxnSpPr>
          <p:nvPr/>
        </p:nvCxnSpPr>
        <p:spPr>
          <a:xfrm flipH="1">
            <a:off x="4741233" y="4131460"/>
            <a:ext cx="1665360" cy="4187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632A50-FE51-430F-9A06-98DB12DB9654}"/>
              </a:ext>
            </a:extLst>
          </p:cNvPr>
          <p:cNvCxnSpPr>
            <a:cxnSpLocks/>
          </p:cNvCxnSpPr>
          <p:nvPr/>
        </p:nvCxnSpPr>
        <p:spPr>
          <a:xfrm flipH="1">
            <a:off x="7128323" y="4110120"/>
            <a:ext cx="2923284" cy="1992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258DC4-91C6-4414-A823-4DAEFDDF29FD}"/>
              </a:ext>
            </a:extLst>
          </p:cNvPr>
          <p:cNvCxnSpPr>
            <a:cxnSpLocks/>
          </p:cNvCxnSpPr>
          <p:nvPr/>
        </p:nvCxnSpPr>
        <p:spPr>
          <a:xfrm>
            <a:off x="6840286" y="2773680"/>
            <a:ext cx="0" cy="1086924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4ED51A1-EDEF-4638-BBA9-0161809806EF}"/>
              </a:ext>
            </a:extLst>
          </p:cNvPr>
          <p:cNvSpPr txBox="1"/>
          <p:nvPr/>
        </p:nvSpPr>
        <p:spPr>
          <a:xfrm>
            <a:off x="3672031" y="3585081"/>
            <a:ext cx="62443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3831A7-F057-49D7-BCC3-ECBAAA2C8528}"/>
              </a:ext>
            </a:extLst>
          </p:cNvPr>
          <p:cNvSpPr txBox="1"/>
          <p:nvPr/>
        </p:nvSpPr>
        <p:spPr>
          <a:xfrm>
            <a:off x="4647657" y="3585081"/>
            <a:ext cx="62443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385FB0-C48D-4C2D-BFDF-A2ADB4720E2E}"/>
              </a:ext>
            </a:extLst>
          </p:cNvPr>
          <p:cNvSpPr txBox="1"/>
          <p:nvPr/>
        </p:nvSpPr>
        <p:spPr>
          <a:xfrm>
            <a:off x="5764875" y="3555889"/>
            <a:ext cx="79287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26A96-69A8-4A11-9D64-1A866A5F3ECD}"/>
              </a:ext>
            </a:extLst>
          </p:cNvPr>
          <p:cNvSpPr txBox="1"/>
          <p:nvPr/>
        </p:nvSpPr>
        <p:spPr>
          <a:xfrm>
            <a:off x="7087268" y="3542090"/>
            <a:ext cx="79287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31DD3-3378-4295-924C-B146572B2B6A}"/>
              </a:ext>
            </a:extLst>
          </p:cNvPr>
          <p:cNvSpPr txBox="1"/>
          <p:nvPr/>
        </p:nvSpPr>
        <p:spPr>
          <a:xfrm rot="16200000">
            <a:off x="6248806" y="3288348"/>
            <a:ext cx="79287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ge1/0/3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0503D-1F98-4AD3-B7F5-FFF861536A96}"/>
              </a:ext>
            </a:extLst>
          </p:cNvPr>
          <p:cNvSpPr txBox="1"/>
          <p:nvPr/>
        </p:nvSpPr>
        <p:spPr>
          <a:xfrm>
            <a:off x="414814" y="552584"/>
            <a:ext cx="3156982" cy="539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5 (guest): 10.5.5.0/24</a:t>
            </a:r>
            <a:endParaRPr lang="bg-BG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7D11DD-5535-4AED-8AA5-533E01DF95EA}"/>
              </a:ext>
            </a:extLst>
          </p:cNvPr>
          <p:cNvSpPr txBox="1"/>
          <p:nvPr/>
        </p:nvSpPr>
        <p:spPr>
          <a:xfrm>
            <a:off x="413221" y="1291548"/>
            <a:ext cx="3995673" cy="539736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10 (corporate): 10.10.10.0/24</a:t>
            </a:r>
            <a:endParaRPr lang="bg-BG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49D93-B592-4F16-BA0D-C8E1FA5DC671}"/>
              </a:ext>
            </a:extLst>
          </p:cNvPr>
          <p:cNvGrpSpPr/>
          <p:nvPr/>
        </p:nvGrpSpPr>
        <p:grpSpPr>
          <a:xfrm>
            <a:off x="9112963" y="526032"/>
            <a:ext cx="2457135" cy="2095864"/>
            <a:chOff x="9301019" y="423561"/>
            <a:chExt cx="2457135" cy="2095864"/>
          </a:xfrm>
        </p:grpSpPr>
        <p:pic>
          <p:nvPicPr>
            <p:cNvPr id="12" name="Picture 2" descr="Image result for blue cloud icon">
              <a:extLst>
                <a:ext uri="{FF2B5EF4-FFF2-40B4-BE49-F238E27FC236}">
                  <a16:creationId xmlns:a16="http://schemas.microsoft.com/office/drawing/2014/main" id="{D9795A58-C3F3-4829-AB61-FF9B678B3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019" y="423561"/>
              <a:ext cx="2457135" cy="209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0629E9-436D-4A1F-AB1A-80211691D8CD}"/>
                </a:ext>
              </a:extLst>
            </p:cNvPr>
            <p:cNvSpPr txBox="1"/>
            <p:nvPr/>
          </p:nvSpPr>
          <p:spPr>
            <a:xfrm>
              <a:off x="9856259" y="1038858"/>
              <a:ext cx="130403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Internet</a:t>
              </a:r>
              <a:endParaRPr lang="bg-BG" sz="2400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CA52CD-0336-40EF-BFD1-FADE8C1139D8}"/>
              </a:ext>
            </a:extLst>
          </p:cNvPr>
          <p:cNvCxnSpPr>
            <a:cxnSpLocks/>
          </p:cNvCxnSpPr>
          <p:nvPr/>
        </p:nvCxnSpPr>
        <p:spPr>
          <a:xfrm flipV="1">
            <a:off x="10364994" y="1985010"/>
            <a:ext cx="0" cy="1801822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1C3EAD-85BC-4AB9-905B-4BE9F51A935F}"/>
              </a:ext>
            </a:extLst>
          </p:cNvPr>
          <p:cNvCxnSpPr>
            <a:cxnSpLocks/>
          </p:cNvCxnSpPr>
          <p:nvPr/>
        </p:nvCxnSpPr>
        <p:spPr>
          <a:xfrm flipV="1">
            <a:off x="10298292" y="1966272"/>
            <a:ext cx="0" cy="182055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A9A220-2DC2-4CC2-9D26-F018F75D9610}"/>
              </a:ext>
            </a:extLst>
          </p:cNvPr>
          <p:cNvCxnSpPr>
            <a:cxnSpLocks/>
          </p:cNvCxnSpPr>
          <p:nvPr/>
        </p:nvCxnSpPr>
        <p:spPr>
          <a:xfrm flipV="1">
            <a:off x="6771574" y="2740668"/>
            <a:ext cx="1" cy="1148072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C3F0B9-530F-4453-8216-F5D4F34D0E05}"/>
              </a:ext>
            </a:extLst>
          </p:cNvPr>
          <p:cNvSpPr txBox="1"/>
          <p:nvPr/>
        </p:nvSpPr>
        <p:spPr>
          <a:xfrm rot="16200000">
            <a:off x="10237414" y="3308361"/>
            <a:ext cx="742026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ether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A57BB-4B0F-4969-945B-F841621B3A66}"/>
              </a:ext>
            </a:extLst>
          </p:cNvPr>
          <p:cNvSpPr txBox="1"/>
          <p:nvPr/>
        </p:nvSpPr>
        <p:spPr>
          <a:xfrm>
            <a:off x="9389486" y="3557233"/>
            <a:ext cx="742026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ether 5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AAA7B1-6DFC-4C86-B8D7-B67FF27F08BB}"/>
              </a:ext>
            </a:extLst>
          </p:cNvPr>
          <p:cNvGrpSpPr/>
          <p:nvPr/>
        </p:nvGrpSpPr>
        <p:grpSpPr>
          <a:xfrm>
            <a:off x="2644180" y="2701865"/>
            <a:ext cx="1710881" cy="981839"/>
            <a:chOff x="2644180" y="2701865"/>
            <a:chExt cx="1710881" cy="981839"/>
          </a:xfrm>
        </p:grpSpPr>
        <p:pic>
          <p:nvPicPr>
            <p:cNvPr id="58" name="Picture 2" descr="Image result for wifi icon">
              <a:extLst>
                <a:ext uri="{FF2B5EF4-FFF2-40B4-BE49-F238E27FC236}">
                  <a16:creationId xmlns:a16="http://schemas.microsoft.com/office/drawing/2014/main" id="{A2D8C533-6904-43CA-BB93-24DD35838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298" y="3267552"/>
              <a:ext cx="416152" cy="41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ADAA9B-C6AC-4BBF-8B3E-489AB3DC40B9}"/>
                </a:ext>
              </a:extLst>
            </p:cNvPr>
            <p:cNvSpPr txBox="1"/>
            <p:nvPr/>
          </p:nvSpPr>
          <p:spPr>
            <a:xfrm>
              <a:off x="2644180" y="2701865"/>
              <a:ext cx="1710881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NetFund-Corporate</a:t>
              </a:r>
              <a:endParaRPr lang="bg-BG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9BA9DF-9992-4EDB-8E03-C6605BE2B4A9}"/>
              </a:ext>
            </a:extLst>
          </p:cNvPr>
          <p:cNvGrpSpPr/>
          <p:nvPr/>
        </p:nvGrpSpPr>
        <p:grpSpPr>
          <a:xfrm>
            <a:off x="1135553" y="2718080"/>
            <a:ext cx="1403553" cy="959099"/>
            <a:chOff x="1175026" y="2721250"/>
            <a:chExt cx="1403553" cy="95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62F4E3-3575-486C-AD45-2746A273387B}"/>
                </a:ext>
              </a:extLst>
            </p:cNvPr>
            <p:cNvSpPr txBox="1"/>
            <p:nvPr/>
          </p:nvSpPr>
          <p:spPr>
            <a:xfrm>
              <a:off x="1175026" y="2721250"/>
              <a:ext cx="1403553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NetFund-Guest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0E5090-13C1-4542-8023-6045C52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610" y="3299882"/>
              <a:ext cx="434162" cy="380467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A8E0B7E-FF66-4B17-A673-0573EEE35F37}"/>
              </a:ext>
            </a:extLst>
          </p:cNvPr>
          <p:cNvSpPr txBox="1"/>
          <p:nvPr/>
        </p:nvSpPr>
        <p:spPr>
          <a:xfrm>
            <a:off x="1785491" y="4182847"/>
            <a:ext cx="1358092" cy="6802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Ruckus AP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ZoneFlex 7363</a:t>
            </a:r>
            <a:endParaRPr lang="bg-BG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17E33B-7C43-4009-A8E2-668FC294C2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1869" y="3798975"/>
            <a:ext cx="503756" cy="50375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CB0AD7C-D6F2-4111-8DE1-9B5821C1AAB9}"/>
              </a:ext>
            </a:extLst>
          </p:cNvPr>
          <p:cNvSpPr txBox="1"/>
          <p:nvPr/>
        </p:nvSpPr>
        <p:spPr>
          <a:xfrm>
            <a:off x="3752654" y="4195303"/>
            <a:ext cx="139630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Cisco 3560 PoE</a:t>
            </a:r>
            <a:endParaRPr lang="bg-BG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DFE70-061D-44D1-B776-ADAB31213B25}"/>
              </a:ext>
            </a:extLst>
          </p:cNvPr>
          <p:cNvSpPr txBox="1"/>
          <p:nvPr/>
        </p:nvSpPr>
        <p:spPr>
          <a:xfrm>
            <a:off x="6088948" y="4139356"/>
            <a:ext cx="127371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3COM 4500G</a:t>
            </a:r>
            <a:endParaRPr lang="bg-BG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8208DD-FF38-45A8-9892-B48F1BB2A496}"/>
              </a:ext>
            </a:extLst>
          </p:cNvPr>
          <p:cNvSpPr txBox="1"/>
          <p:nvPr/>
        </p:nvSpPr>
        <p:spPr>
          <a:xfrm>
            <a:off x="9641643" y="4165482"/>
            <a:ext cx="1398488" cy="6802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MikroTik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RB951Ui-2HnD</a:t>
            </a:r>
            <a:endParaRPr lang="bg-BG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885AE0-E6F2-4B51-8F24-357A1C65F03A}"/>
              </a:ext>
            </a:extLst>
          </p:cNvPr>
          <p:cNvCxnSpPr>
            <a:cxnSpLocks/>
          </p:cNvCxnSpPr>
          <p:nvPr/>
        </p:nvCxnSpPr>
        <p:spPr>
          <a:xfrm>
            <a:off x="10427925" y="1985010"/>
            <a:ext cx="0" cy="18628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AE93248-2E96-48F9-BDC0-6EAFF22F290D}"/>
              </a:ext>
            </a:extLst>
          </p:cNvPr>
          <p:cNvSpPr txBox="1"/>
          <p:nvPr/>
        </p:nvSpPr>
        <p:spPr>
          <a:xfrm>
            <a:off x="10196946" y="6174127"/>
            <a:ext cx="1623491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</a:rPr>
              <a:t>Demo - scenario 1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5AE2306-1A85-42E2-BF1F-CD55F8A4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1607" y="3782423"/>
            <a:ext cx="628585" cy="4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17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0" grpId="0"/>
      <p:bldP spid="51" grpId="0"/>
      <p:bldP spid="52" grpId="0"/>
      <p:bldP spid="54" grpId="0"/>
      <p:bldP spid="33" grpId="0" animBg="1"/>
      <p:bldP spid="55" grpId="0" animBg="1"/>
      <p:bldP spid="49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D0D20-B8F9-40FE-B3F0-4A35F559A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DHCP server for both VLANs is the Cisco device</a:t>
            </a:r>
          </a:p>
          <a:p>
            <a:r>
              <a:rPr lang="en-US" dirty="0"/>
              <a:t>MikroTik is routing the VLANs and making NAT to “outside”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B80F2-9758-4E77-B951-4F421B7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details – scenario 1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7C9E-EF79-4E19-830D-66F559B206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B74FE5-79C8-4664-ABC8-12104047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4523"/>
              </p:ext>
            </p:extLst>
          </p:nvPr>
        </p:nvGraphicFramePr>
        <p:xfrm>
          <a:off x="979054" y="2742130"/>
          <a:ext cx="10437092" cy="3655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8546">
                  <a:extLst>
                    <a:ext uri="{9D8B030D-6E8A-4147-A177-3AD203B41FA5}">
                      <a16:colId xmlns:a16="http://schemas.microsoft.com/office/drawing/2014/main" val="3866810768"/>
                    </a:ext>
                  </a:extLst>
                </a:gridCol>
                <a:gridCol w="5218546">
                  <a:extLst>
                    <a:ext uri="{9D8B030D-6E8A-4147-A177-3AD203B41FA5}">
                      <a16:colId xmlns:a16="http://schemas.microsoft.com/office/drawing/2014/main" val="39706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Device, interface</a:t>
                      </a:r>
                      <a:endParaRPr lang="bg-BG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  <a:endParaRPr lang="bg-BG" sz="2398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4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10.5.5.3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57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10.10.10.3</a:t>
                      </a:r>
                      <a:endParaRPr lang="bg-B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8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3COM,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(10.5.5.2)</a:t>
                      </a:r>
                      <a:endParaRPr lang="bg-BG" sz="239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20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3COM,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(10.10.10.2)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254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Corporate server (Web and DNS)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10.10.10.101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0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MikroTik,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10.5.5.1</a:t>
                      </a:r>
                      <a:endParaRPr lang="bg-BG" sz="239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92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MikroTik,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10.10.10.1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27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0815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56438"/>
          </a:xfrm>
        </p:spPr>
        <p:txBody>
          <a:bodyPr/>
          <a:lstStyle/>
          <a:p>
            <a:r>
              <a:rPr lang="en-US" sz="4800" dirty="0"/>
              <a:t>Demo – scenario 2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2705715768"/>
      </p:ext>
    </p:extLst>
  </p:cSld>
  <p:clrMapOvr>
    <a:masterClrMapping/>
  </p:clrMapOvr>
  <p:transition spd="slow" advClick="0" advTm="5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06584DE-D2DA-4D64-A6B8-51BA6DD6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83" y="3828700"/>
            <a:ext cx="688809" cy="44765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38367-0DFE-4EFD-A6BD-880B5E81556E}"/>
              </a:ext>
            </a:extLst>
          </p:cNvPr>
          <p:cNvGrpSpPr/>
          <p:nvPr/>
        </p:nvGrpSpPr>
        <p:grpSpPr>
          <a:xfrm>
            <a:off x="4780699" y="1142718"/>
            <a:ext cx="3126076" cy="1103665"/>
            <a:chOff x="3878381" y="319642"/>
            <a:chExt cx="3126076" cy="113480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9F2C96D-2558-42FF-A319-4D600023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22" y="699756"/>
              <a:ext cx="630788" cy="75469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5EC722-1415-4AE0-B771-39317B60356C}"/>
                </a:ext>
              </a:extLst>
            </p:cNvPr>
            <p:cNvSpPr txBox="1"/>
            <p:nvPr/>
          </p:nvSpPr>
          <p:spPr>
            <a:xfrm>
              <a:off x="3878381" y="319642"/>
              <a:ext cx="3126076" cy="4557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6">
                    <a:lumMod val="10000"/>
                  </a:schemeClr>
                </a:buClr>
                <a:buSzPct val="90000"/>
              </a:pPr>
              <a:r>
                <a:rPr lang="en-US" sz="1400" b="1" dirty="0">
                  <a:solidFill>
                    <a:schemeClr val="accent6">
                      <a:lumMod val="10000"/>
                    </a:schemeClr>
                  </a:solidFill>
                </a:rPr>
                <a:t>Corporate WEB, DNS and DHCP Server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6C473C-8611-4250-BE0D-7CD451328A09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2825392" y="4050853"/>
            <a:ext cx="3257224" cy="1676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E88FC-273D-4749-AB62-6BF73D5F5C1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586372" y="4030473"/>
            <a:ext cx="3482188" cy="2038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270B5A-EA19-49A7-8776-3F0D3531EBE2}"/>
              </a:ext>
            </a:extLst>
          </p:cNvPr>
          <p:cNvGrpSpPr/>
          <p:nvPr/>
        </p:nvGrpSpPr>
        <p:grpSpPr>
          <a:xfrm>
            <a:off x="537117" y="5350804"/>
            <a:ext cx="632514" cy="1029523"/>
            <a:chOff x="1626491" y="4173588"/>
            <a:chExt cx="632514" cy="10295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2A7434-DEE0-42FE-9C3E-E4C52D3CA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491" y="4427772"/>
              <a:ext cx="632514" cy="775339"/>
            </a:xfrm>
            <a:prstGeom prst="rect">
              <a:avLst/>
            </a:prstGeom>
          </p:spPr>
        </p:pic>
        <p:pic>
          <p:nvPicPr>
            <p:cNvPr id="1026" name="Picture 2" descr="Image result for wireless wave icon transparent">
              <a:extLst>
                <a:ext uri="{FF2B5EF4-FFF2-40B4-BE49-F238E27FC236}">
                  <a16:creationId xmlns:a16="http://schemas.microsoft.com/office/drawing/2014/main" id="{6BFA1265-A643-44E9-8B8C-CD6473D7D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169" y="4173588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087AB8-9252-437F-9C60-CB775652561C}"/>
              </a:ext>
            </a:extLst>
          </p:cNvPr>
          <p:cNvGrpSpPr/>
          <p:nvPr/>
        </p:nvGrpSpPr>
        <p:grpSpPr>
          <a:xfrm>
            <a:off x="3706900" y="5350803"/>
            <a:ext cx="814596" cy="1029524"/>
            <a:chOff x="3110539" y="4173587"/>
            <a:chExt cx="814596" cy="10295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D1EEE1-77B3-49EB-B406-1C505BDFD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539" y="4427773"/>
              <a:ext cx="814596" cy="775338"/>
            </a:xfrm>
            <a:prstGeom prst="rect">
              <a:avLst/>
            </a:prstGeom>
          </p:spPr>
        </p:pic>
        <p:pic>
          <p:nvPicPr>
            <p:cNvPr id="45" name="Picture 2" descr="Image result for wireless wave icon transparent">
              <a:extLst>
                <a:ext uri="{FF2B5EF4-FFF2-40B4-BE49-F238E27FC236}">
                  <a16:creationId xmlns:a16="http://schemas.microsoft.com/office/drawing/2014/main" id="{058DBE54-C974-42CD-B7AD-45459D7B6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646" y="4173587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B3104-001C-4A24-9CA0-C3E91589EDE5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37468" y="4195303"/>
            <a:ext cx="1173507" cy="1155501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6329E-5C57-4AD5-8D16-C8D5E464D4CB}"/>
              </a:ext>
            </a:extLst>
          </p:cNvPr>
          <p:cNvCxnSpPr>
            <a:cxnSpLocks/>
          </p:cNvCxnSpPr>
          <p:nvPr/>
        </p:nvCxnSpPr>
        <p:spPr>
          <a:xfrm flipV="1">
            <a:off x="2834310" y="3957833"/>
            <a:ext cx="3198933" cy="17403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7126A-E746-4E77-858C-884EFF707582}"/>
              </a:ext>
            </a:extLst>
          </p:cNvPr>
          <p:cNvCxnSpPr>
            <a:cxnSpLocks/>
          </p:cNvCxnSpPr>
          <p:nvPr/>
        </p:nvCxnSpPr>
        <p:spPr>
          <a:xfrm flipV="1">
            <a:off x="6593205" y="3970513"/>
            <a:ext cx="3406715" cy="2109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8921F0-17B5-4881-9F0B-96ABD3C04F71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825392" y="4218345"/>
            <a:ext cx="1361288" cy="1132458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CEBEC7-BC91-4D47-99D4-F9288B74A2D1}"/>
              </a:ext>
            </a:extLst>
          </p:cNvPr>
          <p:cNvCxnSpPr>
            <a:cxnSpLocks/>
          </p:cNvCxnSpPr>
          <p:nvPr/>
        </p:nvCxnSpPr>
        <p:spPr>
          <a:xfrm flipH="1">
            <a:off x="2795070" y="4122274"/>
            <a:ext cx="3184283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632A50-FE51-430F-9A06-98DB12DB9654}"/>
              </a:ext>
            </a:extLst>
          </p:cNvPr>
          <p:cNvCxnSpPr>
            <a:cxnSpLocks/>
          </p:cNvCxnSpPr>
          <p:nvPr/>
        </p:nvCxnSpPr>
        <p:spPr>
          <a:xfrm flipH="1">
            <a:off x="6583046" y="4093718"/>
            <a:ext cx="3411854" cy="163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258DC4-91C6-4414-A823-4DAEFDDF29FD}"/>
              </a:ext>
            </a:extLst>
          </p:cNvPr>
          <p:cNvCxnSpPr>
            <a:cxnSpLocks/>
          </p:cNvCxnSpPr>
          <p:nvPr/>
        </p:nvCxnSpPr>
        <p:spPr>
          <a:xfrm>
            <a:off x="6408383" y="2232497"/>
            <a:ext cx="0" cy="16038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4ED51A1-EDEF-4638-BBA9-0161809806EF}"/>
              </a:ext>
            </a:extLst>
          </p:cNvPr>
          <p:cNvSpPr txBox="1"/>
          <p:nvPr/>
        </p:nvSpPr>
        <p:spPr>
          <a:xfrm>
            <a:off x="5410972" y="3601567"/>
            <a:ext cx="62443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3831A7-F057-49D7-BCC3-ECBAAA2C8528}"/>
              </a:ext>
            </a:extLst>
          </p:cNvPr>
          <p:cNvSpPr txBox="1"/>
          <p:nvPr/>
        </p:nvSpPr>
        <p:spPr>
          <a:xfrm>
            <a:off x="6621872" y="3591833"/>
            <a:ext cx="62443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0503D-1F98-4AD3-B7F5-FFF861536A96}"/>
              </a:ext>
            </a:extLst>
          </p:cNvPr>
          <p:cNvSpPr txBox="1"/>
          <p:nvPr/>
        </p:nvSpPr>
        <p:spPr>
          <a:xfrm>
            <a:off x="414814" y="552584"/>
            <a:ext cx="3156982" cy="539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5 (guest): 10.5.5.0/24</a:t>
            </a:r>
            <a:endParaRPr lang="bg-BG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7D11DD-5535-4AED-8AA5-533E01DF95EA}"/>
              </a:ext>
            </a:extLst>
          </p:cNvPr>
          <p:cNvSpPr txBox="1"/>
          <p:nvPr/>
        </p:nvSpPr>
        <p:spPr>
          <a:xfrm>
            <a:off x="413221" y="1291548"/>
            <a:ext cx="3995673" cy="539736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10 (corporate): 10.10.10.0/24</a:t>
            </a:r>
            <a:endParaRPr lang="bg-BG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49D93-B592-4F16-BA0D-C8E1FA5DC671}"/>
              </a:ext>
            </a:extLst>
          </p:cNvPr>
          <p:cNvGrpSpPr/>
          <p:nvPr/>
        </p:nvGrpSpPr>
        <p:grpSpPr>
          <a:xfrm>
            <a:off x="9221320" y="519579"/>
            <a:ext cx="2457135" cy="2095864"/>
            <a:chOff x="9301019" y="423561"/>
            <a:chExt cx="2457135" cy="2095864"/>
          </a:xfrm>
        </p:grpSpPr>
        <p:pic>
          <p:nvPicPr>
            <p:cNvPr id="12" name="Picture 2" descr="Image result for blue cloud icon">
              <a:extLst>
                <a:ext uri="{FF2B5EF4-FFF2-40B4-BE49-F238E27FC236}">
                  <a16:creationId xmlns:a16="http://schemas.microsoft.com/office/drawing/2014/main" id="{D9795A58-C3F3-4829-AB61-FF9B678B3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019" y="423561"/>
              <a:ext cx="2457135" cy="209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0629E9-436D-4A1F-AB1A-80211691D8CD}"/>
                </a:ext>
              </a:extLst>
            </p:cNvPr>
            <p:cNvSpPr txBox="1"/>
            <p:nvPr/>
          </p:nvSpPr>
          <p:spPr>
            <a:xfrm>
              <a:off x="9856259" y="1038858"/>
              <a:ext cx="130403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Internet</a:t>
              </a:r>
              <a:endParaRPr lang="bg-BG" sz="2400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CA52CD-0336-40EF-BFD1-FADE8C1139D8}"/>
              </a:ext>
            </a:extLst>
          </p:cNvPr>
          <p:cNvCxnSpPr>
            <a:cxnSpLocks/>
          </p:cNvCxnSpPr>
          <p:nvPr/>
        </p:nvCxnSpPr>
        <p:spPr>
          <a:xfrm flipV="1">
            <a:off x="10311654" y="1970082"/>
            <a:ext cx="0" cy="182056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1C3EAD-85BC-4AB9-905B-4BE9F51A935F}"/>
              </a:ext>
            </a:extLst>
          </p:cNvPr>
          <p:cNvCxnSpPr>
            <a:cxnSpLocks/>
          </p:cNvCxnSpPr>
          <p:nvPr/>
        </p:nvCxnSpPr>
        <p:spPr>
          <a:xfrm flipV="1">
            <a:off x="10245714" y="2023812"/>
            <a:ext cx="0" cy="17668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A9A220-2DC2-4CC2-9D26-F018F75D9610}"/>
              </a:ext>
            </a:extLst>
          </p:cNvPr>
          <p:cNvCxnSpPr>
            <a:cxnSpLocks/>
          </p:cNvCxnSpPr>
          <p:nvPr/>
        </p:nvCxnSpPr>
        <p:spPr>
          <a:xfrm flipV="1">
            <a:off x="6343737" y="2171700"/>
            <a:ext cx="0" cy="1636944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C3F0B9-530F-4453-8216-F5D4F34D0E05}"/>
              </a:ext>
            </a:extLst>
          </p:cNvPr>
          <p:cNvSpPr txBox="1"/>
          <p:nvPr/>
        </p:nvSpPr>
        <p:spPr>
          <a:xfrm rot="16200000">
            <a:off x="10237414" y="3308361"/>
            <a:ext cx="742026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ether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A57BB-4B0F-4969-945B-F841621B3A66}"/>
              </a:ext>
            </a:extLst>
          </p:cNvPr>
          <p:cNvSpPr txBox="1"/>
          <p:nvPr/>
        </p:nvSpPr>
        <p:spPr>
          <a:xfrm>
            <a:off x="9405547" y="3553965"/>
            <a:ext cx="742026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ether 5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AAA7B1-6DFC-4C86-B8D7-B67FF27F08BB}"/>
              </a:ext>
            </a:extLst>
          </p:cNvPr>
          <p:cNvGrpSpPr/>
          <p:nvPr/>
        </p:nvGrpSpPr>
        <p:grpSpPr>
          <a:xfrm>
            <a:off x="2644180" y="2701865"/>
            <a:ext cx="1710881" cy="981839"/>
            <a:chOff x="2644180" y="2701865"/>
            <a:chExt cx="1710881" cy="981839"/>
          </a:xfrm>
        </p:grpSpPr>
        <p:pic>
          <p:nvPicPr>
            <p:cNvPr id="58" name="Picture 2" descr="Image result for wifi icon">
              <a:extLst>
                <a:ext uri="{FF2B5EF4-FFF2-40B4-BE49-F238E27FC236}">
                  <a16:creationId xmlns:a16="http://schemas.microsoft.com/office/drawing/2014/main" id="{A2D8C533-6904-43CA-BB93-24DD35838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298" y="3267552"/>
              <a:ext cx="416152" cy="41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ADAA9B-C6AC-4BBF-8B3E-489AB3DC40B9}"/>
                </a:ext>
              </a:extLst>
            </p:cNvPr>
            <p:cNvSpPr txBox="1"/>
            <p:nvPr/>
          </p:nvSpPr>
          <p:spPr>
            <a:xfrm>
              <a:off x="2644180" y="2701865"/>
              <a:ext cx="1710881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NetFund-Corporate</a:t>
              </a:r>
              <a:endParaRPr lang="bg-BG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9BA9DF-9992-4EDB-8E03-C6605BE2B4A9}"/>
              </a:ext>
            </a:extLst>
          </p:cNvPr>
          <p:cNvGrpSpPr/>
          <p:nvPr/>
        </p:nvGrpSpPr>
        <p:grpSpPr>
          <a:xfrm>
            <a:off x="1135553" y="2718080"/>
            <a:ext cx="1403553" cy="959099"/>
            <a:chOff x="1175026" y="2721250"/>
            <a:chExt cx="1403553" cy="95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62F4E3-3575-486C-AD45-2746A273387B}"/>
                </a:ext>
              </a:extLst>
            </p:cNvPr>
            <p:cNvSpPr txBox="1"/>
            <p:nvPr/>
          </p:nvSpPr>
          <p:spPr>
            <a:xfrm>
              <a:off x="1175026" y="2721250"/>
              <a:ext cx="1403553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NetFund-Guest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0E5090-13C1-4542-8023-6045C52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610" y="3299882"/>
              <a:ext cx="434162" cy="380467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A8E0B7E-FF66-4B17-A673-0573EEE35F37}"/>
              </a:ext>
            </a:extLst>
          </p:cNvPr>
          <p:cNvSpPr txBox="1"/>
          <p:nvPr/>
        </p:nvSpPr>
        <p:spPr>
          <a:xfrm>
            <a:off x="1785491" y="4182847"/>
            <a:ext cx="1358092" cy="6802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Ruckus AP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ZoneFlex 7363</a:t>
            </a:r>
            <a:endParaRPr lang="bg-BG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B0AD7C-D6F2-4111-8DE1-9B5821C1AAB9}"/>
              </a:ext>
            </a:extLst>
          </p:cNvPr>
          <p:cNvSpPr txBox="1"/>
          <p:nvPr/>
        </p:nvSpPr>
        <p:spPr>
          <a:xfrm>
            <a:off x="5623401" y="4195303"/>
            <a:ext cx="139630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Cisco 3560 PoE</a:t>
            </a:r>
            <a:endParaRPr lang="bg-BG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8208DD-FF38-45A8-9892-B48F1BB2A496}"/>
              </a:ext>
            </a:extLst>
          </p:cNvPr>
          <p:cNvSpPr txBox="1"/>
          <p:nvPr/>
        </p:nvSpPr>
        <p:spPr>
          <a:xfrm>
            <a:off x="9641643" y="4165482"/>
            <a:ext cx="1398488" cy="6802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MikroTik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RB951Ui-2HnD</a:t>
            </a:r>
            <a:endParaRPr lang="bg-BG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5AE2306-1A85-42E2-BF1F-CD55F8A4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0400" y="3783472"/>
            <a:ext cx="628585" cy="45603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885AE0-E6F2-4B51-8F24-357A1C65F03A}"/>
              </a:ext>
            </a:extLst>
          </p:cNvPr>
          <p:cNvCxnSpPr>
            <a:cxnSpLocks/>
          </p:cNvCxnSpPr>
          <p:nvPr/>
        </p:nvCxnSpPr>
        <p:spPr>
          <a:xfrm>
            <a:off x="10381951" y="2023812"/>
            <a:ext cx="0" cy="182155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3BFFA7-C6A1-4A3D-BCE4-F60F6A44EE9F}"/>
              </a:ext>
            </a:extLst>
          </p:cNvPr>
          <p:cNvCxnSpPr>
            <a:cxnSpLocks/>
          </p:cNvCxnSpPr>
          <p:nvPr/>
        </p:nvCxnSpPr>
        <p:spPr>
          <a:xfrm>
            <a:off x="6292559" y="2226401"/>
            <a:ext cx="0" cy="16038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617E33B-7C43-4009-A8E2-668FC294C2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2616" y="3798975"/>
            <a:ext cx="503756" cy="5037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5497CC2-70D5-447D-BA09-A88DA731A8E4}"/>
              </a:ext>
            </a:extLst>
          </p:cNvPr>
          <p:cNvSpPr txBox="1"/>
          <p:nvPr/>
        </p:nvSpPr>
        <p:spPr>
          <a:xfrm>
            <a:off x="10196946" y="6174127"/>
            <a:ext cx="1623491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</a:rPr>
              <a:t>Demo - scenario 2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79756-1D90-4276-A941-2C1CEC2CC137}"/>
              </a:ext>
            </a:extLst>
          </p:cNvPr>
          <p:cNvSpPr txBox="1"/>
          <p:nvPr/>
        </p:nvSpPr>
        <p:spPr>
          <a:xfrm rot="16200000">
            <a:off x="5803734" y="3355063"/>
            <a:ext cx="62443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fa0/3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F98981-3A23-4B02-B8CA-4386F119BAD6}"/>
              </a:ext>
            </a:extLst>
          </p:cNvPr>
          <p:cNvSpPr txBox="1"/>
          <p:nvPr/>
        </p:nvSpPr>
        <p:spPr>
          <a:xfrm>
            <a:off x="7750404" y="3501393"/>
            <a:ext cx="1172464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4"/>
                </a:solidFill>
              </a:rPr>
              <a:t>10.23.23.0/24</a:t>
            </a:r>
            <a:endParaRPr lang="bg-BG" sz="1200" dirty="0">
              <a:solidFill>
                <a:schemeClr val="accent4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80BAC8-D511-4B78-B875-BE22EC0BF9B1}"/>
              </a:ext>
            </a:extLst>
          </p:cNvPr>
          <p:cNvSpPr txBox="1"/>
          <p:nvPr/>
        </p:nvSpPr>
        <p:spPr>
          <a:xfrm rot="16200000">
            <a:off x="5297352" y="2645251"/>
            <a:ext cx="1172464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4"/>
                </a:solidFill>
              </a:rPr>
              <a:t>10.13.13.0/24</a:t>
            </a:r>
            <a:endParaRPr lang="bg-BG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41297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D0D20-B8F9-40FE-B3F0-4A35F559A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DHCP server for both VLANs is the (Windows) Server</a:t>
            </a:r>
          </a:p>
          <a:p>
            <a:r>
              <a:rPr lang="en-US" dirty="0"/>
              <a:t>Cisco is routing the VLANs, MikroTik is making NAT to “outside”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B80F2-9758-4E77-B951-4F421B7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details – scenario 2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7C9E-EF79-4E19-830D-66F559B206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B74FE5-79C8-4664-ABC8-12104047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35868"/>
              </p:ext>
            </p:extLst>
          </p:nvPr>
        </p:nvGraphicFramePr>
        <p:xfrm>
          <a:off x="979054" y="2742130"/>
          <a:ext cx="10437092" cy="3198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8546">
                  <a:extLst>
                    <a:ext uri="{9D8B030D-6E8A-4147-A177-3AD203B41FA5}">
                      <a16:colId xmlns:a16="http://schemas.microsoft.com/office/drawing/2014/main" val="3866810768"/>
                    </a:ext>
                  </a:extLst>
                </a:gridCol>
                <a:gridCol w="5218546">
                  <a:extLst>
                    <a:ext uri="{9D8B030D-6E8A-4147-A177-3AD203B41FA5}">
                      <a16:colId xmlns:a16="http://schemas.microsoft.com/office/drawing/2014/main" val="39706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Device, interface</a:t>
                      </a:r>
                      <a:endParaRPr lang="bg-BG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  <a:endParaRPr lang="bg-BG" sz="2398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4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10.5.5.3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57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10.10.10.3</a:t>
                      </a:r>
                      <a:endParaRPr lang="bg-B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8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fa0/3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10.13.13.3</a:t>
                      </a:r>
                      <a:endParaRPr lang="bg-BG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20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fa0/2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10.23.23.3</a:t>
                      </a:r>
                      <a:endParaRPr lang="bg-BG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254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Corporate server (Web and DNS)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10.13.13.101</a:t>
                      </a:r>
                      <a:endParaRPr lang="bg-BG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0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MikroTik, ether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10.23.23.1</a:t>
                      </a:r>
                      <a:endParaRPr lang="bg-BG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921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38826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12291</TotalTime>
  <Words>454</Words>
  <Application>Microsoft Office PowerPoint</Application>
  <PresentationFormat>Widescreen</PresentationFormat>
  <Paragraphs>127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Demonstrations with physical devices</vt:lpstr>
      <vt:lpstr>Table of Contents</vt:lpstr>
      <vt:lpstr>PowerPoint Presentation</vt:lpstr>
      <vt:lpstr>PowerPoint Presentation</vt:lpstr>
      <vt:lpstr>PowerPoint Presentation</vt:lpstr>
      <vt:lpstr>Topology details – scenario 1</vt:lpstr>
      <vt:lpstr>PowerPoint Presentation</vt:lpstr>
      <vt:lpstr>PowerPoint Presentation</vt:lpstr>
      <vt:lpstr>Topology details – scenario 2</vt:lpstr>
      <vt:lpstr>Summary</vt:lpstr>
      <vt:lpstr>PowerPoint Presentation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527</cp:revision>
  <dcterms:created xsi:type="dcterms:W3CDTF">2018-05-23T13:08:44Z</dcterms:created>
  <dcterms:modified xsi:type="dcterms:W3CDTF">2022-05-31T11:46:09Z</dcterms:modified>
</cp:coreProperties>
</file>