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4" r:id="rId2"/>
  </p:sldMasterIdLst>
  <p:notesMasterIdLst>
    <p:notesMasterId r:id="rId52"/>
  </p:notesMasterIdLst>
  <p:handoutMasterIdLst>
    <p:handoutMasterId r:id="rId53"/>
  </p:handoutMasterIdLst>
  <p:sldIdLst>
    <p:sldId id="274" r:id="rId3"/>
    <p:sldId id="276" r:id="rId4"/>
    <p:sldId id="353" r:id="rId5"/>
    <p:sldId id="553" r:id="rId6"/>
    <p:sldId id="554" r:id="rId7"/>
    <p:sldId id="555" r:id="rId8"/>
    <p:sldId id="598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97" r:id="rId18"/>
    <p:sldId id="566" r:id="rId19"/>
    <p:sldId id="567" r:id="rId20"/>
    <p:sldId id="568" r:id="rId21"/>
    <p:sldId id="569" r:id="rId22"/>
    <p:sldId id="570" r:id="rId23"/>
    <p:sldId id="571" r:id="rId24"/>
    <p:sldId id="574" r:id="rId25"/>
    <p:sldId id="575" r:id="rId26"/>
    <p:sldId id="576" r:id="rId27"/>
    <p:sldId id="577" r:id="rId28"/>
    <p:sldId id="578" r:id="rId29"/>
    <p:sldId id="572" r:id="rId30"/>
    <p:sldId id="579" r:id="rId31"/>
    <p:sldId id="581" r:id="rId32"/>
    <p:sldId id="582" r:id="rId33"/>
    <p:sldId id="583" r:id="rId34"/>
    <p:sldId id="584" r:id="rId35"/>
    <p:sldId id="585" r:id="rId36"/>
    <p:sldId id="600" r:id="rId37"/>
    <p:sldId id="573" r:id="rId38"/>
    <p:sldId id="586" r:id="rId39"/>
    <p:sldId id="587" r:id="rId40"/>
    <p:sldId id="588" r:id="rId41"/>
    <p:sldId id="589" r:id="rId42"/>
    <p:sldId id="590" r:id="rId43"/>
    <p:sldId id="591" r:id="rId44"/>
    <p:sldId id="592" r:id="rId45"/>
    <p:sldId id="528" r:id="rId46"/>
    <p:sldId id="349" r:id="rId47"/>
    <p:sldId id="401" r:id="rId48"/>
    <p:sldId id="603" r:id="rId49"/>
    <p:sldId id="602" r:id="rId50"/>
    <p:sldId id="29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1. Device Memory Components" id="{BC4A3995-4CED-4320-A673-95328C9C809D}">
          <p14:sldIdLst>
            <p14:sldId id="353"/>
            <p14:sldId id="553"/>
            <p14:sldId id="554"/>
            <p14:sldId id="555"/>
            <p14:sldId id="598"/>
          </p14:sldIdLst>
        </p14:section>
        <p14:section name="2. Accessing network devices" id="{EEFFDB3F-22AA-4C80-A4D9-981D5537912C}">
          <p14:sldIdLst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97"/>
          </p14:sldIdLst>
        </p14:section>
        <p14:section name="3. Securing network device access" id="{69FD87CA-61F9-4906-9E18-AB98CD11579C}">
          <p14:sldIdLst>
            <p14:sldId id="566"/>
            <p14:sldId id="567"/>
            <p14:sldId id="568"/>
            <p14:sldId id="569"/>
            <p14:sldId id="570"/>
            <p14:sldId id="571"/>
            <p14:sldId id="574"/>
            <p14:sldId id="575"/>
            <p14:sldId id="576"/>
            <p14:sldId id="577"/>
            <p14:sldId id="578"/>
          </p14:sldIdLst>
        </p14:section>
        <p14:section name="4. Introduction to VLANs" id="{9DA5BA74-C5E0-4BBB-BE34-5EAC16DFBD28}">
          <p14:sldIdLst>
            <p14:sldId id="572"/>
            <p14:sldId id="579"/>
            <p14:sldId id="581"/>
            <p14:sldId id="582"/>
            <p14:sldId id="583"/>
            <p14:sldId id="584"/>
            <p14:sldId id="585"/>
            <p14:sldId id="600"/>
          </p14:sldIdLst>
        </p14:section>
        <p14:section name="5. VLAN details" id="{43735B29-9ECF-4FA5-B419-B9390484E504}">
          <p14:sldIdLst>
            <p14:sldId id="573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01"/>
            <p14:sldId id="603"/>
            <p14:sldId id="602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2F8"/>
    <a:srgbClr val="F87474"/>
    <a:srgbClr val="F973B0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20" autoAdjust="0"/>
  </p:normalViewPr>
  <p:slideViewPr>
    <p:cSldViewPr snapToGrid="0" showGuides="1">
      <p:cViewPr varScale="1">
        <p:scale>
          <a:sx n="80" d="100"/>
          <a:sy n="80" d="100"/>
        </p:scale>
        <p:origin x="64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2022-05-01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94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666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3341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106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14549" y="2464284"/>
            <a:ext cx="2780822" cy="300954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9759" y="1198644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21DD94-A573-4BB9-B7F1-1D575E31FA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05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9215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41731" y="2464285"/>
            <a:ext cx="2553639" cy="2763680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1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142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581" y="2374047"/>
            <a:ext cx="2700285" cy="2922387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2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4716" y="2374047"/>
            <a:ext cx="2457149" cy="265925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61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653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252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4D6003-8C5F-4462-A86F-8F583D2B03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99" y="245591"/>
            <a:ext cx="1882262" cy="7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5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9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233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715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552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35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471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7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76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485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9757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675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23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602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77" r:id="rId3"/>
    <p:sldLayoutId id="2147483691" r:id="rId4"/>
    <p:sldLayoutId id="2147483678" r:id="rId5"/>
    <p:sldLayoutId id="2147483679" r:id="rId6"/>
    <p:sldLayoutId id="2147483680" r:id="rId7"/>
    <p:sldLayoutId id="2147483681" r:id="rId8"/>
    <p:sldLayoutId id="2147483692" r:id="rId9"/>
    <p:sldLayoutId id="2147483682" r:id="rId10"/>
    <p:sldLayoutId id="2147483683" r:id="rId11"/>
    <p:sldLayoutId id="2147483684" r:id="rId12"/>
    <p:sldLayoutId id="2147483685" r:id="rId13"/>
    <p:sldLayoutId id="2147483693" r:id="rId14"/>
    <p:sldLayoutId id="2147483686" r:id="rId15"/>
    <p:sldLayoutId id="2147483688" r:id="rId16"/>
    <p:sldLayoutId id="2147483689" r:id="rId17"/>
    <p:sldLayoutId id="2147483687" r:id="rId18"/>
    <p:sldLayoutId id="2147483715" r:id="rId19"/>
    <p:sldLayoutId id="214748371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2022-05-01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7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9.png"/><Relationship Id="rId21" Type="http://schemas.openxmlformats.org/officeDocument/2006/relationships/image" Target="../media/image78.png"/><Relationship Id="rId7" Type="http://schemas.openxmlformats.org/officeDocument/2006/relationships/image" Target="../media/image7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70.png"/><Relationship Id="rId15" Type="http://schemas.openxmlformats.org/officeDocument/2006/relationships/image" Target="../media/image75.jpeg"/><Relationship Id="rId23" Type="http://schemas.openxmlformats.org/officeDocument/2006/relationships/image" Target="../media/image7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2.png"/><Relationship Id="rId4" Type="http://schemas.openxmlformats.org/officeDocument/2006/relationships/hyperlink" Target="https://www.youtube.com/c/CodeItUpwithIvo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000415"/>
            <a:ext cx="10965303" cy="688639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Lecture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117761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Network Access, Security and VLANs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4D8C70-57B4-4B7E-86AA-A2082A60C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798" y="1883069"/>
            <a:ext cx="5730403" cy="236181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accent6">
                <a:lumMod val="1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8A50-40DE-436B-BA2F-2D91085CE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686" y="1369312"/>
            <a:ext cx="5851108" cy="5027884"/>
          </a:xfrm>
        </p:spPr>
        <p:txBody>
          <a:bodyPr>
            <a:normAutofit fontScale="92500"/>
          </a:bodyPr>
          <a:lstStyle/>
          <a:p>
            <a:r>
              <a:rPr lang="en-US" dirty="0"/>
              <a:t>Dedicated channel for </a:t>
            </a:r>
            <a:br>
              <a:rPr lang="en-US" dirty="0"/>
            </a:br>
            <a:r>
              <a:rPr lang="en-US" dirty="0"/>
              <a:t>management only</a:t>
            </a:r>
          </a:p>
          <a:p>
            <a:r>
              <a:rPr lang="en-US" dirty="0"/>
              <a:t>Needs terminal emulator 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sz="3200" dirty="0"/>
              <a:t>(Putty, </a:t>
            </a:r>
            <a:r>
              <a:rPr lang="en-US" sz="3200" dirty="0" err="1"/>
              <a:t>SecureCRT</a:t>
            </a:r>
            <a:r>
              <a:rPr lang="en-US" sz="3200" dirty="0"/>
              <a:t>, etc.)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No IP addresses are required</a:t>
            </a:r>
          </a:p>
          <a:p>
            <a:r>
              <a:rPr lang="en-US" dirty="0"/>
              <a:t>More secure &amp; reliable for </a:t>
            </a:r>
            <a:br>
              <a:rPr lang="en-US" dirty="0"/>
            </a:br>
            <a:r>
              <a:rPr lang="en-US" dirty="0"/>
              <a:t>management</a:t>
            </a:r>
          </a:p>
          <a:p>
            <a:r>
              <a:rPr lang="en-US" dirty="0"/>
              <a:t>Traffic is local and not routed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B728E-AAC2-4C2D-93CA-A84E7E2F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management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683F8-36A1-41F4-BF99-AC5961C34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B5646-558B-4FCC-A88C-25F3E5D63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0" y="2086568"/>
            <a:ext cx="5440856" cy="3124199"/>
          </a:xfrm>
          <a:prstGeom prst="round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83682841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2E40-C58F-4DAB-8878-99C43BF91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7570" y="1401994"/>
            <a:ext cx="5507349" cy="4750972"/>
          </a:xfrm>
        </p:spPr>
        <p:txBody>
          <a:bodyPr/>
          <a:lstStyle/>
          <a:p>
            <a:r>
              <a:rPr lang="en-US" dirty="0"/>
              <a:t>Typical default </a:t>
            </a:r>
            <a:br>
              <a:rPr lang="en-US" dirty="0"/>
            </a:br>
            <a:r>
              <a:rPr lang="en-US" dirty="0"/>
              <a:t>configuration for a terminal emulator</a:t>
            </a:r>
          </a:p>
          <a:p>
            <a:r>
              <a:rPr lang="en-US" dirty="0"/>
              <a:t>Consult the device </a:t>
            </a:r>
            <a:br>
              <a:rPr lang="en-US" dirty="0"/>
            </a:br>
            <a:r>
              <a:rPr lang="en-US" dirty="0"/>
              <a:t>documentation if not using the defaults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B16F8-058B-441A-8FCE-91BFC95E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management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BBD24-4E83-42D1-8FBB-BCA99C78F9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943A0-96B5-4482-AAF5-427E7D5B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1" y="1507438"/>
            <a:ext cx="5284134" cy="4129357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304340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18F7-9964-4E6E-A190-261FF247E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1631" y="1429652"/>
            <a:ext cx="5561741" cy="4844999"/>
          </a:xfrm>
        </p:spPr>
        <p:txBody>
          <a:bodyPr>
            <a:normAutofit/>
          </a:bodyPr>
          <a:lstStyle/>
          <a:p>
            <a:r>
              <a:rPr lang="en-US" sz="3200" dirty="0"/>
              <a:t>Management session on top of existing data connection</a:t>
            </a:r>
          </a:p>
          <a:p>
            <a:r>
              <a:rPr lang="en-US" sz="3200" dirty="0"/>
              <a:t>Needs L3 connectivity – </a:t>
            </a:r>
            <a:br>
              <a:rPr lang="en-US" sz="3200" dirty="0"/>
            </a:br>
            <a:r>
              <a:rPr lang="en-US" sz="3200" dirty="0">
                <a:solidFill>
                  <a:srgbClr val="F0A22E"/>
                </a:solidFill>
              </a:rPr>
              <a:t>IP addresses are required</a:t>
            </a:r>
          </a:p>
          <a:p>
            <a:r>
              <a:rPr lang="en-US" sz="3200" dirty="0"/>
              <a:t>More convenient to use </a:t>
            </a:r>
            <a:br>
              <a:rPr lang="en-US" sz="3200" dirty="0"/>
            </a:br>
            <a:r>
              <a:rPr lang="en-US" sz="3200" dirty="0"/>
              <a:t>but not always secure and </a:t>
            </a:r>
            <a:br>
              <a:rPr lang="en-US" sz="3200" dirty="0"/>
            </a:br>
            <a:r>
              <a:rPr lang="en-US" sz="3200" dirty="0"/>
              <a:t>reliable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7621E-C9F2-4DC5-ACA9-30F3B6BD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In-band management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ACC29-8608-4256-8361-E3CA66DCA1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64555E-BCF2-4D04-ABC1-7834B5857373}"/>
              </a:ext>
            </a:extLst>
          </p:cNvPr>
          <p:cNvGrpSpPr/>
          <p:nvPr/>
        </p:nvGrpSpPr>
        <p:grpSpPr>
          <a:xfrm>
            <a:off x="268628" y="2204818"/>
            <a:ext cx="5827372" cy="2752193"/>
            <a:chOff x="2894012" y="1933366"/>
            <a:chExt cx="7006169" cy="27533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BBBA0C9-6956-46EE-BCBD-2450B831227D}"/>
                </a:ext>
              </a:extLst>
            </p:cNvPr>
            <p:cNvGrpSpPr/>
            <p:nvPr/>
          </p:nvGrpSpPr>
          <p:grpSpPr>
            <a:xfrm>
              <a:off x="2894012" y="1933366"/>
              <a:ext cx="7006169" cy="2753363"/>
              <a:chOff x="2894012" y="1933366"/>
              <a:chExt cx="7006169" cy="275336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023B009-1B55-474A-8367-C2361A529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4012" y="1933366"/>
                <a:ext cx="7006169" cy="2753363"/>
              </a:xfrm>
              <a:prstGeom prst="rect">
                <a:avLst/>
              </a:prstGeom>
              <a:solidFill>
                <a:srgbClr val="000000">
                  <a:shade val="95000"/>
                </a:srgbClr>
              </a:solidFill>
              <a:ln w="12700" cap="sq">
                <a:solidFill>
                  <a:srgbClr val="000000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55EA51A-3704-4CBA-BDDE-B51DAEC8B718}"/>
                  </a:ext>
                </a:extLst>
              </p:cNvPr>
              <p:cNvSpPr/>
              <p:nvPr/>
            </p:nvSpPr>
            <p:spPr>
              <a:xfrm>
                <a:off x="3503612" y="2667000"/>
                <a:ext cx="3124200" cy="381000"/>
              </a:xfrm>
              <a:prstGeom prst="roundRect">
                <a:avLst/>
              </a:prstGeom>
              <a:solidFill>
                <a:srgbClr val="FFC000">
                  <a:alpha val="25098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</p:grp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2D2FBFBD-9579-403F-A6EA-A062EED64873}"/>
                </a:ext>
              </a:extLst>
            </p:cNvPr>
            <p:cNvSpPr/>
            <p:nvPr/>
          </p:nvSpPr>
          <p:spPr>
            <a:xfrm>
              <a:off x="4951412" y="3124200"/>
              <a:ext cx="228600" cy="457200"/>
            </a:xfrm>
            <a:prstGeom prst="downArrow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2528053119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F5CBD-3630-410E-AE63-26F6E2BA8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54059" y="1347538"/>
            <a:ext cx="5507349" cy="4951180"/>
          </a:xfrm>
        </p:spPr>
        <p:txBody>
          <a:bodyPr>
            <a:normAutofit/>
          </a:bodyPr>
          <a:lstStyle/>
          <a:p>
            <a:r>
              <a:rPr lang="en-US" sz="3200" dirty="0"/>
              <a:t>Common protocol for </a:t>
            </a:r>
            <a:br>
              <a:rPr lang="en-US" sz="3200" dirty="0"/>
            </a:br>
            <a:r>
              <a:rPr lang="en-US" sz="3200" dirty="0"/>
              <a:t>managing networking </a:t>
            </a:r>
            <a:br>
              <a:rPr lang="en-US" sz="3200" dirty="0"/>
            </a:br>
            <a:r>
              <a:rPr lang="en-US" sz="3200" dirty="0"/>
              <a:t>devices</a:t>
            </a:r>
          </a:p>
          <a:p>
            <a:r>
              <a:rPr lang="en-US" sz="3200" dirty="0"/>
              <a:t>Works on TCP port 23 </a:t>
            </a:r>
            <a:br>
              <a:rPr lang="en-US" sz="3200" dirty="0"/>
            </a:br>
            <a:r>
              <a:rPr lang="en-US" sz="3200" dirty="0"/>
              <a:t>(by default)</a:t>
            </a:r>
          </a:p>
          <a:p>
            <a:r>
              <a:rPr lang="en-US" sz="3200" dirty="0"/>
              <a:t>Low security – does not </a:t>
            </a:r>
            <a:br>
              <a:rPr lang="en-US" sz="3200" dirty="0"/>
            </a:br>
            <a:r>
              <a:rPr lang="en-US" sz="3200" dirty="0"/>
              <a:t>provide encryption</a:t>
            </a:r>
          </a:p>
          <a:p>
            <a:r>
              <a:rPr lang="en-US" sz="3200" dirty="0"/>
              <a:t>Easy to configure and use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F84D4-B128-41BA-B8EE-98891CD2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18CC5-A2D3-4C7E-A8E2-A0DF9AF84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5A8FA-9953-46FD-9093-2857E70A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3" y="2360683"/>
            <a:ext cx="4937393" cy="2338765"/>
          </a:xfrm>
          <a:prstGeom prst="rect">
            <a:avLst/>
          </a:prstGeom>
          <a:ln w="28575">
            <a:solidFill>
              <a:schemeClr val="accent6">
                <a:lumMod val="1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13977385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2584-BB16-4662-8F61-EED4D5292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1911" y="1369312"/>
            <a:ext cx="5914232" cy="5027884"/>
          </a:xfrm>
        </p:spPr>
        <p:txBody>
          <a:bodyPr>
            <a:normAutofit/>
          </a:bodyPr>
          <a:lstStyle/>
          <a:p>
            <a:r>
              <a:rPr lang="en-US" sz="3200" dirty="0"/>
              <a:t>SSH (Secure Shell) – the </a:t>
            </a:r>
            <a:br>
              <a:rPr lang="en-US" sz="3200" dirty="0"/>
            </a:br>
            <a:r>
              <a:rPr lang="en-US" sz="3200" dirty="0"/>
              <a:t>secure alternative of Telnet</a:t>
            </a:r>
          </a:p>
          <a:p>
            <a:r>
              <a:rPr lang="en-US" sz="3200" dirty="0"/>
              <a:t>Uses public-key cryptography </a:t>
            </a:r>
            <a:br>
              <a:rPr lang="en-US" sz="3200" dirty="0"/>
            </a:br>
            <a:r>
              <a:rPr lang="en-US" sz="3200" dirty="0"/>
              <a:t>to authenticate the remote </a:t>
            </a:r>
            <a:br>
              <a:rPr lang="en-US" sz="3200" dirty="0"/>
            </a:br>
            <a:r>
              <a:rPr lang="en-US" sz="3200" dirty="0"/>
              <a:t>computer</a:t>
            </a:r>
          </a:p>
          <a:p>
            <a:r>
              <a:rPr lang="en-US" sz="3200" dirty="0"/>
              <a:t>Works on TCP port 22 </a:t>
            </a:r>
            <a:br>
              <a:rPr lang="en-US" sz="3200" dirty="0"/>
            </a:br>
            <a:r>
              <a:rPr lang="en-US" sz="3000" dirty="0"/>
              <a:t>(by default)</a:t>
            </a:r>
          </a:p>
          <a:p>
            <a:r>
              <a:rPr lang="en-US" sz="3200" dirty="0"/>
              <a:t>A bit more difficult to setup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A48425-98C7-410A-AD2A-EDDA2F3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(Secure Shell)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1A8E-A652-4AD8-BB72-D5DB834320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4FA03-ACC5-437F-B0A2-412D8CE9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5" y="2324561"/>
            <a:ext cx="4977456" cy="22088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405388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142F-13A4-4341-A133-C47FB6E32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1234" y="1279804"/>
            <a:ext cx="5769590" cy="50278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SNMP - Simple Network </a:t>
            </a:r>
            <a:br>
              <a:rPr lang="en-US" dirty="0"/>
            </a:br>
            <a:r>
              <a:rPr lang="en-US" dirty="0"/>
              <a:t>Management Protocol</a:t>
            </a:r>
          </a:p>
          <a:p>
            <a:r>
              <a:rPr lang="en-US" dirty="0"/>
              <a:t>Used to </a:t>
            </a:r>
            <a:r>
              <a:rPr lang="en-US" dirty="0">
                <a:solidFill>
                  <a:schemeClr val="bg1"/>
                </a:solidFill>
              </a:rPr>
              <a:t>collect data </a:t>
            </a:r>
            <a:r>
              <a:rPr lang="en-US" dirty="0"/>
              <a:t>about </a:t>
            </a:r>
            <a:br>
              <a:rPr lang="en-US" dirty="0"/>
            </a:br>
            <a:r>
              <a:rPr lang="en-US" dirty="0"/>
              <a:t>managed devices on an IP </a:t>
            </a:r>
            <a:br>
              <a:rPr lang="en-US" dirty="0"/>
            </a:br>
            <a:r>
              <a:rPr lang="en-US" dirty="0"/>
              <a:t>network</a:t>
            </a:r>
          </a:p>
          <a:p>
            <a:r>
              <a:rPr lang="en-US" dirty="0"/>
              <a:t>Can also be used to </a:t>
            </a:r>
            <a:r>
              <a:rPr lang="en-US" dirty="0">
                <a:solidFill>
                  <a:schemeClr val="bg1"/>
                </a:solidFill>
              </a:rPr>
              <a:t>push</a:t>
            </a:r>
            <a:r>
              <a:rPr lang="en-US" dirty="0">
                <a:solidFill>
                  <a:srgbClr val="F0A22E"/>
                </a:solidFill>
              </a:rPr>
              <a:t> </a:t>
            </a:r>
            <a:br>
              <a:rPr lang="en-US" dirty="0">
                <a:solidFill>
                  <a:srgbClr val="F0A22E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to the devices</a:t>
            </a:r>
          </a:p>
          <a:p>
            <a:r>
              <a:rPr lang="en-US" dirty="0"/>
              <a:t>A lot of Network Management </a:t>
            </a:r>
            <a:br>
              <a:rPr lang="en-US" dirty="0"/>
            </a:br>
            <a:r>
              <a:rPr lang="en-US" dirty="0"/>
              <a:t>Systems use SNMP as their </a:t>
            </a:r>
            <a:br>
              <a:rPr lang="en-US" dirty="0"/>
            </a:br>
            <a:r>
              <a:rPr lang="en-US" dirty="0"/>
              <a:t>underlying protocol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492D4-BA5B-47F4-87FD-E7914ED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overview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6B4CE-F116-40F3-8781-5F5A318F32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0800DA9C-28BA-4929-AFA6-ACE0B42D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22" y="1762374"/>
            <a:ext cx="3897188" cy="36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1811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F08AFA-5077-41B1-8D8F-2C5DB26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304338"/>
            <a:ext cx="11818096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SNMP v1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poor security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not very good performance</a:t>
            </a:r>
          </a:p>
          <a:p>
            <a:r>
              <a:rPr lang="en-US" dirty="0"/>
              <a:t>SNMP v2c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poor security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better performance</a:t>
            </a:r>
          </a:p>
          <a:p>
            <a:r>
              <a:rPr lang="en-US" dirty="0"/>
              <a:t>SNMP v3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Secure and with good performance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More difficult to configure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536E5-B12D-4AC1-9162-B541FBD4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Versions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24F9-A35C-4A93-9211-09C53A02F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3765"/>
      </p:ext>
    </p:extLst>
  </p:cSld>
  <p:clrMapOvr>
    <a:masterClrMapping/>
  </p:clrMapOvr>
  <p:transition spd="slow" advClick="0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284767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Securing network device access</a:t>
            </a:r>
          </a:p>
        </p:txBody>
      </p:sp>
    </p:spTree>
    <p:extLst>
      <p:ext uri="{BB962C8B-B14F-4D97-AF65-F5344CB8AC3E}">
        <p14:creationId xmlns:p14="http://schemas.microsoft.com/office/powerpoint/2010/main" val="2723926942"/>
      </p:ext>
    </p:extLst>
  </p:cSld>
  <p:clrMapOvr>
    <a:masterClrMapping/>
  </p:clrMapOvr>
  <p:transition spd="slow" advClick="0" advTm="5000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AB4FE-F974-4399-A860-AC0B4E093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88637"/>
          </a:xfrm>
        </p:spPr>
        <p:txBody>
          <a:bodyPr>
            <a:normAutofit/>
          </a:bodyPr>
          <a:lstStyle/>
          <a:p>
            <a:r>
              <a:rPr lang="en-US" u="sng" dirty="0"/>
              <a:t>Physical security (often underestimated)</a:t>
            </a:r>
          </a:p>
          <a:p>
            <a:pPr>
              <a:buClr>
                <a:schemeClr val="tx1"/>
              </a:buClr>
            </a:pPr>
            <a:r>
              <a:rPr lang="en-US" dirty="0"/>
              <a:t>Set passwords and privileges</a:t>
            </a:r>
          </a:p>
          <a:p>
            <a:r>
              <a:rPr lang="en-US" dirty="0"/>
              <a:t>Implement ACLs (will be discussed in the advanced course)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u="sng" dirty="0"/>
              <a:t>NOTE</a:t>
            </a:r>
            <a:r>
              <a:rPr lang="en-US" sz="3600" dirty="0"/>
              <a:t>: Different vendors use different methods for setting and resetting passwords. The next slides will focus on some </a:t>
            </a:r>
            <a:br>
              <a:rPr lang="en-US" sz="3600" dirty="0"/>
            </a:br>
            <a:r>
              <a:rPr lang="en-US" sz="3600" dirty="0"/>
              <a:t>general Cisco concepts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F5936E-F3C8-4E66-99AF-B4F3F3E7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apply device access security?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967C-3F93-4EE3-B09C-B5D2C977BC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24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7A0793-C76F-4F67-8660-8C1C1635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7" y="1573165"/>
            <a:ext cx="5176637" cy="3955426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E2FDF-4906-4DD7-B6BB-AECA648384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018" y="1301446"/>
            <a:ext cx="5859734" cy="5027884"/>
          </a:xfrm>
        </p:spPr>
        <p:txBody>
          <a:bodyPr/>
          <a:lstStyle/>
          <a:p>
            <a:r>
              <a:rPr lang="en-US" dirty="0"/>
              <a:t>The password to protect the </a:t>
            </a:r>
            <a:r>
              <a:rPr lang="en-US" dirty="0">
                <a:solidFill>
                  <a:schemeClr val="bg1"/>
                </a:solidFill>
              </a:rPr>
              <a:t>privilege exec </a:t>
            </a:r>
            <a:r>
              <a:rPr lang="en-US" dirty="0"/>
              <a:t>mode </a:t>
            </a:r>
            <a:br>
              <a:rPr lang="en-US" dirty="0"/>
            </a:br>
            <a:r>
              <a:rPr lang="en-US" dirty="0"/>
              <a:t>(privilege level 15)</a:t>
            </a:r>
          </a:p>
          <a:p>
            <a:pPr>
              <a:lnSpc>
                <a:spcPct val="80000"/>
              </a:lnSpc>
            </a:pPr>
            <a:r>
              <a:rPr lang="en-US" dirty="0"/>
              <a:t>Can be set with either:</a:t>
            </a:r>
          </a:p>
          <a:p>
            <a:pPr lvl="1">
              <a:lnSpc>
                <a:spcPct val="80000"/>
              </a:lnSpc>
            </a:pPr>
            <a:r>
              <a:rPr lang="en-US" i="1" dirty="0"/>
              <a:t>enable password</a:t>
            </a:r>
          </a:p>
          <a:p>
            <a:pPr lvl="1">
              <a:lnSpc>
                <a:spcPct val="80000"/>
              </a:lnSpc>
            </a:pPr>
            <a:r>
              <a:rPr lang="en-US" i="1" dirty="0"/>
              <a:t>enable secret</a:t>
            </a:r>
          </a:p>
          <a:p>
            <a:pPr marL="456915" lvl="1" indent="-456915">
              <a:lnSpc>
                <a:spcPct val="80000"/>
              </a:lnSpc>
              <a:buClr>
                <a:schemeClr val="tx1"/>
              </a:buClr>
              <a:buSzPct val="100000"/>
            </a:pPr>
            <a:r>
              <a:rPr lang="en-US" sz="3398" dirty="0"/>
              <a:t>Recommended to use </a:t>
            </a:r>
            <a:r>
              <a:rPr lang="en-US" sz="3398" dirty="0">
                <a:solidFill>
                  <a:schemeClr val="bg1"/>
                </a:solidFill>
              </a:rPr>
              <a:t>enable secret</a:t>
            </a:r>
            <a:r>
              <a:rPr lang="en-US" sz="3398" dirty="0"/>
              <a:t> for better security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965F25-7B05-429E-9E9D-FBC1AF0A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enable password/secret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2912F-B9F1-46CF-AEFD-F4C6E82ACE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3876-B940-400B-8395-A0C805D65904}"/>
              </a:ext>
            </a:extLst>
          </p:cNvPr>
          <p:cNvSpPr/>
          <p:nvPr/>
        </p:nvSpPr>
        <p:spPr>
          <a:xfrm rot="12780750">
            <a:off x="1414232" y="4782206"/>
            <a:ext cx="782268" cy="209761"/>
          </a:xfrm>
          <a:prstGeom prst="rightArrow">
            <a:avLst>
              <a:gd name="adj1" fmla="val 50000"/>
              <a:gd name="adj2" fmla="val 1183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86208509"/>
      </p:ext>
    </p:extLst>
  </p:cSld>
  <p:clrMapOvr>
    <a:masterClrMapping/>
  </p:clrMapOvr>
  <p:transition spd="slow" advClick="0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Device memory components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Accessing network devices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Securing network device access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VLANs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VLAN details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F19EBE-31C8-4BC4-91B2-90295B86A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400" dirty="0"/>
              <a:t>Two important interfaces to be protected:</a:t>
            </a:r>
          </a:p>
          <a:p>
            <a:pPr marL="1087438" lvl="2" indent="-303213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Line Console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3200" dirty="0"/>
              <a:t>–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3200" dirty="0"/>
              <a:t>the console access (out-of-band)</a:t>
            </a:r>
          </a:p>
          <a:p>
            <a:pPr marL="1087438" lvl="2" indent="-303213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Line VTY 0 N</a:t>
            </a:r>
            <a:r>
              <a:rPr lang="en-US" sz="3200" b="1" baseline="30000" dirty="0">
                <a:solidFill>
                  <a:schemeClr val="bg1"/>
                </a:solidFill>
              </a:rPr>
              <a:t>*</a:t>
            </a:r>
            <a:r>
              <a:rPr lang="en-US" sz="3200" dirty="0"/>
              <a:t> – the Telnet and/or SSH access connections </a:t>
            </a:r>
            <a:br>
              <a:rPr lang="en-US" sz="3200" dirty="0"/>
            </a:br>
            <a:r>
              <a:rPr lang="en-US" sz="3200" dirty="0"/>
              <a:t>(in-band)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D29BF-93D8-4C46-BA35-5AC6D68E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to protect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70F3-44C9-4A3B-BCFE-D0D7EC0238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ECEE5-ECFC-4587-90E5-69C8AE81DFAD}"/>
              </a:ext>
            </a:extLst>
          </p:cNvPr>
          <p:cNvSpPr/>
          <p:nvPr/>
        </p:nvSpPr>
        <p:spPr>
          <a:xfrm>
            <a:off x="190402" y="5612363"/>
            <a:ext cx="67265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141"/>
            <a:r>
              <a:rPr lang="en-US" sz="3000" b="1" dirty="0">
                <a:solidFill>
                  <a:schemeClr val="bg1"/>
                </a:solidFill>
              </a:rPr>
              <a:t>*N</a:t>
            </a:r>
            <a:r>
              <a:rPr lang="en-US" sz="3000" b="1" dirty="0">
                <a:solidFill>
                  <a:srgbClr val="F0A22E"/>
                </a:solidFill>
              </a:rPr>
              <a:t> </a:t>
            </a:r>
            <a:r>
              <a:rPr lang="en-US" sz="3000" dirty="0"/>
              <a:t>depends on the OS, usually is 15 or 63</a:t>
            </a:r>
          </a:p>
        </p:txBody>
      </p:sp>
    </p:spTree>
    <p:extLst>
      <p:ext uri="{BB962C8B-B14F-4D97-AF65-F5344CB8AC3E}">
        <p14:creationId xmlns:p14="http://schemas.microsoft.com/office/powerpoint/2010/main" val="3672852880"/>
      </p:ext>
    </p:extLst>
  </p:cSld>
  <p:clrMapOvr>
    <a:masterClrMapping/>
  </p:clrMapOvr>
  <p:transition spd="slow" advClick="0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966369-E62F-446B-AE9A-C98EC3B0E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0681"/>
            <a:ext cx="11818096" cy="513650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Each interface (console or VTY) can be configured to:</a:t>
            </a:r>
          </a:p>
          <a:p>
            <a:pPr marL="800100" lvl="2" indent="-303213">
              <a:lnSpc>
                <a:spcPct val="90000"/>
              </a:lnSpc>
            </a:pPr>
            <a:r>
              <a:rPr lang="en-US" dirty="0"/>
              <a:t>Does not ask for a password: </a:t>
            </a:r>
            <a:r>
              <a:rPr lang="en-US" sz="3400" dirty="0">
                <a:solidFill>
                  <a:schemeClr val="bg1"/>
                </a:solidFill>
              </a:rPr>
              <a:t>no login</a:t>
            </a:r>
          </a:p>
          <a:p>
            <a:pPr marL="800100" lvl="2" indent="-303213">
              <a:lnSpc>
                <a:spcPct val="90000"/>
              </a:lnSpc>
            </a:pPr>
            <a:r>
              <a:rPr lang="en-US" dirty="0"/>
              <a:t>Asks for a password: </a:t>
            </a:r>
            <a:r>
              <a:rPr lang="en-US" sz="3400" dirty="0">
                <a:solidFill>
                  <a:schemeClr val="bg1"/>
                </a:solidFill>
              </a:rPr>
              <a:t>login</a:t>
            </a:r>
          </a:p>
          <a:p>
            <a:pPr marL="800100" lvl="2" indent="-303213">
              <a:lnSpc>
                <a:spcPct val="90000"/>
              </a:lnSpc>
            </a:pPr>
            <a:r>
              <a:rPr lang="en-US" dirty="0"/>
              <a:t>Asks for a username and password: </a:t>
            </a:r>
            <a:r>
              <a:rPr lang="en-US" sz="3400" dirty="0">
                <a:solidFill>
                  <a:schemeClr val="bg1"/>
                </a:solidFill>
              </a:rPr>
              <a:t>login local</a:t>
            </a:r>
            <a:br>
              <a:rPr lang="en-US" sz="3400" dirty="0">
                <a:solidFill>
                  <a:srgbClr val="F0A22E"/>
                </a:solidFill>
              </a:rPr>
            </a:br>
            <a:r>
              <a:rPr lang="en-US" sz="3400" dirty="0"/>
              <a:t>(</a:t>
            </a:r>
            <a:r>
              <a:rPr lang="en-US" dirty="0"/>
              <a:t>Local accounts must exist to support it)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AB560-A0D2-4E03-B042-CB9C5C98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20466-FB60-419D-A45C-B5DC68E360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B7105-1E40-4BF5-A497-1440390FCE3D}"/>
              </a:ext>
            </a:extLst>
          </p:cNvPr>
          <p:cNvSpPr/>
          <p:nvPr/>
        </p:nvSpPr>
        <p:spPr>
          <a:xfrm>
            <a:off x="188815" y="5638800"/>
            <a:ext cx="6018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141" indent="0">
              <a:buNone/>
            </a:pPr>
            <a:r>
              <a:rPr lang="en-US" sz="2400" b="1" dirty="0"/>
              <a:t>* </a:t>
            </a:r>
            <a:r>
              <a:rPr lang="en-US" sz="2400" dirty="0"/>
              <a:t>These are Non-AAA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4119431760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25117-890E-4500-8781-9154D105C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default privilege levels are configured:</a:t>
            </a:r>
          </a:p>
          <a:p>
            <a:pPr lvl="1"/>
            <a:r>
              <a:rPr lang="en-US" dirty="0"/>
              <a:t>privilege </a:t>
            </a:r>
            <a:r>
              <a:rPr lang="en-US" sz="3400" dirty="0">
                <a:solidFill>
                  <a:schemeClr val="bg1"/>
                </a:solidFill>
              </a:rPr>
              <a:t>1</a:t>
            </a:r>
            <a:r>
              <a:rPr lang="en-US" dirty="0"/>
              <a:t> - this is the user exec mode </a:t>
            </a:r>
            <a:r>
              <a:rPr lang="en-US" sz="3400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/>
              <a:t>privilege </a:t>
            </a:r>
            <a:r>
              <a:rPr lang="en-US" sz="3400" dirty="0">
                <a:solidFill>
                  <a:schemeClr val="bg1"/>
                </a:solidFill>
              </a:rPr>
              <a:t>15</a:t>
            </a:r>
            <a:r>
              <a:rPr lang="en-US" dirty="0"/>
              <a:t> - this is the privileged exec mode</a:t>
            </a:r>
            <a:r>
              <a:rPr lang="en-US" sz="3400" dirty="0">
                <a:solidFill>
                  <a:srgbClr val="F0A22E"/>
                </a:solidFill>
              </a:rPr>
              <a:t> </a:t>
            </a:r>
            <a:r>
              <a:rPr lang="en-US" sz="3400" dirty="0">
                <a:solidFill>
                  <a:schemeClr val="bg1"/>
                </a:solidFill>
              </a:rPr>
              <a:t>#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You can also define custom levels numbered from </a:t>
            </a:r>
            <a:r>
              <a:rPr lang="en-US" sz="3400" dirty="0">
                <a:solidFill>
                  <a:schemeClr val="bg1"/>
                </a:solidFill>
              </a:rPr>
              <a:t>2</a:t>
            </a:r>
            <a:r>
              <a:rPr lang="en-US" sz="3400" dirty="0"/>
              <a:t> to </a:t>
            </a:r>
            <a:r>
              <a:rPr lang="en-US" sz="3400" dirty="0">
                <a:solidFill>
                  <a:schemeClr val="bg1"/>
                </a:solidFill>
              </a:rPr>
              <a:t>14</a:t>
            </a:r>
            <a:r>
              <a:rPr lang="en-US" sz="3400" dirty="0"/>
              <a:t> and:</a:t>
            </a:r>
          </a:p>
          <a:p>
            <a:pPr lvl="1"/>
            <a:r>
              <a:rPr lang="en-US" dirty="0"/>
              <a:t>Associate each level with allowed commands (use the </a:t>
            </a:r>
            <a:r>
              <a:rPr lang="en-US" sz="3400" dirty="0">
                <a:solidFill>
                  <a:schemeClr val="bg1"/>
                </a:solidFill>
              </a:rPr>
              <a:t>privilege</a:t>
            </a:r>
            <a:r>
              <a:rPr lang="en-US" dirty="0"/>
              <a:t> command)</a:t>
            </a:r>
          </a:p>
          <a:p>
            <a:pPr lvl="1"/>
            <a:r>
              <a:rPr lang="en-US" dirty="0"/>
              <a:t>Assign a password to level n (</a:t>
            </a:r>
            <a:r>
              <a:rPr lang="en-US" sz="3400" dirty="0">
                <a:solidFill>
                  <a:schemeClr val="bg1"/>
                </a:solidFill>
              </a:rPr>
              <a:t>enable secret level n </a:t>
            </a:r>
            <a:r>
              <a:rPr lang="en-US" dirty="0"/>
              <a:t>password)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807A0-4C45-4D66-8619-849ECFA8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levels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5EE8-7458-41F8-996A-44672F498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41208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5C0F-3059-4734-A2E9-E6F21CCC38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8938" y="1439233"/>
            <a:ext cx="5604350" cy="4879276"/>
          </a:xfrm>
        </p:spPr>
        <p:txBody>
          <a:bodyPr/>
          <a:lstStyle/>
          <a:p>
            <a:r>
              <a:rPr lang="en-US" dirty="0"/>
              <a:t>To check your current </a:t>
            </a:r>
            <a:br>
              <a:rPr lang="en-US" dirty="0"/>
            </a:br>
            <a:r>
              <a:rPr lang="en-US" dirty="0"/>
              <a:t>privilege level, use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show privilege</a:t>
            </a:r>
          </a:p>
          <a:p>
            <a:r>
              <a:rPr lang="en-US" dirty="0"/>
              <a:t>To change your privilege </a:t>
            </a:r>
            <a:br>
              <a:rPr lang="en-US" dirty="0"/>
            </a:br>
            <a:r>
              <a:rPr lang="en-US" dirty="0"/>
              <a:t>level to “n”, use </a:t>
            </a:r>
            <a:r>
              <a:rPr lang="en-US" dirty="0">
                <a:solidFill>
                  <a:schemeClr val="bg1"/>
                </a:solidFill>
              </a:rPr>
              <a:t>enable n</a:t>
            </a:r>
            <a:endParaRPr lang="bg-B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BBCAFB-75B8-48DA-9AB4-C389BFE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levels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21CBB-5ECF-4122-8697-5841A4DDBB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AFC4B-FE16-47D9-82E7-416202DEE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5" y="1651212"/>
            <a:ext cx="5487737" cy="3181297"/>
          </a:xfrm>
          <a:prstGeom prst="rect">
            <a:avLst/>
          </a:prstGeom>
          <a:ln w="9525">
            <a:solidFill>
              <a:schemeClr val="accent6">
                <a:lumMod val="1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97339426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67A4-8340-4D75-8567-655111123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1063" y="1539422"/>
            <a:ext cx="5507349" cy="3779155"/>
          </a:xfrm>
        </p:spPr>
        <p:txBody>
          <a:bodyPr/>
          <a:lstStyle/>
          <a:p>
            <a:r>
              <a:rPr lang="en-US" dirty="0"/>
              <a:t>To encrypt all passwords in </a:t>
            </a:r>
            <a:br>
              <a:rPr lang="en-US" dirty="0"/>
            </a:br>
            <a:r>
              <a:rPr lang="en-US" dirty="0"/>
              <a:t>the configuration, use the</a:t>
            </a:r>
            <a:br>
              <a:rPr lang="en-US" dirty="0"/>
            </a:br>
            <a:r>
              <a:rPr lang="en-US" sz="3200" dirty="0">
                <a:solidFill>
                  <a:schemeClr val="bg1"/>
                </a:solidFill>
              </a:rPr>
              <a:t>service password-encryption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dirty="0"/>
              <a:t>command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FA262E-68CD-4B3D-B3E1-A75E22E9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all passwords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53243-87B1-46F1-9D30-AC66984CCE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A611F-75F0-40FD-B264-417FE422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1" y="1815813"/>
            <a:ext cx="5507349" cy="3226371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228084"/>
      </p:ext>
    </p:extLst>
  </p:cSld>
  <p:clrMapOvr>
    <a:masterClrMapping/>
  </p:clrMapOvr>
  <p:transition spd="slow" advClick="0" advTm="5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47694-7574-4D6F-831F-736ACDB1A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Lost or forgotten passwords can be reset if you have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local access </a:t>
            </a:r>
            <a:r>
              <a:rPr lang="en-US" dirty="0"/>
              <a:t>to the device, typically with </a:t>
            </a:r>
            <a:r>
              <a:rPr lang="en-US" dirty="0">
                <a:solidFill>
                  <a:schemeClr val="bg1"/>
                </a:solidFill>
              </a:rPr>
              <a:t>console connection</a:t>
            </a:r>
          </a:p>
          <a:p>
            <a:r>
              <a:rPr lang="en-US" dirty="0"/>
              <a:t>A password is </a:t>
            </a:r>
            <a:r>
              <a:rPr lang="en-US" dirty="0">
                <a:solidFill>
                  <a:schemeClr val="bg1"/>
                </a:solidFill>
              </a:rPr>
              <a:t>not recovered </a:t>
            </a:r>
            <a:r>
              <a:rPr lang="en-US" dirty="0"/>
              <a:t>meaning that you typically can not find the lost one</a:t>
            </a:r>
          </a:p>
          <a:p>
            <a:r>
              <a:rPr lang="en-US" dirty="0"/>
              <a:t>Instead, you specify a </a:t>
            </a:r>
            <a:r>
              <a:rPr lang="en-US" dirty="0">
                <a:solidFill>
                  <a:schemeClr val="bg1"/>
                </a:solidFill>
              </a:rPr>
              <a:t>new password </a:t>
            </a:r>
            <a:r>
              <a:rPr lang="en-US" dirty="0"/>
              <a:t>(or delete the old one)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41E679-C3FA-4FB4-9F23-E5CC426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reset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BBBCA-8B91-4602-AF3D-0E0B5C639E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8970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19F38-EB06-4AF8-9879-E2B69684E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Enter into the emergency (</a:t>
            </a:r>
            <a:r>
              <a:rPr lang="en-US" dirty="0" err="1"/>
              <a:t>rommon</a:t>
            </a:r>
            <a:r>
              <a:rPr lang="en-US" dirty="0"/>
              <a:t>)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Instruct the device to bypass its config file </a:t>
            </a:r>
            <a:br>
              <a:rPr lang="en-US" dirty="0"/>
            </a:br>
            <a:r>
              <a:rPr lang="en-US" dirty="0"/>
              <a:t>(set the </a:t>
            </a:r>
            <a:r>
              <a:rPr lang="en-US" dirty="0">
                <a:solidFill>
                  <a:schemeClr val="bg1"/>
                </a:solidFill>
              </a:rPr>
              <a:t>configuration register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0x2142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the device without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“copy start run”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the password or configure a new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config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dirty="0">
                <a:solidFill>
                  <a:schemeClr val="bg1"/>
                </a:solidFill>
              </a:rPr>
              <a:t>configuration register </a:t>
            </a:r>
            <a:r>
              <a:rPr lang="en-US" dirty="0"/>
              <a:t>back to </a:t>
            </a:r>
            <a:r>
              <a:rPr lang="en-US" dirty="0">
                <a:solidFill>
                  <a:schemeClr val="bg1"/>
                </a:solidFill>
              </a:rPr>
              <a:t>0x2102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Reboot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551E6-936D-4732-BCCF-CFFCCA8D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reset procedure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99F9-918F-4B62-B430-8120B8B395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61229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231187-410B-439A-B9BE-7AB09F911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Physically</a:t>
            </a:r>
            <a:r>
              <a:rPr lang="en-US" dirty="0"/>
              <a:t> secure the devices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SSH</a:t>
            </a:r>
            <a:r>
              <a:rPr lang="en-US" dirty="0"/>
              <a:t> instead of Telnet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SNMPv3</a:t>
            </a:r>
            <a:r>
              <a:rPr lang="en-US" dirty="0"/>
              <a:t> instead of v1 or v2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HTTPS</a:t>
            </a:r>
            <a:r>
              <a:rPr lang="en-US" dirty="0"/>
              <a:t> instead of HTTP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Out-of-band</a:t>
            </a:r>
            <a:r>
              <a:rPr lang="en-US" dirty="0"/>
              <a:t> management (console) is considered more secure than in-band management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bg1"/>
                </a:solidFill>
              </a:rPr>
              <a:t>strong passwords </a:t>
            </a:r>
            <a:r>
              <a:rPr lang="en-US" dirty="0"/>
              <a:t>for each privilege level and method of access (console, VTY) 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8836D-F24F-448B-80F6-7CD46209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Access - best practices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2363F-738D-445A-9B5C-8B28084467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8569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23607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Introduction to VLANs</a:t>
            </a:r>
          </a:p>
        </p:txBody>
      </p:sp>
    </p:spTree>
    <p:extLst>
      <p:ext uri="{BB962C8B-B14F-4D97-AF65-F5344CB8AC3E}">
        <p14:creationId xmlns:p14="http://schemas.microsoft.com/office/powerpoint/2010/main" val="1720516241"/>
      </p:ext>
    </p:extLst>
  </p:cSld>
  <p:clrMapOvr>
    <a:masterClrMapping/>
  </p:clrMapOvr>
  <p:transition spd="slow" advClick="0" advTm="5000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CD684-9842-4115-87ED-60120C8C6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single LAN with many </a:t>
            </a:r>
            <a:br>
              <a:rPr lang="en-US" dirty="0"/>
            </a:br>
            <a:r>
              <a:rPr lang="en-US" dirty="0"/>
              <a:t>computers have some </a:t>
            </a:r>
            <a:br>
              <a:rPr lang="en-US" dirty="0"/>
            </a:br>
            <a:r>
              <a:rPr lang="en-US" dirty="0"/>
              <a:t>drawbacks: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Low performance</a:t>
            </a:r>
            <a:r>
              <a:rPr lang="en-US" dirty="0"/>
              <a:t> - bigger </a:t>
            </a:r>
            <a:br>
              <a:rPr lang="en-US" dirty="0"/>
            </a:br>
            <a:r>
              <a:rPr lang="en-US" dirty="0"/>
              <a:t>broadcast domain means </a:t>
            </a:r>
            <a:br>
              <a:rPr lang="en-US" dirty="0"/>
            </a:br>
            <a:r>
              <a:rPr lang="en-US" dirty="0"/>
              <a:t>less efficient utilization of </a:t>
            </a:r>
            <a:br>
              <a:rPr lang="en-US" dirty="0"/>
            </a:br>
            <a:r>
              <a:rPr lang="en-US" dirty="0"/>
              <a:t>the links 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Bad security </a:t>
            </a:r>
            <a:r>
              <a:rPr lang="en-US" dirty="0"/>
              <a:t>- each user can </a:t>
            </a:r>
            <a:br>
              <a:rPr lang="en-US" dirty="0"/>
            </a:br>
            <a:r>
              <a:rPr lang="en-US" dirty="0"/>
              <a:t>configure an IP address </a:t>
            </a:r>
            <a:br>
              <a:rPr lang="en-US" dirty="0"/>
            </a:br>
            <a:r>
              <a:rPr lang="en-US" dirty="0"/>
              <a:t>from the same network and </a:t>
            </a:r>
            <a:br>
              <a:rPr lang="en-US" dirty="0"/>
            </a:br>
            <a:r>
              <a:rPr lang="en-US" dirty="0"/>
              <a:t>there is no L2 isolation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BFD331-D647-4742-99C7-B860E4D4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without (V)LANs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B3FAE-B598-4D16-8673-FCFAB3BE5E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DEBBF-BE84-485A-A78D-81202010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1" y="1446230"/>
            <a:ext cx="5396458" cy="4661729"/>
          </a:xfrm>
          <a:prstGeom prst="ellipse">
            <a:avLst/>
          </a:prstGeom>
          <a:ln w="63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5075926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203606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Device memory components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E5BE-CF4F-4984-BF7B-46990AA70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7305" y="1369312"/>
            <a:ext cx="6096000" cy="5027884"/>
          </a:xfrm>
        </p:spPr>
        <p:txBody>
          <a:bodyPr/>
          <a:lstStyle/>
          <a:p>
            <a:r>
              <a:rPr lang="en-US" dirty="0"/>
              <a:t>A router may connect multiple LANs, which provides:</a:t>
            </a:r>
          </a:p>
          <a:p>
            <a:pPr lvl="1"/>
            <a:r>
              <a:rPr lang="en-US" dirty="0"/>
              <a:t>better performance </a:t>
            </a:r>
            <a:br>
              <a:rPr lang="en-US" dirty="0"/>
            </a:br>
            <a:r>
              <a:rPr lang="en-US" dirty="0"/>
              <a:t>(multiple broadcast domains)</a:t>
            </a:r>
          </a:p>
          <a:p>
            <a:pPr lvl="1"/>
            <a:r>
              <a:rPr lang="en-US" dirty="0"/>
              <a:t>better security (controlled by the router)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A5A3AF-312A-4F32-8050-48AFC67D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LANs separated with a router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7C0E-A3A8-4608-B5CD-260948430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FBC91-DFAC-4F26-9723-C7F41623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0" y="1883690"/>
            <a:ext cx="5349342" cy="3510506"/>
          </a:xfrm>
          <a:prstGeom prst="rect">
            <a:avLst/>
          </a:prstGeom>
          <a:ln w="12700">
            <a:solidFill>
              <a:srgbClr val="23446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5670645"/>
      </p:ext>
    </p:extLst>
  </p:cSld>
  <p:clrMapOvr>
    <a:masterClrMapping/>
  </p:clrMapOvr>
  <p:transition spd="slow" advClick="0" advTm="5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3F884C-AF28-489F-A5CB-0634239A7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division of computer networks</a:t>
            </a:r>
          </a:p>
          <a:p>
            <a:r>
              <a:rPr lang="en-US" dirty="0"/>
              <a:t>One VLAN = One broadcast domain</a:t>
            </a:r>
          </a:p>
          <a:p>
            <a:r>
              <a:rPr lang="en-US" dirty="0"/>
              <a:t>One VLAN = One IP subnet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3AA9A3-164E-4A32-A3DD-A823C0B7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VLANs: Virtual LANs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7ED0-31F7-4DD2-9892-9A9056FD07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6" descr="Image result for vlans">
            <a:extLst>
              <a:ext uri="{FF2B5EF4-FFF2-40B4-BE49-F238E27FC236}">
                <a16:creationId xmlns:a16="http://schemas.microsoft.com/office/drawing/2014/main" id="{C76E5932-3BCC-49A8-97BF-4FA2C5F5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15" y="3505200"/>
            <a:ext cx="9466217" cy="2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8882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EABE-D530-4D54-B702-091913E52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7305" y="1271541"/>
            <a:ext cx="5851108" cy="5027884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Better performance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(multiple broadcast domains)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Better security </a:t>
            </a:r>
            <a:r>
              <a:rPr lang="en-US" dirty="0"/>
              <a:t>- no connection </a:t>
            </a:r>
            <a:br>
              <a:rPr lang="en-US" dirty="0"/>
            </a:br>
            <a:r>
              <a:rPr lang="en-US" dirty="0"/>
              <a:t>between the VLANs (unless a L3 </a:t>
            </a:r>
            <a:br>
              <a:rPr lang="en-US" dirty="0"/>
            </a:br>
            <a:r>
              <a:rPr lang="en-US" dirty="0"/>
              <a:t>device is configured to do this)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- regardless of a user’s </a:t>
            </a:r>
            <a:br>
              <a:rPr lang="en-US" dirty="0"/>
            </a:br>
            <a:r>
              <a:rPr lang="en-US" dirty="0"/>
              <a:t>location, he/she can belong to </a:t>
            </a:r>
            <a:br>
              <a:rPr lang="en-US" dirty="0"/>
            </a:br>
            <a:r>
              <a:rPr lang="en-US" dirty="0"/>
              <a:t>any VLAN configured by </a:t>
            </a:r>
            <a:br>
              <a:rPr lang="en-US" dirty="0"/>
            </a:br>
            <a:r>
              <a:rPr lang="en-US" dirty="0"/>
              <a:t>administrator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2838E-25C0-4AAE-8FBD-80B876ED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benefits of the VLANs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CEAA-039F-4666-AC85-8259F54CD0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BB970-1E5B-45DF-9C54-3661408E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1" y="1673077"/>
            <a:ext cx="4668306" cy="3954279"/>
          </a:xfrm>
          <a:prstGeom prst="rect">
            <a:avLst/>
          </a:prstGeom>
          <a:ln w="57150">
            <a:solidFill>
              <a:srgbClr val="234465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69174085"/>
      </p:ext>
    </p:extLst>
  </p:cSld>
  <p:clrMapOvr>
    <a:masterClrMapping/>
  </p:clrMapOvr>
  <p:transition spd="slow" advClick="0" advTm="500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F63C-7467-4511-B6AA-C33D2DA53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10" y="1323089"/>
            <a:ext cx="6417424" cy="5027884"/>
          </a:xfrm>
        </p:spPr>
        <p:txBody>
          <a:bodyPr>
            <a:normAutofit/>
          </a:bodyPr>
          <a:lstStyle/>
          <a:p>
            <a:r>
              <a:rPr lang="en-US" dirty="0"/>
              <a:t>Used to connect to end-user </a:t>
            </a:r>
            <a:br>
              <a:rPr lang="en-US" dirty="0"/>
            </a:br>
            <a:r>
              <a:rPr lang="en-US" dirty="0"/>
              <a:t>devices</a:t>
            </a:r>
          </a:p>
          <a:p>
            <a:r>
              <a:rPr lang="en-US" dirty="0"/>
              <a:t>Can be associated with only one VLAN</a:t>
            </a:r>
          </a:p>
          <a:p>
            <a:r>
              <a:rPr lang="en-US" dirty="0"/>
              <a:t>Uses the “normal” ethernet </a:t>
            </a:r>
            <a:br>
              <a:rPr lang="en-US" dirty="0"/>
            </a:br>
            <a:r>
              <a:rPr lang="en-US" dirty="0"/>
              <a:t>frame where there is no VLAN </a:t>
            </a:r>
            <a:br>
              <a:rPr lang="en-US" dirty="0"/>
            </a:br>
            <a:r>
              <a:rPr lang="en-US" dirty="0"/>
              <a:t>information - </a:t>
            </a:r>
            <a:r>
              <a:rPr lang="en-US" u="sng" dirty="0"/>
              <a:t>no VLAN tag</a:t>
            </a:r>
            <a:endParaRPr lang="bg-BG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49818B-DB38-46EE-91DA-6169257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(untagged) ports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D851C-D55B-444C-88BC-AA152061DD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8DB9E-9C49-4E24-8C26-48DA20733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1" y="1725180"/>
            <a:ext cx="4336435" cy="3869433"/>
          </a:xfrm>
          <a:prstGeom prst="rect">
            <a:avLst/>
          </a:prstGeom>
          <a:ln w="381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39876311"/>
      </p:ext>
    </p:extLst>
  </p:cSld>
  <p:clrMapOvr>
    <a:masterClrMapping/>
  </p:clrMapOvr>
  <p:transition spd="slow" advClick="0" advTm="5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F63C-7467-4511-B6AA-C33D2DA53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to connect between </a:t>
            </a:r>
            <a:br>
              <a:rPr lang="en-US" dirty="0"/>
            </a:br>
            <a:r>
              <a:rPr lang="en-US" dirty="0"/>
              <a:t>switches</a:t>
            </a:r>
          </a:p>
          <a:p>
            <a:r>
              <a:rPr lang="en-US" dirty="0"/>
              <a:t>Can carry information </a:t>
            </a:r>
            <a:br>
              <a:rPr lang="en-US" dirty="0"/>
            </a:br>
            <a:r>
              <a:rPr lang="en-US" dirty="0"/>
              <a:t>from/to multiple VLANs</a:t>
            </a:r>
          </a:p>
          <a:p>
            <a:r>
              <a:rPr lang="en-US" dirty="0"/>
              <a:t>Uses the 802.1Q tagged </a:t>
            </a:r>
            <a:br>
              <a:rPr lang="en-US" dirty="0"/>
            </a:br>
            <a:r>
              <a:rPr lang="en-US" dirty="0"/>
              <a:t>frame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49818B-DB38-46EE-91DA-61692578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(tagged) ports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D851C-D55B-444C-88BC-AA152061DD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76A67-63BC-40F0-AD34-A7C6C281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7" y="1353867"/>
            <a:ext cx="5730403" cy="2361811"/>
          </a:xfrm>
          <a:prstGeom prst="rect">
            <a:avLst/>
          </a:prstGeom>
          <a:ln w="38100">
            <a:solidFill>
              <a:schemeClr val="tx1"/>
            </a:solidFill>
          </a:ln>
          <a:effectLst/>
        </p:spPr>
      </p:pic>
      <p:pic>
        <p:nvPicPr>
          <p:cNvPr id="8" name="Picture 2" descr="https://learningnetwork.cisco.com/servlet/JiveServlet/showImage/2-487679-311714/pastedImage_0.png">
            <a:extLst>
              <a:ext uri="{FF2B5EF4-FFF2-40B4-BE49-F238E27FC236}">
                <a16:creationId xmlns:a16="http://schemas.microsoft.com/office/drawing/2014/main" id="{E23DAF99-FA3D-4527-A583-20FC4F03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97" y="3846148"/>
            <a:ext cx="5730403" cy="258762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5957"/>
      </p:ext>
    </p:extLst>
  </p:cSld>
  <p:clrMapOvr>
    <a:masterClrMapping/>
  </p:clrMapOvr>
  <p:transition spd="slow" advClick="0" advTm="500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4E35E0-142F-4513-91C0-4B6D00DC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between switches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EA57-1FFB-4434-AFDA-5F30A02DC5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59C30-EFA7-40C7-8014-F11CAC2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33" y="2545358"/>
            <a:ext cx="9166330" cy="377794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B647F8-53BC-4320-9EA9-FB3B10B3A352}"/>
              </a:ext>
            </a:extLst>
          </p:cNvPr>
          <p:cNvSpPr/>
          <p:nvPr/>
        </p:nvSpPr>
        <p:spPr bwMode="auto">
          <a:xfrm>
            <a:off x="2611584" y="4308151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3F1460-105C-49C2-AB19-0FC5BEE618E1}"/>
              </a:ext>
            </a:extLst>
          </p:cNvPr>
          <p:cNvGrpSpPr/>
          <p:nvPr/>
        </p:nvGrpSpPr>
        <p:grpSpPr>
          <a:xfrm>
            <a:off x="2703627" y="2637957"/>
            <a:ext cx="1960970" cy="486136"/>
            <a:chOff x="7020983" y="1875528"/>
            <a:chExt cx="2366964" cy="4861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B0A71F-2D17-46EB-9D5B-F4DA09E68ECE}"/>
                </a:ext>
              </a:extLst>
            </p:cNvPr>
            <p:cNvSpPr/>
            <p:nvPr/>
          </p:nvSpPr>
          <p:spPr bwMode="auto">
            <a:xfrm>
              <a:off x="7020983" y="1875528"/>
              <a:ext cx="2366964" cy="486136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571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4E68D-1753-4B6A-B9B4-945B6291A4A6}"/>
                </a:ext>
              </a:extLst>
            </p:cNvPr>
            <p:cNvSpPr/>
            <p:nvPr/>
          </p:nvSpPr>
          <p:spPr bwMode="auto">
            <a:xfrm>
              <a:off x="7419372" y="1898247"/>
              <a:ext cx="1018543" cy="463417"/>
            </a:xfrm>
            <a:prstGeom prst="roundRect">
              <a:avLst/>
            </a:prstGeom>
            <a:solidFill>
              <a:srgbClr val="6652F8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VLAN 2</a:t>
              </a:r>
              <a:endParaRPr lang="bg-BG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E0BE8-D59F-4C69-B0DF-6F783B6FCADD}"/>
              </a:ext>
            </a:extLst>
          </p:cNvPr>
          <p:cNvSpPr/>
          <p:nvPr/>
        </p:nvSpPr>
        <p:spPr bwMode="auto">
          <a:xfrm>
            <a:off x="7790547" y="2660676"/>
            <a:ext cx="1072528" cy="486136"/>
          </a:xfrm>
          <a:prstGeom prst="rect">
            <a:avLst/>
          </a:prstGeom>
          <a:solidFill>
            <a:schemeClr val="bg2">
              <a:alpha val="80000"/>
            </a:schemeClr>
          </a:solidFill>
          <a:ln w="57150">
            <a:solidFill>
              <a:schemeClr val="accent6">
                <a:lumMod val="1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Untagged</a:t>
            </a:r>
            <a:endParaRPr lang="bg-BG" sz="1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93988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3.75E-6 0.00046 C -0.00026 -0.00995 -0.00026 -0.01967 -0.00065 -0.02963 C -0.00065 -0.0331 -0.00118 -0.03657 -0.00118 -0.04004 C -0.00118 -0.05324 -0.00078 -0.06666 -0.00065 -0.07986 C -0.00092 -0.09699 -0.00092 -0.11065 -0.0017 -0.12662 C -0.00183 -0.12963 -0.00209 -0.13241 -0.00235 -0.13495 C -0.00326 -0.18217 -0.00404 -0.18842 -0.00287 -0.23009 C -0.00287 -0.23194 -0.00183 -0.23588 -0.00118 -0.23704 C -0.00065 -0.23796 3.75E-6 -0.23819 0.00052 -0.23842 C 0.00299 -0.23889 0.00547 -0.23912 0.00794 -0.23958 C 0.01562 -0.24213 0.00612 -0.23889 0.01757 -0.2419 C 0.01875 -0.24213 0.01979 -0.24282 0.02096 -0.24305 C 0.02903 -0.24421 0.02968 -0.24398 0.03528 -0.24398 L 0.03528 -0.24375 " pathEditMode="relative" rAng="0" ptsTypes="AAAAAAAAAAAAA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9675 0.00208 " pathEditMode="relative" rAng="0" ptsTypes="AA">
                                      <p:cBhvr>
                                        <p:cTn id="2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3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1.875E-6 1.85185E-6 C -0.00052 0.00856 -0.00026 0.01435 -0.0013 0.02176 C -0.00182 0.0243 -0.00209 0.02685 -0.00261 0.02916 C -0.003 0.03032 -0.003 0.03125 -0.00326 0.03194 C -0.00456 0.03565 -0.00469 0.03449 -0.00638 0.0375 C -0.0069 0.03842 -0.00703 0.03958 -0.00768 0.04051 C -0.00886 0.04166 -0.01133 0.04398 -0.01133 0.04421 L -0.01029 0.24259 " pathEditMode="relative" rAng="0" ptsTypes="AAAAAAA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6" grpId="0" animBg="1"/>
      <p:bldP spid="1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290176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VLAN details</a:t>
            </a:r>
          </a:p>
        </p:txBody>
      </p:sp>
    </p:spTree>
    <p:extLst>
      <p:ext uri="{BB962C8B-B14F-4D97-AF65-F5344CB8AC3E}">
        <p14:creationId xmlns:p14="http://schemas.microsoft.com/office/powerpoint/2010/main" val="3628222575"/>
      </p:ext>
    </p:extLst>
  </p:cSld>
  <p:clrMapOvr>
    <a:masterClrMapping/>
  </p:clrMapOvr>
  <p:transition spd="slow" advClick="0" advTm="5000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AC2E6-FA54-44E2-95B7-A8A3F38F8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default, there is only VLAN 1 in each switch</a:t>
            </a:r>
          </a:p>
          <a:p>
            <a:r>
              <a:rPr lang="en-US" dirty="0"/>
              <a:t>By default, ALL ports belong to VLAN 1 untagged (access ports)</a:t>
            </a:r>
          </a:p>
          <a:p>
            <a:r>
              <a:rPr lang="en-US" dirty="0"/>
              <a:t>VLAN 1 can not be deleted</a:t>
            </a:r>
          </a:p>
          <a:p>
            <a:r>
              <a:rPr lang="en-US" dirty="0"/>
              <a:t>Each port must be member of at least one VLAN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Untagged</a:t>
            </a:r>
            <a:r>
              <a:rPr lang="en-US" dirty="0"/>
              <a:t> port can belong to </a:t>
            </a:r>
            <a:r>
              <a:rPr lang="en-US" dirty="0">
                <a:solidFill>
                  <a:schemeClr val="bg1"/>
                </a:solidFill>
              </a:rPr>
              <a:t>only one VLAN </a:t>
            </a:r>
            <a:r>
              <a:rPr lang="en-US" dirty="0"/>
              <a:t>at a time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Trunk</a:t>
            </a:r>
            <a:r>
              <a:rPr lang="en-US" dirty="0"/>
              <a:t> ports can belong to </a:t>
            </a:r>
            <a:r>
              <a:rPr lang="en-US" dirty="0">
                <a:solidFill>
                  <a:schemeClr val="bg1"/>
                </a:solidFill>
              </a:rPr>
              <a:t>multiple VLANs </a:t>
            </a:r>
            <a:r>
              <a:rPr lang="en-US" dirty="0"/>
              <a:t>at the same time </a:t>
            </a:r>
            <a:br>
              <a:rPr lang="en-US" dirty="0"/>
            </a:br>
            <a:r>
              <a:rPr lang="en-US" dirty="0"/>
              <a:t>(tagged)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6E818-987A-439E-B5EA-CAA7DB3F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VLANs: defaults and rules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DE758-BD6B-426C-A43A-3DFAF09908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006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B605-CA71-4575-B338-85532689A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1198644"/>
            <a:ext cx="5851108" cy="50278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Uses IEEE 802.1Q tag to identify </a:t>
            </a:r>
            <a:br>
              <a:rPr lang="en-US" dirty="0"/>
            </a:br>
            <a:r>
              <a:rPr lang="en-US" dirty="0"/>
              <a:t>each frame</a:t>
            </a:r>
          </a:p>
          <a:p>
            <a:r>
              <a:rPr lang="en-US" dirty="0"/>
              <a:t>A trunk carries multiple tagged </a:t>
            </a:r>
            <a:br>
              <a:rPr lang="en-US" dirty="0"/>
            </a:br>
            <a:r>
              <a:rPr lang="en-US" dirty="0"/>
              <a:t>VLANs and (maximum) one </a:t>
            </a:r>
            <a:br>
              <a:rPr lang="en-US" dirty="0"/>
            </a:br>
            <a:r>
              <a:rPr lang="en-US" dirty="0"/>
              <a:t>untagged VLAN</a:t>
            </a:r>
          </a:p>
          <a:p>
            <a:r>
              <a:rPr lang="en-US" dirty="0"/>
              <a:t>The untagged VLAN on a trunk is </a:t>
            </a:r>
            <a:br>
              <a:rPr lang="en-US" dirty="0"/>
            </a:br>
            <a:r>
              <a:rPr lang="en-US" dirty="0"/>
              <a:t>called:</a:t>
            </a:r>
          </a:p>
          <a:p>
            <a:pPr marL="855663" lvl="2" indent="-303213"/>
            <a:r>
              <a:rPr lang="en-US" dirty="0"/>
              <a:t>Native VLAN (Cisco)</a:t>
            </a:r>
          </a:p>
          <a:p>
            <a:pPr marL="855663" lvl="2" indent="-303213"/>
            <a:r>
              <a:rPr lang="en-US" dirty="0"/>
              <a:t>PVID (HPE Comware)</a:t>
            </a:r>
          </a:p>
          <a:p>
            <a:pPr marL="855663" lvl="2" indent="-303213"/>
            <a:r>
              <a:rPr lang="en-US" dirty="0"/>
              <a:t>Untagged VLAN (HPE Provision)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910665-9357-446A-9C94-57F19C9A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port details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6B628-078F-4DFD-ADDC-76EED86FD6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8ABF46-EBE8-4FBB-B3F3-85E2D8490621}"/>
              </a:ext>
            </a:extLst>
          </p:cNvPr>
          <p:cNvGrpSpPr/>
          <p:nvPr/>
        </p:nvGrpSpPr>
        <p:grpSpPr>
          <a:xfrm>
            <a:off x="332201" y="2099128"/>
            <a:ext cx="5140372" cy="3226915"/>
            <a:chOff x="1979612" y="3733800"/>
            <a:chExt cx="6172200" cy="27092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10E40C-724B-4587-8AB7-500B7C25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612" y="3733800"/>
              <a:ext cx="6172200" cy="27092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398EC4-F531-465F-94FC-1D159BF552DC}"/>
                </a:ext>
              </a:extLst>
            </p:cNvPr>
            <p:cNvSpPr/>
            <p:nvPr/>
          </p:nvSpPr>
          <p:spPr>
            <a:xfrm>
              <a:off x="5103812" y="5562600"/>
              <a:ext cx="1219200" cy="6096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</p:spTree>
    <p:extLst>
      <p:ext uri="{BB962C8B-B14F-4D97-AF65-F5344CB8AC3E}">
        <p14:creationId xmlns:p14="http://schemas.microsoft.com/office/powerpoint/2010/main" val="2713268794"/>
      </p:ext>
    </p:extLst>
  </p:cSld>
  <p:clrMapOvr>
    <a:masterClrMapping/>
  </p:clrMapOvr>
  <p:transition spd="slow" advClick="0" advTm="500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5FBF5-68BE-47AF-B10E-92935346B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a port is configured as a </a:t>
            </a:r>
            <a:r>
              <a:rPr lang="en-US" dirty="0">
                <a:solidFill>
                  <a:schemeClr val="bg1"/>
                </a:solidFill>
              </a:rPr>
              <a:t>trunk</a:t>
            </a:r>
            <a:r>
              <a:rPr lang="en-US" dirty="0"/>
              <a:t> port, different vendors </a:t>
            </a:r>
            <a:br>
              <a:rPr lang="en-US" dirty="0"/>
            </a:br>
            <a:r>
              <a:rPr lang="en-US" dirty="0"/>
              <a:t>may have different default behavior: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u="sng" dirty="0">
                <a:solidFill>
                  <a:schemeClr val="bg1"/>
                </a:solidFill>
              </a:rPr>
              <a:t>All</a:t>
            </a:r>
            <a:r>
              <a:rPr lang="en-US" dirty="0"/>
              <a:t> VLANs are automatically allowed on the trunk - </a:t>
            </a:r>
            <a:r>
              <a:rPr lang="en-US" sz="3400" dirty="0"/>
              <a:t>Cisco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u="sng" dirty="0">
                <a:solidFill>
                  <a:schemeClr val="bg1"/>
                </a:solidFill>
              </a:rPr>
              <a:t>None</a:t>
            </a:r>
            <a:r>
              <a:rPr lang="en-US" dirty="0"/>
              <a:t> of the VLANs (except VLAN 1) are auto-allowed  on the </a:t>
            </a:r>
            <a:br>
              <a:rPr lang="en-US" dirty="0"/>
            </a:br>
            <a:r>
              <a:rPr lang="en-US" dirty="0"/>
              <a:t>trunk - </a:t>
            </a:r>
            <a:r>
              <a:rPr lang="en-US" sz="3400" dirty="0"/>
              <a:t>HPE Comware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400" dirty="0">
              <a:solidFill>
                <a:schemeClr val="bg1"/>
              </a:solidFill>
            </a:endParaRPr>
          </a:p>
          <a:p>
            <a:r>
              <a:rPr lang="en-US" sz="3600" dirty="0"/>
              <a:t>The configuration can be changed to overwrite the default </a:t>
            </a:r>
            <a:br>
              <a:rPr lang="en-US" sz="3600" dirty="0"/>
            </a:br>
            <a:r>
              <a:rPr lang="en-US" sz="3600" dirty="0"/>
              <a:t>behavior depending on your needs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D930E-2D7F-47D7-833C-19E62F6E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port details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F0F5E-9D13-4B95-B610-209E9F78C3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892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RAM (Random Access Memory 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stores the running configuration file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>
                <a:solidFill>
                  <a:schemeClr val="bg1"/>
                </a:solidFill>
              </a:rPr>
              <a:t>loses content when the power goes down </a:t>
            </a:r>
          </a:p>
          <a:p>
            <a:pPr>
              <a:lnSpc>
                <a:spcPct val="100000"/>
              </a:lnSpc>
            </a:pPr>
            <a:r>
              <a:rPr lang="en-US" dirty="0"/>
              <a:t>NVRAM (</a:t>
            </a:r>
            <a:r>
              <a:rPr lang="en-US" dirty="0" err="1"/>
              <a:t>NonVolatile</a:t>
            </a:r>
            <a:r>
              <a:rPr lang="en-US" dirty="0"/>
              <a:t> RAM) 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stores the startup configuration file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000" dirty="0">
                <a:solidFill>
                  <a:schemeClr val="bg1"/>
                </a:solidFill>
              </a:rPr>
              <a:t>retains content when the power goes down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memory components in a network device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48928"/>
      </p:ext>
    </p:extLst>
  </p:cSld>
  <p:clrMapOvr>
    <a:masterClrMapping/>
  </p:clrMapOvr>
  <p:transition spd="slow" advClick="0" advTm="5000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82D650-1274-43E9-B6FE-5707759E3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Default VLAN - all ports belong there by default</a:t>
            </a:r>
          </a:p>
          <a:p>
            <a:r>
              <a:rPr lang="en-US" dirty="0"/>
              <a:t>Data VLAN - for the end users</a:t>
            </a:r>
          </a:p>
          <a:p>
            <a:r>
              <a:rPr lang="en-US" dirty="0"/>
              <a:t>Native VLAN (PVID) - untagged</a:t>
            </a:r>
          </a:p>
          <a:p>
            <a:r>
              <a:rPr lang="en-US" dirty="0"/>
              <a:t>Management VLAN - type of out-of-band management</a:t>
            </a:r>
          </a:p>
          <a:p>
            <a:r>
              <a:rPr lang="en-US" dirty="0"/>
              <a:t>Voice VLAN - typically has higher priority</a:t>
            </a:r>
          </a:p>
          <a:p>
            <a:r>
              <a:rPr lang="en-US" dirty="0"/>
              <a:t>Private VLAN - a.k.a. port isolation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D23C5-519D-4D45-930C-B217F16F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VLAN terms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3E15-D5CB-4E4F-854D-CCD3F3E267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8918"/>
      </p:ext>
    </p:extLst>
  </p:cSld>
  <p:clrMapOvr>
    <a:masterClrMapping/>
  </p:clrMapOvr>
  <p:transition spd="slow" advClick="0" advTm="5000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521FA-40AA-4387-B8C0-EC2D21808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0A22E"/>
                </a:solidFill>
              </a:rPr>
              <a:t>Port based VLANs</a:t>
            </a:r>
            <a:endParaRPr lang="en-US" dirty="0"/>
          </a:p>
          <a:p>
            <a:r>
              <a:rPr lang="en-US" dirty="0"/>
              <a:t>MAC address based VLANs</a:t>
            </a:r>
          </a:p>
          <a:p>
            <a:r>
              <a:rPr lang="en-US" dirty="0"/>
              <a:t>IP subnet based VLANs</a:t>
            </a:r>
          </a:p>
          <a:p>
            <a:r>
              <a:rPr lang="en-US" dirty="0"/>
              <a:t>Protocol based VLANs</a:t>
            </a:r>
          </a:p>
          <a:p>
            <a:r>
              <a:rPr lang="en-US" dirty="0"/>
              <a:t>Others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7E91D2-B96D-49D4-BAD9-A274FA63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VLANs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5D187-8A65-4A50-B094-CC3086735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2EE5F-0E06-4E96-AEE6-D7DBFF747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5" y="2379086"/>
            <a:ext cx="5100485" cy="266700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8" name="Arrow: Bent 17">
            <a:extLst>
              <a:ext uri="{FF2B5EF4-FFF2-40B4-BE49-F238E27FC236}">
                <a16:creationId xmlns:a16="http://schemas.microsoft.com/office/drawing/2014/main" id="{043BF084-07D4-4AC8-A7B8-F0851757B67F}"/>
              </a:ext>
            </a:extLst>
          </p:cNvPr>
          <p:cNvSpPr/>
          <p:nvPr/>
        </p:nvSpPr>
        <p:spPr bwMode="auto">
          <a:xfrm rot="16200000" flipH="1">
            <a:off x="3810941" y="81082"/>
            <a:ext cx="656766" cy="331897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2773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tx1">
                <a:alpha val="8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68044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0B9FDD-6793-450D-88C1-8E8A3A22F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 will put the frames from the IP-phone in VLAN 100 </a:t>
            </a:r>
            <a:br>
              <a:rPr lang="en-US" dirty="0"/>
            </a:br>
            <a:r>
              <a:rPr lang="en-US" dirty="0"/>
              <a:t>and the frames from the PC in VLAN 200</a:t>
            </a:r>
          </a:p>
          <a:p>
            <a:r>
              <a:rPr lang="en-US" dirty="0"/>
              <a:t>How? By reading the frame’s source MAC Address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362FBE-79B6-4825-B18A-46E0C3CA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MAC address based VLANs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54BD1-124B-4B49-ABE1-86E98874FC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080C29-F90F-43EB-B796-87A6C064BC3E}"/>
              </a:ext>
            </a:extLst>
          </p:cNvPr>
          <p:cNvGrpSpPr/>
          <p:nvPr/>
        </p:nvGrpSpPr>
        <p:grpSpPr>
          <a:xfrm>
            <a:off x="954376" y="3610187"/>
            <a:ext cx="9610962" cy="2967081"/>
            <a:chOff x="954376" y="3610187"/>
            <a:chExt cx="9610962" cy="2967081"/>
          </a:xfrm>
        </p:grpSpPr>
        <p:pic>
          <p:nvPicPr>
            <p:cNvPr id="5" name="Content Placeholder 5">
              <a:extLst>
                <a:ext uri="{FF2B5EF4-FFF2-40B4-BE49-F238E27FC236}">
                  <a16:creationId xmlns:a16="http://schemas.microsoft.com/office/drawing/2014/main" id="{459FC772-88A7-4FC2-8BFE-C1A52769B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76" y="3610187"/>
              <a:ext cx="9610962" cy="2514600"/>
            </a:xfrm>
            <a:prstGeom prst="rect">
              <a:avLst/>
            </a:prstGeom>
            <a:effectLst>
              <a:softEdge rad="63500"/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CEA476-AFF8-4EFB-866B-6AB1AF4569E6}"/>
                </a:ext>
              </a:extLst>
            </p:cNvPr>
            <p:cNvCxnSpPr/>
            <p:nvPr/>
          </p:nvCxnSpPr>
          <p:spPr>
            <a:xfrm flipH="1">
              <a:off x="2783176" y="4753187"/>
              <a:ext cx="304800" cy="3048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F1C9019-5B6E-46C5-8392-85E08D7C734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561977" y="5264727"/>
              <a:ext cx="0" cy="943209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2310E2-2220-4783-AE1D-631A4FD3C1A3}"/>
                </a:ext>
              </a:extLst>
            </p:cNvPr>
            <p:cNvSpPr/>
            <p:nvPr/>
          </p:nvSpPr>
          <p:spPr>
            <a:xfrm>
              <a:off x="3603527" y="6207936"/>
              <a:ext cx="19168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untagged link </a:t>
              </a:r>
              <a:endParaRPr lang="bg-BG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FD3C9-583D-4D0B-A785-C6CCC407A12E}"/>
                </a:ext>
              </a:extLst>
            </p:cNvPr>
            <p:cNvSpPr/>
            <p:nvPr/>
          </p:nvSpPr>
          <p:spPr>
            <a:xfrm>
              <a:off x="5983576" y="5515187"/>
              <a:ext cx="1447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VLAN 100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bg-BG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B03537-0B4A-40A1-AA63-8DC2E8C1FD48}"/>
                </a:ext>
              </a:extLst>
            </p:cNvPr>
            <p:cNvSpPr/>
            <p:nvPr/>
          </p:nvSpPr>
          <p:spPr>
            <a:xfrm>
              <a:off x="8626876" y="5534781"/>
              <a:ext cx="1447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VLAN 200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bg-B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51194"/>
      </p:ext>
    </p:extLst>
  </p:cSld>
  <p:clrMapOvr>
    <a:masterClrMapping/>
  </p:clrMapOvr>
  <p:transition spd="slow" advClick="0" advTm="5000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C9CBBA-DB48-4ABB-9BC9-4D925B0F7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/>
              <a:t>Traffic is transferred from one VLAN to another via </a:t>
            </a:r>
            <a:r>
              <a:rPr lang="en-US" u="sng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Layer 3 device with IP address in each VLAN is required</a:t>
            </a:r>
            <a:endParaRPr lang="en-US" dirty="0">
              <a:solidFill>
                <a:srgbClr val="F0A22E"/>
              </a:solidFill>
            </a:endParaRPr>
          </a:p>
          <a:p>
            <a:r>
              <a:rPr lang="en-US" dirty="0"/>
              <a:t>Do I have Layer 3 support on my switch?</a:t>
            </a:r>
          </a:p>
          <a:p>
            <a:pPr lvl="2"/>
            <a:r>
              <a:rPr lang="en-US" dirty="0"/>
              <a:t>Cisco – L3 default state depends on the device</a:t>
            </a:r>
          </a:p>
          <a:p>
            <a:pPr lvl="2"/>
            <a:r>
              <a:rPr lang="en-US" dirty="0"/>
              <a:t>HPE Comware - L3 is always on</a:t>
            </a:r>
          </a:p>
          <a:p>
            <a:pPr lvl="2"/>
            <a:r>
              <a:rPr lang="en-US" dirty="0"/>
              <a:t>HPE Provision - need to manually turn on the ip routing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1BFE8-D2BA-40AD-905F-800385F4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Inter-VLAN routing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8422-4C52-4EBC-A2F4-31A2662713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2706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884377"/>
          </a:xfrm>
        </p:spPr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Device Memory Components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Accessing Network Devices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Securing Network Device Access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Intro to VLANs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VLAN Details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62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 dirty="0"/>
              <a:t>Flash memory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stores the device image (operating system)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retains content when the power goes down</a:t>
            </a:r>
          </a:p>
          <a:p>
            <a:pPr>
              <a:lnSpc>
                <a:spcPct val="100000"/>
              </a:lnSpc>
            </a:pPr>
            <a:r>
              <a:rPr lang="en-US" sz="3700" dirty="0"/>
              <a:t>ROM (Read-Only Memory)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maintains instructions for power-on self test (POST) diagnostics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Stores bootstrap program and basic operating system software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retains content when the power goes down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Main memory components in a network device (2)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24007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512144" y="1340428"/>
            <a:ext cx="5507349" cy="502788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configuration file must </a:t>
            </a:r>
            <a:br>
              <a:rPr lang="en-US" sz="3200" dirty="0"/>
            </a:br>
            <a:r>
              <a:rPr lang="en-US" sz="3200" dirty="0"/>
              <a:t>be saved to survive reboot</a:t>
            </a:r>
          </a:p>
          <a:p>
            <a:r>
              <a:rPr lang="en-US" sz="3200" dirty="0"/>
              <a:t>To save the running </a:t>
            </a:r>
            <a:br>
              <a:rPr lang="en-US" sz="3200" dirty="0"/>
            </a:br>
            <a:r>
              <a:rPr lang="en-US" sz="3200" dirty="0"/>
              <a:t>configuration file (stored in </a:t>
            </a:r>
            <a:br>
              <a:rPr lang="en-US" sz="3200" dirty="0"/>
            </a:br>
            <a:r>
              <a:rPr lang="en-US" sz="3200" dirty="0"/>
              <a:t>RAM) to the startup </a:t>
            </a:r>
            <a:br>
              <a:rPr lang="en-US" sz="3200" dirty="0"/>
            </a:br>
            <a:r>
              <a:rPr lang="en-US" sz="3200" dirty="0"/>
              <a:t>configuration file (stored in </a:t>
            </a:r>
            <a:br>
              <a:rPr lang="en-US" sz="3200" dirty="0"/>
            </a:br>
            <a:r>
              <a:rPr lang="en-US" sz="3200" dirty="0"/>
              <a:t>NVRAM), use either:</a:t>
            </a:r>
          </a:p>
          <a:p>
            <a:pPr marL="800100" lvl="2" indent="-303213">
              <a:buClr>
                <a:schemeClr val="tx1"/>
              </a:buClr>
            </a:pPr>
            <a:r>
              <a:rPr lang="en-US" sz="3100" dirty="0">
                <a:solidFill>
                  <a:schemeClr val="bg1"/>
                </a:solidFill>
              </a:rPr>
              <a:t>copy run start</a:t>
            </a:r>
          </a:p>
          <a:p>
            <a:pPr marL="800100" lvl="2" indent="-303213">
              <a:buClr>
                <a:schemeClr val="tx1"/>
              </a:buClr>
            </a:pPr>
            <a:r>
              <a:rPr lang="en-US" sz="3100" dirty="0">
                <a:solidFill>
                  <a:schemeClr val="bg1"/>
                </a:solidFill>
              </a:rPr>
              <a:t>write memory </a:t>
            </a:r>
            <a:endParaRPr lang="bg-BG" sz="31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configuration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0062" y="2513802"/>
            <a:ext cx="3573145" cy="2395082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2577265" y="3301205"/>
            <a:ext cx="124088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9355" y="3301206"/>
            <a:ext cx="124088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startup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942" y="3074042"/>
            <a:ext cx="1592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configuration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changes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1" name="Arrow: Right 8"/>
          <p:cNvSpPr/>
          <p:nvPr/>
        </p:nvSpPr>
        <p:spPr>
          <a:xfrm>
            <a:off x="512206" y="3716078"/>
            <a:ext cx="1986464" cy="190743"/>
          </a:xfrm>
          <a:prstGeom prst="rightArrow">
            <a:avLst>
              <a:gd name="adj1" fmla="val 50000"/>
              <a:gd name="adj2" fmla="val 6264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Arrow: Curved Down 9"/>
          <p:cNvSpPr/>
          <p:nvPr/>
        </p:nvSpPr>
        <p:spPr>
          <a:xfrm>
            <a:off x="3474436" y="2655479"/>
            <a:ext cx="1185902" cy="552465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5554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31619" y="1449231"/>
            <a:ext cx="5507349" cy="5027884"/>
          </a:xfrm>
        </p:spPr>
        <p:txBody>
          <a:bodyPr>
            <a:normAutofit/>
          </a:bodyPr>
          <a:lstStyle/>
          <a:p>
            <a:r>
              <a:rPr lang="en-US" sz="3200" dirty="0"/>
              <a:t>The saved configuration file </a:t>
            </a:r>
            <a:br>
              <a:rPr lang="en-US" sz="3200" dirty="0"/>
            </a:br>
            <a:r>
              <a:rPr lang="en-US" sz="3200" dirty="0"/>
              <a:t>(startup config file) will go </a:t>
            </a:r>
            <a:br>
              <a:rPr lang="en-US" sz="3200" dirty="0"/>
            </a:br>
            <a:r>
              <a:rPr lang="en-US" sz="3200" dirty="0"/>
              <a:t>in the RAM (the running </a:t>
            </a:r>
            <a:br>
              <a:rPr lang="en-US" sz="3200" dirty="0"/>
            </a:br>
            <a:r>
              <a:rPr lang="en-US" sz="3200" dirty="0"/>
              <a:t>config file) when: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device is restarted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dirty="0">
                <a:solidFill>
                  <a:schemeClr val="bg1"/>
                </a:solidFill>
              </a:rPr>
              <a:t>copy start run </a:t>
            </a:r>
            <a:br>
              <a:rPr lang="en-US" sz="3200" dirty="0"/>
            </a:br>
            <a:r>
              <a:rPr lang="en-US" sz="3200" dirty="0"/>
              <a:t>command is executed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configuration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5741" y="2556684"/>
            <a:ext cx="3543377" cy="2366639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1769505" y="3344087"/>
            <a:ext cx="113455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1595" y="3344088"/>
            <a:ext cx="1134553" cy="961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startup config</a:t>
            </a:r>
            <a:endParaRPr lang="bg-BG" b="1" dirty="0">
              <a:solidFill>
                <a:srgbClr val="00B050"/>
              </a:solidFill>
            </a:endParaRPr>
          </a:p>
        </p:txBody>
      </p:sp>
      <p:sp>
        <p:nvSpPr>
          <p:cNvPr id="13" name="Arrow: Curved Down 10">
            <a:extLst>
              <a:ext uri="{FF2B5EF4-FFF2-40B4-BE49-F238E27FC236}">
                <a16:creationId xmlns:a16="http://schemas.microsoft.com/office/drawing/2014/main" id="{62F4C0CA-2C74-40F2-97DC-EACF64385699}"/>
              </a:ext>
            </a:extLst>
          </p:cNvPr>
          <p:cNvSpPr/>
          <p:nvPr/>
        </p:nvSpPr>
        <p:spPr>
          <a:xfrm flipH="1">
            <a:off x="2652936" y="2717261"/>
            <a:ext cx="1027486" cy="4662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1726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1181963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Accessing 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1229450695"/>
      </p:ext>
    </p:extLst>
  </p:cSld>
  <p:clrMapOvr>
    <a:masterClrMapping/>
  </p:clrMapOvr>
  <p:transition spd="slow" advClick="0" advTm="5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A79393-FD18-48E8-AD24-EF49E53D2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"/>
            <a:r>
              <a:rPr lang="en-US" dirty="0"/>
              <a:t>Out-of-band: </a:t>
            </a:r>
          </a:p>
          <a:p>
            <a:pPr lvl="2"/>
            <a:r>
              <a:rPr lang="en-US" dirty="0"/>
              <a:t>Management traffic uses separate path from the user traffic</a:t>
            </a:r>
          </a:p>
          <a:p>
            <a:pPr lvl="2"/>
            <a:r>
              <a:rPr lang="en-US" dirty="0"/>
              <a:t>Typical protocol: </a:t>
            </a:r>
            <a:r>
              <a:rPr lang="en-US" u="sng" dirty="0"/>
              <a:t>Console</a:t>
            </a:r>
            <a:r>
              <a:rPr lang="en-US" dirty="0"/>
              <a:t> </a:t>
            </a:r>
          </a:p>
          <a:p>
            <a:r>
              <a:rPr lang="en-US" dirty="0"/>
              <a:t>In-band management</a:t>
            </a:r>
          </a:p>
          <a:p>
            <a:pPr lvl="2"/>
            <a:r>
              <a:rPr lang="en-US" dirty="0"/>
              <a:t>Management traffic travels the same path as user traffic</a:t>
            </a:r>
          </a:p>
          <a:p>
            <a:pPr lvl="2"/>
            <a:r>
              <a:rPr lang="en-US" dirty="0"/>
              <a:t>Typical protocols: </a:t>
            </a:r>
            <a:r>
              <a:rPr lang="en-US" u="sng" dirty="0"/>
              <a:t>Telnet, SSH, SNMP, Web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0CC10-B880-43BC-8161-B461A90C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Out-of-band vs in-band management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55DE-D03E-4C6C-AB5B-EC81941BFF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50658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11684</TotalTime>
  <Words>1942</Words>
  <Application>Microsoft Office PowerPoint</Application>
  <PresentationFormat>Widescreen</PresentationFormat>
  <Paragraphs>315</Paragraphs>
  <Slides>49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Network Access, Security and VLANs</vt:lpstr>
      <vt:lpstr>Table of Contents</vt:lpstr>
      <vt:lpstr>PowerPoint Presentation</vt:lpstr>
      <vt:lpstr>Main memory components in a network device</vt:lpstr>
      <vt:lpstr>Main memory components in a network device (2)</vt:lpstr>
      <vt:lpstr>Saving the configuration</vt:lpstr>
      <vt:lpstr>Loading the configuration</vt:lpstr>
      <vt:lpstr>PowerPoint Presentation</vt:lpstr>
      <vt:lpstr>Out-of-band vs in-band management</vt:lpstr>
      <vt:lpstr>Out-of-band management</vt:lpstr>
      <vt:lpstr>Out-of-band management (2)</vt:lpstr>
      <vt:lpstr>In-band management</vt:lpstr>
      <vt:lpstr>Telnet</vt:lpstr>
      <vt:lpstr>SSH (Secure Shell)</vt:lpstr>
      <vt:lpstr>SNMP overview</vt:lpstr>
      <vt:lpstr>SNMP Versions</vt:lpstr>
      <vt:lpstr>PowerPoint Presentation</vt:lpstr>
      <vt:lpstr>Where to apply device access security?</vt:lpstr>
      <vt:lpstr>The enable password/secret</vt:lpstr>
      <vt:lpstr>Interfaces to protect</vt:lpstr>
      <vt:lpstr>Authentication methods</vt:lpstr>
      <vt:lpstr>Privilege levels</vt:lpstr>
      <vt:lpstr>Privilege levels (2)</vt:lpstr>
      <vt:lpstr>Encrypting all passwords</vt:lpstr>
      <vt:lpstr>Password reset</vt:lpstr>
      <vt:lpstr>Password reset procedure</vt:lpstr>
      <vt:lpstr>Secure Access - best practices </vt:lpstr>
      <vt:lpstr>PowerPoint Presentation</vt:lpstr>
      <vt:lpstr>A network without (V)LANs</vt:lpstr>
      <vt:lpstr>Multiple LANs separated with a router </vt:lpstr>
      <vt:lpstr>VLANs: Virtual LANs</vt:lpstr>
      <vt:lpstr>The benefits of the VLANs</vt:lpstr>
      <vt:lpstr>Access (untagged) ports</vt:lpstr>
      <vt:lpstr>Trunk (tagged) ports</vt:lpstr>
      <vt:lpstr>Tagging between switches</vt:lpstr>
      <vt:lpstr>PowerPoint Presentation</vt:lpstr>
      <vt:lpstr>VLANs: defaults and rules</vt:lpstr>
      <vt:lpstr>Trunk port details</vt:lpstr>
      <vt:lpstr>Trunk port details (2)</vt:lpstr>
      <vt:lpstr>Common VLAN terms</vt:lpstr>
      <vt:lpstr>Types of VLANs</vt:lpstr>
      <vt:lpstr>Example: MAC address based VLANs</vt:lpstr>
      <vt:lpstr>Inter-VLAN routing</vt:lpstr>
      <vt:lpstr>PowerPoint Presentation</vt:lpstr>
      <vt:lpstr>Summary</vt:lpstr>
      <vt:lpstr>PowerPoint Presentation</vt:lpstr>
      <vt:lpstr>SoftUni Diamond Partners</vt:lpstr>
      <vt:lpstr>Educational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350</cp:revision>
  <dcterms:created xsi:type="dcterms:W3CDTF">2018-05-23T13:08:44Z</dcterms:created>
  <dcterms:modified xsi:type="dcterms:W3CDTF">2022-05-01T14:22:21Z</dcterms:modified>
</cp:coreProperties>
</file>