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6" r:id="rId2"/>
  </p:sldMasterIdLst>
  <p:notesMasterIdLst>
    <p:notesMasterId r:id="rId34"/>
  </p:notesMasterIdLst>
  <p:handoutMasterIdLst>
    <p:handoutMasterId r:id="rId35"/>
  </p:handoutMasterIdLst>
  <p:sldIdLst>
    <p:sldId id="274" r:id="rId3"/>
    <p:sldId id="276" r:id="rId4"/>
    <p:sldId id="545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14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7" r:id="rId26"/>
    <p:sldId id="566" r:id="rId27"/>
    <p:sldId id="528" r:id="rId28"/>
    <p:sldId id="349" r:id="rId29"/>
    <p:sldId id="401" r:id="rId30"/>
    <p:sldId id="570" r:id="rId31"/>
    <p:sldId id="569" r:id="rId32"/>
    <p:sldId id="29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1. Spanning tree protocol (STP)" id="{28490C21-E62B-4BD0-B417-E91CF43870A2}">
          <p14:sldIdLst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14"/>
            <p14:sldId id="558"/>
          </p14:sldIdLst>
        </p14:section>
        <p14:section name="2. Rapid STP (RSTP)" id="{1A978BFB-B6A5-4DC2-9B54-3E396060D7BE}">
          <p14:sldIdLst>
            <p14:sldId id="559"/>
            <p14:sldId id="560"/>
            <p14:sldId id="561"/>
            <p14:sldId id="562"/>
          </p14:sldIdLst>
        </p14:section>
        <p14:section name="3. Per-VLAN STP plus (PVST+)" id="{E5D5DBF9-5240-4A29-ACF0-57196689EEDF}">
          <p14:sldIdLst>
            <p14:sldId id="563"/>
            <p14:sldId id="564"/>
            <p14:sldId id="565"/>
            <p14:sldId id="567"/>
            <p14:sldId id="566"/>
          </p14:sldIdLst>
        </p14:section>
        <p14:section name="6. Demo" id="{979BE68F-1BCC-4402-ACB9-34B768C3000F}">
          <p14:sldIdLst>
            <p14:sldId id="528"/>
          </p14:sldIdLst>
        </p14:section>
        <p14:section name="Conclusion" id="{10E03AB1-9AA8-4E86-9A64-D741901E50A2}">
          <p14:sldIdLst>
            <p14:sldId id="349"/>
            <p14:sldId id="401"/>
            <p14:sldId id="570"/>
            <p14:sldId id="569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il Yordanov" initials="VY" lastIdx="1" clrIdx="0">
    <p:extLst>
      <p:ext uri="{19B8F6BF-5375-455C-9EA6-DF929625EA0E}">
        <p15:presenceInfo xmlns:p15="http://schemas.microsoft.com/office/powerpoint/2012/main" userId="1ee9dc105efb8e34" providerId="Windows Live"/>
      </p:ext>
    </p:extLst>
  </p:cmAuthor>
  <p:cmAuthor id="2" name="Vasil Yordanov" initials="VY [2]" lastIdx="1" clrIdx="1">
    <p:extLst>
      <p:ext uri="{19B8F6BF-5375-455C-9EA6-DF929625EA0E}">
        <p15:presenceInfo xmlns:p15="http://schemas.microsoft.com/office/powerpoint/2012/main" userId="Vasil Yordan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6181" autoAdjust="0"/>
  </p:normalViewPr>
  <p:slideViewPr>
    <p:cSldViewPr snapToGrid="0" showGuides="1">
      <p:cViewPr varScale="1">
        <p:scale>
          <a:sx n="73" d="100"/>
          <a:sy n="73" d="100"/>
        </p:scale>
        <p:origin x="41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481D9-DA33-415E-BD4E-A4FC35DF8439}"/>
              </a:ext>
            </a:extLst>
          </p:cNvPr>
          <p:cNvSpPr/>
          <p:nvPr userDrawn="1"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256256F-8302-4F5A-8E6F-32B550571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671F5-B171-469F-98BB-AE7B265F28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883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3765E4-D913-4180-A0A2-BEE46BFDE7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2823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35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95083" y="2374047"/>
            <a:ext cx="2726783" cy="2951065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6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08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6305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95562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6886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179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1581" y="2374047"/>
            <a:ext cx="2700285" cy="2922387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41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64716" y="2374047"/>
            <a:ext cx="2457149" cy="2659253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6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67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79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5615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4D6003-8C5F-4462-A86F-8F583D2B03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399" y="245591"/>
            <a:ext cx="1882262" cy="71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4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4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9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2679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9820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02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5693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3021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3469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80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34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35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2774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91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4511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0898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94" r:id="rId8"/>
    <p:sldLayoutId id="2147483682" r:id="rId9"/>
    <p:sldLayoutId id="2147483692" r:id="rId10"/>
    <p:sldLayoutId id="2147483683" r:id="rId11"/>
    <p:sldLayoutId id="2147483684" r:id="rId12"/>
    <p:sldLayoutId id="2147483685" r:id="rId13"/>
    <p:sldLayoutId id="2147483695" r:id="rId14"/>
    <p:sldLayoutId id="2147483686" r:id="rId15"/>
    <p:sldLayoutId id="2147483688" r:id="rId16"/>
    <p:sldLayoutId id="2147483689" r:id="rId17"/>
    <p:sldLayoutId id="2147483687" r:id="rId18"/>
    <p:sldLayoutId id="2147483690" r:id="rId19"/>
    <p:sldLayoutId id="2147483691" r:id="rId20"/>
    <p:sldLayoutId id="2147483716" r:id="rId21"/>
    <p:sldLayoutId id="2147483718" r:id="rId22"/>
    <p:sldLayoutId id="2147483719" r:id="rId2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70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7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65.png"/><Relationship Id="rId21" Type="http://schemas.openxmlformats.org/officeDocument/2006/relationships/image" Target="../media/image74.png"/><Relationship Id="rId7" Type="http://schemas.openxmlformats.org/officeDocument/2006/relationships/image" Target="../media/image6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2.png"/><Relationship Id="rId25" Type="http://schemas.openxmlformats.org/officeDocument/2006/relationships/image" Target="../media/image7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6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66.png"/><Relationship Id="rId15" Type="http://schemas.openxmlformats.org/officeDocument/2006/relationships/image" Target="../media/image71.jpeg"/><Relationship Id="rId23" Type="http://schemas.openxmlformats.org/officeDocument/2006/relationships/image" Target="../media/image7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6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hyperlink" Target="https://www.youtube.com/c/CodeItUpwithIvo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348" y="945473"/>
            <a:ext cx="10965303" cy="62792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34465"/>
                </a:solidFill>
              </a:rPr>
              <a:t>Lecture 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47" y="117761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Layer 2 redundancy – Spanning Tree Protocol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Резултат с изображение за spanning tree protocol port roles">
            <a:extLst>
              <a:ext uri="{FF2B5EF4-FFF2-40B4-BE49-F238E27FC236}">
                <a16:creationId xmlns:a16="http://schemas.microsoft.com/office/drawing/2014/main" id="{EB293880-7DE3-4978-BAAA-B062F7BFC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483" y="1923622"/>
            <a:ext cx="4363033" cy="2238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3C25F-7990-4C3C-A798-FDB7D41C0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3665" y="1570435"/>
            <a:ext cx="5507349" cy="3861822"/>
          </a:xfrm>
        </p:spPr>
        <p:txBody>
          <a:bodyPr/>
          <a:lstStyle/>
          <a:p>
            <a:r>
              <a:rPr lang="en-US" dirty="0"/>
              <a:t>Higher port speed -&gt; </a:t>
            </a:r>
            <a:br>
              <a:rPr lang="en-US" dirty="0"/>
            </a:br>
            <a:r>
              <a:rPr lang="en-US" dirty="0"/>
              <a:t>lower cost</a:t>
            </a:r>
          </a:p>
          <a:p>
            <a:r>
              <a:rPr lang="en-US" dirty="0"/>
              <a:t>The values can be changed by administrator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E1C711-7A01-4216-A4D4-6BA066BB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costs (path cost)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46A29-5AA1-4369-A41F-3E8EB15F2D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4" descr="Резултат с изображение за stp path cost">
            <a:extLst>
              <a:ext uri="{FF2B5EF4-FFF2-40B4-BE49-F238E27FC236}">
                <a16:creationId xmlns:a16="http://schemas.microsoft.com/office/drawing/2014/main" id="{0C7A2C28-A9A8-4F18-B2BF-AC39CDE2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43" y="1570435"/>
            <a:ext cx="5667457" cy="288310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556169"/>
      </p:ext>
    </p:extLst>
  </p:cSld>
  <p:clrMapOvr>
    <a:masterClrMapping/>
  </p:clrMapOvr>
  <p:transition spd="slow" advClick="0" advTm="5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FEEFC2-0889-4E65-A584-DF0A7E965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between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/>
              <a:t> and </a:t>
            </a:r>
            <a:r>
              <a:rPr lang="bg-BG" dirty="0">
                <a:solidFill>
                  <a:schemeClr val="bg1"/>
                </a:solidFill>
              </a:rPr>
              <a:t>61440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Must be configured in increments of </a:t>
            </a:r>
            <a:r>
              <a:rPr lang="en-US" dirty="0">
                <a:solidFill>
                  <a:schemeClr val="bg1"/>
                </a:solidFill>
              </a:rPr>
              <a:t>4096</a:t>
            </a:r>
          </a:p>
          <a:p>
            <a:r>
              <a:rPr lang="en-US" dirty="0"/>
              <a:t>Default is </a:t>
            </a:r>
            <a:r>
              <a:rPr lang="en-US" dirty="0">
                <a:solidFill>
                  <a:schemeClr val="bg1"/>
                </a:solidFill>
              </a:rPr>
              <a:t>32768</a:t>
            </a:r>
            <a:r>
              <a:rPr lang="en-US" dirty="0"/>
              <a:t> (+ the VLAN ID)</a:t>
            </a:r>
          </a:p>
          <a:p>
            <a:r>
              <a:rPr lang="en-US" dirty="0"/>
              <a:t>The switch with the </a:t>
            </a:r>
            <a:r>
              <a:rPr lang="en-US" u="sng" dirty="0"/>
              <a:t>lowest</a:t>
            </a:r>
            <a:r>
              <a:rPr lang="en-US" dirty="0"/>
              <a:t> priority will become the Root</a:t>
            </a:r>
          </a:p>
          <a:p>
            <a:r>
              <a:rPr lang="en-US" dirty="0"/>
              <a:t>If equal values -&gt; lowest MAC address wins </a:t>
            </a:r>
            <a:br>
              <a:rPr lang="en-US" dirty="0"/>
            </a:br>
            <a:r>
              <a:rPr lang="en-US" dirty="0"/>
              <a:t>(BID = Priority and MAC)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BB42CA-76FD-4A91-A644-1F8C8B02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Priority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A7E5-15CF-4B09-9703-3178093C34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35965"/>
      </p:ext>
    </p:extLst>
  </p:cSld>
  <p:clrMapOvr>
    <a:masterClrMapping/>
  </p:clrMapOvr>
  <p:transition spd="slow" advClick="0" advTm="5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FEEFC2-0889-4E65-A584-DF0A7E965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16 bits reserved for bridge priority initially</a:t>
            </a:r>
          </a:p>
          <a:p>
            <a:pPr>
              <a:lnSpc>
                <a:spcPct val="90000"/>
              </a:lnSpc>
            </a:pPr>
            <a:r>
              <a:rPr lang="en-US" dirty="0"/>
              <a:t>Only the first 4 are now used for priority and the other 12 are </a:t>
            </a:r>
            <a:br>
              <a:rPr lang="en-US" dirty="0"/>
            </a:br>
            <a:r>
              <a:rPr lang="en-US" dirty="0"/>
              <a:t>for VLAN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BB42CA-76FD-4A91-A644-1F8C8B02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Priority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A7E5-15CF-4B09-9703-3178093C34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16036E0-5EE7-4530-9113-BD019D721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53" y="3019953"/>
            <a:ext cx="8548800" cy="353166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92108073"/>
      </p:ext>
    </p:extLst>
  </p:cSld>
  <p:clrMapOvr>
    <a:masterClrMapping/>
  </p:clrMapOvr>
  <p:transition spd="slow" advClick="0" advTm="5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FEEFC2-0889-4E65-A584-DF0A7E965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Extended system ID is the reason for the </a:t>
            </a:r>
            <a:r>
              <a:rPr lang="en-US" dirty="0">
                <a:solidFill>
                  <a:schemeClr val="bg1"/>
                </a:solidFill>
              </a:rPr>
              <a:t>4096</a:t>
            </a:r>
            <a:r>
              <a:rPr lang="en-US" dirty="0"/>
              <a:t> increments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BB42CA-76FD-4A91-A644-1F8C8B02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Priority (3)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A7E5-15CF-4B09-9703-3178093C34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D881E8-BF10-428E-B862-0205CBFBA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31" y="2419259"/>
            <a:ext cx="9296400" cy="389557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13769130"/>
      </p:ext>
    </p:extLst>
  </p:cSld>
  <p:clrMapOvr>
    <a:masterClrMapping/>
  </p:clrMapOvr>
  <p:transition spd="slow" advClick="0" advTm="5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DD480A-FF39-4ADC-8BB8-4F4A7996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Example 1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03F80-D8A2-49B4-A032-6F51CFE244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2" descr="Резултат с изображение за spanning tree protocol port roles">
            <a:extLst>
              <a:ext uri="{FF2B5EF4-FFF2-40B4-BE49-F238E27FC236}">
                <a16:creationId xmlns:a16="http://schemas.microsoft.com/office/drawing/2014/main" id="{2F4121D4-F57A-4BD8-BD1E-4174A4B1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284" y="1748589"/>
            <a:ext cx="8399432" cy="430915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352F6-138A-4DB2-8B5B-289D3D8A677B}"/>
              </a:ext>
            </a:extLst>
          </p:cNvPr>
          <p:cNvSpPr txBox="1"/>
          <p:nvPr/>
        </p:nvSpPr>
        <p:spPr>
          <a:xfrm>
            <a:off x="840839" y="5097785"/>
            <a:ext cx="1055445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solidFill>
                  <a:srgbClr val="0070C0"/>
                </a:solidFill>
              </a:rPr>
              <a:t>Priority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A8C54-7C16-4080-ACB7-17441F0748A1}"/>
              </a:ext>
            </a:extLst>
          </p:cNvPr>
          <p:cNvSpPr txBox="1"/>
          <p:nvPr/>
        </p:nvSpPr>
        <p:spPr>
          <a:xfrm>
            <a:off x="8515042" y="1271224"/>
            <a:ext cx="136803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solidFill>
                  <a:srgbClr val="0070C0"/>
                </a:solidFill>
              </a:rPr>
              <a:t>Priority 4096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DC7DF-C069-4767-B1A8-8F96BCE93D9B}"/>
              </a:ext>
            </a:extLst>
          </p:cNvPr>
          <p:cNvSpPr txBox="1"/>
          <p:nvPr/>
        </p:nvSpPr>
        <p:spPr>
          <a:xfrm>
            <a:off x="2609718" y="1271224"/>
            <a:ext cx="1472226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solidFill>
                  <a:srgbClr val="0070C0"/>
                </a:solidFill>
              </a:rPr>
              <a:t>Priority 32768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182A5-6538-4E68-8612-49BA90BD34E9}"/>
              </a:ext>
            </a:extLst>
          </p:cNvPr>
          <p:cNvSpPr txBox="1"/>
          <p:nvPr/>
        </p:nvSpPr>
        <p:spPr>
          <a:xfrm>
            <a:off x="4494906" y="6127328"/>
            <a:ext cx="3202187" cy="5397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All links have the same cost</a:t>
            </a:r>
          </a:p>
        </p:txBody>
      </p:sp>
    </p:spTree>
    <p:extLst>
      <p:ext uri="{BB962C8B-B14F-4D97-AF65-F5344CB8AC3E}">
        <p14:creationId xmlns:p14="http://schemas.microsoft.com/office/powerpoint/2010/main" val="1357857363"/>
      </p:ext>
    </p:extLst>
  </p:cSld>
  <p:clrMapOvr>
    <a:masterClrMapping/>
  </p:clrMapOvr>
  <p:transition spd="slow" advClick="0" advTm="5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Find the Root, the RP, the DP and the Blocking ports</a:t>
            </a:r>
            <a:endParaRPr lang="bg-BG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Example 2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17" y="2015301"/>
            <a:ext cx="8467766" cy="428083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5" name="TextBox 4"/>
          <p:cNvSpPr txBox="1"/>
          <p:nvPr/>
        </p:nvSpPr>
        <p:spPr>
          <a:xfrm>
            <a:off x="8534401" y="2631897"/>
            <a:ext cx="890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Root</a:t>
            </a:r>
            <a:endParaRPr lang="bg-BG" sz="2800" b="1" dirty="0">
              <a:solidFill>
                <a:srgbClr val="00B05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1" y="2582034"/>
            <a:ext cx="518583" cy="465966"/>
            <a:chOff x="3275012" y="2582034"/>
            <a:chExt cx="518583" cy="465966"/>
          </a:xfrm>
        </p:grpSpPr>
        <p:sp>
          <p:nvSpPr>
            <p:cNvPr id="6" name="Oval 5"/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34815" y="2582034"/>
              <a:ext cx="458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Rp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229600" y="4502731"/>
            <a:ext cx="534190" cy="452362"/>
            <a:chOff x="8228012" y="4502731"/>
            <a:chExt cx="534190" cy="452362"/>
          </a:xfrm>
        </p:grpSpPr>
        <p:sp>
          <p:nvSpPr>
            <p:cNvPr id="9" name="Oval 8"/>
            <p:cNvSpPr/>
            <p:nvPr/>
          </p:nvSpPr>
          <p:spPr>
            <a:xfrm>
              <a:off x="8228012" y="4800600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03422" y="4502731"/>
              <a:ext cx="458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Rp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06942" y="4502732"/>
            <a:ext cx="458780" cy="477357"/>
            <a:chOff x="3205354" y="4502731"/>
            <a:chExt cx="458780" cy="477357"/>
          </a:xfrm>
        </p:grpSpPr>
        <p:sp>
          <p:nvSpPr>
            <p:cNvPr id="11" name="Oval 10"/>
            <p:cNvSpPr/>
            <p:nvPr/>
          </p:nvSpPr>
          <p:spPr>
            <a:xfrm>
              <a:off x="3282344" y="4825595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5354" y="4502731"/>
              <a:ext cx="458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Rp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48662" y="3057649"/>
            <a:ext cx="556750" cy="463592"/>
            <a:chOff x="3347074" y="3057649"/>
            <a:chExt cx="556750" cy="463592"/>
          </a:xfrm>
        </p:grpSpPr>
        <p:sp>
          <p:nvSpPr>
            <p:cNvPr id="21" name="Oval 20"/>
            <p:cNvSpPr/>
            <p:nvPr/>
          </p:nvSpPr>
          <p:spPr>
            <a:xfrm>
              <a:off x="3347074" y="3057649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27412" y="3121131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30530" y="3026489"/>
            <a:ext cx="476412" cy="597248"/>
            <a:chOff x="2728942" y="3026489"/>
            <a:chExt cx="476412" cy="597248"/>
          </a:xfrm>
        </p:grpSpPr>
        <p:sp>
          <p:nvSpPr>
            <p:cNvPr id="16" name="Oval 15"/>
            <p:cNvSpPr/>
            <p:nvPr/>
          </p:nvSpPr>
          <p:spPr>
            <a:xfrm>
              <a:off x="3052954" y="3026489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28942" y="3223627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452373" y="4955093"/>
            <a:ext cx="589833" cy="400110"/>
            <a:chOff x="3450784" y="4955093"/>
            <a:chExt cx="589833" cy="400110"/>
          </a:xfrm>
        </p:grpSpPr>
        <p:sp>
          <p:nvSpPr>
            <p:cNvPr id="20" name="Oval 19"/>
            <p:cNvSpPr/>
            <p:nvPr/>
          </p:nvSpPr>
          <p:spPr>
            <a:xfrm>
              <a:off x="3450784" y="4955093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64205" y="4955093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33463" y="2626078"/>
            <a:ext cx="565096" cy="433313"/>
            <a:chOff x="7531875" y="2626077"/>
            <a:chExt cx="565096" cy="433313"/>
          </a:xfrm>
        </p:grpSpPr>
        <p:sp>
          <p:nvSpPr>
            <p:cNvPr id="17" name="Oval 16"/>
            <p:cNvSpPr/>
            <p:nvPr/>
          </p:nvSpPr>
          <p:spPr>
            <a:xfrm>
              <a:off x="7944571" y="290489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31875" y="2626077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281305" y="2960000"/>
            <a:ext cx="804771" cy="400110"/>
            <a:chOff x="7279716" y="2960000"/>
            <a:chExt cx="804771" cy="400110"/>
          </a:xfrm>
        </p:grpSpPr>
        <p:sp>
          <p:nvSpPr>
            <p:cNvPr id="18" name="Oval 17"/>
            <p:cNvSpPr/>
            <p:nvPr/>
          </p:nvSpPr>
          <p:spPr>
            <a:xfrm>
              <a:off x="7932087" y="3059390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79716" y="2960000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217116" y="3045650"/>
            <a:ext cx="532720" cy="631859"/>
            <a:chOff x="8215528" y="3045649"/>
            <a:chExt cx="532720" cy="631859"/>
          </a:xfrm>
        </p:grpSpPr>
        <p:sp>
          <p:nvSpPr>
            <p:cNvPr id="19" name="Oval 18"/>
            <p:cNvSpPr/>
            <p:nvPr/>
          </p:nvSpPr>
          <p:spPr>
            <a:xfrm>
              <a:off x="8215528" y="3045649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71836" y="3277398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42273" y="4563456"/>
            <a:ext cx="176938" cy="271786"/>
            <a:chOff x="11276012" y="2514600"/>
            <a:chExt cx="176938" cy="271786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11276012" y="2514600"/>
              <a:ext cx="152400" cy="2674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11277600" y="2516777"/>
              <a:ext cx="175350" cy="2696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756678" y="4902841"/>
            <a:ext cx="176938" cy="271786"/>
            <a:chOff x="11276012" y="2514600"/>
            <a:chExt cx="176938" cy="271786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11276012" y="2514600"/>
              <a:ext cx="152400" cy="2674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/>
          </p:nvCxnSpPr>
          <p:spPr>
            <a:xfrm>
              <a:off x="11277600" y="2516777"/>
              <a:ext cx="175350" cy="2696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936549" y="4741953"/>
            <a:ext cx="176938" cy="271786"/>
            <a:chOff x="11276012" y="2514600"/>
            <a:chExt cx="176938" cy="271786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11276012" y="2514600"/>
              <a:ext cx="152400" cy="2674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cxnSpLocks/>
            </p:cNvCxnSpPr>
            <p:nvPr/>
          </p:nvCxnSpPr>
          <p:spPr>
            <a:xfrm>
              <a:off x="11277600" y="2516777"/>
              <a:ext cx="175350" cy="2696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DA20BF6-1D87-4E90-8C1E-1C86E2089286}"/>
              </a:ext>
            </a:extLst>
          </p:cNvPr>
          <p:cNvSpPr txBox="1"/>
          <p:nvPr/>
        </p:nvSpPr>
        <p:spPr>
          <a:xfrm>
            <a:off x="3585922" y="2684131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Fa0/1</a:t>
            </a:r>
            <a:endParaRPr lang="bg-BG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1F58C7-E7C8-470A-98BE-61F90120E1A1}"/>
              </a:ext>
            </a:extLst>
          </p:cNvPr>
          <p:cNvSpPr txBox="1"/>
          <p:nvPr/>
        </p:nvSpPr>
        <p:spPr>
          <a:xfrm>
            <a:off x="2543473" y="4529109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Fa0/1</a:t>
            </a:r>
            <a:endParaRPr lang="bg-BG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16F66B-A305-4388-8AEF-1B7ED6C13EB5}"/>
              </a:ext>
            </a:extLst>
          </p:cNvPr>
          <p:cNvSpPr txBox="1"/>
          <p:nvPr/>
        </p:nvSpPr>
        <p:spPr>
          <a:xfrm>
            <a:off x="3677021" y="2965133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Fa0/2</a:t>
            </a:r>
            <a:endParaRPr lang="bg-BG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E18E64-770A-4D0F-9DCF-7FDF3983AE46}"/>
              </a:ext>
            </a:extLst>
          </p:cNvPr>
          <p:cNvSpPr txBox="1"/>
          <p:nvPr/>
        </p:nvSpPr>
        <p:spPr>
          <a:xfrm>
            <a:off x="3054542" y="3204483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Fa0/3</a:t>
            </a:r>
            <a:endParaRPr lang="bg-BG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4F5CCF-7AE9-498B-94B7-E31DF7FA464F}"/>
              </a:ext>
            </a:extLst>
          </p:cNvPr>
          <p:cNvSpPr txBox="1"/>
          <p:nvPr/>
        </p:nvSpPr>
        <p:spPr>
          <a:xfrm>
            <a:off x="3420902" y="4440265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Fa0/2</a:t>
            </a:r>
            <a:endParaRPr lang="bg-BG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11D1D7-F69C-40E7-86AE-A2B0B5855D4A}"/>
              </a:ext>
            </a:extLst>
          </p:cNvPr>
          <p:cNvSpPr txBox="1"/>
          <p:nvPr/>
        </p:nvSpPr>
        <p:spPr>
          <a:xfrm>
            <a:off x="3490205" y="4711388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Fa0/3</a:t>
            </a:r>
            <a:endParaRPr lang="bg-BG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096C3A-3968-4AEC-A40D-FB5349C09588}"/>
              </a:ext>
            </a:extLst>
          </p:cNvPr>
          <p:cNvSpPr txBox="1"/>
          <p:nvPr/>
        </p:nvSpPr>
        <p:spPr>
          <a:xfrm>
            <a:off x="7796236" y="2589532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Fa0/1</a:t>
            </a:r>
            <a:endParaRPr lang="bg-BG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C495D6-F1B3-4DF6-B1AC-42B056830817}"/>
              </a:ext>
            </a:extLst>
          </p:cNvPr>
          <p:cNvSpPr txBox="1"/>
          <p:nvPr/>
        </p:nvSpPr>
        <p:spPr>
          <a:xfrm>
            <a:off x="7389135" y="3162621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Fa0/2</a:t>
            </a:r>
            <a:endParaRPr lang="bg-BG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7FA541-FD2D-4334-A920-7B2F595F39F6}"/>
              </a:ext>
            </a:extLst>
          </p:cNvPr>
          <p:cNvSpPr txBox="1"/>
          <p:nvPr/>
        </p:nvSpPr>
        <p:spPr>
          <a:xfrm>
            <a:off x="7831280" y="3246492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Fa0/3</a:t>
            </a:r>
            <a:endParaRPr lang="bg-BG" sz="10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646A66-8962-4144-86E7-D83E5AC487E2}"/>
              </a:ext>
            </a:extLst>
          </p:cNvPr>
          <p:cNvSpPr txBox="1"/>
          <p:nvPr/>
        </p:nvSpPr>
        <p:spPr>
          <a:xfrm>
            <a:off x="8249193" y="4310378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Fa0/1</a:t>
            </a:r>
            <a:endParaRPr lang="bg-BG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CA1798-C98B-4CB8-B411-138B4E019D0D}"/>
              </a:ext>
            </a:extLst>
          </p:cNvPr>
          <p:cNvSpPr txBox="1"/>
          <p:nvPr/>
        </p:nvSpPr>
        <p:spPr>
          <a:xfrm>
            <a:off x="7515152" y="4379279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Fa0/2</a:t>
            </a:r>
            <a:endParaRPr lang="bg-BG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A2764E-2982-44EB-984F-DC4C0BBF5727}"/>
              </a:ext>
            </a:extLst>
          </p:cNvPr>
          <p:cNvSpPr txBox="1"/>
          <p:nvPr/>
        </p:nvSpPr>
        <p:spPr>
          <a:xfrm>
            <a:off x="7255259" y="4891677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Fa0/3</a:t>
            </a:r>
            <a:endParaRPr lang="bg-BG" sz="1050" dirty="0"/>
          </a:p>
        </p:txBody>
      </p:sp>
    </p:spTree>
    <p:extLst>
      <p:ext uri="{BB962C8B-B14F-4D97-AF65-F5344CB8AC3E}">
        <p14:creationId xmlns:p14="http://schemas.microsoft.com/office/powerpoint/2010/main" val="2112242850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75A934-33E4-48D3-8D40-9BBA4638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Example 3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467C4-B5E6-4A8D-A356-6AA3E06AA6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0A2219-A4FD-449F-BED3-269D0300B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752600"/>
            <a:ext cx="9927678" cy="483178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C09663-13CD-4D99-84D9-4DE3845CF37D}"/>
              </a:ext>
            </a:extLst>
          </p:cNvPr>
          <p:cNvSpPr txBox="1"/>
          <p:nvPr/>
        </p:nvSpPr>
        <p:spPr>
          <a:xfrm>
            <a:off x="4910336" y="1772194"/>
            <a:ext cx="890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Root</a:t>
            </a:r>
            <a:endParaRPr lang="bg-BG" sz="2800" b="1" dirty="0">
              <a:solidFill>
                <a:srgbClr val="00B05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D681A-1F59-43D6-8A61-901A00C61486}"/>
              </a:ext>
            </a:extLst>
          </p:cNvPr>
          <p:cNvGrpSpPr/>
          <p:nvPr/>
        </p:nvGrpSpPr>
        <p:grpSpPr>
          <a:xfrm>
            <a:off x="3655222" y="3166904"/>
            <a:ext cx="458780" cy="499462"/>
            <a:chOff x="3198022" y="2548538"/>
            <a:chExt cx="458780" cy="4994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9ACFF1-A333-4FF4-B603-0FBD4C811BCB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1CFA6-4D0F-4EEA-9E5D-DDA04DEC4ED4}"/>
                </a:ext>
              </a:extLst>
            </p:cNvPr>
            <p:cNvSpPr txBox="1"/>
            <p:nvPr/>
          </p:nvSpPr>
          <p:spPr>
            <a:xfrm>
              <a:off x="3198022" y="2548538"/>
              <a:ext cx="458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Rp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9B5B72-399E-439B-890A-D968BB919231}"/>
              </a:ext>
            </a:extLst>
          </p:cNvPr>
          <p:cNvGrpSpPr/>
          <p:nvPr/>
        </p:nvGrpSpPr>
        <p:grpSpPr>
          <a:xfrm>
            <a:off x="6703222" y="3204161"/>
            <a:ext cx="458780" cy="477357"/>
            <a:chOff x="3057672" y="2570643"/>
            <a:chExt cx="458780" cy="47735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B8E6F3-93A5-4A93-AA45-4A4A2B8F5E80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AA1ED-1BDC-43D5-81A6-8D439D7B1C60}"/>
                </a:ext>
              </a:extLst>
            </p:cNvPr>
            <p:cNvSpPr txBox="1"/>
            <p:nvPr/>
          </p:nvSpPr>
          <p:spPr>
            <a:xfrm>
              <a:off x="3057672" y="2570643"/>
              <a:ext cx="458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Rp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404D10-D7E8-4A21-A280-7D445AB0540D}"/>
              </a:ext>
            </a:extLst>
          </p:cNvPr>
          <p:cNvGrpSpPr/>
          <p:nvPr/>
        </p:nvGrpSpPr>
        <p:grpSpPr>
          <a:xfrm>
            <a:off x="4986441" y="4940563"/>
            <a:ext cx="458780" cy="554603"/>
            <a:chOff x="2979585" y="2493397"/>
            <a:chExt cx="458780" cy="55460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918FC4-02F0-46B6-8AC7-DAB94A42C97B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A14CE4-7DFE-4CE3-B419-1C3130D88A57}"/>
                </a:ext>
              </a:extLst>
            </p:cNvPr>
            <p:cNvSpPr txBox="1"/>
            <p:nvPr/>
          </p:nvSpPr>
          <p:spPr>
            <a:xfrm>
              <a:off x="2979585" y="2493397"/>
              <a:ext cx="458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Rp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A621E4-19BB-4F58-B707-CD18D7D80DA2}"/>
              </a:ext>
            </a:extLst>
          </p:cNvPr>
          <p:cNvGrpSpPr/>
          <p:nvPr/>
        </p:nvGrpSpPr>
        <p:grpSpPr>
          <a:xfrm>
            <a:off x="4574451" y="2387007"/>
            <a:ext cx="665234" cy="400110"/>
            <a:chOff x="2762178" y="2847945"/>
            <a:chExt cx="665234" cy="40011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8242A9-058A-4174-9908-8D0279439C91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743D96-7D42-49CF-8D84-71CB56CD3713}"/>
                </a:ext>
              </a:extLst>
            </p:cNvPr>
            <p:cNvSpPr txBox="1"/>
            <p:nvPr/>
          </p:nvSpPr>
          <p:spPr>
            <a:xfrm>
              <a:off x="2762178" y="2847945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5AF592-6FAC-4817-A056-FE178F6537D9}"/>
              </a:ext>
            </a:extLst>
          </p:cNvPr>
          <p:cNvGrpSpPr/>
          <p:nvPr/>
        </p:nvGrpSpPr>
        <p:grpSpPr>
          <a:xfrm>
            <a:off x="5528104" y="2393498"/>
            <a:ext cx="679025" cy="400110"/>
            <a:chOff x="3275012" y="2893507"/>
            <a:chExt cx="679025" cy="4001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13EFB9E-CE05-4903-B158-FDF302B5B8C5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F93729-F105-4E78-91F5-F18931D7E84A}"/>
                </a:ext>
              </a:extLst>
            </p:cNvPr>
            <p:cNvSpPr txBox="1"/>
            <p:nvPr/>
          </p:nvSpPr>
          <p:spPr>
            <a:xfrm>
              <a:off x="3477625" y="2893507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2B0189-73A0-455E-8BE3-BBCAF244A0E7}"/>
              </a:ext>
            </a:extLst>
          </p:cNvPr>
          <p:cNvGrpSpPr/>
          <p:nvPr/>
        </p:nvGrpSpPr>
        <p:grpSpPr>
          <a:xfrm>
            <a:off x="4968809" y="4586015"/>
            <a:ext cx="476412" cy="441819"/>
            <a:chOff x="2983825" y="2893507"/>
            <a:chExt cx="476412" cy="44181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025C92-EB55-47AB-9137-E784D7488841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7A66D31-8639-434A-9563-34FF86A5AF34}"/>
                </a:ext>
              </a:extLst>
            </p:cNvPr>
            <p:cNvSpPr txBox="1"/>
            <p:nvPr/>
          </p:nvSpPr>
          <p:spPr>
            <a:xfrm>
              <a:off x="2983825" y="2935216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B54357-18D0-4122-AA13-C703E65136E8}"/>
              </a:ext>
            </a:extLst>
          </p:cNvPr>
          <p:cNvGrpSpPr/>
          <p:nvPr/>
        </p:nvGrpSpPr>
        <p:grpSpPr>
          <a:xfrm>
            <a:off x="5508309" y="4590206"/>
            <a:ext cx="496207" cy="437628"/>
            <a:chOff x="3275012" y="2893507"/>
            <a:chExt cx="496207" cy="43762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4098943-7A18-443E-B5EC-31DD53A50814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17F407-4271-4715-957F-5EDD203D40CC}"/>
                </a:ext>
              </a:extLst>
            </p:cNvPr>
            <p:cNvSpPr txBox="1"/>
            <p:nvPr/>
          </p:nvSpPr>
          <p:spPr>
            <a:xfrm>
              <a:off x="3294807" y="2931025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10F1C8-13D6-4651-928A-FE5BD6DE7E02}"/>
              </a:ext>
            </a:extLst>
          </p:cNvPr>
          <p:cNvGrpSpPr/>
          <p:nvPr/>
        </p:nvGrpSpPr>
        <p:grpSpPr>
          <a:xfrm>
            <a:off x="3795127" y="3551270"/>
            <a:ext cx="573416" cy="400110"/>
            <a:chOff x="3275012" y="2693452"/>
            <a:chExt cx="573416" cy="40011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BF0C11D-DE84-43C3-8A27-3BC1E0B9FA7E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D4B439-E185-45FA-9CBD-EF047751BD6E}"/>
                </a:ext>
              </a:extLst>
            </p:cNvPr>
            <p:cNvSpPr txBox="1"/>
            <p:nvPr/>
          </p:nvSpPr>
          <p:spPr>
            <a:xfrm>
              <a:off x="3372016" y="2693452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6A1202F-3E0B-41D0-AA6B-332BA3162331}"/>
              </a:ext>
            </a:extLst>
          </p:cNvPr>
          <p:cNvGrpSpPr/>
          <p:nvPr/>
        </p:nvGrpSpPr>
        <p:grpSpPr>
          <a:xfrm>
            <a:off x="6358697" y="3560430"/>
            <a:ext cx="552443" cy="400110"/>
            <a:chOff x="2874969" y="2672920"/>
            <a:chExt cx="552443" cy="40011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1750DE9-CE32-4EA4-B4BC-3C711668E8EA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B0624D-57BC-4F07-8936-526FB1238359}"/>
                </a:ext>
              </a:extLst>
            </p:cNvPr>
            <p:cNvSpPr txBox="1"/>
            <p:nvPr/>
          </p:nvSpPr>
          <p:spPr>
            <a:xfrm>
              <a:off x="2874969" y="2672920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3754962-CFF4-40A2-B349-5A52A9E39781}"/>
              </a:ext>
            </a:extLst>
          </p:cNvPr>
          <p:cNvGrpSpPr/>
          <p:nvPr/>
        </p:nvGrpSpPr>
        <p:grpSpPr>
          <a:xfrm>
            <a:off x="4904840" y="3927532"/>
            <a:ext cx="458780" cy="508181"/>
            <a:chOff x="3015577" y="2539819"/>
            <a:chExt cx="458780" cy="5081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0401B2A-BC10-479C-9492-3BED8FFEE66E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733EC2-2CF5-4B65-9249-858DA201D588}"/>
                </a:ext>
              </a:extLst>
            </p:cNvPr>
            <p:cNvSpPr txBox="1"/>
            <p:nvPr/>
          </p:nvSpPr>
          <p:spPr>
            <a:xfrm>
              <a:off x="3015577" y="2539819"/>
              <a:ext cx="458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Rp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5304B9-5090-49A8-B45B-7EF00C6AD2BD}"/>
              </a:ext>
            </a:extLst>
          </p:cNvPr>
          <p:cNvGrpSpPr/>
          <p:nvPr/>
        </p:nvGrpSpPr>
        <p:grpSpPr>
          <a:xfrm rot="226388">
            <a:off x="5447400" y="5176678"/>
            <a:ext cx="161408" cy="184767"/>
            <a:chOff x="11276012" y="2514600"/>
            <a:chExt cx="176938" cy="27178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EA33EC2-0958-45BD-BF22-9FD83A422261}"/>
                </a:ext>
              </a:extLst>
            </p:cNvPr>
            <p:cNvCxnSpPr/>
            <p:nvPr/>
          </p:nvCxnSpPr>
          <p:spPr>
            <a:xfrm flipH="1">
              <a:off x="11276012" y="2514600"/>
              <a:ext cx="152400" cy="2674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46C3A4-0F79-40F1-83A2-B5666DF66C71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2516777"/>
              <a:ext cx="175350" cy="2696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BD46D73-29DF-4955-926B-DC7F1A2ACDAA}"/>
              </a:ext>
            </a:extLst>
          </p:cNvPr>
          <p:cNvGrpSpPr/>
          <p:nvPr/>
        </p:nvGrpSpPr>
        <p:grpSpPr>
          <a:xfrm rot="19719214">
            <a:off x="5703391" y="4223899"/>
            <a:ext cx="202190" cy="171759"/>
            <a:chOff x="11276012" y="2514600"/>
            <a:chExt cx="176938" cy="27178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438B06-BA5B-47BC-AC53-B3237FF7C559}"/>
                </a:ext>
              </a:extLst>
            </p:cNvPr>
            <p:cNvCxnSpPr/>
            <p:nvPr/>
          </p:nvCxnSpPr>
          <p:spPr>
            <a:xfrm flipH="1">
              <a:off x="11276012" y="2514600"/>
              <a:ext cx="152400" cy="2674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4778D6-81CB-4B12-AC4A-982D38476040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2516777"/>
              <a:ext cx="175350" cy="2696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B0D71EE4-14F5-4C11-BE49-EE225D64CD9C}"/>
              </a:ext>
            </a:extLst>
          </p:cNvPr>
          <p:cNvSpPr txBox="1">
            <a:spLocks/>
          </p:cNvSpPr>
          <p:nvPr/>
        </p:nvSpPr>
        <p:spPr>
          <a:xfrm>
            <a:off x="91474" y="1128235"/>
            <a:ext cx="11804822" cy="601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100" dirty="0"/>
              <a:t>Find the Root, the RP, the DP and the Blocking ports</a:t>
            </a:r>
            <a:endParaRPr lang="bg-BG" sz="3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7CF8D4-7FDE-4562-B6DD-D189A4BBC2AF}"/>
              </a:ext>
            </a:extLst>
          </p:cNvPr>
          <p:cNvSpPr txBox="1"/>
          <p:nvPr/>
        </p:nvSpPr>
        <p:spPr>
          <a:xfrm>
            <a:off x="4888703" y="2584151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>
                <a:solidFill>
                  <a:schemeClr val="accent6">
                    <a:lumMod val="10000"/>
                  </a:schemeClr>
                </a:solidFill>
              </a:rPr>
              <a:t>fa0/1</a:t>
            </a:r>
            <a:endParaRPr lang="bg-BG" sz="105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E9A837-8B98-4785-963B-FB62A1CBBCD8}"/>
              </a:ext>
            </a:extLst>
          </p:cNvPr>
          <p:cNvSpPr txBox="1"/>
          <p:nvPr/>
        </p:nvSpPr>
        <p:spPr>
          <a:xfrm>
            <a:off x="5291921" y="2574975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>
                <a:solidFill>
                  <a:schemeClr val="accent6">
                    <a:lumMod val="10000"/>
                  </a:schemeClr>
                </a:solidFill>
              </a:rPr>
              <a:t>fa0/2</a:t>
            </a:r>
            <a:endParaRPr lang="bg-BG" sz="105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CABE46-A8B8-4079-B7F4-06FFFA4D8A30}"/>
              </a:ext>
            </a:extLst>
          </p:cNvPr>
          <p:cNvSpPr txBox="1"/>
          <p:nvPr/>
        </p:nvSpPr>
        <p:spPr>
          <a:xfrm>
            <a:off x="3779355" y="3050806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>
                <a:solidFill>
                  <a:schemeClr val="accent6">
                    <a:lumMod val="10000"/>
                  </a:schemeClr>
                </a:solidFill>
              </a:rPr>
              <a:t>fa0/1</a:t>
            </a:r>
            <a:endParaRPr lang="bg-BG" sz="105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90D943-1AB9-4247-A80C-86FBE4AC3692}"/>
              </a:ext>
            </a:extLst>
          </p:cNvPr>
          <p:cNvSpPr txBox="1"/>
          <p:nvPr/>
        </p:nvSpPr>
        <p:spPr>
          <a:xfrm>
            <a:off x="3893024" y="3938202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>
                <a:solidFill>
                  <a:schemeClr val="accent6">
                    <a:lumMod val="10000"/>
                  </a:schemeClr>
                </a:solidFill>
              </a:rPr>
              <a:t>fa0/2</a:t>
            </a:r>
            <a:endParaRPr lang="bg-BG" sz="105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3C5253-8EFB-438D-9CF7-53924BD003BD}"/>
              </a:ext>
            </a:extLst>
          </p:cNvPr>
          <p:cNvSpPr txBox="1"/>
          <p:nvPr/>
        </p:nvSpPr>
        <p:spPr>
          <a:xfrm>
            <a:off x="6483958" y="3004319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>
                <a:solidFill>
                  <a:schemeClr val="accent6">
                    <a:lumMod val="10000"/>
                  </a:schemeClr>
                </a:solidFill>
              </a:rPr>
              <a:t>fa0/1</a:t>
            </a:r>
            <a:endParaRPr lang="bg-BG" sz="105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AD4DA0-DF83-45E7-B2B0-59642C3D2B05}"/>
              </a:ext>
            </a:extLst>
          </p:cNvPr>
          <p:cNvSpPr txBox="1"/>
          <p:nvPr/>
        </p:nvSpPr>
        <p:spPr>
          <a:xfrm>
            <a:off x="6358697" y="3898609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>
                <a:solidFill>
                  <a:schemeClr val="accent6">
                    <a:lumMod val="10000"/>
                  </a:schemeClr>
                </a:solidFill>
              </a:rPr>
              <a:t>fa0/2</a:t>
            </a:r>
            <a:endParaRPr lang="bg-BG" sz="105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85294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5E882A-FD7A-4445-B56E-8AFFEE35CA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881936"/>
          </a:xfrm>
        </p:spPr>
        <p:txBody>
          <a:bodyPr/>
          <a:lstStyle/>
          <a:p>
            <a:r>
              <a:rPr lang="en-US" dirty="0"/>
              <a:t>Rapid STP (RSTP)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26964040"/>
      </p:ext>
    </p:extLst>
  </p:cSld>
  <p:clrMapOvr>
    <a:masterClrMapping/>
  </p:clrMapOvr>
  <p:transition spd="slow" advClick="0" advTm="5000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0C2088-2A93-4805-85B3-315AC2511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STP</a:t>
            </a:r>
            <a:r>
              <a:rPr lang="en-US" dirty="0"/>
              <a:t> - Spanning Tree Protocol, IEEE 802.1D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RSTP</a:t>
            </a:r>
            <a:r>
              <a:rPr lang="en-US" dirty="0"/>
              <a:t> - Rapid STP,  IEEE 802.1W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MSTP</a:t>
            </a:r>
            <a:r>
              <a:rPr lang="en-US" dirty="0"/>
              <a:t> - Multiple STP, IEEE 802.1S (802.1Q-2005)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PVST+</a:t>
            </a:r>
            <a:r>
              <a:rPr lang="en-US" dirty="0"/>
              <a:t> - Per-VLAN STP, Cisco proprietary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D1D1DD-BA40-40F6-B48E-7696B4E7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– Main Flavors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B34FA-97BB-4493-9AE6-E7A12D1C4E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05315"/>
      </p:ext>
    </p:extLst>
  </p:cSld>
  <p:clrMapOvr>
    <a:masterClrMapping/>
  </p:clrMapOvr>
  <p:transition spd="slow" advClick="0" advTm="500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F87548-A661-41B6-9350-72E6FA982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700" dirty="0"/>
              <a:t>Spanning Tree Protocol</a:t>
            </a:r>
          </a:p>
          <a:p>
            <a:r>
              <a:rPr lang="en-US" sz="3700" dirty="0"/>
              <a:t>The industry standard name is IEEE 802.1D</a:t>
            </a:r>
          </a:p>
          <a:p>
            <a:r>
              <a:rPr lang="en-US" sz="3700" dirty="0"/>
              <a:t>Slow convergence</a:t>
            </a:r>
          </a:p>
          <a:p>
            <a:r>
              <a:rPr lang="en-US" sz="3700" dirty="0"/>
              <a:t>Port states:</a:t>
            </a:r>
          </a:p>
          <a:p>
            <a:pPr marL="746125" lvl="2" indent="-303213" fontAlgn="base"/>
            <a:r>
              <a:rPr lang="en-US" dirty="0"/>
              <a:t>Disabled</a:t>
            </a:r>
          </a:p>
          <a:p>
            <a:pPr marL="746125" lvl="2" indent="-303213" fontAlgn="base"/>
            <a:r>
              <a:rPr lang="en-US" dirty="0"/>
              <a:t>Blocking (up to 20 sec)</a:t>
            </a:r>
          </a:p>
          <a:p>
            <a:pPr marL="746125" lvl="2" indent="-303213" fontAlgn="base"/>
            <a:r>
              <a:rPr lang="en-US" dirty="0"/>
              <a:t>Listening (up to 15 sec)</a:t>
            </a:r>
          </a:p>
          <a:p>
            <a:pPr marL="746125" lvl="2" indent="-303213" fontAlgn="base"/>
            <a:r>
              <a:rPr lang="en-US" dirty="0"/>
              <a:t>Learning (up to 15 sec)</a:t>
            </a:r>
          </a:p>
          <a:p>
            <a:pPr marL="746125" lvl="2" indent="-303213" fontAlgn="base"/>
            <a:r>
              <a:rPr lang="en-US" dirty="0"/>
              <a:t>Forwarding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23A78-8C0A-4B26-AA17-005D0838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 (the good old Spanning Tree)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16D5F-E25D-4629-A9BE-31E9413CE79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68317"/>
      </p:ext>
    </p:extLst>
  </p:cSld>
  <p:clrMapOvr>
    <a:masterClrMapping/>
  </p:clrMapOvr>
  <p:transition spd="slow" advClick="0" advTm="5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Spanning tree protocol (STP)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Rapid STP (RSTP)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Per-VLAN STP plus (PVST+)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 spd="slow" advClick="0" advTm="5000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8EC99-2E06-4E16-ADA0-4C723CC1A6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Rapid STP </a:t>
            </a:r>
          </a:p>
          <a:p>
            <a:r>
              <a:rPr lang="en-US" dirty="0"/>
              <a:t>The industry standard name is IEEE 802.1W</a:t>
            </a:r>
          </a:p>
          <a:p>
            <a:r>
              <a:rPr lang="en-US" dirty="0"/>
              <a:t>Much faster convergence than STP</a:t>
            </a:r>
          </a:p>
          <a:p>
            <a:r>
              <a:rPr lang="en-US" dirty="0"/>
              <a:t>Introducing </a:t>
            </a:r>
            <a:r>
              <a:rPr lang="en-US" dirty="0">
                <a:solidFill>
                  <a:schemeClr val="bg1"/>
                </a:solidFill>
              </a:rPr>
              <a:t>Edge port </a:t>
            </a:r>
            <a:r>
              <a:rPr lang="en-US" dirty="0"/>
              <a:t>–</a:t>
            </a:r>
            <a:r>
              <a:rPr lang="en-US" dirty="0">
                <a:solidFill>
                  <a:srgbClr val="F0A22E"/>
                </a:solidFill>
              </a:rPr>
              <a:t> </a:t>
            </a:r>
            <a:r>
              <a:rPr lang="en-US" dirty="0"/>
              <a:t>a port which is connected to an end device</a:t>
            </a:r>
          </a:p>
          <a:p>
            <a:r>
              <a:rPr lang="en-US" dirty="0"/>
              <a:t>RSTP uses the same algorithm as STP</a:t>
            </a:r>
          </a:p>
          <a:p>
            <a:r>
              <a:rPr lang="en-US" dirty="0"/>
              <a:t>Port states:</a:t>
            </a:r>
          </a:p>
          <a:p>
            <a:pPr marL="746125" lvl="2" indent="-303213" fontAlgn="base">
              <a:lnSpc>
                <a:spcPct val="115000"/>
              </a:lnSpc>
            </a:pPr>
            <a:r>
              <a:rPr lang="en-US" sz="3000" dirty="0"/>
              <a:t>Discarding</a:t>
            </a:r>
          </a:p>
          <a:p>
            <a:pPr marL="746125" lvl="2" indent="-303213" fontAlgn="base">
              <a:lnSpc>
                <a:spcPct val="115000"/>
              </a:lnSpc>
            </a:pPr>
            <a:r>
              <a:rPr lang="en-US" sz="3000" dirty="0"/>
              <a:t>Learning</a:t>
            </a:r>
          </a:p>
          <a:p>
            <a:pPr marL="746125" lvl="2" indent="-303213" fontAlgn="base">
              <a:lnSpc>
                <a:spcPct val="115000"/>
              </a:lnSpc>
            </a:pPr>
            <a:r>
              <a:rPr lang="en-US" sz="3000" dirty="0"/>
              <a:t>Forwarding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316526-339A-4BE7-9004-66957B36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RSTP (the faster STP)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6F38C-79EF-47F6-85AD-14FD4885AE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11876"/>
      </p:ext>
    </p:extLst>
  </p:cSld>
  <p:clrMapOvr>
    <a:masterClrMapping/>
  </p:clrMapOvr>
  <p:transition spd="slow" advClick="0" advTm="500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5E882A-FD7A-4445-B56E-8AFFEE35CA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4"/>
            <a:ext cx="10961783" cy="1093809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Per-VLAN STP plus (PVST+)</a:t>
            </a:r>
          </a:p>
        </p:txBody>
      </p:sp>
    </p:spTree>
    <p:extLst>
      <p:ext uri="{BB962C8B-B14F-4D97-AF65-F5344CB8AC3E}">
        <p14:creationId xmlns:p14="http://schemas.microsoft.com/office/powerpoint/2010/main" val="1487630192"/>
      </p:ext>
    </p:extLst>
  </p:cSld>
  <p:clrMapOvr>
    <a:masterClrMapping/>
  </p:clrMapOvr>
  <p:transition spd="slow" advClick="0" advTm="5000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B30676-0BB1-452D-9978-EC3CD034E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Per-VLAN Spanning Tree is Cisco protocol</a:t>
            </a:r>
          </a:p>
          <a:p>
            <a:r>
              <a:rPr lang="en-US" dirty="0"/>
              <a:t>Why? It has a similar idea as MSTP -  </a:t>
            </a:r>
          </a:p>
          <a:p>
            <a:r>
              <a:rPr lang="en-US" dirty="0"/>
              <a:t>Creates a spanning tree topology                            separately</a:t>
            </a:r>
          </a:p>
          <a:p>
            <a:r>
              <a:rPr lang="en-US" dirty="0"/>
              <a:t>PortFast in PVST+ is like Edge port in STP/RSTP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002FF7-8592-4EC4-8797-263B044A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PVST+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06A47-5273-4ACC-9CFD-E2705E90A5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921D5E1-2E39-400B-B04C-2DE67CC9963B}"/>
              </a:ext>
            </a:extLst>
          </p:cNvPr>
          <p:cNvSpPr txBox="1">
            <a:spLocks/>
          </p:cNvSpPr>
          <p:nvPr/>
        </p:nvSpPr>
        <p:spPr>
          <a:xfrm>
            <a:off x="6973455" y="1894452"/>
            <a:ext cx="4156364" cy="5993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 distribute the load 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6BFFC76-19E5-4051-8AAD-5E48A515E050}"/>
              </a:ext>
            </a:extLst>
          </p:cNvPr>
          <p:cNvSpPr txBox="1">
            <a:spLocks/>
          </p:cNvSpPr>
          <p:nvPr/>
        </p:nvSpPr>
        <p:spPr>
          <a:xfrm>
            <a:off x="6494435" y="2599730"/>
            <a:ext cx="2869483" cy="5993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each VLAN </a:t>
            </a:r>
          </a:p>
        </p:txBody>
      </p:sp>
    </p:spTree>
    <p:extLst>
      <p:ext uri="{BB962C8B-B14F-4D97-AF65-F5344CB8AC3E}">
        <p14:creationId xmlns:p14="http://schemas.microsoft.com/office/powerpoint/2010/main" val="1777604497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75"/>
                            </p:stCondLst>
                            <p:childTnLst>
                              <p:par>
                                <p:cTn id="8" presetID="18" presetClass="emph" presetSubtype="0" fill="hold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002FF7-8592-4EC4-8797-263B044A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PVST+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06A47-5273-4ACC-9CFD-E2705E90A5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51AF7-C552-4863-9C59-DD40FA5F7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40" y="1825196"/>
            <a:ext cx="9951698" cy="45720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17940390"/>
      </p:ext>
    </p:extLst>
  </p:cSld>
  <p:clrMapOvr>
    <a:masterClrMapping/>
  </p:clrMapOvr>
  <p:transition spd="slow" advClick="0" advTm="500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002FF7-8592-4EC4-8797-263B044A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PVST+ (3)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06A47-5273-4ACC-9CFD-E2705E90A5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F9C21F-072A-40CB-975B-B518F41258AF}"/>
              </a:ext>
            </a:extLst>
          </p:cNvPr>
          <p:cNvGrpSpPr/>
          <p:nvPr/>
        </p:nvGrpSpPr>
        <p:grpSpPr>
          <a:xfrm>
            <a:off x="7004593" y="2261239"/>
            <a:ext cx="1098550" cy="833421"/>
            <a:chOff x="4768920" y="1479451"/>
            <a:chExt cx="1098550" cy="83342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264181E-3B2A-46D6-84BD-15B08844B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9050" y="1874722"/>
              <a:ext cx="590550" cy="4381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F3AE81-2581-45DD-A670-E4CC93CAED13}"/>
                </a:ext>
              </a:extLst>
            </p:cNvPr>
            <p:cNvSpPr txBox="1"/>
            <p:nvPr/>
          </p:nvSpPr>
          <p:spPr>
            <a:xfrm>
              <a:off x="4768920" y="1479451"/>
              <a:ext cx="1098550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/>
                <a:t>Switch 2</a:t>
              </a:r>
              <a:endParaRPr lang="bg-BG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0C7A8E-401E-4C07-9CF5-A4F689F0CB0D}"/>
              </a:ext>
            </a:extLst>
          </p:cNvPr>
          <p:cNvGrpSpPr/>
          <p:nvPr/>
        </p:nvGrpSpPr>
        <p:grpSpPr>
          <a:xfrm>
            <a:off x="5238589" y="4488136"/>
            <a:ext cx="1087651" cy="763397"/>
            <a:chOff x="7316320" y="4207452"/>
            <a:chExt cx="1087651" cy="763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5C024C-BAD1-4576-8EEC-C7B080DD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4871" y="4207452"/>
              <a:ext cx="590550" cy="4381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9BA4AA-0435-4A4E-9417-9B64CB51FC39}"/>
                </a:ext>
              </a:extLst>
            </p:cNvPr>
            <p:cNvSpPr txBox="1"/>
            <p:nvPr/>
          </p:nvSpPr>
          <p:spPr>
            <a:xfrm>
              <a:off x="7316320" y="4463301"/>
              <a:ext cx="1087651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/>
                <a:t>Switch 3</a:t>
              </a:r>
              <a:endParaRPr lang="bg-BG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34A9123-41A4-46EF-904A-FD0ED0713712}"/>
              </a:ext>
            </a:extLst>
          </p:cNvPr>
          <p:cNvSpPr txBox="1"/>
          <p:nvPr/>
        </p:nvSpPr>
        <p:spPr>
          <a:xfrm>
            <a:off x="2986759" y="1914971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2"/>
                </a:solidFill>
              </a:rPr>
              <a:t>Vlan 1</a:t>
            </a:r>
            <a:endParaRPr lang="bg-BG" sz="14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C9ACED-F557-4512-AF31-5CB60AA95828}"/>
              </a:ext>
            </a:extLst>
          </p:cNvPr>
          <p:cNvSpPr txBox="1"/>
          <p:nvPr/>
        </p:nvSpPr>
        <p:spPr>
          <a:xfrm>
            <a:off x="3940103" y="1918252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rgbClr val="FF0000"/>
                </a:solidFill>
              </a:rPr>
              <a:t>Vlan 2</a:t>
            </a:r>
            <a:endParaRPr lang="bg-BG" sz="1400" b="1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4D8F0D-4C0A-4838-95B9-82F84C0C4148}"/>
              </a:ext>
            </a:extLst>
          </p:cNvPr>
          <p:cNvCxnSpPr>
            <a:cxnSpLocks/>
          </p:cNvCxnSpPr>
          <p:nvPr/>
        </p:nvCxnSpPr>
        <p:spPr>
          <a:xfrm flipH="1" flipV="1">
            <a:off x="4022161" y="3153621"/>
            <a:ext cx="1467807" cy="14885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3D55E5-538D-4AFA-B8E9-F95AA3803C2E}"/>
              </a:ext>
            </a:extLst>
          </p:cNvPr>
          <p:cNvCxnSpPr>
            <a:cxnSpLocks/>
          </p:cNvCxnSpPr>
          <p:nvPr/>
        </p:nvCxnSpPr>
        <p:spPr>
          <a:xfrm>
            <a:off x="4191811" y="2905888"/>
            <a:ext cx="3089774" cy="26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44EF3A-3838-448E-9F34-91E464FE3730}"/>
              </a:ext>
            </a:extLst>
          </p:cNvPr>
          <p:cNvCxnSpPr>
            <a:cxnSpLocks/>
          </p:cNvCxnSpPr>
          <p:nvPr/>
        </p:nvCxnSpPr>
        <p:spPr>
          <a:xfrm flipV="1">
            <a:off x="6195592" y="3181011"/>
            <a:ext cx="1244068" cy="14907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EA42F9-F821-48F2-993A-11D690C9CAAE}"/>
              </a:ext>
            </a:extLst>
          </p:cNvPr>
          <p:cNvCxnSpPr>
            <a:cxnSpLocks/>
          </p:cNvCxnSpPr>
          <p:nvPr/>
        </p:nvCxnSpPr>
        <p:spPr>
          <a:xfrm flipV="1">
            <a:off x="6077690" y="3113076"/>
            <a:ext cx="1270735" cy="1467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C070EE-E7FE-431D-A6B6-2DFC10ABCB46}"/>
              </a:ext>
            </a:extLst>
          </p:cNvPr>
          <p:cNvCxnSpPr>
            <a:cxnSpLocks/>
          </p:cNvCxnSpPr>
          <p:nvPr/>
        </p:nvCxnSpPr>
        <p:spPr>
          <a:xfrm>
            <a:off x="4182239" y="2792118"/>
            <a:ext cx="309934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EA79C9-CF5E-43C7-BF55-4265C58E95C1}"/>
              </a:ext>
            </a:extLst>
          </p:cNvPr>
          <p:cNvCxnSpPr>
            <a:cxnSpLocks/>
          </p:cNvCxnSpPr>
          <p:nvPr/>
        </p:nvCxnSpPr>
        <p:spPr>
          <a:xfrm>
            <a:off x="4022160" y="3027872"/>
            <a:ext cx="1529679" cy="15524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696851-ADFA-40B3-BB84-1BA388D933B7}"/>
              </a:ext>
            </a:extLst>
          </p:cNvPr>
          <p:cNvSpPr txBox="1"/>
          <p:nvPr/>
        </p:nvSpPr>
        <p:spPr>
          <a:xfrm>
            <a:off x="2819206" y="1444525"/>
            <a:ext cx="1101723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u="sng" dirty="0">
                <a:solidFill>
                  <a:schemeClr val="accent2"/>
                </a:solidFill>
              </a:rPr>
              <a:t>Priority: 0</a:t>
            </a:r>
            <a:endParaRPr lang="bg-BG" sz="1400" b="1" u="sng" dirty="0">
              <a:solidFill>
                <a:schemeClr val="accent2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CB5FC7-1B5C-48DF-BDB8-56D0F834C618}"/>
              </a:ext>
            </a:extLst>
          </p:cNvPr>
          <p:cNvSpPr txBox="1"/>
          <p:nvPr/>
        </p:nvSpPr>
        <p:spPr>
          <a:xfrm>
            <a:off x="6264193" y="1519505"/>
            <a:ext cx="1361380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400" b="1" u="sng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Priority: 4096</a:t>
            </a:r>
            <a:endParaRPr lang="bg-BG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FE4658-2114-4A1B-94A5-3B06B1D0B952}"/>
              </a:ext>
            </a:extLst>
          </p:cNvPr>
          <p:cNvSpPr txBox="1"/>
          <p:nvPr/>
        </p:nvSpPr>
        <p:spPr>
          <a:xfrm>
            <a:off x="4512974" y="5045626"/>
            <a:ext cx="1451227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u="sng" dirty="0">
                <a:solidFill>
                  <a:schemeClr val="accent2"/>
                </a:solidFill>
              </a:rPr>
              <a:t>Priority: 32768</a:t>
            </a:r>
            <a:endParaRPr lang="bg-BG" sz="1400" b="1" u="sng" dirty="0">
              <a:solidFill>
                <a:schemeClr val="accent2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F0B740-CD50-42CA-9DA4-4BECDC571BC2}"/>
              </a:ext>
            </a:extLst>
          </p:cNvPr>
          <p:cNvSpPr txBox="1"/>
          <p:nvPr/>
        </p:nvSpPr>
        <p:spPr>
          <a:xfrm>
            <a:off x="5810678" y="5029915"/>
            <a:ext cx="1560576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u="sng" dirty="0">
                <a:solidFill>
                  <a:srgbClr val="FF0000"/>
                </a:solidFill>
              </a:rPr>
              <a:t>Priority: 32768</a:t>
            </a:r>
            <a:endParaRPr lang="bg-BG" sz="1400" b="1" u="sng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F5585B-0C1B-49E9-B81A-5C090735A72F}"/>
              </a:ext>
            </a:extLst>
          </p:cNvPr>
          <p:cNvSpPr txBox="1"/>
          <p:nvPr/>
        </p:nvSpPr>
        <p:spPr>
          <a:xfrm>
            <a:off x="7456220" y="1491934"/>
            <a:ext cx="1087650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u="sng" dirty="0">
                <a:solidFill>
                  <a:srgbClr val="FF0000"/>
                </a:solidFill>
              </a:rPr>
              <a:t>Priority: 0</a:t>
            </a:r>
            <a:endParaRPr lang="bg-BG" sz="1400" b="1" u="sng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A40869-2475-45D9-A9EE-26F2D923AD8D}"/>
              </a:ext>
            </a:extLst>
          </p:cNvPr>
          <p:cNvSpPr txBox="1"/>
          <p:nvPr/>
        </p:nvSpPr>
        <p:spPr>
          <a:xfrm>
            <a:off x="3789014" y="1455339"/>
            <a:ext cx="1361380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400" b="1">
                <a:solidFill>
                  <a:srgbClr val="FF0000"/>
                </a:solidFill>
              </a:defRPr>
            </a:lvl1pPr>
          </a:lstStyle>
          <a:p>
            <a:r>
              <a:rPr lang="en-US" u="sng" dirty="0"/>
              <a:t>Priority: 4096</a:t>
            </a:r>
            <a:endParaRPr lang="bg-BG" u="sng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80A56AC-AC08-4363-B1C0-B4CDF3926093}"/>
              </a:ext>
            </a:extLst>
          </p:cNvPr>
          <p:cNvSpPr/>
          <p:nvPr/>
        </p:nvSpPr>
        <p:spPr bwMode="auto">
          <a:xfrm>
            <a:off x="3033005" y="2704395"/>
            <a:ext cx="452582" cy="43815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83A0AC0-54EB-44C1-AAB8-FC859158D4D2}"/>
              </a:ext>
            </a:extLst>
          </p:cNvPr>
          <p:cNvSpPr/>
          <p:nvPr/>
        </p:nvSpPr>
        <p:spPr bwMode="auto">
          <a:xfrm>
            <a:off x="7977026" y="2648853"/>
            <a:ext cx="452582" cy="438150"/>
          </a:xfrm>
          <a:prstGeom prst="ellips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213F389-3637-47AE-A1AB-795C5C7355B6}"/>
              </a:ext>
            </a:extLst>
          </p:cNvPr>
          <p:cNvGrpSpPr/>
          <p:nvPr/>
        </p:nvGrpSpPr>
        <p:grpSpPr>
          <a:xfrm rot="2686602">
            <a:off x="6277984" y="4389773"/>
            <a:ext cx="171221" cy="163631"/>
            <a:chOff x="7446692" y="2196363"/>
            <a:chExt cx="171221" cy="163631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153FE28-AD9A-480C-A086-FEE53DF71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5872" y="2196363"/>
              <a:ext cx="136682" cy="16363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2535C5-2BAB-4AF1-A40F-0C44D9D229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6692" y="2199512"/>
              <a:ext cx="171221" cy="16048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CD39B82-F1F1-4495-87BD-DF2F532588C0}"/>
              </a:ext>
            </a:extLst>
          </p:cNvPr>
          <p:cNvGrpSpPr/>
          <p:nvPr/>
        </p:nvGrpSpPr>
        <p:grpSpPr>
          <a:xfrm rot="2867312">
            <a:off x="5341757" y="4350957"/>
            <a:ext cx="171221" cy="163631"/>
            <a:chOff x="7446692" y="2196363"/>
            <a:chExt cx="171221" cy="163631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3BC23E4-0C3B-4A21-BEFC-81C04ADAA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5872" y="2196363"/>
              <a:ext cx="136682" cy="1636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24D4110-5935-4EB1-99FB-A09FEE746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6692" y="2199512"/>
              <a:ext cx="171221" cy="1604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3DF58C9-CFE7-4FF3-8952-AECCFAFF865C}"/>
              </a:ext>
            </a:extLst>
          </p:cNvPr>
          <p:cNvGrpSpPr/>
          <p:nvPr/>
        </p:nvGrpSpPr>
        <p:grpSpPr>
          <a:xfrm>
            <a:off x="3250904" y="2284570"/>
            <a:ext cx="1087650" cy="813070"/>
            <a:chOff x="4812139" y="1499802"/>
            <a:chExt cx="1098550" cy="813070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02DAC8B2-BE98-4AE4-A58A-16B6DE7D1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9050" y="1874722"/>
              <a:ext cx="590550" cy="438150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FF35CF8-61CF-4DA5-9253-7881A3EC786C}"/>
                </a:ext>
              </a:extLst>
            </p:cNvPr>
            <p:cNvSpPr txBox="1"/>
            <p:nvPr/>
          </p:nvSpPr>
          <p:spPr>
            <a:xfrm>
              <a:off x="4812139" y="1499802"/>
              <a:ext cx="1098550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/>
                <a:t>Switch 1</a:t>
              </a:r>
              <a:endParaRPr lang="bg-BG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7D9386A-BFA2-47C0-9DAE-FE97A2CD3F4D}"/>
              </a:ext>
            </a:extLst>
          </p:cNvPr>
          <p:cNvSpPr txBox="1"/>
          <p:nvPr/>
        </p:nvSpPr>
        <p:spPr>
          <a:xfrm>
            <a:off x="6689602" y="1917279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2"/>
                </a:solidFill>
              </a:rPr>
              <a:t>Vlan 1</a:t>
            </a:r>
            <a:endParaRPr lang="bg-BG" sz="1400" b="1" dirty="0">
              <a:solidFill>
                <a:schemeClr val="accent2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67E4647-4B03-4A28-A376-863FAB6FDE08}"/>
              </a:ext>
            </a:extLst>
          </p:cNvPr>
          <p:cNvSpPr txBox="1"/>
          <p:nvPr/>
        </p:nvSpPr>
        <p:spPr>
          <a:xfrm>
            <a:off x="7629998" y="1907119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rgbClr val="FF0000"/>
                </a:solidFill>
              </a:rPr>
              <a:t>Vlan 2</a:t>
            </a:r>
            <a:endParaRPr lang="bg-BG" sz="1400" b="1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53B9D9A-6E0A-4B59-BF94-343F0738C680}"/>
              </a:ext>
            </a:extLst>
          </p:cNvPr>
          <p:cNvSpPr txBox="1"/>
          <p:nvPr/>
        </p:nvSpPr>
        <p:spPr>
          <a:xfrm>
            <a:off x="5044060" y="5475931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2"/>
                </a:solidFill>
              </a:rPr>
              <a:t>Vlan 1</a:t>
            </a:r>
            <a:endParaRPr lang="bg-BG" sz="1400" b="1" dirty="0">
              <a:solidFill>
                <a:schemeClr val="accent2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9BECEA5-2F2A-4900-A230-C9A88F9720E4}"/>
              </a:ext>
            </a:extLst>
          </p:cNvPr>
          <p:cNvSpPr txBox="1"/>
          <p:nvPr/>
        </p:nvSpPr>
        <p:spPr>
          <a:xfrm>
            <a:off x="5985204" y="5465022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rgbClr val="FF0000"/>
                </a:solidFill>
              </a:rPr>
              <a:t>Vlan 2</a:t>
            </a:r>
            <a:endParaRPr lang="bg-BG" sz="1400" b="1" dirty="0">
              <a:solidFill>
                <a:srgbClr val="FF0000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32A50E7-78F2-4179-9773-DA1C0F1DCE72}"/>
              </a:ext>
            </a:extLst>
          </p:cNvPr>
          <p:cNvSpPr/>
          <p:nvPr/>
        </p:nvSpPr>
        <p:spPr bwMode="auto">
          <a:xfrm rot="21428034">
            <a:off x="4121152" y="2705859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73F9B5D-5008-4C84-8D99-2E129E47C8D9}"/>
              </a:ext>
            </a:extLst>
          </p:cNvPr>
          <p:cNvSpPr/>
          <p:nvPr/>
        </p:nvSpPr>
        <p:spPr bwMode="auto">
          <a:xfrm>
            <a:off x="7201729" y="2674926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B81D278-1294-4142-9B4B-29C4561C49FF}"/>
              </a:ext>
            </a:extLst>
          </p:cNvPr>
          <p:cNvSpPr/>
          <p:nvPr/>
        </p:nvSpPr>
        <p:spPr bwMode="auto">
          <a:xfrm rot="2943807">
            <a:off x="3936315" y="2990725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F581619-B33E-45B4-99F1-0073C411A26F}"/>
              </a:ext>
            </a:extLst>
          </p:cNvPr>
          <p:cNvSpPr/>
          <p:nvPr/>
        </p:nvSpPr>
        <p:spPr bwMode="auto">
          <a:xfrm rot="2713807">
            <a:off x="5446931" y="4489328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2D74B25-FD2D-4D12-87C0-CB5F78AB85AC}"/>
              </a:ext>
            </a:extLst>
          </p:cNvPr>
          <p:cNvSpPr/>
          <p:nvPr/>
        </p:nvSpPr>
        <p:spPr bwMode="auto">
          <a:xfrm rot="7587275">
            <a:off x="6056784" y="4472259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9C781EC-1527-4A07-8061-362C0F56DF14}"/>
              </a:ext>
            </a:extLst>
          </p:cNvPr>
          <p:cNvSpPr/>
          <p:nvPr/>
        </p:nvSpPr>
        <p:spPr bwMode="auto">
          <a:xfrm rot="7725030">
            <a:off x="7318082" y="3005209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2F66AAD-0D88-4C84-AF11-C91C9CD64720}"/>
              </a:ext>
            </a:extLst>
          </p:cNvPr>
          <p:cNvSpPr txBox="1"/>
          <p:nvPr/>
        </p:nvSpPr>
        <p:spPr>
          <a:xfrm>
            <a:off x="4103601" y="2398113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EBCD25B-E9E3-4185-A52B-18C411F9E9B6}"/>
              </a:ext>
            </a:extLst>
          </p:cNvPr>
          <p:cNvSpPr txBox="1"/>
          <p:nvPr/>
        </p:nvSpPr>
        <p:spPr>
          <a:xfrm>
            <a:off x="3496309" y="3147663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2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C36D52-4AB2-43E0-982B-647B8C831603}"/>
              </a:ext>
            </a:extLst>
          </p:cNvPr>
          <p:cNvSpPr txBox="1"/>
          <p:nvPr/>
        </p:nvSpPr>
        <p:spPr>
          <a:xfrm>
            <a:off x="4840656" y="4495498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9489A4F-296D-45AD-B4CD-E647355BF308}"/>
              </a:ext>
            </a:extLst>
          </p:cNvPr>
          <p:cNvSpPr txBox="1"/>
          <p:nvPr/>
        </p:nvSpPr>
        <p:spPr>
          <a:xfrm>
            <a:off x="6168499" y="4493589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2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C413FA1-1DF0-42A1-B3B2-8FCD2AC17EB3}"/>
              </a:ext>
            </a:extLst>
          </p:cNvPr>
          <p:cNvSpPr txBox="1"/>
          <p:nvPr/>
        </p:nvSpPr>
        <p:spPr>
          <a:xfrm>
            <a:off x="6649052" y="2470781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57B2D3-64FB-4955-A83F-213FA4ACFB60}"/>
              </a:ext>
            </a:extLst>
          </p:cNvPr>
          <p:cNvSpPr txBox="1"/>
          <p:nvPr/>
        </p:nvSpPr>
        <p:spPr>
          <a:xfrm>
            <a:off x="7397938" y="3096792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2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7898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69" grpId="0"/>
      <p:bldP spid="70" grpId="0"/>
      <p:bldP spid="71" grpId="0"/>
      <p:bldP spid="72" grpId="0"/>
      <p:bldP spid="73" grpId="0"/>
      <p:bldP spid="74" grpId="0"/>
      <p:bldP spid="76" grpId="0" animBg="1"/>
      <p:bldP spid="77" grpId="0" animBg="1"/>
      <p:bldP spid="97" grpId="0" animBg="1"/>
      <p:bldP spid="98" grpId="0" animBg="1"/>
      <p:bldP spid="99" grpId="0" animBg="1"/>
      <p:bldP spid="100" grpId="0" animBg="1"/>
      <p:bldP spid="130" grpId="0" animBg="1"/>
      <p:bldP spid="132" grpId="0" animBg="1"/>
      <p:bldP spid="137" grpId="0" animBg="1"/>
      <p:bldP spid="138" grpId="0" animBg="1"/>
      <p:bldP spid="146" grpId="0" animBg="1"/>
      <p:bldP spid="147" grpId="0" animBg="1"/>
      <p:bldP spid="152" grpId="0"/>
      <p:bldP spid="153" grpId="0"/>
      <p:bldP spid="154" grpId="0"/>
      <p:bldP spid="155" grpId="0"/>
      <p:bldP spid="156" grpId="0"/>
      <p:bldP spid="1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157FA-C0AB-4AE5-A108-89687F357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/>
              <a:t>PVST+ advantages</a:t>
            </a:r>
            <a:r>
              <a:rPr lang="en-US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triggers STP calculation </a:t>
            </a:r>
            <a:r>
              <a:rPr lang="en-US" dirty="0">
                <a:solidFill>
                  <a:schemeClr val="bg1"/>
                </a:solidFill>
              </a:rPr>
              <a:t>only if</a:t>
            </a:r>
            <a:r>
              <a:rPr lang="en-US" dirty="0">
                <a:solidFill>
                  <a:srgbClr val="F0A22E"/>
                </a:solidFill>
              </a:rPr>
              <a:t> </a:t>
            </a:r>
            <a:r>
              <a:rPr lang="en-US" dirty="0"/>
              <a:t>there is a potential loop in a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particular VLAN</a:t>
            </a:r>
          </a:p>
          <a:p>
            <a:pPr lvl="1">
              <a:lnSpc>
                <a:spcPct val="80000"/>
              </a:lnSpc>
            </a:pPr>
            <a:r>
              <a:rPr lang="en-US" sz="3400" dirty="0"/>
              <a:t>detailed “look” of the network – does not block ports when there is no loop on the trunks for a given VLAN  </a:t>
            </a: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sz="3400" u="sng" dirty="0"/>
              <a:t>PVST+ disadvantages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generates </a:t>
            </a:r>
            <a:r>
              <a:rPr lang="en-US" dirty="0">
                <a:solidFill>
                  <a:schemeClr val="bg1"/>
                </a:solidFill>
              </a:rPr>
              <a:t>a lot of overhead </a:t>
            </a:r>
            <a:r>
              <a:rPr lang="en-US" dirty="0"/>
              <a:t>in the network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proprietary protocol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588FF0-CDB4-466E-8436-44FB0D71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 and the bad about PVST+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BE4EB-8C02-4CE0-9CD0-DE73BBD865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02020"/>
      </p:ext>
    </p:extLst>
  </p:cSld>
  <p:clrMapOvr>
    <a:masterClrMapping/>
  </p:clrMapOvr>
  <p:transition spd="slow" advClick="0" advTm="500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4"/>
            <a:ext cx="10961783" cy="893087"/>
          </a:xfrm>
        </p:spPr>
        <p:txBody>
          <a:bodyPr/>
          <a:lstStyle/>
          <a:p>
            <a:r>
              <a:rPr lang="en-US" dirty="0"/>
              <a:t>Demonstration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781454"/>
      </p:ext>
    </p:extLst>
  </p:cSld>
  <p:clrMapOvr>
    <a:masterClrMapping/>
  </p:clrMapOvr>
  <p:transition spd="slow" advClick="0" advTm="5000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655763"/>
            <a:ext cx="8635244" cy="4741430"/>
            <a:chOff x="472012" y="1630370"/>
            <a:chExt cx="3799787" cy="444686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2" y="1630370"/>
              <a:ext cx="3799787" cy="44468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Spanning tree protocol (STP)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Rapid STP (RSTP)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Per-VLAN STP plus (PVST+)</a:t>
              </a: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 spd="slow" advClick="0" advTm="5000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ransition spd="slow" advClick="0" advTm="5000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41984" y="5755974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9" y="3684106"/>
            <a:ext cx="3260611" cy="1834207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409871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30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1" y="5499000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8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A2F0FD-DD29-4C70-A14F-2EA0F24059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4"/>
            <a:ext cx="10961783" cy="926541"/>
          </a:xfrm>
        </p:spPr>
        <p:txBody>
          <a:bodyPr/>
          <a:lstStyle/>
          <a:p>
            <a:r>
              <a:rPr lang="en-US" dirty="0"/>
              <a:t>Spanning tree protocol (STP)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3176254"/>
      </p:ext>
    </p:extLst>
  </p:cSld>
  <p:clrMapOvr>
    <a:masterClrMapping/>
  </p:clrMapOvr>
  <p:transition spd="slow" advClick="0" advTm="5000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392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B0E67-8C8B-4A8A-BEB4-70A6DF8CB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37847" y="1245583"/>
            <a:ext cx="6154153" cy="5027884"/>
          </a:xfrm>
        </p:spPr>
        <p:txBody>
          <a:bodyPr>
            <a:normAutofit/>
          </a:bodyPr>
          <a:lstStyle/>
          <a:p>
            <a:pPr marL="403225" indent="-403225"/>
            <a:r>
              <a:rPr lang="en-US" dirty="0"/>
              <a:t>It addresses a problem which </a:t>
            </a:r>
            <a:br>
              <a:rPr lang="en-US" dirty="0"/>
            </a:br>
            <a:r>
              <a:rPr lang="en-US" dirty="0"/>
              <a:t>switches can not handle alone: the </a:t>
            </a:r>
            <a:r>
              <a:rPr lang="en-US" dirty="0">
                <a:solidFill>
                  <a:schemeClr val="bg1"/>
                </a:solidFill>
              </a:rPr>
              <a:t>broadcast storms</a:t>
            </a:r>
          </a:p>
          <a:p>
            <a:pPr marL="403225" indent="-403225"/>
            <a:r>
              <a:rPr lang="en-US" dirty="0"/>
              <a:t>Without STP, a L2 loop will:</a:t>
            </a:r>
          </a:p>
          <a:p>
            <a:pPr marL="746125" lvl="2" indent="-303213" defTabSz="800100"/>
            <a:r>
              <a:rPr lang="en-US" dirty="0"/>
              <a:t>Overload the links</a:t>
            </a:r>
          </a:p>
          <a:p>
            <a:pPr marL="746125" lvl="2" indent="-303213" defTabSz="800100"/>
            <a:r>
              <a:rPr lang="en-US" dirty="0"/>
              <a:t>Affect the end devices</a:t>
            </a:r>
          </a:p>
          <a:p>
            <a:pPr marL="746125" lvl="2" indent="-303213" defTabSz="800100"/>
            <a:r>
              <a:rPr lang="en-US" dirty="0"/>
              <a:t>Cause MAC table instability</a:t>
            </a:r>
          </a:p>
          <a:p>
            <a:pPr marL="746125" lvl="2" indent="-303213" defTabSz="800100"/>
            <a:r>
              <a:rPr lang="en-US" dirty="0"/>
              <a:t>…never stop 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5DCA7-386E-4FB6-A379-38D48B66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Spanning Tree Protocol?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E1013-D9C2-4868-A569-30CE04EBF9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6F7BE-2FB5-4128-9528-7C591BC87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93" y="2062771"/>
            <a:ext cx="4704370" cy="30506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36761655"/>
      </p:ext>
    </p:extLst>
  </p:cSld>
  <p:clrMapOvr>
    <a:masterClrMapping/>
  </p:clrMapOvr>
  <p:transition spd="slow" advClick="0" advTm="5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B0E67-8C8B-4A8A-BEB4-70A6DF8CB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1412" y="1353867"/>
            <a:ext cx="6123824" cy="50278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STP enabled switches “talk” to each other</a:t>
            </a:r>
          </a:p>
          <a:p>
            <a:r>
              <a:rPr lang="en-US" dirty="0"/>
              <a:t>The management information that they exchange is in the </a:t>
            </a:r>
            <a:br>
              <a:rPr lang="en-US" dirty="0"/>
            </a:br>
            <a:r>
              <a:rPr lang="en-US" dirty="0"/>
              <a:t>form of </a:t>
            </a:r>
            <a:r>
              <a:rPr lang="en-US" dirty="0">
                <a:solidFill>
                  <a:schemeClr val="bg1"/>
                </a:solidFill>
              </a:rPr>
              <a:t>BPDU</a:t>
            </a:r>
            <a:r>
              <a:rPr lang="en-US" dirty="0"/>
              <a:t>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/>
              <a:t>ridge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rotocol </a:t>
            </a: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dirty="0"/>
              <a:t>nits)</a:t>
            </a:r>
          </a:p>
          <a:p>
            <a:r>
              <a:rPr lang="en-US" dirty="0"/>
              <a:t>The goal is to </a:t>
            </a:r>
            <a:r>
              <a:rPr lang="en-US" dirty="0">
                <a:solidFill>
                  <a:schemeClr val="bg1"/>
                </a:solidFill>
              </a:rPr>
              <a:t>logically</a:t>
            </a:r>
            <a:r>
              <a:rPr lang="en-US" dirty="0"/>
              <a:t> block </a:t>
            </a:r>
            <a:br>
              <a:rPr lang="en-US" dirty="0"/>
            </a:br>
            <a:r>
              <a:rPr lang="en-US" dirty="0"/>
              <a:t>one or more ports to prevent </a:t>
            </a:r>
            <a:br>
              <a:rPr lang="en-US" dirty="0"/>
            </a:br>
            <a:r>
              <a:rPr lang="en-US" dirty="0"/>
              <a:t>from loops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5DCA7-386E-4FB6-A379-38D48B66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Spanning Tree Protocol?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E1013-D9C2-4868-A569-30CE04EBF9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162E61-FBA9-4786-B5E9-BCB197B57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" y="1917740"/>
            <a:ext cx="5640339" cy="36576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44196650"/>
      </p:ext>
    </p:extLst>
  </p:cSld>
  <p:clrMapOvr>
    <a:masterClrMapping/>
  </p:clrMapOvr>
  <p:transition spd="slow" advClick="0" advTm="5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46D0A-4844-4AB8-99ED-EE39889BBA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this topology STP is NOT needed</a:t>
            </a:r>
          </a:p>
          <a:p>
            <a:r>
              <a:rPr lang="en-US" dirty="0"/>
              <a:t>…but there is no </a:t>
            </a:r>
            <a:br>
              <a:rPr lang="en-US" dirty="0"/>
            </a:br>
            <a:r>
              <a:rPr lang="en-US" dirty="0"/>
              <a:t>redundancy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8E9577-D4A7-4E60-BE0A-5CC2760D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STP is needed? 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2D425-D8D2-46ED-B9CC-79B77612FE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7568909-AFC1-4491-A5EB-80DE763B7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66" y="2168640"/>
            <a:ext cx="6049766" cy="3206924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softEdge rad="63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710254-73CF-4C53-B71E-19283C8CB88F}"/>
              </a:ext>
            </a:extLst>
          </p:cNvPr>
          <p:cNvCxnSpPr/>
          <p:nvPr/>
        </p:nvCxnSpPr>
        <p:spPr>
          <a:xfrm>
            <a:off x="2262909" y="2946400"/>
            <a:ext cx="711200" cy="6003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61818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46D0A-4844-4AB8-99ED-EE39889BBA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Now there is a redundancy</a:t>
            </a:r>
          </a:p>
          <a:p>
            <a:r>
              <a:rPr lang="en-US" sz="3400" dirty="0"/>
              <a:t>…but there is also the loop</a:t>
            </a:r>
            <a:br>
              <a:rPr lang="en-US" sz="3400" dirty="0"/>
            </a:br>
            <a:r>
              <a:rPr lang="en-US" sz="3400" dirty="0"/>
              <a:t>problem!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8E9577-D4A7-4E60-BE0A-5CC2760D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STP is needed? (2) 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2D425-D8D2-46ED-B9CC-79B77612FE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95830D-E2FA-47D9-8B12-0DA2AF9FC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6" y="2091581"/>
            <a:ext cx="6097026" cy="3552455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softEdge rad="63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6A170F-50A2-43E3-9E4E-A4C5CAE7C9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57" y="3186744"/>
            <a:ext cx="604261" cy="64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55449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9742C-3106-4A5E-ABA5-C596236223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905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Elect the </a:t>
            </a:r>
            <a:r>
              <a:rPr lang="en-US" dirty="0">
                <a:solidFill>
                  <a:schemeClr val="bg1"/>
                </a:solidFill>
              </a:rPr>
              <a:t>Root</a:t>
            </a:r>
            <a:r>
              <a:rPr lang="en-US" dirty="0"/>
              <a:t> switch (Root bridge)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This is the switch with the </a:t>
            </a:r>
            <a:r>
              <a:rPr lang="en-US" u="sng" dirty="0"/>
              <a:t>lowest</a:t>
            </a:r>
            <a:r>
              <a:rPr lang="en-US" dirty="0"/>
              <a:t> BID (Bridge ID)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BID = Switch Priority and MAC</a:t>
            </a:r>
          </a:p>
          <a:p>
            <a:pPr marL="514350" indent="-514350">
              <a:buAutoNum type="arabicPeriod"/>
            </a:pPr>
            <a:r>
              <a:rPr lang="en-US" dirty="0"/>
              <a:t>Select the </a:t>
            </a:r>
            <a:r>
              <a:rPr lang="en-US" dirty="0">
                <a:solidFill>
                  <a:schemeClr val="bg1"/>
                </a:solidFill>
              </a:rPr>
              <a:t>root ports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They have the best cost (lowest) to the Root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Selected </a:t>
            </a:r>
            <a:r>
              <a:rPr lang="en-US" u="sng" dirty="0"/>
              <a:t>per switch</a:t>
            </a:r>
          </a:p>
          <a:p>
            <a:pPr marL="514350" indent="-514350">
              <a:buAutoNum type="arabicPeriod"/>
            </a:pPr>
            <a:r>
              <a:rPr lang="en-US" dirty="0"/>
              <a:t>Select the </a:t>
            </a:r>
            <a:r>
              <a:rPr lang="en-US" dirty="0">
                <a:solidFill>
                  <a:schemeClr val="bg1"/>
                </a:solidFill>
              </a:rPr>
              <a:t>designated ports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They have the best cost (lowest) to the Root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Selected </a:t>
            </a:r>
            <a:r>
              <a:rPr lang="en-US" u="sng" dirty="0"/>
              <a:t>per segment</a:t>
            </a:r>
            <a:r>
              <a:rPr lang="en-US" dirty="0"/>
              <a:t> (connection)</a:t>
            </a:r>
            <a:endParaRPr lang="en-US" u="sng" dirty="0"/>
          </a:p>
          <a:p>
            <a:pPr marL="514350" indent="-514350">
              <a:buAutoNum type="arabicPeriod"/>
            </a:pPr>
            <a:r>
              <a:rPr lang="en-US" dirty="0"/>
              <a:t>All other ports go to </a:t>
            </a:r>
            <a:r>
              <a:rPr lang="en-US" dirty="0">
                <a:solidFill>
                  <a:schemeClr val="bg1"/>
                </a:solidFill>
              </a:rPr>
              <a:t>blocking</a:t>
            </a:r>
            <a:r>
              <a:rPr lang="en-US" dirty="0"/>
              <a:t> state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A49A34-2412-4BBC-AFD1-5172CF0A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STP algorithm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E227F-E782-4952-953F-DA29584519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14531"/>
      </p:ext>
    </p:extLst>
  </p:cSld>
  <p:clrMapOvr>
    <a:masterClrMapping/>
  </p:clrMapOvr>
  <p:transition spd="slow" advClick="0" advTm="5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6768CD-FCA6-4E33-AC20-D8B886B284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dirty="0"/>
              <a:t>If there is a tie situation - the same path cost via different </a:t>
            </a:r>
            <a:br>
              <a:rPr lang="en-US" dirty="0"/>
            </a:br>
            <a:r>
              <a:rPr lang="en-US" dirty="0"/>
              <a:t>paths, use the following tie-breakers:</a:t>
            </a:r>
          </a:p>
          <a:p>
            <a:pPr marL="746125" lvl="2" indent="-303213"/>
            <a:r>
              <a:rPr lang="en-US" dirty="0"/>
              <a:t>When selecting Root port or Designated port, chose the </a:t>
            </a:r>
            <a:br>
              <a:rPr lang="en-US" dirty="0"/>
            </a:br>
            <a:r>
              <a:rPr lang="en-US" dirty="0"/>
              <a:t>neighboring switch which has the lowest Bridge ID</a:t>
            </a:r>
          </a:p>
          <a:p>
            <a:pPr marL="746125" lvl="2" indent="-303213"/>
            <a:r>
              <a:rPr lang="en-US" dirty="0"/>
              <a:t>If the Bridge ID is the same, select the lowest Port ID (PID)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Port ID = Port priority and port number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378B59-5E5B-42CB-822D-B77BB0DB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tie-breakers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9E4B-11CD-4703-94CA-6CF24ABE94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65487"/>
      </p:ext>
    </p:extLst>
  </p:cSld>
  <p:clrMapOvr>
    <a:masterClrMapping/>
  </p:clrMapOvr>
  <p:transition spd="slow" advClick="0" advTm="5000">
    <p:push dir="u"/>
  </p:transition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10133</TotalTime>
  <Words>791</Words>
  <Application>Microsoft Office PowerPoint</Application>
  <PresentationFormat>Widescreen</PresentationFormat>
  <Paragraphs>229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2_SoftUni3_1</vt:lpstr>
      <vt:lpstr>Layer 2 redundancy – Spanning Tree Protocol</vt:lpstr>
      <vt:lpstr>Table of Contents</vt:lpstr>
      <vt:lpstr>PowerPoint Presentation</vt:lpstr>
      <vt:lpstr>What is the Spanning Tree Protocol?</vt:lpstr>
      <vt:lpstr>What is the Spanning Tree Protocol? (2)</vt:lpstr>
      <vt:lpstr>Why STP is needed? </vt:lpstr>
      <vt:lpstr>Why STP is needed? (2) </vt:lpstr>
      <vt:lpstr>The STP algorithm</vt:lpstr>
      <vt:lpstr>STP tie-breakers</vt:lpstr>
      <vt:lpstr>Link costs (path cost)</vt:lpstr>
      <vt:lpstr>STP Priority</vt:lpstr>
      <vt:lpstr>STP Priority (2)</vt:lpstr>
      <vt:lpstr>STP Priority (3)</vt:lpstr>
      <vt:lpstr>STP Example 1</vt:lpstr>
      <vt:lpstr>STP Example 2</vt:lpstr>
      <vt:lpstr>STP Example 3</vt:lpstr>
      <vt:lpstr>PowerPoint Presentation</vt:lpstr>
      <vt:lpstr>Spanning Tree Protocol – Main Flavors</vt:lpstr>
      <vt:lpstr>STP  (the good old Spanning Tree)</vt:lpstr>
      <vt:lpstr>RSTP (the faster STP)</vt:lpstr>
      <vt:lpstr>PowerPoint Presentation</vt:lpstr>
      <vt:lpstr>PVST+</vt:lpstr>
      <vt:lpstr>PVST+ (2)</vt:lpstr>
      <vt:lpstr>PVST+ (3)</vt:lpstr>
      <vt:lpstr>The good and the bad about PVST+</vt:lpstr>
      <vt:lpstr>PowerPoint Presentation</vt:lpstr>
      <vt:lpstr>Summary</vt:lpstr>
      <vt:lpstr>PowerPoint Presentation</vt:lpstr>
      <vt:lpstr>SoftUni Diamond Partners</vt:lpstr>
      <vt:lpstr>Educational Partners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Yoana</cp:lastModifiedBy>
  <cp:revision>356</cp:revision>
  <dcterms:created xsi:type="dcterms:W3CDTF">2018-05-23T13:08:44Z</dcterms:created>
  <dcterms:modified xsi:type="dcterms:W3CDTF">2022-03-22T12:57:51Z</dcterms:modified>
</cp:coreProperties>
</file>