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7" r:id="rId2"/>
  </p:sldMasterIdLst>
  <p:notesMasterIdLst>
    <p:notesMasterId r:id="rId43"/>
  </p:notesMasterIdLst>
  <p:handoutMasterIdLst>
    <p:handoutMasterId r:id="rId44"/>
  </p:handoutMasterIdLst>
  <p:sldIdLst>
    <p:sldId id="274" r:id="rId3"/>
    <p:sldId id="276" r:id="rId4"/>
    <p:sldId id="556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9" r:id="rId24"/>
    <p:sldId id="570" r:id="rId25"/>
    <p:sldId id="571" r:id="rId26"/>
    <p:sldId id="572" r:id="rId27"/>
    <p:sldId id="574" r:id="rId28"/>
    <p:sldId id="573" r:id="rId29"/>
    <p:sldId id="576" r:id="rId30"/>
    <p:sldId id="575" r:id="rId31"/>
    <p:sldId id="578" r:id="rId32"/>
    <p:sldId id="577" r:id="rId33"/>
    <p:sldId id="579" r:id="rId34"/>
    <p:sldId id="580" r:id="rId35"/>
    <p:sldId id="581" r:id="rId36"/>
    <p:sldId id="528" r:id="rId37"/>
    <p:sldId id="349" r:id="rId38"/>
    <p:sldId id="296" r:id="rId39"/>
    <p:sldId id="584" r:id="rId40"/>
    <p:sldId id="583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IP services: DHCP and DNS" id="{28490C21-E62B-4BD0-B417-E91CF43870A2}">
          <p14:sldIdLst>
            <p14:sldId id="556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2. Introduction to routing" id="{3395C9FD-44C7-4FE9-A316-1830EFA61554}">
          <p14:sldIdLst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3. Direct routing" id="{4C6D69AB-E0A5-40D3-918B-8B437B05829E}">
          <p14:sldIdLst>
            <p14:sldId id="569"/>
            <p14:sldId id="570"/>
          </p14:sldIdLst>
        </p14:section>
        <p14:section name="4. Inter-VLAN routing" id="{E6A2DFB4-D437-4F28-A32B-91F5ACCAEB0B}">
          <p14:sldIdLst>
            <p14:sldId id="571"/>
            <p14:sldId id="572"/>
            <p14:sldId id="574"/>
            <p14:sldId id="573"/>
            <p14:sldId id="576"/>
            <p14:sldId id="575"/>
            <p14:sldId id="578"/>
            <p14:sldId id="577"/>
          </p14:sldIdLst>
        </p14:section>
        <p14:section name="5. Static routing" id="{A2B5B456-4AE9-428B-8F0A-15554A9D6001}">
          <p14:sldIdLst>
            <p14:sldId id="579"/>
            <p14:sldId id="580"/>
            <p14:sldId id="581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296"/>
            <p14:sldId id="584"/>
            <p14:sldId id="583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3E9"/>
    <a:srgbClr val="00E668"/>
    <a:srgbClr val="545AC8"/>
    <a:srgbClr val="7176D1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3" autoAdjust="0"/>
    <p:restoredTop sz="94620" autoAdjust="0"/>
  </p:normalViewPr>
  <p:slideViewPr>
    <p:cSldViewPr snapToGrid="0" showGuides="1">
      <p:cViewPr varScale="1">
        <p:scale>
          <a:sx n="112" d="100"/>
          <a:sy n="112" d="100"/>
        </p:scale>
        <p:origin x="126" y="4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2022-05-17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5.png"/><Relationship Id="rId7" Type="http://schemas.openxmlformats.org/officeDocument/2006/relationships/image" Target="../media/image1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50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88CFD-5CAD-432A-93EE-E23DFE932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79752" y="2996242"/>
            <a:ext cx="2242113" cy="2426530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7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19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2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510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586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082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59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1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8401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740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65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1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9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28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554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345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 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172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77" r:id="rId3"/>
    <p:sldLayoutId id="2147483695" r:id="rId4"/>
    <p:sldLayoutId id="2147483678" r:id="rId5"/>
    <p:sldLayoutId id="2147483679" r:id="rId6"/>
    <p:sldLayoutId id="2147483680" r:id="rId7"/>
    <p:sldLayoutId id="2147483681" r:id="rId8"/>
    <p:sldLayoutId id="2147483696" r:id="rId9"/>
    <p:sldLayoutId id="2147483682" r:id="rId10"/>
    <p:sldLayoutId id="2147483692" r:id="rId11"/>
    <p:sldLayoutId id="2147483683" r:id="rId12"/>
    <p:sldLayoutId id="2147483684" r:id="rId13"/>
    <p:sldLayoutId id="2147483685" r:id="rId14"/>
    <p:sldLayoutId id="2147483686" r:id="rId15"/>
    <p:sldLayoutId id="2147483688" r:id="rId16"/>
    <p:sldLayoutId id="2147483689" r:id="rId17"/>
    <p:sldLayoutId id="2147483687" r:id="rId18"/>
    <p:sldLayoutId id="2147483690" r:id="rId19"/>
    <p:sldLayoutId id="2147483691" r:id="rId20"/>
    <p:sldLayoutId id="2147483717" r:id="rId21"/>
    <p:sldLayoutId id="2147483718" r:id="rId22"/>
    <p:sldLayoutId id="2147483719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2022-05-17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0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5.png"/><Relationship Id="rId15" Type="http://schemas.openxmlformats.org/officeDocument/2006/relationships/image" Target="../media/image70.jpeg"/><Relationship Id="rId23" Type="http://schemas.openxmlformats.org/officeDocument/2006/relationships/image" Target="../media/image7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7.png"/><Relationship Id="rId4" Type="http://schemas.openxmlformats.org/officeDocument/2006/relationships/hyperlink" Target="https://www.youtube.com/c/CodeItUpwithIv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882561"/>
            <a:ext cx="10965303" cy="678058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Lecture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90815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IP Services and Basic Routing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B8F3AF-D030-4D4B-BBF2-1614A28B8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68" y="1651527"/>
            <a:ext cx="5356463" cy="3079124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79B6A-69AE-4FB1-806F-4ED08C1FF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facts about the DHCP operation and the (V)LANs: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DHCP uses broadcast and this is limited to a single (V)LAN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(V)LANs = multiple broadcast domains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So how to use DHCP in multiple (V)LANs?</a:t>
            </a:r>
          </a:p>
          <a:p>
            <a:r>
              <a:rPr lang="en-US" dirty="0"/>
              <a:t>Two options to serve clients from multiple broadcast domains:</a:t>
            </a:r>
          </a:p>
          <a:p>
            <a:pPr lvl="1"/>
            <a:r>
              <a:rPr lang="en-US" dirty="0"/>
              <a:t>Use a separate DHCP server in each (V)LAN</a:t>
            </a:r>
          </a:p>
          <a:p>
            <a:pPr lvl="1"/>
            <a:r>
              <a:rPr lang="en-US" dirty="0"/>
              <a:t>Use DHCP relay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AD753-2FE9-4BEB-8CED-02AC5DD1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41AF-F19D-4010-861E-7C7480DD8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1003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F7BCE-3308-48E2-87EA-9E66887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Relay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A1C3A-5387-4A9C-A258-1414DE6209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FAD2D-1BFD-4C0F-AD31-CF231FD4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1370018"/>
            <a:ext cx="9067800" cy="51816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3613658" y="2968572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F0E7A-85A5-42AD-869C-EC20A771DDD7}"/>
              </a:ext>
            </a:extLst>
          </p:cNvPr>
          <p:cNvSpPr/>
          <p:nvPr/>
        </p:nvSpPr>
        <p:spPr>
          <a:xfrm>
            <a:off x="6629001" y="2968571"/>
            <a:ext cx="1850970" cy="55839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988728" y="1324553"/>
            <a:ext cx="3475263" cy="459685"/>
          </a:xfrm>
          <a:prstGeom prst="roundRect">
            <a:avLst/>
          </a:prstGeom>
          <a:solidFill>
            <a:srgbClr val="545AC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Scope settings for 192.168.1.0/24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988728" y="1916719"/>
            <a:ext cx="3475263" cy="459685"/>
          </a:xfrm>
          <a:prstGeom prst="roundRect">
            <a:avLst/>
          </a:prstGeom>
          <a:solidFill>
            <a:srgbClr val="00E668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Scope settings for 172.16.23.0/24</a:t>
            </a:r>
            <a:endParaRPr lang="bg-BG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59286" y="1703443"/>
            <a:ext cx="509104" cy="15214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2090057"/>
            <a:ext cx="519990" cy="509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93AE8A-D422-4180-AB0B-C4FDC0C2CE65}"/>
              </a:ext>
            </a:extLst>
          </p:cNvPr>
          <p:cNvCxnSpPr>
            <a:cxnSpLocks/>
          </p:cNvCxnSpPr>
          <p:nvPr/>
        </p:nvCxnSpPr>
        <p:spPr>
          <a:xfrm>
            <a:off x="5431944" y="3346200"/>
            <a:ext cx="354176" cy="22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1355F-0490-4B67-A54A-82B3BAB0B1F9}"/>
              </a:ext>
            </a:extLst>
          </p:cNvPr>
          <p:cNvCxnSpPr>
            <a:cxnSpLocks/>
          </p:cNvCxnSpPr>
          <p:nvPr/>
        </p:nvCxnSpPr>
        <p:spPr>
          <a:xfrm flipH="1">
            <a:off x="6230621" y="3346200"/>
            <a:ext cx="419099" cy="2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8069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85138-21BF-49A6-831E-03B1A003D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DNS: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omain 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/>
              <a:t>ame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r>
              <a:rPr lang="en-US" dirty="0"/>
              <a:t>DNS Usage:</a:t>
            </a:r>
          </a:p>
          <a:p>
            <a:pPr lvl="2"/>
            <a:r>
              <a:rPr lang="en-US" u="sng" dirty="0"/>
              <a:t>To translate names to IP addresses</a:t>
            </a:r>
          </a:p>
          <a:p>
            <a:pPr lvl="2"/>
            <a:r>
              <a:rPr lang="en-US" dirty="0"/>
              <a:t>To translate IP addresses to names</a:t>
            </a:r>
          </a:p>
          <a:p>
            <a:pPr lvl="2"/>
            <a:r>
              <a:rPr lang="en-US" dirty="0"/>
              <a:t>To find a particular service in the network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3141" indent="0">
              <a:buNone/>
            </a:pPr>
            <a:r>
              <a:rPr lang="en-US" sz="3000" baseline="30000" dirty="0"/>
              <a:t>*</a:t>
            </a:r>
            <a:r>
              <a:rPr lang="en-US" sz="3000" dirty="0"/>
              <a:t>DNS will be discussed in more details in the advanced course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0472C-DF4B-42F3-9287-7BAAF6E5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Introduction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D299-FA24-4D22-BC69-FF2FE50C85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0871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F4471-1CAE-448D-8509-CEE553971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commonly used records in DNS</a:t>
            </a:r>
          </a:p>
          <a:p>
            <a:r>
              <a:rPr lang="en-US" dirty="0"/>
              <a:t>Matches a hostname (or FQDN) to an IP address</a:t>
            </a:r>
          </a:p>
          <a:p>
            <a:r>
              <a:rPr lang="en-US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pc1 -&gt; 192.168.1.1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pc2 -&gt; 192.168.1.2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server -&gt; 192.168.1.100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www.abv.bg -&gt; 194.153.145.104</a:t>
            </a:r>
          </a:p>
          <a:p>
            <a:pPr lvl="1">
              <a:lnSpc>
                <a:spcPct val="90000"/>
              </a:lnSpc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035BC-638C-476E-8620-34D2EC0D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“A” Records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E30-5ADD-494B-8735-6D79157C96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6684" y="6135586"/>
            <a:ext cx="5904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*FQDN = Fully Qualified Domain Name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896465656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5F2EF2-E525-42EB-BA72-C2D70DD9D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clients need to know the address of their DNS server(s)</a:t>
            </a:r>
          </a:p>
          <a:p>
            <a:r>
              <a:rPr lang="en-US" dirty="0"/>
              <a:t>It can be either: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Statically configured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OR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Dynamically received from a DHCP server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DNS uses server </a:t>
            </a:r>
            <a:r>
              <a:rPr lang="en-US" sz="3400" u="sng" dirty="0"/>
              <a:t>port 53 </a:t>
            </a:r>
            <a:r>
              <a:rPr lang="en-US" sz="3400" dirty="0"/>
              <a:t>(both UDP and TCP)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F463B-0EE7-4CCE-AEDF-D0F20ED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Client-to-Server Communication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51E9-1CD5-40E0-B9FC-5BFDABB0C6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4014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73590"/>
          </a:xfrm>
        </p:spPr>
        <p:txBody>
          <a:bodyPr/>
          <a:lstStyle/>
          <a:p>
            <a:r>
              <a:rPr lang="en-US" dirty="0"/>
              <a:t>Introduction to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2053070"/>
      </p:ext>
    </p:extLst>
  </p:cSld>
  <p:clrMapOvr>
    <a:masterClrMapping/>
  </p:clrMapOvr>
  <p:transition spd="slow" advClick="0" advTm="5000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319B94-C035-4050-B945-E73C118DC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4488" indent="-344488"/>
            <a:r>
              <a:rPr lang="en-US" dirty="0"/>
              <a:t>Switches: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</a:rPr>
              <a:t>Layer 2</a:t>
            </a:r>
            <a:r>
              <a:rPr lang="en-US" dirty="0"/>
              <a:t> information (MAC addresses)</a:t>
            </a:r>
          </a:p>
          <a:p>
            <a:pPr lvl="1"/>
            <a:r>
              <a:rPr lang="en-US" dirty="0"/>
              <a:t>Forwarding decisions based on the </a:t>
            </a:r>
            <a:r>
              <a:rPr lang="en-US" dirty="0">
                <a:solidFill>
                  <a:schemeClr val="bg1"/>
                </a:solidFill>
              </a:rPr>
              <a:t>MAC address tables</a:t>
            </a:r>
          </a:p>
          <a:p>
            <a:pPr lvl="1"/>
            <a:r>
              <a:rPr lang="en-US" dirty="0"/>
              <a:t>Not scalable for big networks</a:t>
            </a:r>
          </a:p>
          <a:p>
            <a:pPr marL="344488" lvl="2" indent="-344488">
              <a:buClr>
                <a:schemeClr val="tx1"/>
              </a:buClr>
              <a:buSzPct val="100000"/>
            </a:pPr>
            <a:r>
              <a:rPr lang="en-US" sz="3400" dirty="0"/>
              <a:t>Routers: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Use </a:t>
            </a:r>
            <a:r>
              <a:rPr lang="en-US" sz="2998" dirty="0">
                <a:solidFill>
                  <a:schemeClr val="bg1"/>
                </a:solidFill>
              </a:rPr>
              <a:t>Layer 3</a:t>
            </a:r>
            <a:r>
              <a:rPr lang="en-US" sz="3000" dirty="0"/>
              <a:t> information (IP addresses)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Forwarding decisions based on the </a:t>
            </a:r>
            <a:r>
              <a:rPr lang="en-US" sz="2998" dirty="0">
                <a:solidFill>
                  <a:schemeClr val="bg1"/>
                </a:solidFill>
              </a:rPr>
              <a:t>routing tables</a:t>
            </a:r>
          </a:p>
          <a:p>
            <a:pPr marL="914240" lvl="4" indent="-304747">
              <a:buClr>
                <a:schemeClr val="tx1"/>
              </a:buClr>
              <a:buSzPct val="100000"/>
            </a:pPr>
            <a:r>
              <a:rPr lang="en-US" sz="3000" dirty="0"/>
              <a:t>Scalable for </a:t>
            </a:r>
            <a:r>
              <a:rPr lang="en-US" sz="2998" dirty="0">
                <a:solidFill>
                  <a:schemeClr val="bg1"/>
                </a:solidFill>
              </a:rPr>
              <a:t>large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1E54E-1201-4AFA-9935-3639A659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vs Routing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35A-9CD4-495B-BBF4-9F56383BCE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0319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E8DB1A-BF4C-4C2B-ADC9-01B5DF35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a destination IP address is </a:t>
            </a:r>
            <a:r>
              <a:rPr lang="en-US" dirty="0">
                <a:solidFill>
                  <a:schemeClr val="bg1"/>
                </a:solidFill>
              </a:rPr>
              <a:t>not local</a:t>
            </a:r>
            <a:r>
              <a:rPr lang="en-US" dirty="0"/>
              <a:t>, the sending device </a:t>
            </a:r>
            <a:br>
              <a:rPr lang="en-US" dirty="0"/>
            </a:br>
            <a:r>
              <a:rPr lang="en-US" dirty="0"/>
              <a:t>consults its </a:t>
            </a:r>
            <a:r>
              <a:rPr lang="en-US" dirty="0">
                <a:solidFill>
                  <a:schemeClr val="bg1"/>
                </a:solidFill>
              </a:rPr>
              <a:t>routing table </a:t>
            </a:r>
          </a:p>
          <a:p>
            <a:r>
              <a:rPr lang="en-US" dirty="0"/>
              <a:t>The routing table has entries which describe: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Which is the destination network?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How to reach it?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Example:</a:t>
            </a:r>
          </a:p>
          <a:p>
            <a:pPr marL="682634" lvl="2" indent="0">
              <a:lnSpc>
                <a:spcPct val="80000"/>
              </a:lnSpc>
              <a:buNone/>
            </a:pPr>
            <a:r>
              <a:rPr lang="en-US" dirty="0"/>
              <a:t>			192.168.1.0/24 via 10.1.1.1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E40AC-05D2-47B2-A13A-5B18614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 for routing?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2B41-2F65-4203-BA96-339F3F5DD9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C36E2-9D85-40CF-BA71-6C003FE0F7B9}"/>
              </a:ext>
            </a:extLst>
          </p:cNvPr>
          <p:cNvSpPr txBox="1"/>
          <p:nvPr/>
        </p:nvSpPr>
        <p:spPr>
          <a:xfrm>
            <a:off x="942720" y="5839449"/>
            <a:ext cx="315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Destination network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1E3B-E076-47E2-B13C-1D4B09B64525}"/>
              </a:ext>
            </a:extLst>
          </p:cNvPr>
          <p:cNvSpPr txBox="1"/>
          <p:nvPr/>
        </p:nvSpPr>
        <p:spPr>
          <a:xfrm>
            <a:off x="8687203" y="5754328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to reach it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9BCC1D-49CB-44D6-8987-DEA505E5F48D}"/>
              </a:ext>
            </a:extLst>
          </p:cNvPr>
          <p:cNvCxnSpPr>
            <a:cxnSpLocks/>
          </p:cNvCxnSpPr>
          <p:nvPr/>
        </p:nvCxnSpPr>
        <p:spPr>
          <a:xfrm flipV="1">
            <a:off x="4217391" y="5378447"/>
            <a:ext cx="442823" cy="5668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F5CB17-586D-4179-8089-222D066B6494}"/>
              </a:ext>
            </a:extLst>
          </p:cNvPr>
          <p:cNvCxnSpPr>
            <a:cxnSpLocks/>
          </p:cNvCxnSpPr>
          <p:nvPr/>
        </p:nvCxnSpPr>
        <p:spPr>
          <a:xfrm flipH="1" flipV="1">
            <a:off x="7788033" y="5443342"/>
            <a:ext cx="780873" cy="5019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003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0561C2-7757-4137-9D17-A93FCC4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Routing Table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FD5B-2FD8-4003-B3DA-CBAE26A6E1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2B7EC95-DB64-4F0B-88AD-49ABE5336605}"/>
              </a:ext>
            </a:extLst>
          </p:cNvPr>
          <p:cNvSpPr/>
          <p:nvPr/>
        </p:nvSpPr>
        <p:spPr>
          <a:xfrm>
            <a:off x="190405" y="2184400"/>
            <a:ext cx="4724400" cy="3106057"/>
          </a:xfrm>
          <a:prstGeom prst="wedgeRoundRectCallout">
            <a:avLst>
              <a:gd name="adj1" fmla="val 75351"/>
              <a:gd name="adj2" fmla="val 1093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42D34-6F23-425E-A174-1F8FEC9851B5}"/>
              </a:ext>
            </a:extLst>
          </p:cNvPr>
          <p:cNvSpPr/>
          <p:nvPr/>
        </p:nvSpPr>
        <p:spPr>
          <a:xfrm>
            <a:off x="1324687" y="2184400"/>
            <a:ext cx="1988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93934-E3D1-45DB-8E5C-4773D0A27D98}"/>
              </a:ext>
            </a:extLst>
          </p:cNvPr>
          <p:cNvSpPr txBox="1"/>
          <p:nvPr/>
        </p:nvSpPr>
        <p:spPr>
          <a:xfrm>
            <a:off x="395400" y="2518889"/>
            <a:ext cx="43749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via 10.1.1.1</a:t>
            </a:r>
          </a:p>
          <a:p>
            <a:r>
              <a:rPr lang="en-US" sz="2800" dirty="0"/>
              <a:t>172.16.0.0/16 via 10.15.15.1</a:t>
            </a:r>
          </a:p>
          <a:p>
            <a:r>
              <a:rPr lang="en-US" sz="2800" dirty="0"/>
              <a:t>87.15.23.0/24 via 10.23.23.1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10.15.15.0/24 is local</a:t>
            </a:r>
          </a:p>
          <a:p>
            <a:r>
              <a:rPr lang="en-US" sz="2800" dirty="0"/>
              <a:t>10.23.23.0/24 is local</a:t>
            </a:r>
            <a:endParaRPr lang="bg-BG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00285B-1484-472A-A049-E8F4DE1501C4}"/>
              </a:ext>
            </a:extLst>
          </p:cNvPr>
          <p:cNvGrpSpPr/>
          <p:nvPr/>
        </p:nvGrpSpPr>
        <p:grpSpPr>
          <a:xfrm>
            <a:off x="6096000" y="2055091"/>
            <a:ext cx="5700600" cy="3810000"/>
            <a:chOff x="6096000" y="2055091"/>
            <a:chExt cx="570060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926783-D54F-403D-8AD6-932A97AE9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55091"/>
              <a:ext cx="5700600" cy="3810000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D53CA0-0A1B-47AC-A74A-507F84F0B5DD}"/>
                </a:ext>
              </a:extLst>
            </p:cNvPr>
            <p:cNvSpPr txBox="1"/>
            <p:nvPr/>
          </p:nvSpPr>
          <p:spPr>
            <a:xfrm rot="19782878">
              <a:off x="6464197" y="345307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10.1.1.100</a:t>
              </a:r>
              <a:endParaRPr lang="bg-BG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34CF2F-BFCD-4880-ABD0-833AC6C30C0F}"/>
                </a:ext>
              </a:extLst>
            </p:cNvPr>
            <p:cNvSpPr txBox="1"/>
            <p:nvPr/>
          </p:nvSpPr>
          <p:spPr>
            <a:xfrm rot="21383009">
              <a:off x="6775295" y="3770629"/>
              <a:ext cx="1132711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10.15.15.100</a:t>
              </a:r>
              <a:endParaRPr lang="bg-BG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5063DD-6015-4217-8A94-8CF1F394057B}"/>
                </a:ext>
              </a:extLst>
            </p:cNvPr>
            <p:cNvSpPr txBox="1"/>
            <p:nvPr/>
          </p:nvSpPr>
          <p:spPr>
            <a:xfrm rot="1363040">
              <a:off x="6858551" y="4361516"/>
              <a:ext cx="971075" cy="3789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000" dirty="0"/>
                <a:t>10.23.23.100</a:t>
              </a:r>
              <a:endParaRPr lang="bg-BG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3703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929877-2DEF-42E4-9168-6D47C57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DF73-3D19-454A-9873-7F3B7344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FD368-636E-44AE-BC38-FEE097E1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3" y="1441836"/>
            <a:ext cx="9982200" cy="5264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3913775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IP services: DHCP and DNS</a:t>
            </a:r>
          </a:p>
          <a:p>
            <a:r>
              <a:rPr lang="en-US" dirty="0"/>
              <a:t>Introduction to routing</a:t>
            </a:r>
          </a:p>
          <a:p>
            <a:r>
              <a:rPr lang="en-US" dirty="0"/>
              <a:t>Direct routing</a:t>
            </a:r>
          </a:p>
          <a:p>
            <a:r>
              <a:rPr lang="en-US" dirty="0"/>
              <a:t>Inter-VLAN routing</a:t>
            </a:r>
          </a:p>
          <a:p>
            <a:r>
              <a:rPr lang="en-US" dirty="0"/>
              <a:t>Static routing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94ADE-B431-487F-9B3A-EEC69013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Gateway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10E9-2F30-4EE8-B9E9-69C19BFD1D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366E6-7058-4A2F-92D9-4F8ADA48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03" y="1149137"/>
            <a:ext cx="5646909" cy="40465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61F844F-0C3E-4DD1-80F6-69254CAD71C3}"/>
              </a:ext>
            </a:extLst>
          </p:cNvPr>
          <p:cNvSpPr/>
          <p:nvPr/>
        </p:nvSpPr>
        <p:spPr>
          <a:xfrm>
            <a:off x="321469" y="1282982"/>
            <a:ext cx="4724400" cy="3168945"/>
          </a:xfrm>
          <a:prstGeom prst="wedgeRoundRectCallout">
            <a:avLst>
              <a:gd name="adj1" fmla="val 75291"/>
              <a:gd name="adj2" fmla="val -2927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7A622-F58C-4E93-A1D0-79DCB27AC50D}"/>
              </a:ext>
            </a:extLst>
          </p:cNvPr>
          <p:cNvSpPr/>
          <p:nvPr/>
        </p:nvSpPr>
        <p:spPr>
          <a:xfrm>
            <a:off x="1617326" y="1274997"/>
            <a:ext cx="180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My routing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FDB9D-CE9A-45AF-995D-DA09FF878A97}"/>
              </a:ext>
            </a:extLst>
          </p:cNvPr>
          <p:cNvSpPr txBox="1"/>
          <p:nvPr/>
        </p:nvSpPr>
        <p:spPr>
          <a:xfrm>
            <a:off x="678953" y="1655618"/>
            <a:ext cx="40094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172.16.0.0/16 via 10.1.1.2</a:t>
            </a:r>
          </a:p>
          <a:p>
            <a:r>
              <a:rPr lang="en-US" sz="2800" dirty="0"/>
              <a:t>87.15.23.0/24 via 10.1.1.2</a:t>
            </a:r>
          </a:p>
          <a:p>
            <a:r>
              <a:rPr lang="en-US" sz="2800" dirty="0"/>
              <a:t>10.15.15.0/24 via 10.1.1.2</a:t>
            </a:r>
          </a:p>
          <a:p>
            <a:r>
              <a:rPr lang="en-US" sz="2800" dirty="0"/>
              <a:t>10.23.23.0/24 via 10.1.1.2</a:t>
            </a:r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6C11B-1F1E-47BB-842B-0A36231C96A0}"/>
              </a:ext>
            </a:extLst>
          </p:cNvPr>
          <p:cNvSpPr txBox="1"/>
          <p:nvPr/>
        </p:nvSpPr>
        <p:spPr>
          <a:xfrm>
            <a:off x="2066191" y="451679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  <a:endParaRPr lang="bg-BG" sz="28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814CCDBF-1CE4-4768-8277-0B2F4DF68334}"/>
              </a:ext>
            </a:extLst>
          </p:cNvPr>
          <p:cNvSpPr/>
          <p:nvPr/>
        </p:nvSpPr>
        <p:spPr>
          <a:xfrm>
            <a:off x="2730357" y="4516790"/>
            <a:ext cx="304800" cy="554138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6D623D95-7E18-41C0-BA35-B835F65BD00C}"/>
              </a:ext>
            </a:extLst>
          </p:cNvPr>
          <p:cNvSpPr/>
          <p:nvPr/>
        </p:nvSpPr>
        <p:spPr>
          <a:xfrm>
            <a:off x="379411" y="5144411"/>
            <a:ext cx="6138852" cy="1500422"/>
          </a:xfrm>
          <a:prstGeom prst="wedgeRoundRectCallout">
            <a:avLst>
              <a:gd name="adj1" fmla="val 10720"/>
              <a:gd name="adj2" fmla="val -3035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745F4-5FC1-4D13-9AB0-7EAE1D18F0D5}"/>
              </a:ext>
            </a:extLst>
          </p:cNvPr>
          <p:cNvSpPr txBox="1"/>
          <p:nvPr/>
        </p:nvSpPr>
        <p:spPr>
          <a:xfrm>
            <a:off x="503736" y="5218380"/>
            <a:ext cx="5890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192.168.5.0/24 is local</a:t>
            </a:r>
          </a:p>
          <a:p>
            <a:r>
              <a:rPr lang="en-US" sz="2800" dirty="0"/>
              <a:t>10.1.1.0/24 is local</a:t>
            </a:r>
          </a:p>
          <a:p>
            <a:r>
              <a:rPr lang="en-US" sz="2800" dirty="0"/>
              <a:t>0.0.0.0/0 via 10.1.1.2 (default gateway)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D68431-BBD2-4CF8-9401-328D447D8568}"/>
              </a:ext>
            </a:extLst>
          </p:cNvPr>
          <p:cNvSpPr/>
          <p:nvPr/>
        </p:nvSpPr>
        <p:spPr bwMode="auto">
          <a:xfrm>
            <a:off x="3342249" y="2479924"/>
            <a:ext cx="1346135" cy="1853350"/>
          </a:xfrm>
          <a:prstGeom prst="roundRect">
            <a:avLst/>
          </a:prstGeom>
          <a:noFill/>
          <a:ln w="571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1374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615147-C573-4A61-8F87-2E1E79FC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 of the Longest Match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5249-385B-4839-971E-C5FEE81BD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448-A0FC-4875-8BB2-99780421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44" y="1379151"/>
            <a:ext cx="1089754" cy="79254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42A6437-99A2-463B-9700-4E6F54BB41FE}"/>
              </a:ext>
            </a:extLst>
          </p:cNvPr>
          <p:cNvSpPr/>
          <p:nvPr/>
        </p:nvSpPr>
        <p:spPr>
          <a:xfrm>
            <a:off x="253213" y="1371600"/>
            <a:ext cx="4724400" cy="1600200"/>
          </a:xfrm>
          <a:prstGeom prst="wedgeRoundRectCallout">
            <a:avLst>
              <a:gd name="adj1" fmla="val 75002"/>
              <a:gd name="adj2" fmla="val -2857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58CA3-65EB-42BD-A256-797A8A47CA84}"/>
              </a:ext>
            </a:extLst>
          </p:cNvPr>
          <p:cNvSpPr txBox="1"/>
          <p:nvPr/>
        </p:nvSpPr>
        <p:spPr>
          <a:xfrm>
            <a:off x="476498" y="1524000"/>
            <a:ext cx="45576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192.168.0.0/16 via 10.1.1.1</a:t>
            </a:r>
          </a:p>
          <a:p>
            <a:r>
              <a:rPr lang="en-US" sz="2800" dirty="0"/>
              <a:t>192.168.5.0/24 via 10.15.15.1</a:t>
            </a:r>
          </a:p>
          <a:p>
            <a:r>
              <a:rPr lang="en-US" sz="2800" dirty="0"/>
              <a:t>0.0.0.0/0 via 10.23.23.1</a:t>
            </a:r>
            <a:endParaRPr lang="bg-BG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E61B255-90C5-4BE4-9555-4249FF84E31F}"/>
              </a:ext>
            </a:extLst>
          </p:cNvPr>
          <p:cNvSpPr/>
          <p:nvPr/>
        </p:nvSpPr>
        <p:spPr>
          <a:xfrm>
            <a:off x="253213" y="4648200"/>
            <a:ext cx="3555199" cy="1143000"/>
          </a:xfrm>
          <a:prstGeom prst="wedgeRoundRectCallout">
            <a:avLst>
              <a:gd name="adj1" fmla="val 114491"/>
              <a:gd name="adj2" fmla="val -26323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A88DC76-AF18-446C-9AD2-361A97D09DD7}"/>
              </a:ext>
            </a:extLst>
          </p:cNvPr>
          <p:cNvSpPr/>
          <p:nvPr/>
        </p:nvSpPr>
        <p:spPr>
          <a:xfrm>
            <a:off x="4303711" y="4648200"/>
            <a:ext cx="3724139" cy="1143000"/>
          </a:xfrm>
          <a:prstGeom prst="wedgeRoundRectCallout">
            <a:avLst>
              <a:gd name="adj1" fmla="val 14363"/>
              <a:gd name="adj2" fmla="val -2640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6140A0D-6664-4C54-8DF1-954E1D8C92B0}"/>
              </a:ext>
            </a:extLst>
          </p:cNvPr>
          <p:cNvSpPr/>
          <p:nvPr/>
        </p:nvSpPr>
        <p:spPr>
          <a:xfrm>
            <a:off x="8375469" y="4648200"/>
            <a:ext cx="3405354" cy="1143000"/>
          </a:xfrm>
          <a:prstGeom prst="wedgeRoundRectCallout">
            <a:avLst>
              <a:gd name="adj1" fmla="val -82149"/>
              <a:gd name="adj2" fmla="val -2619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AFF57-CE6C-4C20-AC8E-8FA14E52F261}"/>
              </a:ext>
            </a:extLst>
          </p:cNvPr>
          <p:cNvSpPr txBox="1"/>
          <p:nvPr/>
        </p:nvSpPr>
        <p:spPr>
          <a:xfrm>
            <a:off x="230558" y="4648200"/>
            <a:ext cx="36068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192.168.5.3?</a:t>
            </a:r>
            <a:endParaRPr lang="bg-BG" sz="2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3C264-F063-4BD3-BAE3-C68173E094FB}"/>
              </a:ext>
            </a:extLst>
          </p:cNvPr>
          <p:cNvSpPr txBox="1"/>
          <p:nvPr/>
        </p:nvSpPr>
        <p:spPr>
          <a:xfrm>
            <a:off x="4271951" y="4704474"/>
            <a:ext cx="37559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192.168.18.7?</a:t>
            </a:r>
            <a:endParaRPr lang="bg-BG" sz="2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AC34A-FD00-40D4-A452-218B3F0BF845}"/>
              </a:ext>
            </a:extLst>
          </p:cNvPr>
          <p:cNvSpPr txBox="1"/>
          <p:nvPr/>
        </p:nvSpPr>
        <p:spPr>
          <a:xfrm>
            <a:off x="8375469" y="4704474"/>
            <a:ext cx="34577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How do I reach 85.12.3.42?</a:t>
            </a:r>
            <a:endParaRPr lang="bg-BG" sz="2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DD1BF-A04C-40B0-94F7-C048455981C1}"/>
              </a:ext>
            </a:extLst>
          </p:cNvPr>
          <p:cNvSpPr txBox="1"/>
          <p:nvPr/>
        </p:nvSpPr>
        <p:spPr>
          <a:xfrm>
            <a:off x="257231" y="512294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10.15.15.1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A609B-08A1-4A16-8257-710D9EAD994E}"/>
              </a:ext>
            </a:extLst>
          </p:cNvPr>
          <p:cNvSpPr txBox="1"/>
          <p:nvPr/>
        </p:nvSpPr>
        <p:spPr>
          <a:xfrm>
            <a:off x="4300277" y="5151869"/>
            <a:ext cx="26044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10.1.1.1</a:t>
            </a:r>
            <a:endParaRPr lang="bg-BG" sz="23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3C329-E041-4568-B66E-66AA8EBB5D57}"/>
              </a:ext>
            </a:extLst>
          </p:cNvPr>
          <p:cNvSpPr txBox="1"/>
          <p:nvPr/>
        </p:nvSpPr>
        <p:spPr>
          <a:xfrm>
            <a:off x="8345672" y="5148897"/>
            <a:ext cx="29025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2"/>
                </a:solidFill>
              </a:rPr>
              <a:t>Answer: via 10.23.23.1</a:t>
            </a:r>
            <a:endParaRPr lang="bg-BG" sz="23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5992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879341"/>
          </a:xfrm>
        </p:spPr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142758"/>
      </p:ext>
    </p:extLst>
  </p:cSld>
  <p:clrMapOvr>
    <a:masterClrMapping/>
  </p:clrMapOvr>
  <p:transition spd="slow" advClick="0" advTm="5000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20" y="1355395"/>
            <a:ext cx="8481559" cy="504180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49081424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885092"/>
          </a:xfrm>
        </p:spPr>
        <p:txBody>
          <a:bodyPr/>
          <a:lstStyle/>
          <a:p>
            <a:r>
              <a:rPr lang="en-US" dirty="0"/>
              <a:t>Inter-VLAN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4402943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route between two or more VLANs, a Layer 3 device is </a:t>
            </a:r>
            <a:br>
              <a:rPr lang="en-US" dirty="0"/>
            </a:br>
            <a:r>
              <a:rPr lang="en-US" dirty="0"/>
              <a:t>required (Router or L3 switch)</a:t>
            </a:r>
          </a:p>
          <a:p>
            <a:r>
              <a:rPr lang="en-US" dirty="0"/>
              <a:t>Inter-VLAN routing can be done with either</a:t>
            </a:r>
          </a:p>
          <a:p>
            <a:pPr marL="954087" lvl="2" indent="-457200">
              <a:buFont typeface="Wingdings" panose="05000000000000000000" pitchFamily="2" charset="2"/>
              <a:buChar char="Ø"/>
            </a:pPr>
            <a:r>
              <a:rPr lang="en-US" dirty="0"/>
              <a:t>The same switch which holds the VLANs (if it is L3)</a:t>
            </a:r>
          </a:p>
          <a:p>
            <a:pPr marL="954087" lvl="2" indent="-457200">
              <a:buFont typeface="Wingdings" panose="05000000000000000000" pitchFamily="2" charset="2"/>
              <a:buChar char="Ø"/>
            </a:pPr>
            <a:r>
              <a:rPr lang="en-US" dirty="0"/>
              <a:t>External L3 switch</a:t>
            </a:r>
          </a:p>
          <a:p>
            <a:pPr marL="954087" lvl="2" indent="-457200">
              <a:buFont typeface="Wingdings" panose="05000000000000000000" pitchFamily="2" charset="2"/>
              <a:buChar char="Ø"/>
            </a:pPr>
            <a:r>
              <a:rPr lang="en-US" dirty="0"/>
              <a:t>External router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Only IP addresses (one per VLAN) and no other static or dynamic routing configuration is required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Route Between VLANs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88985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Inter-VLAN Routing Using the Same Switch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63" y="1394604"/>
            <a:ext cx="8489287" cy="4953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B4938-9D96-4548-B013-B015BA6205C2}"/>
              </a:ext>
            </a:extLst>
          </p:cNvPr>
          <p:cNvSpPr txBox="1"/>
          <p:nvPr/>
        </p:nvSpPr>
        <p:spPr>
          <a:xfrm>
            <a:off x="4986068" y="2985764"/>
            <a:ext cx="1619831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(This is L3 switch)</a:t>
            </a:r>
          </a:p>
        </p:txBody>
      </p:sp>
    </p:spTree>
    <p:extLst>
      <p:ext uri="{BB962C8B-B14F-4D97-AF65-F5344CB8AC3E}">
        <p14:creationId xmlns:p14="http://schemas.microsoft.com/office/powerpoint/2010/main" val="4092225059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One IP address per VLAN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646" y="129504"/>
            <a:ext cx="9787482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Inter-VLAN Routing Using the Same Switch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1474"/>
      </p:ext>
    </p:extLst>
  </p:cSld>
  <p:clrMapOvr>
    <a:masterClrMapping/>
  </p:clrMapOvr>
  <p:transition spd="slow" advClick="0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Inter-VLAN Routing Using External Switch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371600"/>
            <a:ext cx="8534400" cy="495565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/>
          <p:cNvSpPr txBox="1"/>
          <p:nvPr/>
        </p:nvSpPr>
        <p:spPr>
          <a:xfrm>
            <a:off x="2340771" y="2700010"/>
            <a:ext cx="160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Trunk ports</a:t>
            </a:r>
            <a:endParaRPr lang="bg-BG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D05-0529-4E1D-9441-8A74842040B3}"/>
              </a:ext>
            </a:extLst>
          </p:cNvPr>
          <p:cNvSpPr txBox="1"/>
          <p:nvPr/>
        </p:nvSpPr>
        <p:spPr>
          <a:xfrm>
            <a:off x="6078009" y="2253886"/>
            <a:ext cx="1619831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(This is L3 switch)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DC27B-98D9-409C-A4CB-AF70EC8CAF08}"/>
              </a:ext>
            </a:extLst>
          </p:cNvPr>
          <p:cNvSpPr txBox="1"/>
          <p:nvPr/>
        </p:nvSpPr>
        <p:spPr>
          <a:xfrm>
            <a:off x="4891669" y="3758631"/>
            <a:ext cx="1619831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(This is L2 switch)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E062DE-1AB6-42BE-803B-AE7A5F5D6583}"/>
              </a:ext>
            </a:extLst>
          </p:cNvPr>
          <p:cNvCxnSpPr>
            <a:cxnSpLocks/>
          </p:cNvCxnSpPr>
          <p:nvPr/>
        </p:nvCxnSpPr>
        <p:spPr>
          <a:xfrm flipV="1">
            <a:off x="4139398" y="2658366"/>
            <a:ext cx="1024949" cy="2127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CA4960-A118-423C-BFAE-97DEDCAF2E8D}"/>
              </a:ext>
            </a:extLst>
          </p:cNvPr>
          <p:cNvCxnSpPr>
            <a:cxnSpLocks/>
          </p:cNvCxnSpPr>
          <p:nvPr/>
        </p:nvCxnSpPr>
        <p:spPr>
          <a:xfrm>
            <a:off x="4139398" y="3046562"/>
            <a:ext cx="1024949" cy="1862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2420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external switch must have L3 functionality</a:t>
            </a:r>
          </a:p>
          <a:p>
            <a:r>
              <a:rPr lang="en-US" dirty="0"/>
              <a:t>Configurations required:</a:t>
            </a:r>
          </a:p>
          <a:p>
            <a:pPr lvl="2"/>
            <a:r>
              <a:rPr lang="en-US" dirty="0"/>
              <a:t>Trunk ports for the switch-to-switch connection</a:t>
            </a:r>
          </a:p>
          <a:p>
            <a:pPr lvl="2"/>
            <a:r>
              <a:rPr lang="en-US" dirty="0"/>
              <a:t>One IP address per VLAN on the external switch</a:t>
            </a:r>
          </a:p>
          <a:p>
            <a:pPr lvl="2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Switch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6924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879341"/>
          </a:xfrm>
        </p:spPr>
        <p:txBody>
          <a:bodyPr/>
          <a:lstStyle/>
          <a:p>
            <a:r>
              <a:rPr lang="en-US" dirty="0"/>
              <a:t>IP services: DHCP and DNS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2277147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Inter-VLAN Routing Using External Router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371600"/>
            <a:ext cx="9867324" cy="50772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2713019" y="3198167"/>
            <a:ext cx="148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Trunk port</a:t>
            </a:r>
            <a:endParaRPr lang="bg-BG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5212" y="2133600"/>
            <a:ext cx="6096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89612" y="2133600"/>
            <a:ext cx="685800" cy="7620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BE8D3B-47AE-4A7F-B0D5-E6B2763CF040}"/>
              </a:ext>
            </a:extLst>
          </p:cNvPr>
          <p:cNvCxnSpPr>
            <a:cxnSpLocks/>
          </p:cNvCxnSpPr>
          <p:nvPr/>
        </p:nvCxnSpPr>
        <p:spPr>
          <a:xfrm>
            <a:off x="4202658" y="3429000"/>
            <a:ext cx="111553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62115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Known as “Router on a stick” or “One-armed router”</a:t>
            </a:r>
          </a:p>
          <a:p>
            <a:r>
              <a:rPr lang="en-US" dirty="0"/>
              <a:t>Configurations required:</a:t>
            </a:r>
          </a:p>
          <a:p>
            <a:pPr marL="800100" lvl="2" indent="-303213"/>
            <a:r>
              <a:rPr lang="en-US" dirty="0"/>
              <a:t>Trunk port on the switch</a:t>
            </a:r>
          </a:p>
          <a:p>
            <a:pPr marL="800100" lvl="2" indent="-303213"/>
            <a:r>
              <a:rPr lang="en-US" dirty="0"/>
              <a:t>Sub-interfaces on the router (with “encapsulation dot1Q </a:t>
            </a:r>
            <a:r>
              <a:rPr lang="en-US" i="1" dirty="0" err="1"/>
              <a:t>vlan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marL="800100" lvl="2" indent="-303213"/>
            <a:r>
              <a:rPr lang="en-US" dirty="0"/>
              <a:t>One IP address per sub-interface</a:t>
            </a:r>
          </a:p>
          <a:p>
            <a:pPr marL="800100" lvl="2" indent="-303213"/>
            <a:r>
              <a:rPr lang="en-US" dirty="0"/>
              <a:t>Default gateway on the end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Inter-VLAN Routing Using External Router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2910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F0C5E-5E4B-4A44-9B80-4654B2D98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919598"/>
          </a:xfrm>
        </p:spPr>
        <p:txBody>
          <a:bodyPr/>
          <a:lstStyle/>
          <a:p>
            <a:r>
              <a:rPr lang="en-US" dirty="0"/>
              <a:t>Static routing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4289108"/>
      </p:ext>
    </p:extLst>
  </p:cSld>
  <p:clrMapOvr>
    <a:masterClrMapping/>
  </p:clrMapOvr>
  <p:transition spd="slow" advClick="0" advTm="5000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Directly connected networks (or VLANs) does not require static or dynamic routing configuration</a:t>
            </a:r>
          </a:p>
          <a:p>
            <a:r>
              <a:rPr lang="en-US" dirty="0"/>
              <a:t>To reach remote networks, entries in the routing tables must be added – this is known as </a:t>
            </a:r>
            <a:r>
              <a:rPr lang="en-US" dirty="0">
                <a:solidFill>
                  <a:schemeClr val="bg1"/>
                </a:solidFill>
              </a:rPr>
              <a:t>indirect routing</a:t>
            </a:r>
          </a:p>
          <a:p>
            <a:r>
              <a:rPr lang="en-US" dirty="0"/>
              <a:t>The routing table can be updated</a:t>
            </a:r>
          </a:p>
          <a:p>
            <a:pPr lvl="2"/>
            <a:r>
              <a:rPr lang="en-US" dirty="0"/>
              <a:t>Statically (manual configuration)</a:t>
            </a:r>
          </a:p>
          <a:p>
            <a:pPr lvl="2"/>
            <a:r>
              <a:rPr lang="en-US" dirty="0"/>
              <a:t>Dynamically (requires routing protocol like OSPF)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indirect Routing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39785"/>
      </p:ext>
    </p:extLst>
  </p:cSld>
  <p:clrMapOvr>
    <a:masterClrMapping/>
  </p:clrMapOvr>
  <p:transition spd="slow" advClick="0" advTm="500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3" y="1093611"/>
            <a:ext cx="11696797" cy="515340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6"/>
          <p:cNvSpPr/>
          <p:nvPr/>
        </p:nvSpPr>
        <p:spPr>
          <a:xfrm>
            <a:off x="460800" y="4648200"/>
            <a:ext cx="3669162" cy="1461981"/>
          </a:xfrm>
          <a:prstGeom prst="wedgeRoundRectCallout">
            <a:avLst>
              <a:gd name="adj1" fmla="val 2686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7" name="Speech Bubble: Rectangle with Corners Rounded 7"/>
          <p:cNvSpPr/>
          <p:nvPr/>
        </p:nvSpPr>
        <p:spPr>
          <a:xfrm>
            <a:off x="4222897" y="4654731"/>
            <a:ext cx="3581400" cy="1455450"/>
          </a:xfrm>
          <a:prstGeom prst="wedgeRoundRectCallout">
            <a:avLst>
              <a:gd name="adj1" fmla="val -12280"/>
              <a:gd name="adj2" fmla="val -1559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8" name="Speech Bubble: Rectangle with Corners Rounded 8"/>
          <p:cNvSpPr/>
          <p:nvPr/>
        </p:nvSpPr>
        <p:spPr>
          <a:xfrm>
            <a:off x="7984994" y="4648199"/>
            <a:ext cx="3558059" cy="1461981"/>
          </a:xfrm>
          <a:prstGeom prst="wedgeRoundRectCallout">
            <a:avLst>
              <a:gd name="adj1" fmla="val -42189"/>
              <a:gd name="adj2" fmla="val -1572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bg-BG" sz="2000" b="1" dirty="0">
              <a:solidFill>
                <a:srgbClr val="92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425" y="4672280"/>
            <a:ext cx="28881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10.1.1.0/24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192.168.1.0/24 is local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25" y="5326986"/>
            <a:ext cx="3397176" cy="67710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192.168.2.0/24 via 192.168.1.2</a:t>
            </a:r>
          </a:p>
          <a:p>
            <a:r>
              <a:rPr lang="en-US" sz="1900" b="1" dirty="0">
                <a:solidFill>
                  <a:srgbClr val="FF0000"/>
                </a:solidFill>
              </a:rPr>
              <a:t>10.2.2.0/24 via 192.168.1.2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185" y="4659217"/>
            <a:ext cx="2413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192.168.1.0/24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192.168.2.0/24 is local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317970" y="5333799"/>
            <a:ext cx="33021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10.1.1.0/24 via 192.168.1.1</a:t>
            </a:r>
          </a:p>
          <a:p>
            <a:r>
              <a:rPr lang="en-US" b="1" dirty="0">
                <a:solidFill>
                  <a:srgbClr val="FF0000"/>
                </a:solidFill>
              </a:rPr>
              <a:t>10.2.2.0/24 via 192.168.2.3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1249" y="4674457"/>
            <a:ext cx="2413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chemeClr val="bg2"/>
                </a:solidFill>
              </a:rPr>
              <a:t>192.168.2.0/24 is local</a:t>
            </a:r>
          </a:p>
          <a:p>
            <a:r>
              <a:rPr lang="en-US" sz="1900" dirty="0">
                <a:solidFill>
                  <a:schemeClr val="bg2"/>
                </a:solidFill>
              </a:rPr>
              <a:t>10.2.2.0/24 is local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01249" y="5319974"/>
            <a:ext cx="3373857" cy="67710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10.1.1.0/24 via 192.168.2.2</a:t>
            </a:r>
          </a:p>
          <a:p>
            <a:r>
              <a:rPr lang="en-US" sz="1900" b="1" dirty="0">
                <a:solidFill>
                  <a:schemeClr val="accent3"/>
                </a:solidFill>
              </a:rPr>
              <a:t>192.168.1.0/24 via 192.168.2.2</a:t>
            </a:r>
            <a:endParaRPr lang="bg-BG" sz="19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327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5" grpId="0"/>
      <p:bldP spid="17" grpId="0" animBg="1"/>
      <p:bldP spid="18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959854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IP services: DHCP and DNS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Introduction to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Direct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Inter-VLAN routing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Static routing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2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DHCP: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ynamic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/>
              <a:t>ost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/>
              <a:t>onfiguration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rotocol</a:t>
            </a:r>
          </a:p>
          <a:p>
            <a:r>
              <a:rPr lang="en-US" dirty="0"/>
              <a:t>Provides automatic distribution of IP addresses and other </a:t>
            </a:r>
            <a:br>
              <a:rPr lang="en-US" dirty="0"/>
            </a:br>
            <a:r>
              <a:rPr lang="en-US" dirty="0"/>
              <a:t>networking parameters such as:</a:t>
            </a:r>
          </a:p>
          <a:p>
            <a:pPr marL="857250" lvl="2" indent="-303213">
              <a:lnSpc>
                <a:spcPct val="80000"/>
              </a:lnSpc>
            </a:pPr>
            <a:r>
              <a:rPr lang="en-US" dirty="0"/>
              <a:t>Subnet mask</a:t>
            </a:r>
          </a:p>
          <a:p>
            <a:pPr marL="857250" lvl="2" indent="-303213">
              <a:lnSpc>
                <a:spcPct val="80000"/>
              </a:lnSpc>
            </a:pPr>
            <a:r>
              <a:rPr lang="en-US" dirty="0"/>
              <a:t>Default gateway</a:t>
            </a:r>
          </a:p>
          <a:p>
            <a:pPr marL="857250" lvl="2" indent="-303213">
              <a:lnSpc>
                <a:spcPct val="80000"/>
              </a:lnSpc>
            </a:pPr>
            <a:r>
              <a:rPr lang="en-US" dirty="0"/>
              <a:t>DNS servers</a:t>
            </a:r>
          </a:p>
          <a:p>
            <a:pPr marL="857250" lvl="2" indent="-303213">
              <a:lnSpc>
                <a:spcPct val="80000"/>
              </a:lnSpc>
            </a:pPr>
            <a:r>
              <a:rPr lang="en-US" dirty="0"/>
              <a:t>More…</a:t>
            </a:r>
          </a:p>
          <a:p>
            <a:r>
              <a:rPr lang="en-US" dirty="0"/>
              <a:t>Industry standard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849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Reduces the administration efforts</a:t>
            </a:r>
          </a:p>
          <a:p>
            <a:r>
              <a:rPr lang="en-US" dirty="0"/>
              <a:t>Easy to use from the clients</a:t>
            </a:r>
          </a:p>
          <a:p>
            <a:r>
              <a:rPr lang="en-US" dirty="0"/>
              <a:t>Decreases the risk of IP address duplication</a:t>
            </a:r>
          </a:p>
          <a:p>
            <a:r>
              <a:rPr lang="en-US" dirty="0"/>
              <a:t>Can provide additional network information</a:t>
            </a:r>
          </a:p>
          <a:p>
            <a:r>
              <a:rPr lang="en-US" dirty="0"/>
              <a:t>DHCP fingerprinting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DHCP?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774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IP configurations may be preferred for: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Servers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Network devices (switches, routers, etc.)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Printers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Admin stations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Very small networks may prefer not to use DHCP at 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DHCP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7374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Alternative way to have “static” addresses with DHCP: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DHCP reservations</a:t>
            </a:r>
          </a:p>
          <a:p>
            <a:r>
              <a:rPr lang="en-US" dirty="0"/>
              <a:t>The server gives the same IP address to the same client </a:t>
            </a:r>
            <a:br>
              <a:rPr lang="en-US" dirty="0"/>
            </a:br>
            <a:r>
              <a:rPr lang="en-US" dirty="0"/>
              <a:t>(MAC address) each time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192.168.1.100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37-25-AE-6C-0C-7F</a:t>
            </a:r>
          </a:p>
          <a:p>
            <a:pPr lvl="1"/>
            <a:r>
              <a:rPr lang="en-US" dirty="0"/>
              <a:t>Always assign </a:t>
            </a:r>
            <a:r>
              <a:rPr lang="en-US" dirty="0">
                <a:solidFill>
                  <a:schemeClr val="bg1"/>
                </a:solidFill>
              </a:rPr>
              <a:t>192.168.1.200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chemeClr val="bg1"/>
                </a:solidFill>
              </a:rPr>
              <a:t>41-AA-7E-21-31-54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Reservations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3207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BFE6A-FA6E-4817-909F-D042DF4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DHCP scope - range of addresses (pool), lease time, reservations, etc.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67</a:t>
            </a:r>
          </a:p>
          <a:p>
            <a:r>
              <a:rPr lang="en-US" dirty="0"/>
              <a:t>Client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Must be configured to use DHCP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Uses </a:t>
            </a:r>
            <a:r>
              <a:rPr lang="en-US" u="sng" dirty="0"/>
              <a:t>port UDP 68</a:t>
            </a:r>
          </a:p>
          <a:p>
            <a:r>
              <a:rPr lang="en-US" dirty="0"/>
              <a:t>(Relay agent)</a:t>
            </a:r>
          </a:p>
          <a:p>
            <a:pPr lvl="2"/>
            <a:r>
              <a:rPr lang="en-US" dirty="0"/>
              <a:t>Used to serve multiple (V)LANs with a single DHCP server</a:t>
            </a:r>
            <a:endParaRPr lang="bg-BG" dirty="0">
              <a:solidFill>
                <a:srgbClr val="F0A22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9B52-6104-46F5-884B-26F11D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Components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87BC3-1DC8-49DE-86B8-D696457482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26687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81449-5FA6-4A32-8D73-72AA57952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5300" y="1558404"/>
            <a:ext cx="3771651" cy="43521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“DORA”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/>
              <a:t>iscover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ffer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/>
              <a:t>equest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cknowledge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9F0F0-B434-4C70-8BCE-90BE76B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DHCP Process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DF00-3673-42C6-8FB5-5E5D3BF97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Image result for dhcp process">
            <a:extLst>
              <a:ext uri="{FF2B5EF4-FFF2-40B4-BE49-F238E27FC236}">
                <a16:creationId xmlns:a16="http://schemas.microsoft.com/office/drawing/2014/main" id="{EE27BB11-EB95-4222-8F04-87301E35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3" y="1558404"/>
            <a:ext cx="6358538" cy="2895068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C7E9BC-4E05-4939-A93B-7A8CB650677A}"/>
              </a:ext>
            </a:extLst>
          </p:cNvPr>
          <p:cNvSpPr txBox="1">
            <a:spLocks/>
          </p:cNvSpPr>
          <p:nvPr/>
        </p:nvSpPr>
        <p:spPr>
          <a:xfrm>
            <a:off x="753111" y="5635196"/>
            <a:ext cx="6647180" cy="762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messages use </a:t>
            </a:r>
            <a:r>
              <a:rPr lang="en-US" u="sng" dirty="0"/>
              <a:t>broadcast</a:t>
            </a:r>
            <a:r>
              <a:rPr lang="en-US" dirty="0"/>
              <a:t> (IPv4)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285758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9413</TotalTime>
  <Words>1246</Words>
  <Application>Microsoft Office PowerPoint</Application>
  <PresentationFormat>Widescreen</PresentationFormat>
  <Paragraphs>267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IP Services and Basic Routing</vt:lpstr>
      <vt:lpstr>Table of Contents</vt:lpstr>
      <vt:lpstr>PowerPoint Presentation</vt:lpstr>
      <vt:lpstr>What is DHCP?</vt:lpstr>
      <vt:lpstr>Why use DHCP?</vt:lpstr>
      <vt:lpstr>When NOT to use DHCP</vt:lpstr>
      <vt:lpstr>DHCP Reservations</vt:lpstr>
      <vt:lpstr>DHCP Components</vt:lpstr>
      <vt:lpstr>The DHCP Process</vt:lpstr>
      <vt:lpstr>DHCP Relay</vt:lpstr>
      <vt:lpstr>DHCP Relay (2)</vt:lpstr>
      <vt:lpstr>DNS Introduction</vt:lpstr>
      <vt:lpstr>DNS “A” Records</vt:lpstr>
      <vt:lpstr>DNS: Client-to-Server Communication</vt:lpstr>
      <vt:lpstr>PowerPoint Presentation</vt:lpstr>
      <vt:lpstr>Switching vs Routing</vt:lpstr>
      <vt:lpstr>What is required for routing?</vt:lpstr>
      <vt:lpstr>The Routing Table</vt:lpstr>
      <vt:lpstr>Default Gateway</vt:lpstr>
      <vt:lpstr>Default Gateway (2)</vt:lpstr>
      <vt:lpstr>The Rule of the Longest Match</vt:lpstr>
      <vt:lpstr>PowerPoint Presentation</vt:lpstr>
      <vt:lpstr>Direct routing</vt:lpstr>
      <vt:lpstr>PowerPoint Presentation</vt:lpstr>
      <vt:lpstr>How to Route Between VLANs</vt:lpstr>
      <vt:lpstr>Inter-VLAN Routing Using the Same Switch</vt:lpstr>
      <vt:lpstr>Inter-VLAN Routing Using the Same Switch (2)</vt:lpstr>
      <vt:lpstr>Inter-VLAN Routing Using External Switch </vt:lpstr>
      <vt:lpstr>Inter-VLAN Routing Using External Switch (2) </vt:lpstr>
      <vt:lpstr>Inter-VLAN Routing Using External Router</vt:lpstr>
      <vt:lpstr>Inter-VLAN Routing Using External Router (3)</vt:lpstr>
      <vt:lpstr>PowerPoint Presentation</vt:lpstr>
      <vt:lpstr>Direct vs indirect Routing</vt:lpstr>
      <vt:lpstr>Static Routes</vt:lpstr>
      <vt:lpstr>PowerPoint Presentation</vt:lpstr>
      <vt:lpstr>Summary</vt:lpstr>
      <vt:lpstr>Questions?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439</cp:revision>
  <dcterms:created xsi:type="dcterms:W3CDTF">2018-05-23T13:08:44Z</dcterms:created>
  <dcterms:modified xsi:type="dcterms:W3CDTF">2022-05-17T14:46:21Z</dcterms:modified>
</cp:coreProperties>
</file>