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3" r:id="rId2"/>
  </p:sldMasterIdLst>
  <p:notesMasterIdLst>
    <p:notesMasterId r:id="rId34"/>
  </p:notesMasterIdLst>
  <p:handoutMasterIdLst>
    <p:handoutMasterId r:id="rId35"/>
  </p:handoutMasterIdLst>
  <p:sldIdLst>
    <p:sldId id="274" r:id="rId3"/>
    <p:sldId id="276" r:id="rId4"/>
    <p:sldId id="545" r:id="rId5"/>
    <p:sldId id="575" r:id="rId6"/>
    <p:sldId id="576" r:id="rId7"/>
    <p:sldId id="577" r:id="rId8"/>
    <p:sldId id="578" r:id="rId9"/>
    <p:sldId id="579" r:id="rId10"/>
    <p:sldId id="589" r:id="rId11"/>
    <p:sldId id="590" r:id="rId12"/>
    <p:sldId id="594" r:id="rId13"/>
    <p:sldId id="580" r:id="rId14"/>
    <p:sldId id="596" r:id="rId15"/>
    <p:sldId id="597" r:id="rId16"/>
    <p:sldId id="598" r:id="rId17"/>
    <p:sldId id="582" r:id="rId18"/>
    <p:sldId id="600" r:id="rId19"/>
    <p:sldId id="599" r:id="rId20"/>
    <p:sldId id="584" r:id="rId21"/>
    <p:sldId id="586" r:id="rId22"/>
    <p:sldId id="587" r:id="rId23"/>
    <p:sldId id="591" r:id="rId24"/>
    <p:sldId id="592" r:id="rId25"/>
    <p:sldId id="593" r:id="rId26"/>
    <p:sldId id="602" r:id="rId27"/>
    <p:sldId id="528" r:id="rId28"/>
    <p:sldId id="349" r:id="rId29"/>
    <p:sldId id="478" r:id="rId30"/>
    <p:sldId id="614" r:id="rId31"/>
    <p:sldId id="608" r:id="rId32"/>
    <p:sldId id="29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</p14:sldIdLst>
        </p14:section>
        <p14:section name="1. Basic concepts and single area OSPF" id="{4828EE66-7586-4C84-A7A4-917B98986C1D}">
          <p14:sldIdLst>
            <p14:sldId id="545"/>
            <p14:sldId id="575"/>
            <p14:sldId id="576"/>
            <p14:sldId id="577"/>
            <p14:sldId id="578"/>
            <p14:sldId id="579"/>
            <p14:sldId id="589"/>
            <p14:sldId id="590"/>
            <p14:sldId id="594"/>
          </p14:sldIdLst>
        </p14:section>
        <p14:section name="2. Multi area OSPF" id="{FC2D52DF-BFA0-48FD-8D18-4DA19DB1A01E}">
          <p14:sldIdLst>
            <p14:sldId id="580"/>
            <p14:sldId id="596"/>
            <p14:sldId id="597"/>
            <p14:sldId id="598"/>
          </p14:sldIdLst>
        </p14:section>
        <p14:section name="3. Connecting OSPF to external networks" id="{1DD03A13-ED51-4DFB-A062-F54D2FB03139}">
          <p14:sldIdLst>
            <p14:sldId id="582"/>
            <p14:sldId id="600"/>
            <p14:sldId id="599"/>
          </p14:sldIdLst>
        </p14:section>
        <p14:section name="4. Area and LSA types" id="{33F707E6-BA5C-4476-A8C8-AD2670F456B7}">
          <p14:sldIdLst>
            <p14:sldId id="584"/>
            <p14:sldId id="586"/>
            <p14:sldId id="587"/>
            <p14:sldId id="591"/>
            <p14:sldId id="592"/>
            <p14:sldId id="593"/>
            <p14:sldId id="602"/>
          </p14:sldIdLst>
        </p14:section>
        <p14:section name="6. Demo" id="{979BE68F-1BCC-4402-ACB9-34B768C3000F}">
          <p14:sldIdLst>
            <p14:sldId id="528"/>
          </p14:sldIdLst>
        </p14:section>
        <p14:section name="Conclusion" id="{10E03AB1-9AA8-4E86-9A64-D741901E50A2}">
          <p14:sldIdLst>
            <p14:sldId id="349"/>
            <p14:sldId id="478"/>
            <p14:sldId id="614"/>
            <p14:sldId id="608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sil Yordanov" initials="VY" lastIdx="1" clrIdx="0">
    <p:extLst>
      <p:ext uri="{19B8F6BF-5375-455C-9EA6-DF929625EA0E}">
        <p15:presenceInfo xmlns:p15="http://schemas.microsoft.com/office/powerpoint/2012/main" userId="1ee9dc105efb8e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4C8"/>
    <a:srgbClr val="C4D7EA"/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8" autoAdjust="0"/>
    <p:restoredTop sz="94620" autoAdjust="0"/>
  </p:normalViewPr>
  <p:slideViewPr>
    <p:cSldViewPr snapToGrid="0" showGuides="1">
      <p:cViewPr varScale="1">
        <p:scale>
          <a:sx n="105" d="100"/>
          <a:sy n="105" d="100"/>
        </p:scale>
        <p:origin x="804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24.6.2022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8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8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7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8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7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49.png"/><Relationship Id="rId5" Type="http://schemas.openxmlformats.org/officeDocument/2006/relationships/image" Target="../media/image4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48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microsoft.com/office/2007/relationships/hdphoto" Target="../media/hdphoto2.wdp"/><Relationship Id="rId4" Type="http://schemas.openxmlformats.org/officeDocument/2006/relationships/image" Target="../media/image50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microsoft.com/office/2007/relationships/hdphoto" Target="../media/hdphoto2.wdp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2.png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2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4" Type="http://schemas.microsoft.com/office/2007/relationships/hdphoto" Target="../media/hdphoto2.wdp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microsoft.com/office/2007/relationships/hdphoto" Target="../media/hdphoto2.wdp"/><Relationship Id="rId4" Type="http://schemas.openxmlformats.org/officeDocument/2006/relationships/image" Target="../media/image50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4" Type="http://schemas.microsoft.com/office/2007/relationships/hdphoto" Target="../media/hdphoto2.wdp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4" Type="http://schemas.microsoft.com/office/2007/relationships/hdphoto" Target="../media/hdphoto2.wdp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53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8.emf"/><Relationship Id="rId16" Type="http://schemas.openxmlformats.org/officeDocument/2006/relationships/image" Target="../media/image5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8.emf"/><Relationship Id="rId16" Type="http://schemas.microsoft.com/office/2007/relationships/hdphoto" Target="../media/hdphoto2.wdp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50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8.emf"/><Relationship Id="rId16" Type="http://schemas.microsoft.com/office/2007/relationships/hdphoto" Target="../media/hdphoto2.wdp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50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05920" y="2374048"/>
            <a:ext cx="2515946" cy="2722886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6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3178" y="1095377"/>
            <a:ext cx="6376254" cy="5610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7886" y="1353867"/>
            <a:ext cx="5507349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7351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63058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2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8" y="2584291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9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70972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1581" y="2374047"/>
            <a:ext cx="2700285" cy="2922387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688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64716" y="2374047"/>
            <a:ext cx="2457149" cy="2659253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6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856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5075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68087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4"/>
            <a:ext cx="10961783" cy="9283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34D6003-8C5F-4462-A86F-8F583D2B032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399" y="245591"/>
            <a:ext cx="1882262" cy="71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1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8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3920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6409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7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3430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2210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898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3178" y="1095377"/>
            <a:ext cx="6376254" cy="5610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7886" y="1353867"/>
            <a:ext cx="5507349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690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7886" y="1353867"/>
            <a:ext cx="5507349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8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47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5941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91408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37743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7481D9-DA33-415E-BD4E-A4FC35DF8439}"/>
              </a:ext>
            </a:extLst>
          </p:cNvPr>
          <p:cNvSpPr/>
          <p:nvPr userDrawn="1"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256256F-8302-4F5A-8E6F-32B550571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671F5-B171-469F-98BB-AE7B265F28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8830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92" r:id="rId8"/>
    <p:sldLayoutId id="2147483683" r:id="rId9"/>
    <p:sldLayoutId id="2147483684" r:id="rId10"/>
    <p:sldLayoutId id="2147483685" r:id="rId11"/>
    <p:sldLayoutId id="2147483686" r:id="rId12"/>
    <p:sldLayoutId id="2147483688" r:id="rId13"/>
    <p:sldLayoutId id="2147483689" r:id="rId14"/>
    <p:sldLayoutId id="2147483687" r:id="rId15"/>
    <p:sldLayoutId id="2147483690" r:id="rId16"/>
    <p:sldLayoutId id="2147483691" r:id="rId17"/>
    <p:sldLayoutId id="2147483714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861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71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66.png"/><Relationship Id="rId21" Type="http://schemas.openxmlformats.org/officeDocument/2006/relationships/image" Target="../media/image75.png"/><Relationship Id="rId7" Type="http://schemas.openxmlformats.org/officeDocument/2006/relationships/image" Target="../media/image6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73.png"/><Relationship Id="rId25" Type="http://schemas.openxmlformats.org/officeDocument/2006/relationships/image" Target="../media/image7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70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67.png"/><Relationship Id="rId15" Type="http://schemas.openxmlformats.org/officeDocument/2006/relationships/image" Target="../media/image72.jpeg"/><Relationship Id="rId23" Type="http://schemas.openxmlformats.org/officeDocument/2006/relationships/image" Target="../media/image7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74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6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0948" y="900856"/>
            <a:ext cx="3803541" cy="710385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Lecture 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68" y="7703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OSPF advanced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 descr="Diagram, schematic&#10;&#10;Description automatically generated">
            <a:extLst>
              <a:ext uri="{FF2B5EF4-FFF2-40B4-BE49-F238E27FC236}">
                <a16:creationId xmlns:a16="http://schemas.microsoft.com/office/drawing/2014/main" id="{DBBBBA04-3458-4B33-ACE9-270D472FC6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983" y="1505147"/>
            <a:ext cx="6114034" cy="336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55E756-36A1-4A8D-8F51-5B5DA202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 relationships (2)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275CF6-E739-4D02-8E22-1B8CE6F97AE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1600" y="1195388"/>
            <a:ext cx="7407564" cy="6980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DR</a:t>
            </a:r>
            <a:r>
              <a:rPr lang="en-US" dirty="0"/>
              <a:t>, the </a:t>
            </a:r>
            <a:r>
              <a:rPr lang="en-US" b="1" dirty="0"/>
              <a:t>BDR</a:t>
            </a:r>
            <a:r>
              <a:rPr lang="en-US" dirty="0"/>
              <a:t> and the </a:t>
            </a:r>
            <a:r>
              <a:rPr lang="en-US" b="1" dirty="0"/>
              <a:t>DROTHER</a:t>
            </a:r>
            <a:r>
              <a:rPr lang="en-US" dirty="0"/>
              <a:t>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E10EA-2C6D-44FB-9C35-CCB75357B28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16FAC-B49F-494C-9D85-CAB88910C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558" y="2259927"/>
            <a:ext cx="6550313" cy="41376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148F9C-BAFA-4E65-9E35-5B57C25F7D24}"/>
              </a:ext>
            </a:extLst>
          </p:cNvPr>
          <p:cNvSpPr/>
          <p:nvPr/>
        </p:nvSpPr>
        <p:spPr>
          <a:xfrm>
            <a:off x="3159554" y="2247709"/>
            <a:ext cx="5517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DR</a:t>
            </a:r>
            <a:endParaRPr lang="bg-BG" sz="2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A495D8-3F99-4BE4-B756-26069E5F789E}"/>
              </a:ext>
            </a:extLst>
          </p:cNvPr>
          <p:cNvSpPr/>
          <p:nvPr/>
        </p:nvSpPr>
        <p:spPr>
          <a:xfrm>
            <a:off x="5371122" y="2247709"/>
            <a:ext cx="724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BDR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EDD3AD-7E3D-438F-A88C-948658BD5F3E}"/>
              </a:ext>
            </a:extLst>
          </p:cNvPr>
          <p:cNvSpPr/>
          <p:nvPr/>
        </p:nvSpPr>
        <p:spPr>
          <a:xfrm>
            <a:off x="7509164" y="2259927"/>
            <a:ext cx="1420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DROTHER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75314C-4A3B-4FBE-B6A4-F5562EAE1418}"/>
              </a:ext>
            </a:extLst>
          </p:cNvPr>
          <p:cNvSpPr/>
          <p:nvPr/>
        </p:nvSpPr>
        <p:spPr>
          <a:xfrm>
            <a:off x="3001081" y="4878436"/>
            <a:ext cx="1420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DROTHER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510303-A307-47D5-B725-D0B311FCF9DF}"/>
              </a:ext>
            </a:extLst>
          </p:cNvPr>
          <p:cNvSpPr/>
          <p:nvPr/>
        </p:nvSpPr>
        <p:spPr>
          <a:xfrm>
            <a:off x="7181273" y="4878435"/>
            <a:ext cx="1420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DROTHER</a:t>
            </a:r>
            <a:endParaRPr lang="bg-BG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79655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275CF6-E739-4D02-8E22-1B8CE6F97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27" y="1196125"/>
            <a:ext cx="12016509" cy="5201066"/>
          </a:xfrm>
        </p:spPr>
        <p:txBody>
          <a:bodyPr>
            <a:normAutofit/>
          </a:bodyPr>
          <a:lstStyle/>
          <a:p>
            <a:pPr marL="456915" lvl="1" indent="-456915"/>
            <a:r>
              <a:rPr lang="en-US" sz="3398" dirty="0"/>
              <a:t>The first router that is active on the link becomes the DR</a:t>
            </a:r>
          </a:p>
          <a:p>
            <a:pPr marL="456915" lvl="1" indent="-456915"/>
            <a:r>
              <a:rPr lang="en-US" sz="3398" dirty="0"/>
              <a:t>The second router that is active on the link becomes the BDR</a:t>
            </a:r>
          </a:p>
          <a:p>
            <a:pPr marL="456915" lvl="1" indent="-456915"/>
            <a:r>
              <a:rPr lang="en-US" sz="3398" dirty="0"/>
              <a:t>Link/interface priority is used for a re-election if the DR/BDR fails</a:t>
            </a:r>
          </a:p>
          <a:p>
            <a:pPr marL="456915" lvl="1" indent="-456915"/>
            <a:r>
              <a:rPr lang="en-US" sz="3398" dirty="0"/>
              <a:t>Default priority is 1</a:t>
            </a:r>
          </a:p>
          <a:p>
            <a:pPr marL="456915" lvl="1" indent="-456915"/>
            <a:r>
              <a:rPr lang="en-US" sz="3398" dirty="0"/>
              <a:t>Highest priority is elected; if a tie, the highest router ID </a:t>
            </a:r>
            <a:br>
              <a:rPr lang="en-US" sz="3398" dirty="0"/>
            </a:br>
            <a:r>
              <a:rPr lang="en-US" sz="3398" dirty="0"/>
              <a:t>(not IP address on the interface) is elected</a:t>
            </a:r>
          </a:p>
          <a:p>
            <a:pPr marL="456915" lvl="1" indent="-456915"/>
            <a:r>
              <a:rPr lang="en-US" sz="3398" dirty="0"/>
              <a:t>A priority of </a:t>
            </a:r>
            <a:r>
              <a:rPr lang="en-US" sz="3398" b="1" dirty="0"/>
              <a:t>0</a:t>
            </a:r>
            <a:r>
              <a:rPr lang="en-US" sz="3398" dirty="0"/>
              <a:t> prevents a router from becoming a DR or BDR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55E756-36A1-4A8D-8F51-5B5DA202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DR/BDR Election Process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E10EA-2C6D-44FB-9C35-CCB75357B28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083088"/>
      </p:ext>
    </p:extLst>
  </p:cSld>
  <p:clrMapOvr>
    <a:masterClrMapping/>
  </p:clrMapOvr>
  <p:transition spd="slow" advClick="0" advTm="5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A6822-92AA-4244-B198-488A8018A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900108"/>
          </a:xfrm>
        </p:spPr>
        <p:txBody>
          <a:bodyPr/>
          <a:lstStyle/>
          <a:p>
            <a:r>
              <a:rPr lang="en-US" dirty="0"/>
              <a:t>Multi area OSPF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6A735-F8CF-44EE-922B-5BBE8C1E763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608491"/>
      </p:ext>
    </p:extLst>
  </p:cSld>
  <p:clrMapOvr>
    <a:masterClrMapping/>
  </p:clrMapOvr>
  <p:transition spd="slow" advClick="0" advTm="5000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978946-EEE5-4AD9-8A44-5E89EF048E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the OSPF domain is segmented to areas:</a:t>
            </a:r>
          </a:p>
          <a:p>
            <a:pPr lvl="1"/>
            <a:r>
              <a:rPr lang="en-US" dirty="0"/>
              <a:t>Inter-area routes can be summarized</a:t>
            </a:r>
          </a:p>
          <a:p>
            <a:pPr lvl="1"/>
            <a:r>
              <a:rPr lang="en-US" dirty="0"/>
              <a:t>Router’s LSDBs are not too big</a:t>
            </a:r>
          </a:p>
          <a:p>
            <a:pPr lvl="1"/>
            <a:r>
              <a:rPr lang="en-US" dirty="0"/>
              <a:t>The protocol is faster</a:t>
            </a:r>
          </a:p>
          <a:p>
            <a:pPr lvl="1"/>
            <a:r>
              <a:rPr lang="en-US" dirty="0"/>
              <a:t>Stability and control is increased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4F40F2-CADA-43F6-956A-29B7FA60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multiple areas?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F3782-0B93-4381-B924-CACBC8F50B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94169"/>
      </p:ext>
    </p:extLst>
  </p:cSld>
  <p:clrMapOvr>
    <a:masterClrMapping/>
  </p:clrMapOvr>
  <p:transition spd="slow" advClick="0" advTm="500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4F40F2-CADA-43F6-956A-29B7FA60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areas example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F3782-0B93-4381-B924-CACBC8F50B6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24F81A-28E5-4233-9AA0-458611098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69" y="1213343"/>
            <a:ext cx="5471102" cy="56446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EA2C48-666E-4C69-A05F-452DB100785B}"/>
              </a:ext>
            </a:extLst>
          </p:cNvPr>
          <p:cNvSpPr/>
          <p:nvPr/>
        </p:nvSpPr>
        <p:spPr>
          <a:xfrm>
            <a:off x="5983287" y="1476952"/>
            <a:ext cx="62087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All other areas connect to Area 0 </a:t>
            </a:r>
            <a:br>
              <a:rPr lang="en-US" sz="2800" dirty="0"/>
            </a:br>
            <a:r>
              <a:rPr lang="en-US" sz="2800" dirty="0"/>
              <a:t>(the backbone area)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5F4E04-E607-47F0-AF53-E407898E3F2E}"/>
              </a:ext>
            </a:extLst>
          </p:cNvPr>
          <p:cNvSpPr/>
          <p:nvPr/>
        </p:nvSpPr>
        <p:spPr>
          <a:xfrm>
            <a:off x="6096000" y="3210934"/>
            <a:ext cx="620871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ABR routers in the example: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Router1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Router2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Router3</a:t>
            </a:r>
          </a:p>
        </p:txBody>
      </p:sp>
    </p:spTree>
    <p:extLst>
      <p:ext uri="{BB962C8B-B14F-4D97-AF65-F5344CB8AC3E}">
        <p14:creationId xmlns:p14="http://schemas.microsoft.com/office/powerpoint/2010/main" val="2348275877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4F40F2-CADA-43F6-956A-29B7FA60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configure an ABR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978946-EEE5-4AD9-8A44-5E89EF048E1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7465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sz="3000" dirty="0"/>
              <a:t>There is no specific command to become an ABR</a:t>
            </a:r>
          </a:p>
          <a:p>
            <a:r>
              <a:rPr lang="en-US" sz="3000" dirty="0"/>
              <a:t>When you configure a router in more than one area, it becomes ABR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F3782-0B93-4381-B924-CACBC8F50B6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6B6AC-63DD-421B-A83B-5ABEE81A6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72" y="2638184"/>
            <a:ext cx="4412529" cy="37594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48B60C-48CD-47F9-BF13-65FF07CB283D}"/>
              </a:ext>
            </a:extLst>
          </p:cNvPr>
          <p:cNvSpPr txBox="1"/>
          <p:nvPr/>
        </p:nvSpPr>
        <p:spPr>
          <a:xfrm>
            <a:off x="6038481" y="2775345"/>
            <a:ext cx="5301207" cy="25642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u="sng" dirty="0">
                <a:solidFill>
                  <a:schemeClr val="accent6">
                    <a:lumMod val="10000"/>
                  </a:schemeClr>
                </a:solidFill>
              </a:rPr>
              <a:t>Router1</a:t>
            </a:r>
            <a:r>
              <a:rPr lang="en-US" sz="2800" dirty="0">
                <a:solidFill>
                  <a:schemeClr val="accent6">
                    <a:lumMod val="10000"/>
                  </a:schemeClr>
                </a:solidFill>
              </a:rPr>
              <a:t>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dirty="0">
              <a:solidFill>
                <a:schemeClr val="accent6">
                  <a:lumMod val="10000"/>
                </a:schemeClr>
              </a:solidFill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accent6">
                    <a:lumMod val="10000"/>
                  </a:schemeClr>
                </a:solidFill>
              </a:rPr>
              <a:t>router ospf 1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accent6">
                    <a:lumMod val="10000"/>
                  </a:schemeClr>
                </a:solidFill>
              </a:rPr>
              <a:t>network 10.0.1.0 0.0.0.255 area 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accent6">
                    <a:lumMod val="10000"/>
                  </a:schemeClr>
                </a:solidFill>
              </a:rPr>
              <a:t>network 10.1.1.0 0.0.0.255 area 1</a:t>
            </a:r>
          </a:p>
        </p:txBody>
      </p:sp>
    </p:spTree>
    <p:extLst>
      <p:ext uri="{BB962C8B-B14F-4D97-AF65-F5344CB8AC3E}">
        <p14:creationId xmlns:p14="http://schemas.microsoft.com/office/powerpoint/2010/main" val="4184883976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A6822-92AA-4244-B198-488A8018A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1758064"/>
          </a:xfrm>
        </p:spPr>
        <p:txBody>
          <a:bodyPr/>
          <a:lstStyle/>
          <a:p>
            <a:r>
              <a:rPr lang="en-US" dirty="0"/>
              <a:t>Connecting OSPF to external </a:t>
            </a:r>
            <a:br>
              <a:rPr lang="en-US" dirty="0"/>
            </a:br>
            <a:r>
              <a:rPr lang="en-US" dirty="0"/>
              <a:t>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6A735-F8CF-44EE-922B-5BBE8C1E763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678271"/>
      </p:ext>
    </p:extLst>
  </p:cSld>
  <p:clrMapOvr>
    <a:masterClrMapping/>
  </p:clrMapOvr>
  <p:transition spd="slow" advClick="0" advTm="5000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382381D2-6790-43EF-9695-5AE2D4D8D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" y="1217340"/>
            <a:ext cx="10170273" cy="558925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49CC570-0497-44F1-A495-345E1357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OSPF autonomous system and external networks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EFB60-D8E1-4E90-84A0-6482DE1FF6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FF71D2-235D-4DBE-8B66-9DD0C6E5B7A3}"/>
              </a:ext>
            </a:extLst>
          </p:cNvPr>
          <p:cNvSpPr/>
          <p:nvPr/>
        </p:nvSpPr>
        <p:spPr>
          <a:xfrm>
            <a:off x="7305964" y="2044005"/>
            <a:ext cx="48860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ASBR routers in the example: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Router1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Router6</a:t>
            </a:r>
          </a:p>
        </p:txBody>
      </p:sp>
    </p:spTree>
    <p:extLst>
      <p:ext uri="{BB962C8B-B14F-4D97-AF65-F5344CB8AC3E}">
        <p14:creationId xmlns:p14="http://schemas.microsoft.com/office/powerpoint/2010/main" val="851925721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E066B3-63D6-4788-9B51-EC7F58973A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need to import or </a:t>
            </a:r>
            <a:r>
              <a:rPr lang="en-US" u="sng" dirty="0"/>
              <a:t>redistribute</a:t>
            </a:r>
            <a:r>
              <a:rPr lang="en-US" dirty="0"/>
              <a:t> routes to your AS</a:t>
            </a:r>
          </a:p>
          <a:p>
            <a:r>
              <a:rPr lang="en-US" dirty="0"/>
              <a:t>Some options for redistribution:</a:t>
            </a:r>
          </a:p>
          <a:p>
            <a:pPr lvl="1"/>
            <a:r>
              <a:rPr lang="en-US" b="1" dirty="0"/>
              <a:t>redistribute RIP</a:t>
            </a:r>
          </a:p>
          <a:p>
            <a:pPr lvl="1"/>
            <a:r>
              <a:rPr lang="en-US" b="1" dirty="0"/>
              <a:t>redistribute ospf [</a:t>
            </a:r>
            <a:r>
              <a:rPr lang="en-US" b="1" dirty="0" err="1"/>
              <a:t>process_id</a:t>
            </a:r>
            <a:r>
              <a:rPr lang="en-US" b="1" dirty="0"/>
              <a:t>]</a:t>
            </a:r>
          </a:p>
          <a:p>
            <a:pPr lvl="1"/>
            <a:r>
              <a:rPr lang="en-US" b="1" dirty="0"/>
              <a:t>redistribute static</a:t>
            </a:r>
          </a:p>
          <a:p>
            <a:pPr lvl="1"/>
            <a:r>
              <a:rPr lang="en-US" b="1" dirty="0"/>
              <a:t>redistribute connected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C93C52-DA61-47A0-B232-374824A2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Redistribute between protocols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EFB60-D8E1-4E90-84A0-6482DE1FF6C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208266"/>
      </p:ext>
    </p:extLst>
  </p:cSld>
  <p:clrMapOvr>
    <a:masterClrMapping/>
  </p:clrMapOvr>
  <p:transition spd="slow" advClick="0" advTm="5000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A6822-92AA-4244-B198-488A8018A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894464"/>
          </a:xfrm>
        </p:spPr>
        <p:txBody>
          <a:bodyPr/>
          <a:lstStyle/>
          <a:p>
            <a:r>
              <a:rPr lang="en-US" dirty="0"/>
              <a:t>LSA and area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6A735-F8CF-44EE-922B-5BBE8C1E763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754432"/>
      </p:ext>
    </p:extLst>
  </p:cSld>
  <p:clrMapOvr>
    <a:masterClrMapping/>
  </p:clrMapOvr>
  <p:transition spd="slow" advClick="0" advTm="5000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182463" cy="4918359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Basic concepts and single area OSPF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Multi area OSPF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Connecting OSPF to external networks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LSA and area types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Demonstration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ransition spd="slow" advClick="0" advTm="500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CEE53B-AE8C-4886-891C-E056F9643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3" y="1196124"/>
            <a:ext cx="7734398" cy="5561125"/>
          </a:xfrm>
        </p:spPr>
        <p:txBody>
          <a:bodyPr/>
          <a:lstStyle/>
          <a:p>
            <a:r>
              <a:rPr lang="en-US" dirty="0"/>
              <a:t>LSA type 1: Router</a:t>
            </a:r>
          </a:p>
          <a:p>
            <a:r>
              <a:rPr lang="en-US" dirty="0"/>
              <a:t>LSA type 2: Network</a:t>
            </a:r>
          </a:p>
          <a:p>
            <a:r>
              <a:rPr lang="en-US" dirty="0"/>
              <a:t>LSA type 3: Summary</a:t>
            </a:r>
          </a:p>
          <a:p>
            <a:r>
              <a:rPr lang="en-US" dirty="0"/>
              <a:t>LSA type 4: ASBR summary</a:t>
            </a:r>
          </a:p>
          <a:p>
            <a:r>
              <a:rPr lang="en-US" dirty="0"/>
              <a:t>LSA type 5: ASBR external</a:t>
            </a:r>
          </a:p>
          <a:p>
            <a:r>
              <a:rPr lang="en-US" strike="sngStrike" dirty="0"/>
              <a:t>LSA type 6: Multicast OSPF</a:t>
            </a:r>
          </a:p>
          <a:p>
            <a:r>
              <a:rPr lang="en-US" dirty="0"/>
              <a:t>LSA type 7: Not-so-stubby area LSA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B86E42-993A-4B0A-AE5B-466AF18B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LSA types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DF8C8-57DC-4D15-A008-663B756EE4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51050"/>
      </p:ext>
    </p:extLst>
  </p:cSld>
  <p:clrMapOvr>
    <a:masterClrMapping/>
  </p:clrMapOvr>
  <p:transition spd="slow" advClick="0" advTm="5000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CEE53B-AE8C-4886-891C-E056F9643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3" y="1196124"/>
            <a:ext cx="7734398" cy="5561125"/>
          </a:xfrm>
        </p:spPr>
        <p:txBody>
          <a:bodyPr/>
          <a:lstStyle/>
          <a:p>
            <a:r>
              <a:rPr lang="en-US" dirty="0"/>
              <a:t>Standard area</a:t>
            </a:r>
          </a:p>
          <a:p>
            <a:r>
              <a:rPr lang="en-US" dirty="0"/>
              <a:t>Stub area</a:t>
            </a:r>
          </a:p>
          <a:p>
            <a:r>
              <a:rPr lang="en-US" dirty="0"/>
              <a:t>Totally stubby area</a:t>
            </a:r>
          </a:p>
          <a:p>
            <a:r>
              <a:rPr lang="en-US" dirty="0"/>
              <a:t>Not-so-stubby area (NSSA)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B86E42-993A-4B0A-AE5B-466AF18B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area types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DF8C8-57DC-4D15-A008-663B756EE4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29055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1B807834-F6A1-43E7-8BC5-7944D4139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266" y="2298926"/>
            <a:ext cx="6730558" cy="391791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7B86E42-993A-4B0A-AE5B-466AF18B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stub area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CEE53B-AE8C-4886-891C-E056F9643F4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0404" y="1195389"/>
            <a:ext cx="11266583" cy="1141412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Uses LSA types 1, 2, 3 + default route (for external networks)</a:t>
            </a:r>
          </a:p>
          <a:p>
            <a:r>
              <a:rPr lang="en-US" sz="3000" dirty="0"/>
              <a:t>Blocks LSA types 4 and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DF8C8-57DC-4D15-A008-663B756EE4F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CB5CA2FE-DEEF-4B4D-830A-1E230CBB59D5}"/>
              </a:ext>
            </a:extLst>
          </p:cNvPr>
          <p:cNvSpPr/>
          <p:nvPr/>
        </p:nvSpPr>
        <p:spPr bwMode="auto">
          <a:xfrm>
            <a:off x="7039119" y="2456872"/>
            <a:ext cx="1042700" cy="581891"/>
          </a:xfrm>
          <a:prstGeom prst="curvedDownArrow">
            <a:avLst>
              <a:gd name="adj1" fmla="val 25000"/>
              <a:gd name="adj2" fmla="val 50000"/>
              <a:gd name="adj3" fmla="val 27469"/>
            </a:avLst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81C78-FEE3-46AD-8BA8-833F9CDFC5DD}"/>
              </a:ext>
            </a:extLst>
          </p:cNvPr>
          <p:cNvSpPr/>
          <p:nvPr/>
        </p:nvSpPr>
        <p:spPr>
          <a:xfrm>
            <a:off x="0" y="3846729"/>
            <a:ext cx="531091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u="sng" dirty="0"/>
              <a:t>Area 1 is stub</a:t>
            </a:r>
            <a:r>
              <a:rPr lang="en-US" sz="2800" dirty="0"/>
              <a:t> </a:t>
            </a:r>
          </a:p>
          <a:p>
            <a:pPr lvl="1"/>
            <a:r>
              <a:rPr lang="en-US" sz="2800" dirty="0"/>
              <a:t>Router1 injects:</a:t>
            </a:r>
          </a:p>
          <a:p>
            <a:pPr marL="914400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Routes from area 0</a:t>
            </a:r>
          </a:p>
          <a:p>
            <a:pPr marL="914400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Default route to externals</a:t>
            </a:r>
          </a:p>
        </p:txBody>
      </p:sp>
    </p:spTree>
    <p:extLst>
      <p:ext uri="{BB962C8B-B14F-4D97-AF65-F5344CB8AC3E}">
        <p14:creationId xmlns:p14="http://schemas.microsoft.com/office/powerpoint/2010/main" val="4271622429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E0E50A6E-7A69-4833-8B52-81718FADD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586" y="2290618"/>
            <a:ext cx="7322264" cy="409940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7B86E42-993A-4B0A-AE5B-466AF18B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totally stubby area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CEE53B-AE8C-4886-891C-E056F9643F4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4295" y="1167678"/>
            <a:ext cx="11266583" cy="112294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Uses LSA types 1 and 2 + default route </a:t>
            </a:r>
            <a:r>
              <a:rPr lang="en-US" sz="2000" dirty="0"/>
              <a:t>(for the other areas and external networks)</a:t>
            </a:r>
            <a:r>
              <a:rPr lang="en-US" sz="3000" dirty="0"/>
              <a:t> </a:t>
            </a:r>
          </a:p>
          <a:p>
            <a:r>
              <a:rPr lang="en-US" sz="3000" dirty="0"/>
              <a:t>Blocks LSA types 3, 4 and 5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DF8C8-57DC-4D15-A008-663B756EE4F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232D187E-05B2-49F0-9A84-E24A798186BF}"/>
              </a:ext>
            </a:extLst>
          </p:cNvPr>
          <p:cNvSpPr/>
          <p:nvPr/>
        </p:nvSpPr>
        <p:spPr bwMode="auto">
          <a:xfrm>
            <a:off x="7814973" y="3694545"/>
            <a:ext cx="1042700" cy="581891"/>
          </a:xfrm>
          <a:prstGeom prst="curvedDownArrow">
            <a:avLst>
              <a:gd name="adj1" fmla="val 25000"/>
              <a:gd name="adj2" fmla="val 50000"/>
              <a:gd name="adj3" fmla="val 27469"/>
            </a:avLst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D31583-98AA-4310-A07E-F724C9B10E5B}"/>
              </a:ext>
            </a:extLst>
          </p:cNvPr>
          <p:cNvSpPr/>
          <p:nvPr/>
        </p:nvSpPr>
        <p:spPr>
          <a:xfrm>
            <a:off x="-83127" y="3547790"/>
            <a:ext cx="552334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u="sng" dirty="0"/>
              <a:t>Area 2 is totally stubby</a:t>
            </a:r>
            <a:br>
              <a:rPr lang="en-US" sz="2800" dirty="0"/>
            </a:br>
            <a:r>
              <a:rPr lang="en-US" sz="2800" dirty="0"/>
              <a:t>Router2 injects:</a:t>
            </a:r>
          </a:p>
          <a:p>
            <a:pPr marL="914400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Default route to externals</a:t>
            </a:r>
          </a:p>
          <a:p>
            <a:pPr lvl="1">
              <a:buClr>
                <a:schemeClr val="tx1"/>
              </a:buClr>
            </a:pP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(everything outside of Area 2)</a:t>
            </a:r>
          </a:p>
        </p:txBody>
      </p:sp>
    </p:spTree>
    <p:extLst>
      <p:ext uri="{BB962C8B-B14F-4D97-AF65-F5344CB8AC3E}">
        <p14:creationId xmlns:p14="http://schemas.microsoft.com/office/powerpoint/2010/main" val="3752616768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0E1D5712-3A9E-461F-B571-D4A703F8F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499" y="2675867"/>
            <a:ext cx="8336876" cy="359273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7B86E42-993A-4B0A-AE5B-466AF18B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not-so-stubby area (NSSA)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CEE53B-AE8C-4886-891C-E056F9643F4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195388"/>
            <a:ext cx="11456988" cy="110490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Uses LSA types 1, 2, 3 and 7</a:t>
            </a:r>
          </a:p>
          <a:p>
            <a:r>
              <a:rPr lang="en-US" sz="3000" dirty="0"/>
              <a:t>Blocks LSA types 4 and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DF8C8-57DC-4D15-A008-663B756EE4F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6DE7834C-DE59-4825-9143-BE4440EB0325}"/>
              </a:ext>
            </a:extLst>
          </p:cNvPr>
          <p:cNvSpPr/>
          <p:nvPr/>
        </p:nvSpPr>
        <p:spPr bwMode="auto">
          <a:xfrm flipH="1">
            <a:off x="8256445" y="4636654"/>
            <a:ext cx="1017009" cy="581891"/>
          </a:xfrm>
          <a:prstGeom prst="curvedDownArrow">
            <a:avLst>
              <a:gd name="adj1" fmla="val 25000"/>
              <a:gd name="adj2" fmla="val 50000"/>
              <a:gd name="adj3" fmla="val 27469"/>
            </a:avLst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5288CB-93F0-417E-B12A-19B15D4B6EB4}"/>
              </a:ext>
            </a:extLst>
          </p:cNvPr>
          <p:cNvSpPr/>
          <p:nvPr/>
        </p:nvSpPr>
        <p:spPr>
          <a:xfrm>
            <a:off x="-304800" y="3582240"/>
            <a:ext cx="55233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u="sng" dirty="0"/>
              <a:t>Area 3 is NSSA</a:t>
            </a:r>
            <a:br>
              <a:rPr lang="en-US" sz="2400" dirty="0"/>
            </a:br>
            <a:r>
              <a:rPr lang="en-US" sz="2400" dirty="0"/>
              <a:t>Router6 injects: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Routes in AS2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Router3 injects: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Routes from other areas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B4ABAC09-0F5E-4BD0-B384-6AE018788E3E}"/>
              </a:ext>
            </a:extLst>
          </p:cNvPr>
          <p:cNvSpPr/>
          <p:nvPr/>
        </p:nvSpPr>
        <p:spPr bwMode="auto">
          <a:xfrm>
            <a:off x="6123422" y="4636654"/>
            <a:ext cx="1042700" cy="581891"/>
          </a:xfrm>
          <a:prstGeom prst="curvedDownArrow">
            <a:avLst>
              <a:gd name="adj1" fmla="val 25000"/>
              <a:gd name="adj2" fmla="val 50000"/>
              <a:gd name="adj3" fmla="val 27469"/>
            </a:avLst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88780C-900C-40BA-B294-686512F64FDA}"/>
              </a:ext>
            </a:extLst>
          </p:cNvPr>
          <p:cNvSpPr/>
          <p:nvPr/>
        </p:nvSpPr>
        <p:spPr>
          <a:xfrm>
            <a:off x="-408277" y="6259896"/>
            <a:ext cx="518936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chemeClr val="tx1"/>
              </a:buClr>
            </a:pPr>
            <a:r>
              <a:rPr lang="en-US" sz="2200" dirty="0"/>
              <a:t>(Route </a:t>
            </a:r>
            <a:r>
              <a:rPr lang="en-US" sz="2200"/>
              <a:t>to 82.15.15.0/24 </a:t>
            </a:r>
            <a:r>
              <a:rPr lang="en-US" sz="2200" dirty="0"/>
              <a:t>not advertised)</a:t>
            </a:r>
          </a:p>
        </p:txBody>
      </p:sp>
    </p:spTree>
    <p:extLst>
      <p:ext uri="{BB962C8B-B14F-4D97-AF65-F5344CB8AC3E}">
        <p14:creationId xmlns:p14="http://schemas.microsoft.com/office/powerpoint/2010/main" val="131393559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382381D2-6790-43EF-9695-5AE2D4D8D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6" y="1201911"/>
            <a:ext cx="10170273" cy="558925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49CC570-0497-44F1-A495-345E1357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area types and LSAs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EFB60-D8E1-4E90-84A0-6482DE1FF6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BFC25-CEE4-445B-97B0-9EEBB4BF35EA}"/>
              </a:ext>
            </a:extLst>
          </p:cNvPr>
          <p:cNvSpPr txBox="1"/>
          <p:nvPr/>
        </p:nvSpPr>
        <p:spPr>
          <a:xfrm>
            <a:off x="7890353" y="1266930"/>
            <a:ext cx="1710457" cy="817376"/>
          </a:xfrm>
          <a:prstGeom prst="rect">
            <a:avLst/>
          </a:prstGeom>
          <a:solidFill>
            <a:schemeClr val="bg2"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  <a:prstDash val="sysDot"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dirty="0">
                <a:solidFill>
                  <a:schemeClr val="accent6">
                    <a:lumMod val="10000"/>
                  </a:schemeClr>
                </a:solidFill>
              </a:rPr>
              <a:t>Stub Area</a:t>
            </a:r>
          </a:p>
          <a:p>
            <a:pPr marL="342900" indent="-3429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accent6">
                    <a:lumMod val="10000"/>
                  </a:schemeClr>
                </a:solidFill>
              </a:rPr>
              <a:t>No LSA type 4</a:t>
            </a:r>
          </a:p>
          <a:p>
            <a:pPr marL="342900" indent="-3429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accent6">
                    <a:lumMod val="10000"/>
                  </a:schemeClr>
                </a:solidFill>
              </a:rPr>
              <a:t>No LSA type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BD3DC5-194E-4036-A9D5-02AD96418622}"/>
              </a:ext>
            </a:extLst>
          </p:cNvPr>
          <p:cNvSpPr txBox="1"/>
          <p:nvPr/>
        </p:nvSpPr>
        <p:spPr>
          <a:xfrm>
            <a:off x="7890352" y="2572704"/>
            <a:ext cx="1710457" cy="1020509"/>
          </a:xfrm>
          <a:prstGeom prst="rect">
            <a:avLst/>
          </a:prstGeom>
          <a:solidFill>
            <a:schemeClr val="bg2"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  <a:prstDash val="sysDot"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dirty="0">
                <a:solidFill>
                  <a:schemeClr val="accent6">
                    <a:lumMod val="10000"/>
                  </a:schemeClr>
                </a:solidFill>
              </a:rPr>
              <a:t>Totally Stubby Area</a:t>
            </a:r>
          </a:p>
          <a:p>
            <a:pPr marL="342900" indent="-342900"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accent6">
                    <a:lumMod val="10000"/>
                  </a:schemeClr>
                </a:solidFill>
              </a:rPr>
              <a:t>No LSA type 3</a:t>
            </a:r>
          </a:p>
          <a:p>
            <a:pPr marL="342900" indent="-342900"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accent6">
                    <a:lumMod val="10000"/>
                  </a:schemeClr>
                </a:solidFill>
              </a:rPr>
              <a:t>No LSA type 4</a:t>
            </a:r>
          </a:p>
          <a:p>
            <a:pPr marL="342900" indent="-342900"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accent6">
                    <a:lumMod val="10000"/>
                  </a:schemeClr>
                </a:solidFill>
              </a:rPr>
              <a:t>No LSA type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F69F4-17B4-48F2-99E2-A328F3990BD3}"/>
              </a:ext>
            </a:extLst>
          </p:cNvPr>
          <p:cNvSpPr txBox="1"/>
          <p:nvPr/>
        </p:nvSpPr>
        <p:spPr>
          <a:xfrm>
            <a:off x="7890352" y="4071758"/>
            <a:ext cx="1710457" cy="817376"/>
          </a:xfrm>
          <a:prstGeom prst="rect">
            <a:avLst/>
          </a:prstGeom>
          <a:solidFill>
            <a:schemeClr val="bg2"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  <a:prstDash val="sysDot"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dirty="0">
                <a:solidFill>
                  <a:schemeClr val="accent6">
                    <a:lumMod val="10000"/>
                  </a:schemeClr>
                </a:solidFill>
              </a:rPr>
              <a:t>NSSA Area</a:t>
            </a:r>
          </a:p>
          <a:p>
            <a:pPr marL="342900" indent="-342900"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accent6">
                    <a:lumMod val="10000"/>
                  </a:schemeClr>
                </a:solidFill>
              </a:rPr>
              <a:t>Uses LSA type 7</a:t>
            </a:r>
          </a:p>
          <a:p>
            <a:pPr marL="342900" indent="-3429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accent6">
                    <a:lumMod val="10000"/>
                  </a:schemeClr>
                </a:solidFill>
              </a:rPr>
              <a:t>No LSA type 5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D52E43-8942-427C-8478-4F2BDDA0A272}"/>
              </a:ext>
            </a:extLst>
          </p:cNvPr>
          <p:cNvCxnSpPr>
            <a:cxnSpLocks/>
          </p:cNvCxnSpPr>
          <p:nvPr/>
        </p:nvCxnSpPr>
        <p:spPr>
          <a:xfrm flipH="1">
            <a:off x="6638543" y="1525847"/>
            <a:ext cx="1251812" cy="0"/>
          </a:xfrm>
          <a:prstGeom prst="line">
            <a:avLst/>
          </a:prstGeom>
          <a:ln>
            <a:solidFill>
              <a:schemeClr val="accent6">
                <a:lumMod val="1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D0BF4-7D69-4187-9205-05AF855941D4}"/>
              </a:ext>
            </a:extLst>
          </p:cNvPr>
          <p:cNvCxnSpPr>
            <a:cxnSpLocks/>
          </p:cNvCxnSpPr>
          <p:nvPr/>
        </p:nvCxnSpPr>
        <p:spPr>
          <a:xfrm flipH="1">
            <a:off x="6443034" y="1525847"/>
            <a:ext cx="195509" cy="219826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E852302-E10B-4D9E-8014-BE4239B55DA5}"/>
              </a:ext>
            </a:extLst>
          </p:cNvPr>
          <p:cNvCxnSpPr>
            <a:cxnSpLocks/>
          </p:cNvCxnSpPr>
          <p:nvPr/>
        </p:nvCxnSpPr>
        <p:spPr>
          <a:xfrm flipH="1">
            <a:off x="6900672" y="2900326"/>
            <a:ext cx="989681" cy="0"/>
          </a:xfrm>
          <a:prstGeom prst="line">
            <a:avLst/>
          </a:prstGeom>
          <a:ln>
            <a:solidFill>
              <a:schemeClr val="accent6">
                <a:lumMod val="1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0790565-6606-44B6-823D-C83269793F71}"/>
              </a:ext>
            </a:extLst>
          </p:cNvPr>
          <p:cNvCxnSpPr>
            <a:cxnSpLocks/>
          </p:cNvCxnSpPr>
          <p:nvPr/>
        </p:nvCxnSpPr>
        <p:spPr>
          <a:xfrm flipH="1">
            <a:off x="6291122" y="2900326"/>
            <a:ext cx="609549" cy="638587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9929997-6F9A-4207-BEE0-7688DE9AE751}"/>
              </a:ext>
            </a:extLst>
          </p:cNvPr>
          <p:cNvCxnSpPr>
            <a:cxnSpLocks/>
          </p:cNvCxnSpPr>
          <p:nvPr/>
        </p:nvCxnSpPr>
        <p:spPr>
          <a:xfrm flipH="1">
            <a:off x="7536807" y="4286100"/>
            <a:ext cx="353546" cy="0"/>
          </a:xfrm>
          <a:prstGeom prst="line">
            <a:avLst/>
          </a:prstGeom>
          <a:ln>
            <a:solidFill>
              <a:schemeClr val="accent6">
                <a:lumMod val="1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07048D4-CAE5-46F7-AD37-1F79D516AF1C}"/>
              </a:ext>
            </a:extLst>
          </p:cNvPr>
          <p:cNvCxnSpPr>
            <a:cxnSpLocks/>
          </p:cNvCxnSpPr>
          <p:nvPr/>
        </p:nvCxnSpPr>
        <p:spPr>
          <a:xfrm flipH="1">
            <a:off x="6816118" y="4286100"/>
            <a:ext cx="720689" cy="1038488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845818"/>
      </p:ext>
    </p:extLst>
  </p:cSld>
  <p:clrMapOvr>
    <a:masterClrMapping/>
  </p:clrMapOvr>
  <p:transition spd="slow" advClick="0" advTm="5000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814D13-8B10-449A-ACDF-10D64A29AE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973486"/>
          </a:xfrm>
        </p:spPr>
        <p:txBody>
          <a:bodyPr/>
          <a:lstStyle/>
          <a:p>
            <a:r>
              <a:rPr lang="en-US" dirty="0"/>
              <a:t>Demonstration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781454"/>
      </p:ext>
    </p:extLst>
  </p:cSld>
  <p:clrMapOvr>
    <a:masterClrMapping/>
  </p:clrMapOvr>
  <p:transition spd="slow" advClick="0" advTm="5000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655763"/>
            <a:ext cx="8635244" cy="4741430"/>
            <a:chOff x="472012" y="1630370"/>
            <a:chExt cx="3799787" cy="444686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2" y="1630370"/>
              <a:ext cx="3799787" cy="444686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>
                  <a:solidFill>
                    <a:schemeClr val="bg2"/>
                  </a:solidFill>
                </a:rPr>
                <a:t>Basic concepts and single area OSPF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>
                  <a:solidFill>
                    <a:schemeClr val="bg2"/>
                  </a:solidFill>
                </a:rPr>
                <a:t>Multi area OSPF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>
                  <a:solidFill>
                    <a:schemeClr val="bg2"/>
                  </a:solidFill>
                </a:rPr>
                <a:t>Connecting OSPF to external networks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>
                  <a:solidFill>
                    <a:schemeClr val="bg2"/>
                  </a:solidFill>
                </a:rPr>
                <a:t>LSA and area types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>
                  <a:solidFill>
                    <a:schemeClr val="bg2"/>
                  </a:solidFill>
                </a:rPr>
                <a:t>Demonstration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endParaRPr lang="en-US" sz="3200" dirty="0"/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ransition spd="slow" advClick="0" advTm="5000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5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71336B-A9D5-4918-847A-CDE347E375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concepts and single area OSPF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5DF76-2B06-4FBE-9F56-C6B583B643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1968"/>
      </p:ext>
    </p:extLst>
  </p:cSld>
  <p:clrMapOvr>
    <a:masterClrMapping/>
  </p:clrMapOvr>
  <p:transition spd="slow" advClick="0" advTm="5000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1942" y="1179586"/>
            <a:ext cx="8693332" cy="5488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Education, Profession and Job for Software Developers</a:t>
            </a:r>
          </a:p>
          <a:p>
            <a:pPr lvl="1"/>
            <a:r>
              <a:rPr lang="en-US" sz="2999" noProof="1">
                <a:hlinkClick r:id="rId3"/>
              </a:rPr>
              <a:t>softuni.bg</a:t>
            </a:r>
            <a:r>
              <a:rPr lang="en-US" sz="2999" noProof="1"/>
              <a:t>, </a:t>
            </a:r>
            <a:r>
              <a:rPr lang="en-US" sz="2799" dirty="0">
                <a:hlinkClick r:id="rId4"/>
              </a:rPr>
              <a:t>about.softuni.bg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/>
            <a:r>
              <a:rPr lang="en-US" sz="2999" noProof="1">
                <a:hlinkClick r:id="rId5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lvl="1"/>
            <a:r>
              <a:rPr lang="en-US" sz="2999" noProof="1">
                <a:hlinkClick r:id="rId6"/>
              </a:rPr>
              <a:t>facebook.com/SoftwareUniversity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lvl="1"/>
            <a:r>
              <a:rPr lang="en-US" sz="2999" dirty="0">
                <a:hlinkClick r:id="rId7"/>
              </a:rPr>
              <a:t>forum.softuni.bg</a:t>
            </a:r>
            <a:endParaRPr lang="en-US" sz="2999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576C85-3AE2-43EF-BB2D-E12F6EB72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Fast convergence with triggered updates</a:t>
            </a:r>
          </a:p>
          <a:p>
            <a:r>
              <a:rPr lang="en-US" dirty="0"/>
              <a:t>Hierarchical structure (areas)</a:t>
            </a:r>
          </a:p>
          <a:p>
            <a:r>
              <a:rPr lang="en-US" dirty="0"/>
              <a:t>VLSM support (classless protocol)</a:t>
            </a:r>
          </a:p>
          <a:p>
            <a:r>
              <a:rPr lang="en-US" dirty="0"/>
              <a:t>Efficient communication with neighbors</a:t>
            </a:r>
          </a:p>
          <a:p>
            <a:r>
              <a:rPr lang="en-US" dirty="0"/>
              <a:t>Uses intelligent metric (cost)</a:t>
            </a:r>
          </a:p>
          <a:p>
            <a:r>
              <a:rPr lang="en-US" dirty="0"/>
              <a:t>Open standard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CCAFC2-76A5-4B38-A04C-B667D5E5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advantages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3E95C-9D0B-4CD3-8533-C60A1143B5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20112"/>
      </p:ext>
    </p:extLst>
  </p:cSld>
  <p:clrMapOvr>
    <a:masterClrMapping/>
  </p:clrMapOvr>
  <p:transition spd="slow" advClick="0" advTm="5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118A79-4508-4313-8FD5-D47373318F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Requires more RAM and CPU on the devices – maintains </a:t>
            </a:r>
            <a:br>
              <a:rPr lang="en-US" dirty="0"/>
            </a:br>
            <a:r>
              <a:rPr lang="en-US" dirty="0"/>
              <a:t>different tables (neighbor, topology, routing)</a:t>
            </a:r>
          </a:p>
          <a:p>
            <a:r>
              <a:rPr lang="en-US" dirty="0"/>
              <a:t>Requires good and careful design when multiple areas are </a:t>
            </a:r>
            <a:br>
              <a:rPr lang="en-US" dirty="0"/>
            </a:br>
            <a:r>
              <a:rPr lang="en-US" dirty="0"/>
              <a:t>needed</a:t>
            </a:r>
          </a:p>
          <a:p>
            <a:r>
              <a:rPr lang="en-US" dirty="0"/>
              <a:t>More complex to configure and troubleshoot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49F6B2-A9DF-4A90-88C0-47D25727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disadvantages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7B354-AD9A-475F-9BC9-C0F9A9656C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29060"/>
      </p:ext>
    </p:extLst>
  </p:cSld>
  <p:clrMapOvr>
    <a:masterClrMapping/>
  </p:clrMapOvr>
  <p:transition spd="slow" advClick="0" advTm="5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A9CBAA-F18E-4E99-9014-550005BEB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LSA – Link state advertisement</a:t>
            </a:r>
          </a:p>
          <a:p>
            <a:r>
              <a:rPr lang="en-US" dirty="0"/>
              <a:t>LSDB – Link state database</a:t>
            </a:r>
          </a:p>
          <a:p>
            <a:r>
              <a:rPr lang="en-US" dirty="0"/>
              <a:t>Router ID</a:t>
            </a:r>
          </a:p>
          <a:p>
            <a:r>
              <a:rPr lang="en-US" dirty="0"/>
              <a:t>Area</a:t>
            </a:r>
          </a:p>
          <a:p>
            <a:r>
              <a:rPr lang="en-US" dirty="0"/>
              <a:t>ABR – Area border router</a:t>
            </a:r>
          </a:p>
          <a:p>
            <a:r>
              <a:rPr lang="en-US" dirty="0"/>
              <a:t>Autonomous system</a:t>
            </a:r>
          </a:p>
          <a:p>
            <a:r>
              <a:rPr lang="en-US" dirty="0"/>
              <a:t>ASBR – Autonomous system boundary router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74EAEB-93C0-47A3-8449-65449CF2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terms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30592-BF16-48CC-940C-83C0299FA3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48327"/>
      </p:ext>
    </p:extLst>
  </p:cSld>
  <p:clrMapOvr>
    <a:masterClrMapping/>
  </p:clrMapOvr>
  <p:transition spd="slow" advClick="0" advTm="5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5E3620-DEFA-4B6B-AB25-1329E1C1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terms: router ID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36A07-C94A-4197-97F5-260CDA85C5E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5F8581-B52E-4390-88A7-4B13735BF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472030"/>
            <a:ext cx="10359400" cy="4724400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63500"/>
          </a:effec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4A6A5538-19FC-4D14-93FB-67A43FC64DC7}"/>
              </a:ext>
            </a:extLst>
          </p:cNvPr>
          <p:cNvSpPr/>
          <p:nvPr/>
        </p:nvSpPr>
        <p:spPr>
          <a:xfrm>
            <a:off x="6475412" y="1676031"/>
            <a:ext cx="3657600" cy="762000"/>
          </a:xfrm>
          <a:prstGeom prst="wedgeRoundRectCallout">
            <a:avLst>
              <a:gd name="adj1" fmla="val -55695"/>
              <a:gd name="adj2" fmla="val 127406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 have many names (interfaces), but just call me 2.2.2.2</a:t>
            </a:r>
            <a:endParaRPr lang="bg-BG" sz="2000" b="1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7ACEFE1-B95D-4222-9794-C2857FCAB2C1}"/>
              </a:ext>
            </a:extLst>
          </p:cNvPr>
          <p:cNvGrpSpPr/>
          <p:nvPr/>
        </p:nvGrpSpPr>
        <p:grpSpPr>
          <a:xfrm>
            <a:off x="3198812" y="3797427"/>
            <a:ext cx="1981200" cy="773658"/>
            <a:chOff x="3198812" y="3797427"/>
            <a:chExt cx="1981200" cy="77365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763921-5364-4297-BCB6-5E98DA52326F}"/>
                </a:ext>
              </a:extLst>
            </p:cNvPr>
            <p:cNvSpPr txBox="1"/>
            <p:nvPr/>
          </p:nvSpPr>
          <p:spPr>
            <a:xfrm rot="20474420">
              <a:off x="3540709" y="4140198"/>
              <a:ext cx="15199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</a:rPr>
                <a:t>Hi, 2.2.2.2!</a:t>
              </a:r>
              <a:r>
                <a:rPr lang="en-US" sz="2200" dirty="0">
                  <a:solidFill>
                    <a:schemeClr val="bg1"/>
                  </a:solidFill>
                </a:rPr>
                <a:t> </a:t>
              </a:r>
              <a:endParaRPr lang="bg-BG" sz="2200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51D0373-F4B7-43F0-B3C4-838655609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8812" y="3797427"/>
              <a:ext cx="1981200" cy="627148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F42C91-8ADC-492D-B864-078C73C5F484}"/>
              </a:ext>
            </a:extLst>
          </p:cNvPr>
          <p:cNvGrpSpPr/>
          <p:nvPr/>
        </p:nvGrpSpPr>
        <p:grpSpPr>
          <a:xfrm>
            <a:off x="6713477" y="3797427"/>
            <a:ext cx="1971735" cy="715651"/>
            <a:chOff x="6713477" y="3797427"/>
            <a:chExt cx="1971735" cy="715651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56073C2-A608-49BF-B17D-6CB2D89647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17538" y="3797427"/>
              <a:ext cx="1867674" cy="685801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A69020-1DFC-46D7-B07F-EE7770E454F4}"/>
                </a:ext>
              </a:extLst>
            </p:cNvPr>
            <p:cNvSpPr txBox="1"/>
            <p:nvPr/>
          </p:nvSpPr>
          <p:spPr>
            <a:xfrm rot="1226607">
              <a:off x="6713477" y="4082191"/>
              <a:ext cx="15199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</a:rPr>
                <a:t>Hi, 2.2.2.2!</a:t>
              </a:r>
              <a:r>
                <a:rPr lang="en-US" sz="2200" dirty="0">
                  <a:solidFill>
                    <a:schemeClr val="bg1"/>
                  </a:solidFill>
                </a:rPr>
                <a:t> </a:t>
              </a:r>
              <a:endParaRPr lang="bg-BG" sz="2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3354833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55E756-36A1-4A8D-8F51-5B5DA202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 terms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E10EA-2C6D-44FB-9C35-CCB75357B28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1B6163-50A5-4B25-B0E2-C126FE011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1295400"/>
            <a:ext cx="10432684" cy="477815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A1541D1B-9D14-4980-B303-179475A13CCA}"/>
              </a:ext>
            </a:extLst>
          </p:cNvPr>
          <p:cNvSpPr/>
          <p:nvPr/>
        </p:nvSpPr>
        <p:spPr>
          <a:xfrm>
            <a:off x="1264920" y="1455420"/>
            <a:ext cx="8431532" cy="2994712"/>
          </a:xfrm>
          <a:prstGeom prst="ellipse">
            <a:avLst/>
          </a:prstGeom>
          <a:solidFill>
            <a:srgbClr val="92D050">
              <a:alpha val="7843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5CB3E7-7100-400B-9066-47E2DEBA4085}"/>
              </a:ext>
            </a:extLst>
          </p:cNvPr>
          <p:cNvSpPr txBox="1"/>
          <p:nvPr/>
        </p:nvSpPr>
        <p:spPr>
          <a:xfrm>
            <a:off x="4316451" y="1554497"/>
            <a:ext cx="212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Autonomous system</a:t>
            </a:r>
            <a:endParaRPr lang="bg-BG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62B62-46F6-44E0-A190-03EEAEA470A2}"/>
              </a:ext>
            </a:extLst>
          </p:cNvPr>
          <p:cNvSpPr txBox="1"/>
          <p:nvPr/>
        </p:nvSpPr>
        <p:spPr>
          <a:xfrm>
            <a:off x="3575983" y="4757679"/>
            <a:ext cx="731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ASBR</a:t>
            </a:r>
            <a:endParaRPr lang="bg-BG" sz="2000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0683A9-E356-47CD-A889-D1CEBDEA24AE}"/>
              </a:ext>
            </a:extLst>
          </p:cNvPr>
          <p:cNvSpPr txBox="1"/>
          <p:nvPr/>
        </p:nvSpPr>
        <p:spPr>
          <a:xfrm>
            <a:off x="4140524" y="2158265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ABR</a:t>
            </a:r>
            <a:endParaRPr lang="bg-BG" sz="2000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49C6A6-1696-4E8D-8B08-7EE63353CE95}"/>
              </a:ext>
            </a:extLst>
          </p:cNvPr>
          <p:cNvSpPr txBox="1"/>
          <p:nvPr/>
        </p:nvSpPr>
        <p:spPr>
          <a:xfrm>
            <a:off x="5561012" y="2203559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ABR</a:t>
            </a:r>
            <a:endParaRPr lang="bg-BG" sz="2000" dirty="0">
              <a:solidFill>
                <a:srgbClr val="0070C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20A6FD-7F19-42FA-9681-A14A3BD9F02D}"/>
              </a:ext>
            </a:extLst>
          </p:cNvPr>
          <p:cNvCxnSpPr/>
          <p:nvPr/>
        </p:nvCxnSpPr>
        <p:spPr>
          <a:xfrm flipH="1">
            <a:off x="4341812" y="2558375"/>
            <a:ext cx="105046" cy="413425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8D2AB6-FCEB-433C-BFC2-80B51ED04139}"/>
              </a:ext>
            </a:extLst>
          </p:cNvPr>
          <p:cNvCxnSpPr>
            <a:cxnSpLocks/>
          </p:cNvCxnSpPr>
          <p:nvPr/>
        </p:nvCxnSpPr>
        <p:spPr>
          <a:xfrm>
            <a:off x="6105477" y="2558375"/>
            <a:ext cx="293735" cy="337225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C9745A-BED1-4799-AC9E-DBC2CF263542}"/>
              </a:ext>
            </a:extLst>
          </p:cNvPr>
          <p:cNvCxnSpPr>
            <a:cxnSpLocks/>
          </p:cNvCxnSpPr>
          <p:nvPr/>
        </p:nvCxnSpPr>
        <p:spPr>
          <a:xfrm flipV="1">
            <a:off x="4291639" y="4556829"/>
            <a:ext cx="729941" cy="347969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4AF98C9-FCF9-4BC7-96C3-25F42A7CD6E0}"/>
              </a:ext>
            </a:extLst>
          </p:cNvPr>
          <p:cNvSpPr txBox="1"/>
          <p:nvPr/>
        </p:nvSpPr>
        <p:spPr>
          <a:xfrm>
            <a:off x="3775202" y="6091674"/>
            <a:ext cx="4184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Area 0 = the backbone area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729939107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9418BE-015F-417F-9BB3-E99D652D40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multiple routers are connected to a switch, we use </a:t>
            </a:r>
            <a:br>
              <a:rPr lang="en-US" dirty="0"/>
            </a:br>
            <a:r>
              <a:rPr lang="en-US" dirty="0"/>
              <a:t>designated router (DR) and backup designated router (BDR)</a:t>
            </a:r>
          </a:p>
          <a:p>
            <a:r>
              <a:rPr lang="en-US" dirty="0"/>
              <a:t>This minimizes LSA traffic</a:t>
            </a:r>
          </a:p>
          <a:p>
            <a:r>
              <a:rPr lang="en-US" dirty="0"/>
              <a:t>Other routers are referred to as DROTHER (DR other)</a:t>
            </a:r>
          </a:p>
          <a:p>
            <a:r>
              <a:rPr lang="en-US" dirty="0"/>
              <a:t>The DR and the BDR ensure that all routers receive all the </a:t>
            </a:r>
            <a:br>
              <a:rPr lang="en-US" dirty="0"/>
            </a:br>
            <a:r>
              <a:rPr lang="en-US" dirty="0"/>
              <a:t>required updates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55E756-36A1-4A8D-8F51-5B5DA202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 relationships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E10EA-2C6D-44FB-9C35-CCB75357B28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84727"/>
      </p:ext>
    </p:extLst>
  </p:cSld>
  <p:clrMapOvr>
    <a:masterClrMapping/>
  </p:clrMapOvr>
  <p:transition spd="slow" advClick="0" advTm="5000">
    <p:push dir="u"/>
  </p:transition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13597</TotalTime>
  <Words>931</Words>
  <Application>Microsoft Office PowerPoint</Application>
  <PresentationFormat>Широк екран</PresentationFormat>
  <Paragraphs>201</Paragraphs>
  <Slides>31</Slides>
  <Notes>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1_SoftUni3_1</vt:lpstr>
      <vt:lpstr>2_SoftUni3_1</vt:lpstr>
      <vt:lpstr>OSPF advanced</vt:lpstr>
      <vt:lpstr>Table of Contents</vt:lpstr>
      <vt:lpstr>Презентация на PowerPoint</vt:lpstr>
      <vt:lpstr>OSPF advantages</vt:lpstr>
      <vt:lpstr>OSPF disadvantages</vt:lpstr>
      <vt:lpstr>OSPF terms</vt:lpstr>
      <vt:lpstr>OSPF terms: router ID</vt:lpstr>
      <vt:lpstr>OSPF terms (2)</vt:lpstr>
      <vt:lpstr>Neighbor relationships</vt:lpstr>
      <vt:lpstr>Neighbor relationships (2)</vt:lpstr>
      <vt:lpstr>DR/BDR Election Process</vt:lpstr>
      <vt:lpstr>Презентация на PowerPoint</vt:lpstr>
      <vt:lpstr>Why multiple areas?</vt:lpstr>
      <vt:lpstr>Multiple areas example</vt:lpstr>
      <vt:lpstr>How to configure an ABR</vt:lpstr>
      <vt:lpstr>Презентация на PowerPoint</vt:lpstr>
      <vt:lpstr>OSPF autonomous system and external networks</vt:lpstr>
      <vt:lpstr>Redistribute between protocols</vt:lpstr>
      <vt:lpstr>Презентация на PowerPoint</vt:lpstr>
      <vt:lpstr>OSPF LSA types</vt:lpstr>
      <vt:lpstr>OSPF area types</vt:lpstr>
      <vt:lpstr>OSPF stub area</vt:lpstr>
      <vt:lpstr>OSPF totally stubby area</vt:lpstr>
      <vt:lpstr>OSPF not-so-stubby area (NSSA)</vt:lpstr>
      <vt:lpstr>Common area types and LSAs</vt:lpstr>
      <vt:lpstr>Презентация на PowerPoint</vt:lpstr>
      <vt:lpstr>Summary</vt:lpstr>
      <vt:lpstr>Презентация на PowerPoint</vt:lpstr>
      <vt:lpstr>SoftUni Diamond Partners</vt:lpstr>
      <vt:lpstr>Educational Partners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Radoslav Molov</cp:lastModifiedBy>
  <cp:revision>506</cp:revision>
  <dcterms:created xsi:type="dcterms:W3CDTF">2018-05-23T13:08:44Z</dcterms:created>
  <dcterms:modified xsi:type="dcterms:W3CDTF">2022-06-24T11:54:03Z</dcterms:modified>
</cp:coreProperties>
</file>