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4" r:id="rId2"/>
  </p:sldMasterIdLst>
  <p:notesMasterIdLst>
    <p:notesMasterId r:id="rId48"/>
  </p:notesMasterIdLst>
  <p:handoutMasterIdLst>
    <p:handoutMasterId r:id="rId49"/>
  </p:handoutMasterIdLst>
  <p:sldIdLst>
    <p:sldId id="274" r:id="rId3"/>
    <p:sldId id="276" r:id="rId4"/>
    <p:sldId id="545" r:id="rId5"/>
    <p:sldId id="596" r:id="rId6"/>
    <p:sldId id="597" r:id="rId7"/>
    <p:sldId id="598" r:id="rId8"/>
    <p:sldId id="599" r:id="rId9"/>
    <p:sldId id="580" r:id="rId10"/>
    <p:sldId id="610" r:id="rId11"/>
    <p:sldId id="600" r:id="rId12"/>
    <p:sldId id="601" r:id="rId13"/>
    <p:sldId id="602" r:id="rId14"/>
    <p:sldId id="603" r:id="rId15"/>
    <p:sldId id="604" r:id="rId16"/>
    <p:sldId id="605" r:id="rId17"/>
    <p:sldId id="606" r:id="rId18"/>
    <p:sldId id="607" r:id="rId19"/>
    <p:sldId id="608" r:id="rId20"/>
    <p:sldId id="609" r:id="rId21"/>
    <p:sldId id="611" r:id="rId22"/>
    <p:sldId id="612" r:id="rId23"/>
    <p:sldId id="613" r:id="rId24"/>
    <p:sldId id="614" r:id="rId25"/>
    <p:sldId id="615" r:id="rId26"/>
    <p:sldId id="616" r:id="rId27"/>
    <p:sldId id="617" r:id="rId28"/>
    <p:sldId id="582" r:id="rId29"/>
    <p:sldId id="618" r:id="rId30"/>
    <p:sldId id="619" r:id="rId31"/>
    <p:sldId id="620" r:id="rId32"/>
    <p:sldId id="621" r:id="rId33"/>
    <p:sldId id="624" r:id="rId34"/>
    <p:sldId id="625" r:id="rId35"/>
    <p:sldId id="626" r:id="rId36"/>
    <p:sldId id="627" r:id="rId37"/>
    <p:sldId id="628" r:id="rId38"/>
    <p:sldId id="630" r:id="rId39"/>
    <p:sldId id="631" r:id="rId40"/>
    <p:sldId id="632" r:id="rId41"/>
    <p:sldId id="528" r:id="rId42"/>
    <p:sldId id="349" r:id="rId43"/>
    <p:sldId id="478" r:id="rId44"/>
    <p:sldId id="633" r:id="rId45"/>
    <p:sldId id="634" r:id="rId46"/>
    <p:sldId id="29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1. Access control listss overview" id="{4828EE66-7586-4C84-A7A4-917B98986C1D}">
          <p14:sldIdLst>
            <p14:sldId id="545"/>
            <p14:sldId id="596"/>
            <p14:sldId id="597"/>
            <p14:sldId id="598"/>
            <p14:sldId id="599"/>
          </p14:sldIdLst>
        </p14:section>
        <p14:section name="2. Access control lists configuration" id="{FC2D52DF-BFA0-48FD-8D18-4DA19DB1A01E}">
          <p14:sldIdLst>
            <p14:sldId id="580"/>
            <p14:sldId id="610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1"/>
            <p14:sldId id="612"/>
            <p14:sldId id="613"/>
            <p14:sldId id="614"/>
            <p14:sldId id="615"/>
            <p14:sldId id="616"/>
            <p14:sldId id="617"/>
          </p14:sldIdLst>
        </p14:section>
        <p14:section name="3. Network address translation" id="{1DD03A13-ED51-4DFB-A062-F54D2FB03139}">
          <p14:sldIdLst>
            <p14:sldId id="582"/>
            <p14:sldId id="618"/>
            <p14:sldId id="619"/>
            <p14:sldId id="620"/>
            <p14:sldId id="621"/>
            <p14:sldId id="624"/>
            <p14:sldId id="625"/>
            <p14:sldId id="626"/>
            <p14:sldId id="627"/>
            <p14:sldId id="628"/>
            <p14:sldId id="630"/>
            <p14:sldId id="631"/>
            <p14:sldId id="632"/>
          </p14:sldIdLst>
        </p14:section>
        <p14:section name="6. Demo" id="{979BE68F-1BCC-4402-ACB9-34B768C3000F}">
          <p14:sldIdLst>
            <p14:sldId id="528"/>
          </p14:sldIdLst>
        </p14:section>
        <p14:section name="Conclusion" id="{10E03AB1-9AA8-4E86-9A64-D741901E50A2}">
          <p14:sldIdLst>
            <p14:sldId id="349"/>
            <p14:sldId id="478"/>
            <p14:sldId id="633"/>
            <p14:sldId id="634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il Yordanov" initials="VY" lastIdx="1" clrIdx="0">
    <p:extLst>
      <p:ext uri="{19B8F6BF-5375-455C-9EA6-DF929625EA0E}">
        <p15:presenceInfo xmlns:p15="http://schemas.microsoft.com/office/powerpoint/2012/main" userId="1ee9dc105efb8e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4C8"/>
    <a:srgbClr val="C4D7EA"/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20" autoAdjust="0"/>
  </p:normalViewPr>
  <p:slideViewPr>
    <p:cSldViewPr snapToGrid="0" showGuides="1">
      <p:cViewPr varScale="1">
        <p:scale>
          <a:sx n="105" d="100"/>
          <a:sy n="105" d="100"/>
        </p:scale>
        <p:origin x="522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24.6.2022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8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8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7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8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7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8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5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microsoft.com/office/2007/relationships/hdphoto" Target="../media/hdphoto2.wdp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2.png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microsoft.com/office/2007/relationships/hdphoto" Target="../media/hdphoto2.wdp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0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50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4" Type="http://schemas.microsoft.com/office/2007/relationships/hdphoto" Target="../media/hdphoto2.wdp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microsoft.com/office/2007/relationships/hdphoto" Target="../media/hdphoto2.wdp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3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8.emf"/><Relationship Id="rId16" Type="http://schemas.openxmlformats.org/officeDocument/2006/relationships/image" Target="../media/image5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8.emf"/><Relationship Id="rId16" Type="http://schemas.microsoft.com/office/2007/relationships/hdphoto" Target="../media/hdphoto2.wdp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50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8.emf"/><Relationship Id="rId16" Type="http://schemas.microsoft.com/office/2007/relationships/hdphoto" Target="../media/hdphoto2.wdp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50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3063" y="2469843"/>
            <a:ext cx="2692307" cy="2913754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6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3178" y="1095377"/>
            <a:ext cx="6376254" cy="5610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7351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63058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5312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1581" y="2374047"/>
            <a:ext cx="2700285" cy="2922387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02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64716" y="2374047"/>
            <a:ext cx="2457149" cy="2659253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6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49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6051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762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4"/>
            <a:ext cx="10961783" cy="92833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4D6003-8C5F-4462-A86F-8F583D2B03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399" y="245591"/>
            <a:ext cx="1882262" cy="71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4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2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7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1228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2032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7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7518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909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7751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3178" y="1095377"/>
            <a:ext cx="6376254" cy="5610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55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[Whit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7886" y="1353867"/>
            <a:ext cx="5507349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00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37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2632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942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62963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7481D9-DA33-415E-BD4E-A4FC35DF8439}"/>
              </a:ext>
            </a:extLst>
          </p:cNvPr>
          <p:cNvSpPr/>
          <p:nvPr userDrawn="1"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256256F-8302-4F5A-8E6F-32B550571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671F5-B171-469F-98BB-AE7B265F28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883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92" r:id="rId8"/>
    <p:sldLayoutId id="2147483683" r:id="rId9"/>
    <p:sldLayoutId id="2147483684" r:id="rId10"/>
    <p:sldLayoutId id="2147483685" r:id="rId11"/>
    <p:sldLayoutId id="2147483686" r:id="rId12"/>
    <p:sldLayoutId id="2147483688" r:id="rId13"/>
    <p:sldLayoutId id="2147483689" r:id="rId14"/>
    <p:sldLayoutId id="2147483687" r:id="rId15"/>
    <p:sldLayoutId id="2147483690" r:id="rId16"/>
    <p:sldLayoutId id="2147483691" r:id="rId17"/>
    <p:sldLayoutId id="2147483715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6/24/2022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178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72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67.png"/><Relationship Id="rId21" Type="http://schemas.openxmlformats.org/officeDocument/2006/relationships/image" Target="../media/image76.png"/><Relationship Id="rId7" Type="http://schemas.openxmlformats.org/officeDocument/2006/relationships/image" Target="../media/image6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74.png"/><Relationship Id="rId25" Type="http://schemas.openxmlformats.org/officeDocument/2006/relationships/image" Target="../media/image7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71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68.png"/><Relationship Id="rId15" Type="http://schemas.openxmlformats.org/officeDocument/2006/relationships/image" Target="../media/image73.jpeg"/><Relationship Id="rId23" Type="http://schemas.openxmlformats.org/officeDocument/2006/relationships/image" Target="../media/image7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75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7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7737" y="1443619"/>
            <a:ext cx="3803541" cy="710385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Lecture 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47" y="111262"/>
            <a:ext cx="10965303" cy="1219547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 Control Lists.</a:t>
            </a:r>
            <a:br>
              <a:rPr lang="en-US" dirty="0"/>
            </a:br>
            <a:r>
              <a:rPr lang="en-US" dirty="0"/>
              <a:t>Network Address Translation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988FE-397B-4FAA-8068-A05C75C93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633" y="1962828"/>
            <a:ext cx="5566641" cy="262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04C475-DA6E-43D5-A4B6-FB4DF4502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ip access-list standard</a:t>
            </a:r>
            <a:r>
              <a:rPr lang="en-US" dirty="0"/>
              <a:t> [&lt;</a:t>
            </a:r>
            <a:r>
              <a:rPr lang="en-US" b="1" i="1" dirty="0"/>
              <a:t>1-99</a:t>
            </a:r>
            <a:r>
              <a:rPr lang="en-US" dirty="0"/>
              <a:t>&gt; or </a:t>
            </a:r>
            <a:r>
              <a:rPr lang="en-US" b="1" i="1" dirty="0"/>
              <a:t>name</a:t>
            </a:r>
            <a:r>
              <a:rPr lang="en-US" dirty="0"/>
              <a:t>] </a:t>
            </a:r>
          </a:p>
          <a:p>
            <a:r>
              <a:rPr lang="en-US" dirty="0"/>
              <a:t>[</a:t>
            </a:r>
            <a:r>
              <a:rPr lang="en-US" b="1" dirty="0"/>
              <a:t>permit</a:t>
            </a:r>
            <a:r>
              <a:rPr lang="en-US" dirty="0"/>
              <a:t> or </a:t>
            </a:r>
            <a:r>
              <a:rPr lang="en-US" b="1" dirty="0"/>
              <a:t>deny</a:t>
            </a:r>
            <a:r>
              <a:rPr lang="en-US" dirty="0"/>
              <a:t>] </a:t>
            </a:r>
            <a:r>
              <a:rPr lang="en-US" b="1" i="1" dirty="0"/>
              <a:t>network</a:t>
            </a:r>
            <a:r>
              <a:rPr lang="en-US" dirty="0"/>
              <a:t>  [wildcard mask ] or </a:t>
            </a:r>
            <a:r>
              <a:rPr lang="en-US" b="1" dirty="0"/>
              <a:t>any</a:t>
            </a:r>
            <a:r>
              <a:rPr lang="en-US" dirty="0"/>
              <a:t> or </a:t>
            </a:r>
            <a:r>
              <a:rPr lang="en-US" b="1" dirty="0"/>
              <a:t>host</a:t>
            </a:r>
          </a:p>
          <a:p>
            <a:r>
              <a:rPr lang="en-US" b="1" dirty="0"/>
              <a:t>Example:</a:t>
            </a:r>
          </a:p>
          <a:p>
            <a:pPr marL="304746" lvl="1" indent="0">
              <a:lnSpc>
                <a:spcPct val="70000"/>
              </a:lnSpc>
              <a:buNone/>
            </a:pPr>
            <a:r>
              <a:rPr lang="en-US" sz="3400" b="1" dirty="0">
                <a:solidFill>
                  <a:schemeClr val="bg1"/>
                </a:solidFill>
              </a:rPr>
              <a:t>ip access-list standard </a:t>
            </a:r>
            <a:r>
              <a:rPr lang="en-US" sz="3400" b="1" dirty="0" err="1">
                <a:solidFill>
                  <a:schemeClr val="bg1"/>
                </a:solidFill>
              </a:rPr>
              <a:t>test_standard</a:t>
            </a:r>
            <a:endParaRPr lang="en-US" sz="3400" b="1" dirty="0">
              <a:solidFill>
                <a:schemeClr val="bg1"/>
              </a:solidFill>
            </a:endParaRPr>
          </a:p>
          <a:p>
            <a:pPr marL="1066693" lvl="2" indent="-457200">
              <a:lnSpc>
                <a:spcPct val="7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permit 192.168.1.0 0.0.0.255 </a:t>
            </a:r>
            <a:r>
              <a:rPr lang="en-US" sz="2800" dirty="0"/>
              <a:t>(the whole 192.168.1.X network)</a:t>
            </a:r>
          </a:p>
          <a:p>
            <a:pPr marL="1066693" lvl="2" indent="-457200">
              <a:lnSpc>
                <a:spcPct val="7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deny host 10.1.1.1</a:t>
            </a:r>
            <a:r>
              <a:rPr lang="en-US" sz="3200" dirty="0">
                <a:solidFill>
                  <a:srgbClr val="F0A22E"/>
                </a:solidFill>
              </a:rPr>
              <a:t> </a:t>
            </a:r>
            <a:r>
              <a:rPr lang="en-US" sz="2800" dirty="0"/>
              <a:t>(only the host with IP 10.1.1.1 matches here)</a:t>
            </a:r>
            <a:endParaRPr lang="en-US" sz="2800" b="1" dirty="0"/>
          </a:p>
          <a:p>
            <a:pPr marL="1066693" lvl="2" indent="-457200">
              <a:lnSpc>
                <a:spcPct val="7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deny host 172.16.34.15</a:t>
            </a:r>
            <a:r>
              <a:rPr lang="en-US" sz="3200" b="1" dirty="0">
                <a:solidFill>
                  <a:srgbClr val="F0A22E"/>
                </a:solidFill>
              </a:rPr>
              <a:t> </a:t>
            </a:r>
            <a:r>
              <a:rPr lang="en-US" sz="2800" dirty="0"/>
              <a:t>(the exact 172.16.34.15 host)</a:t>
            </a:r>
          </a:p>
          <a:p>
            <a:pPr marL="1066693" lvl="2" indent="-457200">
              <a:lnSpc>
                <a:spcPct val="7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permit any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(anything else which did not match before)</a:t>
            </a:r>
          </a:p>
          <a:p>
            <a:pPr marL="1066693" lvl="2" indent="-457200">
              <a:lnSpc>
                <a:spcPct val="70000"/>
              </a:lnSpc>
              <a:buClr>
                <a:schemeClr val="tx1"/>
              </a:buClr>
            </a:pPr>
            <a:r>
              <a:rPr lang="en-US" sz="3200" b="1" u="sng" dirty="0">
                <a:solidFill>
                  <a:schemeClr val="bg1"/>
                </a:solidFill>
              </a:rPr>
              <a:t>deny any </a:t>
            </a:r>
            <a:r>
              <a:rPr lang="en-US" sz="2800" dirty="0"/>
              <a:t>(do not forget the implicit deny at the end of each ACL!)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0A7097-BCFC-45DD-91C8-92979570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ACLs configuration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109B4-CB24-4111-98A4-587FA3240A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83825"/>
      </p:ext>
    </p:extLst>
  </p:cSld>
  <p:clrMapOvr>
    <a:masterClrMapping/>
  </p:clrMapOvr>
  <p:transition spd="slow" advClick="0" advTm="5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7927A8-0E46-4E31-B5B1-DB8F756C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ACL process order – example 1 with standard ACL</a:t>
            </a:r>
            <a:endParaRPr lang="bg-BG" sz="3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DC006-B053-4247-BA71-28D7302776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E10564-FDCA-4B49-BC45-74DAF9A9C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151121"/>
            <a:ext cx="7134211" cy="396924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77B757F-5534-4520-B17F-8CAC81D3CC94}"/>
              </a:ext>
            </a:extLst>
          </p:cNvPr>
          <p:cNvSpPr/>
          <p:nvPr/>
        </p:nvSpPr>
        <p:spPr>
          <a:xfrm>
            <a:off x="6780212" y="1651806"/>
            <a:ext cx="2687071" cy="820079"/>
          </a:xfrm>
          <a:prstGeom prst="wedgeRoundRectCallout">
            <a:avLst>
              <a:gd name="adj1" fmla="val 1237"/>
              <a:gd name="adj2" fmla="val 11541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AA8795-D9CF-4F48-B3AB-E7B5D910CD7A}"/>
              </a:ext>
            </a:extLst>
          </p:cNvPr>
          <p:cNvSpPr txBox="1"/>
          <p:nvPr/>
        </p:nvSpPr>
        <p:spPr>
          <a:xfrm>
            <a:off x="6868714" y="1661735"/>
            <a:ext cx="2402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deny host 10.1.1.100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9DEF4A-1E6F-4E8F-9B89-D2528E366D7F}"/>
              </a:ext>
            </a:extLst>
          </p:cNvPr>
          <p:cNvSpPr txBox="1"/>
          <p:nvPr/>
        </p:nvSpPr>
        <p:spPr>
          <a:xfrm>
            <a:off x="6868714" y="1981200"/>
            <a:ext cx="1359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(deny any)</a:t>
            </a:r>
            <a:endParaRPr lang="bg-BG" sz="2000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4BE07F5-39B5-4620-923A-716E2B157033}"/>
              </a:ext>
            </a:extLst>
          </p:cNvPr>
          <p:cNvSpPr txBox="1">
            <a:spLocks/>
          </p:cNvSpPr>
          <p:nvPr/>
        </p:nvSpPr>
        <p:spPr>
          <a:xfrm>
            <a:off x="0" y="1638156"/>
            <a:ext cx="4784399" cy="29636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200" dirty="0"/>
              <a:t>Q: Is Laptop1 allowed to reach Server1?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A: No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3200" dirty="0"/>
          </a:p>
          <a:p>
            <a:pPr>
              <a:lnSpc>
                <a:spcPct val="80000"/>
              </a:lnSpc>
            </a:pPr>
            <a:r>
              <a:rPr lang="en-US" sz="3200" dirty="0"/>
              <a:t>Q: Is Laptop2 allowed to reach Server1?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7624625-D1CF-4B92-A298-88B6A61B408F}"/>
              </a:ext>
            </a:extLst>
          </p:cNvPr>
          <p:cNvSpPr txBox="1">
            <a:spLocks/>
          </p:cNvSpPr>
          <p:nvPr/>
        </p:nvSpPr>
        <p:spPr>
          <a:xfrm>
            <a:off x="411177" y="4565215"/>
            <a:ext cx="2667000" cy="5334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000" dirty="0"/>
              <a:t>A: 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4D2B18-E65C-4DF5-8231-8C071680EE7E}"/>
              </a:ext>
            </a:extLst>
          </p:cNvPr>
          <p:cNvSpPr txBox="1"/>
          <p:nvPr/>
        </p:nvSpPr>
        <p:spPr>
          <a:xfrm>
            <a:off x="73928" y="6067634"/>
            <a:ext cx="10255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*An ACL must also be applied to an interface, this is discussed in the next section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333880422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D47E-8466-4FD9-B4E2-7DC41217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639395" cy="88265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ACL process order – example 2 with standard ACL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13A56-EFB5-4C30-B098-0EE7541FD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698" y="1325293"/>
            <a:ext cx="7134211" cy="396924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7764AFC6-FDD8-4954-BE93-0861AE8F3DA5}"/>
              </a:ext>
            </a:extLst>
          </p:cNvPr>
          <p:cNvSpPr/>
          <p:nvPr/>
        </p:nvSpPr>
        <p:spPr>
          <a:xfrm>
            <a:off x="6867298" y="1545772"/>
            <a:ext cx="2687071" cy="1100285"/>
          </a:xfrm>
          <a:prstGeom prst="wedgeRoundRectCallout">
            <a:avLst>
              <a:gd name="adj1" fmla="val 576"/>
              <a:gd name="adj2" fmla="val 10250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D2F70-2367-45CD-BB89-5EA020DB6FEE}"/>
              </a:ext>
            </a:extLst>
          </p:cNvPr>
          <p:cNvSpPr txBox="1"/>
          <p:nvPr/>
        </p:nvSpPr>
        <p:spPr>
          <a:xfrm>
            <a:off x="6896782" y="1545772"/>
            <a:ext cx="25975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deny host 10.1.1.100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permit host 10.1.1.200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C5084-950D-415D-8AD8-27EC72E97811}"/>
              </a:ext>
            </a:extLst>
          </p:cNvPr>
          <p:cNvSpPr txBox="1"/>
          <p:nvPr/>
        </p:nvSpPr>
        <p:spPr>
          <a:xfrm>
            <a:off x="6896782" y="2206967"/>
            <a:ext cx="1359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(deny any)</a:t>
            </a:r>
            <a:endParaRPr lang="bg-BG" sz="2000" b="1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3E5697-33C0-44D4-A49F-9F82AD3757F2}"/>
              </a:ext>
            </a:extLst>
          </p:cNvPr>
          <p:cNvSpPr txBox="1">
            <a:spLocks/>
          </p:cNvSpPr>
          <p:nvPr/>
        </p:nvSpPr>
        <p:spPr>
          <a:xfrm>
            <a:off x="190413" y="1653902"/>
            <a:ext cx="4762587" cy="29636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200" dirty="0"/>
              <a:t>Q: Is Laptop1 allowed to reach Server1?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A: No</a:t>
            </a:r>
          </a:p>
          <a:p>
            <a:pPr>
              <a:lnSpc>
                <a:spcPct val="80000"/>
              </a:lnSpc>
            </a:pPr>
            <a:r>
              <a:rPr lang="en-US" sz="3200" dirty="0"/>
              <a:t>Q: Is Laptop2 allowed to reach Server1?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A: Yes</a:t>
            </a:r>
          </a:p>
        </p:txBody>
      </p:sp>
    </p:spTree>
    <p:extLst>
      <p:ext uri="{BB962C8B-B14F-4D97-AF65-F5344CB8AC3E}">
        <p14:creationId xmlns:p14="http://schemas.microsoft.com/office/powerpoint/2010/main" val="2633448798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B769-DE4D-4C2D-AF75-8D6A0D19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628509" cy="88265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ACL process order – example 3 with standard ACL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FE5DA1-1ACB-4E9B-8A92-63B46029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04" y="1379721"/>
            <a:ext cx="7134211" cy="39692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C2383A6-FD67-4924-BEE3-16C0C4A04049}"/>
              </a:ext>
            </a:extLst>
          </p:cNvPr>
          <p:cNvSpPr/>
          <p:nvPr/>
        </p:nvSpPr>
        <p:spPr>
          <a:xfrm>
            <a:off x="6627804" y="1665138"/>
            <a:ext cx="2895600" cy="1127291"/>
          </a:xfrm>
          <a:prstGeom prst="wedgeRoundRectCallout">
            <a:avLst>
              <a:gd name="adj1" fmla="val 576"/>
              <a:gd name="adj2" fmla="val 10250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D0319-9768-476B-8AE0-FB8FDBACF249}"/>
              </a:ext>
            </a:extLst>
          </p:cNvPr>
          <p:cNvSpPr txBox="1"/>
          <p:nvPr/>
        </p:nvSpPr>
        <p:spPr>
          <a:xfrm>
            <a:off x="6627804" y="2261395"/>
            <a:ext cx="13592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FF0000"/>
                </a:solidFill>
              </a:rPr>
              <a:t>(deny any)</a:t>
            </a:r>
            <a:endParaRPr lang="bg-BG" sz="1900" b="1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B5BF51-AC88-4A0F-9F71-C94DB26302C4}"/>
              </a:ext>
            </a:extLst>
          </p:cNvPr>
          <p:cNvSpPr txBox="1">
            <a:spLocks/>
          </p:cNvSpPr>
          <p:nvPr/>
        </p:nvSpPr>
        <p:spPr>
          <a:xfrm>
            <a:off x="190405" y="1484500"/>
            <a:ext cx="4456199" cy="29636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200" dirty="0"/>
              <a:t>Q: Is Laptop1 allowed </a:t>
            </a:r>
            <a:br>
              <a:rPr lang="en-US" sz="3200" dirty="0"/>
            </a:br>
            <a:r>
              <a:rPr lang="en-US" sz="3200" dirty="0"/>
              <a:t>to reach Server1?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A: No</a:t>
            </a:r>
          </a:p>
          <a:p>
            <a:pPr>
              <a:lnSpc>
                <a:spcPct val="80000"/>
              </a:lnSpc>
            </a:pPr>
            <a:r>
              <a:rPr lang="en-US" sz="3200" dirty="0"/>
              <a:t>Q: Is Laptop2 allowed </a:t>
            </a:r>
            <a:br>
              <a:rPr lang="en-US" sz="3200" dirty="0"/>
            </a:br>
            <a:r>
              <a:rPr lang="en-US" sz="3200" dirty="0"/>
              <a:t>to reach Server1?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A: 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0D7FBD-310A-44B2-97E2-C7BD55CBE22F}"/>
              </a:ext>
            </a:extLst>
          </p:cNvPr>
          <p:cNvSpPr txBox="1"/>
          <p:nvPr/>
        </p:nvSpPr>
        <p:spPr>
          <a:xfrm>
            <a:off x="6663326" y="1665138"/>
            <a:ext cx="28600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deny host 10.1.1.100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permit 10.1.1.0 0.0.0.255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56859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B769-DE4D-4C2D-AF75-8D6A0D19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628509" cy="88265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ACL process order – example 4 with standard ACL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FE5DA1-1ACB-4E9B-8A92-63B46029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049" y="1345854"/>
            <a:ext cx="7134211" cy="39692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C2383A6-FD67-4924-BEE3-16C0C4A04049}"/>
              </a:ext>
            </a:extLst>
          </p:cNvPr>
          <p:cNvSpPr/>
          <p:nvPr/>
        </p:nvSpPr>
        <p:spPr>
          <a:xfrm>
            <a:off x="6627804" y="1665138"/>
            <a:ext cx="2895600" cy="1127291"/>
          </a:xfrm>
          <a:prstGeom prst="wedgeRoundRectCallout">
            <a:avLst>
              <a:gd name="adj1" fmla="val 576"/>
              <a:gd name="adj2" fmla="val 10250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D0319-9768-476B-8AE0-FB8FDBACF249}"/>
              </a:ext>
            </a:extLst>
          </p:cNvPr>
          <p:cNvSpPr txBox="1"/>
          <p:nvPr/>
        </p:nvSpPr>
        <p:spPr>
          <a:xfrm>
            <a:off x="6627804" y="2261395"/>
            <a:ext cx="13592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FF0000"/>
                </a:solidFill>
              </a:rPr>
              <a:t>(deny any)</a:t>
            </a:r>
            <a:endParaRPr lang="bg-BG" sz="1900" b="1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B5BF51-AC88-4A0F-9F71-C94DB26302C4}"/>
              </a:ext>
            </a:extLst>
          </p:cNvPr>
          <p:cNvSpPr txBox="1">
            <a:spLocks/>
          </p:cNvSpPr>
          <p:nvPr/>
        </p:nvSpPr>
        <p:spPr>
          <a:xfrm>
            <a:off x="190405" y="1484500"/>
            <a:ext cx="4456199" cy="29636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200" dirty="0"/>
              <a:t>Q: Is Laptop1 allowed </a:t>
            </a:r>
            <a:br>
              <a:rPr lang="en-US" sz="3200" dirty="0"/>
            </a:br>
            <a:r>
              <a:rPr lang="en-US" sz="3200" dirty="0"/>
              <a:t>to reach Server1?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A: Yes</a:t>
            </a:r>
          </a:p>
          <a:p>
            <a:pPr>
              <a:lnSpc>
                <a:spcPct val="80000"/>
              </a:lnSpc>
            </a:pPr>
            <a:r>
              <a:rPr lang="en-US" sz="3200" dirty="0"/>
              <a:t>Q: Is Laptop2 allowed </a:t>
            </a:r>
            <a:br>
              <a:rPr lang="en-US" sz="3200" dirty="0"/>
            </a:br>
            <a:r>
              <a:rPr lang="en-US" sz="3200" dirty="0"/>
              <a:t>to reach Server1?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A: 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0D7FBD-310A-44B2-97E2-C7BD55CBE22F}"/>
              </a:ext>
            </a:extLst>
          </p:cNvPr>
          <p:cNvSpPr txBox="1"/>
          <p:nvPr/>
        </p:nvSpPr>
        <p:spPr>
          <a:xfrm>
            <a:off x="6663326" y="1665138"/>
            <a:ext cx="28600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permit 10.1.1.0 0.0.0.255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deny host 10.1.1.100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37253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B769-DE4D-4C2D-AF75-8D6A0D19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628509" cy="88265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ACL process order – example 5 with standard ACL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FE5DA1-1ACB-4E9B-8A92-63B46029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04" y="1379721"/>
            <a:ext cx="7134211" cy="39692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C2383A6-FD67-4924-BEE3-16C0C4A04049}"/>
              </a:ext>
            </a:extLst>
          </p:cNvPr>
          <p:cNvSpPr/>
          <p:nvPr/>
        </p:nvSpPr>
        <p:spPr>
          <a:xfrm>
            <a:off x="6627804" y="1915027"/>
            <a:ext cx="2895600" cy="877402"/>
          </a:xfrm>
          <a:prstGeom prst="wedgeRoundRectCallout">
            <a:avLst>
              <a:gd name="adj1" fmla="val 576"/>
              <a:gd name="adj2" fmla="val 10250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D0319-9768-476B-8AE0-FB8FDBACF249}"/>
              </a:ext>
            </a:extLst>
          </p:cNvPr>
          <p:cNvSpPr txBox="1"/>
          <p:nvPr/>
        </p:nvSpPr>
        <p:spPr>
          <a:xfrm>
            <a:off x="6627804" y="2261395"/>
            <a:ext cx="13592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FF0000"/>
                </a:solidFill>
              </a:rPr>
              <a:t>(deny any)</a:t>
            </a:r>
            <a:endParaRPr lang="bg-BG" sz="1900" b="1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B5BF51-AC88-4A0F-9F71-C94DB26302C4}"/>
              </a:ext>
            </a:extLst>
          </p:cNvPr>
          <p:cNvSpPr txBox="1">
            <a:spLocks/>
          </p:cNvSpPr>
          <p:nvPr/>
        </p:nvSpPr>
        <p:spPr>
          <a:xfrm>
            <a:off x="190405" y="1484500"/>
            <a:ext cx="4456199" cy="29636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200" dirty="0"/>
              <a:t>Q: Is Laptop1 allowed </a:t>
            </a:r>
            <a:br>
              <a:rPr lang="en-US" sz="3200" dirty="0"/>
            </a:br>
            <a:r>
              <a:rPr lang="en-US" sz="3200" dirty="0"/>
              <a:t>to reach Server1?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A: No</a:t>
            </a:r>
          </a:p>
          <a:p>
            <a:pPr>
              <a:lnSpc>
                <a:spcPct val="80000"/>
              </a:lnSpc>
            </a:pPr>
            <a:r>
              <a:rPr lang="en-US" sz="3200" dirty="0"/>
              <a:t>Q: Is Laptop2 allowed </a:t>
            </a:r>
            <a:br>
              <a:rPr lang="en-US" sz="3200" dirty="0"/>
            </a:br>
            <a:r>
              <a:rPr lang="en-US" sz="3200" dirty="0"/>
              <a:t>to reach Server1?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A: 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0D7FBD-310A-44B2-97E2-C7BD55CBE22F}"/>
              </a:ext>
            </a:extLst>
          </p:cNvPr>
          <p:cNvSpPr txBox="1"/>
          <p:nvPr/>
        </p:nvSpPr>
        <p:spPr>
          <a:xfrm>
            <a:off x="6627804" y="1915027"/>
            <a:ext cx="2860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permit 10.1.2.0 0.0.0.255</a:t>
            </a:r>
          </a:p>
        </p:txBody>
      </p:sp>
    </p:spTree>
    <p:extLst>
      <p:ext uri="{BB962C8B-B14F-4D97-AF65-F5344CB8AC3E}">
        <p14:creationId xmlns:p14="http://schemas.microsoft.com/office/powerpoint/2010/main" val="3411842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B769-DE4D-4C2D-AF75-8D6A0D19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628509" cy="88265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ACL process order – example 6 with standard ACL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FE5DA1-1ACB-4E9B-8A92-63B46029E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04" y="1379721"/>
            <a:ext cx="7134211" cy="39692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C2383A6-FD67-4924-BEE3-16C0C4A04049}"/>
              </a:ext>
            </a:extLst>
          </p:cNvPr>
          <p:cNvSpPr/>
          <p:nvPr/>
        </p:nvSpPr>
        <p:spPr>
          <a:xfrm>
            <a:off x="6627804" y="1665138"/>
            <a:ext cx="2895600" cy="1127291"/>
          </a:xfrm>
          <a:prstGeom prst="wedgeRoundRectCallout">
            <a:avLst>
              <a:gd name="adj1" fmla="val 576"/>
              <a:gd name="adj2" fmla="val 102500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D0319-9768-476B-8AE0-FB8FDBACF249}"/>
              </a:ext>
            </a:extLst>
          </p:cNvPr>
          <p:cNvSpPr txBox="1"/>
          <p:nvPr/>
        </p:nvSpPr>
        <p:spPr>
          <a:xfrm>
            <a:off x="6627804" y="2261395"/>
            <a:ext cx="13592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FF0000"/>
                </a:solidFill>
              </a:rPr>
              <a:t>(deny any)</a:t>
            </a:r>
            <a:endParaRPr lang="bg-BG" sz="1900" b="1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B5BF51-AC88-4A0F-9F71-C94DB26302C4}"/>
              </a:ext>
            </a:extLst>
          </p:cNvPr>
          <p:cNvSpPr txBox="1">
            <a:spLocks/>
          </p:cNvSpPr>
          <p:nvPr/>
        </p:nvSpPr>
        <p:spPr>
          <a:xfrm>
            <a:off x="190405" y="1484500"/>
            <a:ext cx="4456199" cy="29636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200" dirty="0"/>
              <a:t>Q: Is Laptop1 allowed </a:t>
            </a:r>
            <a:br>
              <a:rPr lang="en-US" sz="3200" dirty="0"/>
            </a:br>
            <a:r>
              <a:rPr lang="en-US" sz="3200" dirty="0"/>
              <a:t>to reach Server1?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A: Yes</a:t>
            </a:r>
          </a:p>
          <a:p>
            <a:pPr>
              <a:lnSpc>
                <a:spcPct val="80000"/>
              </a:lnSpc>
            </a:pPr>
            <a:r>
              <a:rPr lang="en-US" sz="3200" dirty="0"/>
              <a:t>Q: Is Laptop2 allowed </a:t>
            </a:r>
            <a:br>
              <a:rPr lang="en-US" sz="3200" dirty="0"/>
            </a:br>
            <a:r>
              <a:rPr lang="en-US" sz="3200" dirty="0"/>
              <a:t>to reach Server1?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A: 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0D7FBD-310A-44B2-97E2-C7BD55CBE22F}"/>
              </a:ext>
            </a:extLst>
          </p:cNvPr>
          <p:cNvSpPr txBox="1"/>
          <p:nvPr/>
        </p:nvSpPr>
        <p:spPr>
          <a:xfrm>
            <a:off x="6663326" y="1665138"/>
            <a:ext cx="26647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deny 15.1.2.0 0.0.0.255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permit any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95173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04C475-DA6E-43D5-A4B6-FB4DF4502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r>
              <a:rPr lang="en-US" b="1" dirty="0"/>
              <a:t>ip access-list extended</a:t>
            </a:r>
            <a:r>
              <a:rPr lang="en-US" dirty="0"/>
              <a:t> [&lt;</a:t>
            </a:r>
            <a:r>
              <a:rPr lang="en-US" b="1" i="1" dirty="0"/>
              <a:t>100-199</a:t>
            </a:r>
            <a:r>
              <a:rPr lang="en-US" dirty="0"/>
              <a:t>&gt; or </a:t>
            </a:r>
            <a:r>
              <a:rPr lang="en-US" b="1" i="1" dirty="0"/>
              <a:t>name</a:t>
            </a:r>
            <a:r>
              <a:rPr lang="en-US" dirty="0"/>
              <a:t>] </a:t>
            </a:r>
            <a:endParaRPr lang="en-US" b="1" dirty="0"/>
          </a:p>
          <a:p>
            <a:r>
              <a:rPr lang="en-US" dirty="0"/>
              <a:t>[</a:t>
            </a:r>
            <a:r>
              <a:rPr lang="en-US" b="1" dirty="0"/>
              <a:t>permit</a:t>
            </a:r>
            <a:r>
              <a:rPr lang="en-US" dirty="0"/>
              <a:t> or </a:t>
            </a:r>
            <a:r>
              <a:rPr lang="en-US" b="1" dirty="0"/>
              <a:t>deny</a:t>
            </a:r>
            <a:r>
              <a:rPr lang="en-US" dirty="0"/>
              <a:t>] </a:t>
            </a:r>
            <a:r>
              <a:rPr lang="en-US" b="1" i="1" dirty="0"/>
              <a:t>protocol</a:t>
            </a:r>
            <a:r>
              <a:rPr lang="en-US" dirty="0"/>
              <a:t> [source] </a:t>
            </a:r>
            <a:r>
              <a:rPr lang="en-US" b="1" i="1" dirty="0"/>
              <a:t>network</a:t>
            </a:r>
            <a:r>
              <a:rPr lang="en-US" dirty="0"/>
              <a:t> or </a:t>
            </a:r>
            <a:r>
              <a:rPr lang="en-US" b="1" dirty="0"/>
              <a:t>any</a:t>
            </a:r>
            <a:r>
              <a:rPr lang="en-US" dirty="0"/>
              <a:t> or </a:t>
            </a:r>
            <a:r>
              <a:rPr lang="en-US" b="1" dirty="0"/>
              <a:t>host </a:t>
            </a:r>
            <a:br>
              <a:rPr lang="en-US" b="1" dirty="0"/>
            </a:br>
            <a:r>
              <a:rPr lang="en-US" dirty="0"/>
              <a:t>[destination] </a:t>
            </a:r>
            <a:r>
              <a:rPr lang="en-US" b="1" i="1" dirty="0"/>
              <a:t>network</a:t>
            </a:r>
            <a:r>
              <a:rPr lang="en-US" dirty="0"/>
              <a:t> or </a:t>
            </a:r>
            <a:r>
              <a:rPr lang="en-US" b="1" dirty="0"/>
              <a:t>any</a:t>
            </a:r>
            <a:r>
              <a:rPr lang="en-US" dirty="0"/>
              <a:t> or </a:t>
            </a:r>
            <a:r>
              <a:rPr lang="en-US" b="1" dirty="0"/>
              <a:t>host</a:t>
            </a:r>
          </a:p>
          <a:p>
            <a:r>
              <a:rPr lang="en-US" b="1" dirty="0"/>
              <a:t>Examples:</a:t>
            </a:r>
          </a:p>
          <a:p>
            <a:pPr marL="304746" lvl="1" indent="0">
              <a:lnSpc>
                <a:spcPct val="70000"/>
              </a:lnSpc>
              <a:buNone/>
            </a:pPr>
            <a:r>
              <a:rPr lang="en-US" sz="3400" b="1" dirty="0">
                <a:solidFill>
                  <a:schemeClr val="bg1"/>
                </a:solidFill>
              </a:rPr>
              <a:t>ip access-list extended </a:t>
            </a:r>
            <a:r>
              <a:rPr lang="en-US" sz="3400" b="1" dirty="0" err="1">
                <a:solidFill>
                  <a:schemeClr val="bg1"/>
                </a:solidFill>
              </a:rPr>
              <a:t>test_extended</a:t>
            </a:r>
            <a:endParaRPr lang="en-US" sz="3400" b="1" dirty="0">
              <a:solidFill>
                <a:schemeClr val="bg1"/>
              </a:solidFill>
            </a:endParaRPr>
          </a:p>
          <a:p>
            <a:pPr marL="1066693" lvl="2" indent="-457200">
              <a:lnSpc>
                <a:spcPct val="70000"/>
              </a:lnSpc>
            </a:pPr>
            <a:r>
              <a:rPr lang="en-US" sz="3200" b="1" dirty="0">
                <a:solidFill>
                  <a:schemeClr val="bg1"/>
                </a:solidFill>
              </a:rPr>
              <a:t>deny ip host 10.1.1.1 host 20.2.2.2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en-US" sz="3200" b="1" dirty="0">
              <a:solidFill>
                <a:schemeClr val="bg1"/>
              </a:solidFill>
            </a:endParaRPr>
          </a:p>
          <a:p>
            <a:pPr marL="1066693" lvl="2" indent="-457200">
              <a:lnSpc>
                <a:spcPct val="70000"/>
              </a:lnSpc>
            </a:pPr>
            <a:r>
              <a:rPr lang="en-US" sz="3200" b="1" dirty="0">
                <a:solidFill>
                  <a:schemeClr val="bg1"/>
                </a:solidFill>
              </a:rPr>
              <a:t>permit </a:t>
            </a:r>
            <a:r>
              <a:rPr lang="en-US" sz="3200" b="1" dirty="0" err="1">
                <a:solidFill>
                  <a:schemeClr val="bg1"/>
                </a:solidFill>
              </a:rPr>
              <a:t>tcp</a:t>
            </a:r>
            <a:r>
              <a:rPr lang="en-US" sz="3200" b="1" dirty="0">
                <a:solidFill>
                  <a:schemeClr val="bg1"/>
                </a:solidFill>
              </a:rPr>
              <a:t> 10.12.12.0 0.0.0.255 host 20.2.2.2 eq www </a:t>
            </a:r>
            <a:endParaRPr lang="en-US" sz="3200" dirty="0">
              <a:solidFill>
                <a:schemeClr val="bg1"/>
              </a:solidFill>
            </a:endParaRPr>
          </a:p>
          <a:p>
            <a:pPr marL="1066693" lvl="2" indent="-457200">
              <a:lnSpc>
                <a:spcPct val="70000"/>
              </a:lnSpc>
            </a:pPr>
            <a:r>
              <a:rPr lang="en-US" sz="3200" b="1" dirty="0">
                <a:solidFill>
                  <a:schemeClr val="bg1"/>
                </a:solidFill>
              </a:rPr>
              <a:t>deny </a:t>
            </a:r>
            <a:r>
              <a:rPr lang="en-US" sz="3200" b="1" dirty="0" err="1">
                <a:solidFill>
                  <a:schemeClr val="bg1"/>
                </a:solidFill>
              </a:rPr>
              <a:t>icmp</a:t>
            </a:r>
            <a:r>
              <a:rPr lang="en-US" sz="3200" b="1" dirty="0">
                <a:solidFill>
                  <a:schemeClr val="bg1"/>
                </a:solidFill>
              </a:rPr>
              <a:t> any 172.16.0.0 0.0.255.255 echo</a:t>
            </a:r>
            <a:endParaRPr lang="en-US" sz="3200" dirty="0">
              <a:solidFill>
                <a:schemeClr val="bg1"/>
              </a:solidFill>
            </a:endParaRPr>
          </a:p>
          <a:p>
            <a:pPr marL="1066693" lvl="2" indent="-457200">
              <a:lnSpc>
                <a:spcPct val="70000"/>
              </a:lnSpc>
            </a:pPr>
            <a:r>
              <a:rPr lang="en-US" sz="3200" b="1" u="sng" dirty="0">
                <a:solidFill>
                  <a:schemeClr val="bg1"/>
                </a:solidFill>
              </a:rPr>
              <a:t>deny ip any </a:t>
            </a:r>
            <a:r>
              <a:rPr lang="en-US" sz="3200" b="1" u="sng" dirty="0" err="1">
                <a:solidFill>
                  <a:schemeClr val="bg1"/>
                </a:solidFill>
              </a:rPr>
              <a:t>any</a:t>
            </a:r>
            <a:r>
              <a:rPr lang="en-US" sz="3200" b="1" u="sng" dirty="0">
                <a:solidFill>
                  <a:schemeClr val="bg1"/>
                </a:solidFill>
              </a:rPr>
              <a:t> </a:t>
            </a:r>
            <a:r>
              <a:rPr lang="en-US" sz="2600" dirty="0"/>
              <a:t>(do not forget the implicit deny at the end of each ACL)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0A7097-BCFC-45DD-91C8-92979570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ACLs configuration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109B4-CB24-4111-98A4-587FA3240A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8199"/>
      </p:ext>
    </p:extLst>
  </p:cSld>
  <p:clrMapOvr>
    <a:masterClrMapping/>
  </p:clrMapOvr>
  <p:transition spd="slow" advClick="0" advTm="500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B769-DE4D-4C2D-AF75-8D6A0D19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693824" cy="88265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ACL process order – example 1 with extended ACL</a:t>
            </a:r>
            <a:endParaRPr lang="bg-B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FCC688-781D-469C-91BC-6787C4182F49}"/>
              </a:ext>
            </a:extLst>
          </p:cNvPr>
          <p:cNvSpPr txBox="1">
            <a:spLocks/>
          </p:cNvSpPr>
          <p:nvPr/>
        </p:nvSpPr>
        <p:spPr>
          <a:xfrm>
            <a:off x="190405" y="1771607"/>
            <a:ext cx="4456199" cy="29636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3200" dirty="0"/>
              <a:t>Q: Is Laptop1 allowed </a:t>
            </a:r>
            <a:br>
              <a:rPr lang="en-US" sz="3200" dirty="0"/>
            </a:br>
            <a:r>
              <a:rPr lang="en-US" sz="3200" dirty="0"/>
              <a:t>to reach Server1?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A: Yes</a:t>
            </a:r>
          </a:p>
          <a:p>
            <a:pPr>
              <a:lnSpc>
                <a:spcPct val="80000"/>
              </a:lnSpc>
            </a:pPr>
            <a:r>
              <a:rPr lang="en-US" sz="3200" dirty="0"/>
              <a:t>Q: Is Laptop2 allowed </a:t>
            </a:r>
            <a:br>
              <a:rPr lang="en-US" sz="3200" dirty="0"/>
            </a:br>
            <a:r>
              <a:rPr lang="en-US" sz="3200" dirty="0"/>
              <a:t>to reach Server1?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A: No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14FEE-92CF-4E97-ADA6-D0BE28CB4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04" y="1534886"/>
            <a:ext cx="7041490" cy="394881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BB90A17-2303-4D0B-B826-52985E3B62E3}"/>
              </a:ext>
            </a:extLst>
          </p:cNvPr>
          <p:cNvSpPr/>
          <p:nvPr/>
        </p:nvSpPr>
        <p:spPr>
          <a:xfrm>
            <a:off x="6246804" y="1676565"/>
            <a:ext cx="5486400" cy="1039829"/>
          </a:xfrm>
          <a:prstGeom prst="wedgeRoundRectCallout">
            <a:avLst>
              <a:gd name="adj1" fmla="val -21043"/>
              <a:gd name="adj2" fmla="val 88262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F4792A-FB9E-4596-BE70-D30E69AFB329}"/>
              </a:ext>
            </a:extLst>
          </p:cNvPr>
          <p:cNvSpPr txBox="1"/>
          <p:nvPr/>
        </p:nvSpPr>
        <p:spPr>
          <a:xfrm>
            <a:off x="6323004" y="1696324"/>
            <a:ext cx="50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deny ip host 10.1.1.200 host 192.168.1.100 </a:t>
            </a:r>
          </a:p>
          <a:p>
            <a:r>
              <a:rPr lang="en-US" sz="2000" b="1" dirty="0"/>
              <a:t>permit ip any any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7BCDF-B86D-49E5-BB9A-DBF4CF6C9CD5}"/>
              </a:ext>
            </a:extLst>
          </p:cNvPr>
          <p:cNvSpPr txBox="1"/>
          <p:nvPr/>
        </p:nvSpPr>
        <p:spPr>
          <a:xfrm>
            <a:off x="6312706" y="2322750"/>
            <a:ext cx="2067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(deny ip any any</a:t>
            </a:r>
            <a:r>
              <a:rPr lang="en-US" sz="1900" b="1" dirty="0">
                <a:solidFill>
                  <a:srgbClr val="FF0000"/>
                </a:solidFill>
              </a:rPr>
              <a:t>)</a:t>
            </a:r>
            <a:endParaRPr lang="bg-BG" sz="1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653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B769-DE4D-4C2D-AF75-8D6A0D19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693824" cy="88265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ACL process order – example 2 with extended ACL</a:t>
            </a:r>
            <a:endParaRPr lang="bg-B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FCC688-781D-469C-91BC-6787C4182F49}"/>
              </a:ext>
            </a:extLst>
          </p:cNvPr>
          <p:cNvSpPr txBox="1">
            <a:spLocks/>
          </p:cNvSpPr>
          <p:nvPr/>
        </p:nvSpPr>
        <p:spPr>
          <a:xfrm>
            <a:off x="190405" y="1534885"/>
            <a:ext cx="4773481" cy="48904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200" dirty="0"/>
              <a:t>Q: Is Laptop1 allowed to</a:t>
            </a:r>
            <a:br>
              <a:rPr lang="en-US" sz="3200" dirty="0"/>
            </a:br>
            <a:r>
              <a:rPr lang="en-US" sz="3200" dirty="0"/>
              <a:t>reach a web page on</a:t>
            </a:r>
            <a:br>
              <a:rPr lang="en-US" sz="3200" dirty="0"/>
            </a:br>
            <a:r>
              <a:rPr lang="en-US" sz="3200" dirty="0"/>
              <a:t>Server1?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A: Yes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Q: Can Laptop1 ping </a:t>
            </a:r>
            <a:br>
              <a:rPr lang="en-US" sz="3200" dirty="0"/>
            </a:br>
            <a:r>
              <a:rPr lang="en-US" sz="3200" dirty="0"/>
              <a:t>Server1?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A: No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Q: Is Laptop1 allowed to </a:t>
            </a:r>
            <a:br>
              <a:rPr lang="en-US" sz="3200" dirty="0"/>
            </a:br>
            <a:r>
              <a:rPr lang="en-US" sz="3200" dirty="0"/>
              <a:t>reach Telnet and FTP on </a:t>
            </a:r>
            <a:br>
              <a:rPr lang="en-US" sz="3200" dirty="0"/>
            </a:br>
            <a:r>
              <a:rPr lang="en-US" sz="3200" dirty="0"/>
              <a:t>Server1?</a:t>
            </a:r>
          </a:p>
          <a:p>
            <a:pPr lvl="1">
              <a:lnSpc>
                <a:spcPct val="80000"/>
              </a:lnSpc>
            </a:pPr>
            <a:r>
              <a:rPr lang="en-US" sz="3000" dirty="0"/>
              <a:t>A: No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14FEE-92CF-4E97-ADA6-D0BE28CB4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04" y="1534886"/>
            <a:ext cx="7041490" cy="394881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BB90A17-2303-4D0B-B826-52985E3B62E3}"/>
              </a:ext>
            </a:extLst>
          </p:cNvPr>
          <p:cNvSpPr/>
          <p:nvPr/>
        </p:nvSpPr>
        <p:spPr>
          <a:xfrm>
            <a:off x="6246803" y="1534885"/>
            <a:ext cx="5754791" cy="1181509"/>
          </a:xfrm>
          <a:prstGeom prst="wedgeRoundRectCallout">
            <a:avLst>
              <a:gd name="adj1" fmla="val -21043"/>
              <a:gd name="adj2" fmla="val 88262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F4792A-FB9E-4596-BE70-D30E69AFB329}"/>
              </a:ext>
            </a:extLst>
          </p:cNvPr>
          <p:cNvSpPr txBox="1"/>
          <p:nvPr/>
        </p:nvSpPr>
        <p:spPr>
          <a:xfrm>
            <a:off x="6312706" y="1614864"/>
            <a:ext cx="568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deny ip host 10.1.1.200 host 192.168.1.100 </a:t>
            </a:r>
          </a:p>
          <a:p>
            <a:r>
              <a:rPr lang="en-US" sz="2000" b="1" dirty="0"/>
              <a:t>permit </a:t>
            </a:r>
            <a:r>
              <a:rPr lang="en-US" sz="2000" b="1" dirty="0" err="1"/>
              <a:t>tcp</a:t>
            </a:r>
            <a:r>
              <a:rPr lang="en-US" sz="2000" b="1" dirty="0"/>
              <a:t> host 10.1.1.100 host 192.168.1.100 eq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7BCDF-B86D-49E5-BB9A-DBF4CF6C9CD5}"/>
              </a:ext>
            </a:extLst>
          </p:cNvPr>
          <p:cNvSpPr txBox="1"/>
          <p:nvPr/>
        </p:nvSpPr>
        <p:spPr>
          <a:xfrm>
            <a:off x="6312706" y="2322750"/>
            <a:ext cx="2067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(deny ip any any</a:t>
            </a:r>
            <a:r>
              <a:rPr lang="en-US" sz="1900" b="1" dirty="0">
                <a:solidFill>
                  <a:srgbClr val="FF0000"/>
                </a:solidFill>
              </a:rPr>
              <a:t>)</a:t>
            </a:r>
            <a:endParaRPr lang="bg-BG" sz="1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654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182463" cy="4918359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Access control lists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Access control lists configuration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Creating ACLs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Assigning ACLs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Network Address Translation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Demonstration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ransition spd="slow" advClick="0" advTm="500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9E50F6-A7AB-4E0A-AA60-CBAB15584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 Control Lists configuration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3BEE-2ABC-4727-B4E8-301239E1A79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5633155"/>
            <a:ext cx="12192000" cy="49847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Assigning ACLs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8789575"/>
      </p:ext>
    </p:extLst>
  </p:cSld>
  <p:clrMapOvr>
    <a:masterClrMapping/>
  </p:clrMapOvr>
  <p:transition spd="slow" advClick="0" advTm="5000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0C065E-7D2C-4D85-B9BB-6F3E7D3576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138" y="1413839"/>
            <a:ext cx="11818096" cy="4540646"/>
          </a:xfrm>
        </p:spPr>
        <p:txBody>
          <a:bodyPr/>
          <a:lstStyle/>
          <a:p>
            <a:r>
              <a:rPr lang="en-US" dirty="0"/>
              <a:t>An ACL in the configuration has zero effect if it is not assigned </a:t>
            </a:r>
            <a:br>
              <a:rPr lang="en-US" dirty="0"/>
            </a:br>
            <a:r>
              <a:rPr lang="en-US" dirty="0"/>
              <a:t>to interface</a:t>
            </a:r>
          </a:p>
          <a:p>
            <a:r>
              <a:rPr lang="en-US" dirty="0"/>
              <a:t>ACLs can be assigned to interfaces inbound or outbound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761D2E-8BF7-496A-A24E-FD256278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ACLs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8BEA3-DA1C-4352-987B-3C740F5FE9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23627"/>
      </p:ext>
    </p:extLst>
  </p:cSld>
  <p:clrMapOvr>
    <a:masterClrMapping/>
  </p:clrMapOvr>
  <p:transition spd="slow" advClick="0" advTm="500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0868-109D-4F28-BED5-170106D7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ACLs - inbound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721118-71AD-4355-8120-C0873B329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524000"/>
            <a:ext cx="9067800" cy="482876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B5F131F-E4CA-495B-AAAE-FCE8DB64F729}"/>
              </a:ext>
            </a:extLst>
          </p:cNvPr>
          <p:cNvSpPr/>
          <p:nvPr/>
        </p:nvSpPr>
        <p:spPr>
          <a:xfrm>
            <a:off x="3321733" y="2334985"/>
            <a:ext cx="2209800" cy="685800"/>
          </a:xfrm>
          <a:prstGeom prst="wedgeRoundRectCallout">
            <a:avLst>
              <a:gd name="adj1" fmla="val -15526"/>
              <a:gd name="adj2" fmla="val 3928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ACL is assigned for inbound traffic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76C1A7-0069-4E95-A519-1C1511284B16}"/>
              </a:ext>
            </a:extLst>
          </p:cNvPr>
          <p:cNvCxnSpPr>
            <a:stCxn id="6" idx="2"/>
          </p:cNvCxnSpPr>
          <p:nvPr/>
        </p:nvCxnSpPr>
        <p:spPr>
          <a:xfrm>
            <a:off x="4426633" y="3020785"/>
            <a:ext cx="266700" cy="6096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02847"/>
      </p:ext>
    </p:extLst>
  </p:cSld>
  <p:clrMapOvr>
    <a:masterClrMapping/>
  </p:clrMapOvr>
  <p:transition spd="slow" advClick="0" advTm="500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0868-109D-4F28-BED5-170106D7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ACLs - outbound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721118-71AD-4355-8120-C0873B329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524000"/>
            <a:ext cx="9067800" cy="482876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EE1EC14-B61F-4F85-8F77-BE6D0D58506C}"/>
              </a:ext>
            </a:extLst>
          </p:cNvPr>
          <p:cNvSpPr/>
          <p:nvPr/>
        </p:nvSpPr>
        <p:spPr>
          <a:xfrm>
            <a:off x="4581298" y="2329543"/>
            <a:ext cx="2209800" cy="685800"/>
          </a:xfrm>
          <a:prstGeom prst="wedgeRoundRectCallout">
            <a:avLst>
              <a:gd name="adj1" fmla="val -15526"/>
              <a:gd name="adj2" fmla="val 3928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ACL is assigned for outbound traffic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A33B00-3B17-42CA-AE66-5F88547E524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343298" y="3015343"/>
            <a:ext cx="342900" cy="6096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069160"/>
      </p:ext>
    </p:extLst>
  </p:cSld>
  <p:clrMapOvr>
    <a:masterClrMapping/>
  </p:clrMapOvr>
  <p:transition spd="slow" advClick="0" advTm="5000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0868-109D-4F28-BED5-170106D7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ACLs – best practices</a:t>
            </a:r>
            <a:endParaRPr lang="bg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C282E2-9BC4-44E3-8FAE-FBF7D03E3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600200"/>
            <a:ext cx="9677400" cy="462373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7BA5AE2-F08A-4988-94C3-053340533C49}"/>
              </a:ext>
            </a:extLst>
          </p:cNvPr>
          <p:cNvSpPr/>
          <p:nvPr/>
        </p:nvSpPr>
        <p:spPr>
          <a:xfrm>
            <a:off x="3061727" y="2388326"/>
            <a:ext cx="2209800" cy="762000"/>
          </a:xfrm>
          <a:prstGeom prst="wedgeRoundRectCallout">
            <a:avLst>
              <a:gd name="adj1" fmla="val -15526"/>
              <a:gd name="adj2" fmla="val 3928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deny HTTP only from Laptop1 </a:t>
            </a:r>
          </a:p>
        </p:txBody>
      </p:sp>
    </p:spTree>
    <p:extLst>
      <p:ext uri="{BB962C8B-B14F-4D97-AF65-F5344CB8AC3E}">
        <p14:creationId xmlns:p14="http://schemas.microsoft.com/office/powerpoint/2010/main" val="1830704736"/>
      </p:ext>
    </p:extLst>
  </p:cSld>
  <p:clrMapOvr>
    <a:masterClrMapping/>
  </p:clrMapOvr>
  <p:transition spd="slow" advClick="0" advTm="5000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0868-109D-4F28-BED5-170106D7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Assigning ACLs – best practice for standard ACLs</a:t>
            </a:r>
            <a:endParaRPr lang="bg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C282E2-9BC4-44E3-8FAE-FBF7D03E3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600200"/>
            <a:ext cx="9677400" cy="462373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7BA5AE2-F08A-4988-94C3-053340533C49}"/>
              </a:ext>
            </a:extLst>
          </p:cNvPr>
          <p:cNvSpPr/>
          <p:nvPr/>
        </p:nvSpPr>
        <p:spPr>
          <a:xfrm>
            <a:off x="8090927" y="4615543"/>
            <a:ext cx="2209800" cy="762000"/>
          </a:xfrm>
          <a:prstGeom prst="wedgeRoundRectCallout">
            <a:avLst>
              <a:gd name="adj1" fmla="val -15526"/>
              <a:gd name="adj2" fmla="val 3928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deny HTTP only from Laptop1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92BC9B-01F2-45AE-8F56-C76BC47CDFBB}"/>
              </a:ext>
            </a:extLst>
          </p:cNvPr>
          <p:cNvCxnSpPr>
            <a:cxnSpLocks/>
          </p:cNvCxnSpPr>
          <p:nvPr/>
        </p:nvCxnSpPr>
        <p:spPr>
          <a:xfrm flipH="1" flipV="1">
            <a:off x="7848600" y="3886200"/>
            <a:ext cx="816429" cy="72934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287368"/>
      </p:ext>
    </p:extLst>
  </p:cSld>
  <p:clrMapOvr>
    <a:masterClrMapping/>
  </p:clrMapOvr>
  <p:transition spd="slow" advClick="0" advTm="5000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0868-109D-4F28-BED5-170106D7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Assigning ACLs – best practice for extended ACLs</a:t>
            </a:r>
            <a:endParaRPr lang="bg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C282E2-9BC4-44E3-8FAE-FBF7D03E3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600200"/>
            <a:ext cx="9677400" cy="462373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7BA5AE2-F08A-4988-94C3-053340533C49}"/>
              </a:ext>
            </a:extLst>
          </p:cNvPr>
          <p:cNvSpPr/>
          <p:nvPr/>
        </p:nvSpPr>
        <p:spPr>
          <a:xfrm>
            <a:off x="2219386" y="4662404"/>
            <a:ext cx="2209800" cy="762000"/>
          </a:xfrm>
          <a:prstGeom prst="wedgeRoundRectCallout">
            <a:avLst>
              <a:gd name="adj1" fmla="val -15526"/>
              <a:gd name="adj2" fmla="val 3928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deny HTTP only from Laptop1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92BC9B-01F2-45AE-8F56-C76BC47CDFBB}"/>
              </a:ext>
            </a:extLst>
          </p:cNvPr>
          <p:cNvCxnSpPr>
            <a:cxnSpLocks/>
          </p:cNvCxnSpPr>
          <p:nvPr/>
        </p:nvCxnSpPr>
        <p:spPr>
          <a:xfrm flipV="1">
            <a:off x="2882113" y="3888743"/>
            <a:ext cx="884346" cy="73613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532068"/>
      </p:ext>
    </p:extLst>
  </p:cSld>
  <p:clrMapOvr>
    <a:masterClrMapping/>
  </p:clrMapOvr>
  <p:transition spd="slow" advClick="0" advTm="5000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A6822-92AA-4244-B198-488A8018A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Network Address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6A735-F8CF-44EE-922B-5BBE8C1E76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78271"/>
      </p:ext>
    </p:extLst>
  </p:cSld>
  <p:clrMapOvr>
    <a:masterClrMapping/>
  </p:clrMapOvr>
  <p:transition spd="slow" advClick="0" advTm="5000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D7DEBD-69D2-41F1-8A28-4A4C4738CB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504975"/>
            <a:ext cx="5219798" cy="4558368"/>
          </a:xfrm>
        </p:spPr>
        <p:txBody>
          <a:bodyPr/>
          <a:lstStyle/>
          <a:p>
            <a:r>
              <a:rPr lang="en-US" dirty="0"/>
              <a:t>NAT: Network Address </a:t>
            </a:r>
            <a:br>
              <a:rPr lang="en-US" dirty="0"/>
            </a:br>
            <a:r>
              <a:rPr lang="en-US" dirty="0"/>
              <a:t>Translation</a:t>
            </a:r>
          </a:p>
          <a:p>
            <a:r>
              <a:rPr lang="en-US" dirty="0"/>
              <a:t>Used to change the </a:t>
            </a:r>
            <a:br>
              <a:rPr lang="en-US" dirty="0"/>
            </a:br>
            <a:r>
              <a:rPr lang="en-US" dirty="0"/>
              <a:t>source and/or destination IP address of the packets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D7BAD9-CBDC-47F4-AD5F-E43EF954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NAT?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836C3-FE20-4A0A-9B11-283514044F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5D678-2A59-4502-A944-B6F75C1F5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326" y="1434149"/>
            <a:ext cx="6477000" cy="381423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511644518"/>
      </p:ext>
    </p:extLst>
  </p:cSld>
  <p:clrMapOvr>
    <a:masterClrMapping/>
  </p:clrMapOvr>
  <p:transition spd="slow" advClick="0" advTm="5000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E7684-7A54-4681-82D2-741CFD415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177741" cy="5201066"/>
          </a:xfrm>
        </p:spPr>
        <p:txBody>
          <a:bodyPr>
            <a:normAutofit fontScale="92500"/>
          </a:bodyPr>
          <a:lstStyle/>
          <a:p>
            <a:r>
              <a:rPr lang="en-US" dirty="0"/>
              <a:t>Primary idea – to solve the “not </a:t>
            </a:r>
            <a:br>
              <a:rPr lang="en-US" dirty="0"/>
            </a:br>
            <a:r>
              <a:rPr lang="en-US" dirty="0"/>
              <a:t>enough IPv4 addresses” problem</a:t>
            </a:r>
          </a:p>
          <a:p>
            <a:r>
              <a:rPr lang="en-US" dirty="0"/>
              <a:t>There are only ≈ 4 billion </a:t>
            </a:r>
            <a:br>
              <a:rPr lang="en-US" dirty="0"/>
            </a:br>
            <a:r>
              <a:rPr lang="en-US" dirty="0"/>
              <a:t>addresses (in IPv4) – quite </a:t>
            </a:r>
            <a:br>
              <a:rPr lang="en-US" dirty="0"/>
            </a:br>
            <a:r>
              <a:rPr lang="en-US" dirty="0"/>
              <a:t>insufficient for the huge number </a:t>
            </a:r>
            <a:br>
              <a:rPr lang="en-US" dirty="0"/>
            </a:br>
            <a:r>
              <a:rPr lang="en-US" dirty="0"/>
              <a:t>of Internet users</a:t>
            </a:r>
          </a:p>
          <a:p>
            <a:r>
              <a:rPr lang="en-US" dirty="0"/>
              <a:t>NAT allows the </a:t>
            </a:r>
            <a:r>
              <a:rPr lang="en-US" dirty="0">
                <a:solidFill>
                  <a:schemeClr val="bg1"/>
                </a:solidFill>
              </a:rPr>
              <a:t>private addresses </a:t>
            </a:r>
            <a:br>
              <a:rPr lang="en-US" dirty="0"/>
            </a:br>
            <a:r>
              <a:rPr lang="en-US" dirty="0"/>
              <a:t>to be </a:t>
            </a:r>
            <a:r>
              <a:rPr lang="en-US" dirty="0">
                <a:solidFill>
                  <a:schemeClr val="bg1"/>
                </a:solidFill>
              </a:rPr>
              <a:t>reused</a:t>
            </a:r>
            <a:r>
              <a:rPr lang="en-US" dirty="0"/>
              <a:t>  since they are not </a:t>
            </a:r>
            <a:br>
              <a:rPr lang="en-US" dirty="0"/>
            </a:br>
            <a:r>
              <a:rPr lang="en-US" dirty="0"/>
              <a:t>routed in Internet</a:t>
            </a:r>
            <a:endParaRPr lang="bg-BG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B4ED60-822F-4300-830D-F8E01B3A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NAT?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DD7C-BB71-43BF-9C1B-F6C896BBF6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29327-5645-4B2B-BCC6-CAD0DBAD7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303" y="1393372"/>
            <a:ext cx="5260931" cy="304800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35452716"/>
      </p:ext>
    </p:extLst>
  </p:cSld>
  <p:clrMapOvr>
    <a:masterClrMapping/>
  </p:clrMapOvr>
  <p:transition spd="slow" advClick="0" advTm="5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1336B-A9D5-4918-847A-CDE347E375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 control lists overview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5DF76-2B06-4FBE-9F56-C6B583B643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1968"/>
      </p:ext>
    </p:extLst>
  </p:cSld>
  <p:clrMapOvr>
    <a:masterClrMapping/>
  </p:clrMapOvr>
  <p:transition spd="slow" advClick="0" advTm="5000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06918A-3983-45C7-9E48-F1F782BDA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Source NAT</a:t>
            </a:r>
          </a:p>
          <a:p>
            <a:r>
              <a:rPr lang="en-US" dirty="0"/>
              <a:t>Destination NAT</a:t>
            </a:r>
          </a:p>
          <a:p>
            <a:r>
              <a:rPr lang="en-US" dirty="0"/>
              <a:t>Bidirectional NAT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7EFADC-36C5-4D4C-B2D5-17FFE688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NAT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C0D7F-E24A-4BD3-9A38-872A30C37E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04603"/>
      </p:ext>
    </p:extLst>
  </p:cSld>
  <p:clrMapOvr>
    <a:masterClrMapping/>
  </p:clrMapOvr>
  <p:transition spd="slow" advClick="0" advTm="5000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12ABA-8BD5-41B7-B99A-AEE871EE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NAT (SNAT)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F8A6B-ABA2-4D93-BC90-E631073840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1CF03-3336-4BC2-ABC5-BE33C8059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295400"/>
            <a:ext cx="9601200" cy="497328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BAD89AC-97DC-4AB0-86AC-60ED79EEBE8C}"/>
              </a:ext>
            </a:extLst>
          </p:cNvPr>
          <p:cNvSpPr/>
          <p:nvPr/>
        </p:nvSpPr>
        <p:spPr>
          <a:xfrm>
            <a:off x="2945212" y="4386946"/>
            <a:ext cx="2640800" cy="1175654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solidFill>
                  <a:schemeClr val="bg1"/>
                </a:solidFill>
              </a:rPr>
              <a:t>Source: 10.1.1.100</a:t>
            </a:r>
          </a:p>
          <a:p>
            <a:r>
              <a:rPr lang="en-US" sz="1900" dirty="0">
                <a:solidFill>
                  <a:schemeClr val="bg1"/>
                </a:solidFill>
              </a:rPr>
              <a:t>Destination: 212.3.4.5</a:t>
            </a:r>
            <a:endParaRPr lang="bg-BG" sz="19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4423DAA-135A-4EB1-A4EC-453ABAE02FFD}"/>
              </a:ext>
            </a:extLst>
          </p:cNvPr>
          <p:cNvSpPr/>
          <p:nvPr/>
        </p:nvSpPr>
        <p:spPr>
          <a:xfrm>
            <a:off x="7389812" y="4272646"/>
            <a:ext cx="2755674" cy="140425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solidFill>
                  <a:schemeClr val="bg1"/>
                </a:solidFill>
              </a:rPr>
              <a:t>Source: 84.12.11.3</a:t>
            </a:r>
          </a:p>
          <a:p>
            <a:r>
              <a:rPr lang="en-US" sz="1900" dirty="0">
                <a:solidFill>
                  <a:schemeClr val="bg1"/>
                </a:solidFill>
              </a:rPr>
              <a:t>Destination: 212.3.4.5</a:t>
            </a:r>
            <a:endParaRPr lang="bg-BG" sz="19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0FD88-596A-45B0-B7EE-DCCE9F947BEA}"/>
              </a:ext>
            </a:extLst>
          </p:cNvPr>
          <p:cNvGrpSpPr/>
          <p:nvPr/>
        </p:nvGrpSpPr>
        <p:grpSpPr>
          <a:xfrm>
            <a:off x="5840212" y="4439196"/>
            <a:ext cx="1295400" cy="535577"/>
            <a:chOff x="5713412" y="4493623"/>
            <a:chExt cx="1295400" cy="53557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6DC746-26A3-42CD-A6E6-A42DB1E6409F}"/>
                </a:ext>
              </a:extLst>
            </p:cNvPr>
            <p:cNvCxnSpPr/>
            <p:nvPr/>
          </p:nvCxnSpPr>
          <p:spPr>
            <a:xfrm>
              <a:off x="5713412" y="5029200"/>
              <a:ext cx="1295400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7F79B5-E2F1-4657-ACDF-E30F3C5BB75F}"/>
                </a:ext>
              </a:extLst>
            </p:cNvPr>
            <p:cNvSpPr txBox="1"/>
            <p:nvPr/>
          </p:nvSpPr>
          <p:spPr>
            <a:xfrm>
              <a:off x="5820161" y="4493623"/>
              <a:ext cx="681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SNAT</a:t>
              </a:r>
              <a:endParaRPr lang="bg-BG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2107781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12ABA-8BD5-41B7-B99A-AEE871EE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Destination NAT (DNAT)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F8A6B-ABA2-4D93-BC90-E631073840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1CF03-3336-4BC2-ABC5-BE33C8059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295400"/>
            <a:ext cx="9601200" cy="4973282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9E8FB0C-DDDE-4D9A-9DCD-D0235FF25F1D}"/>
              </a:ext>
            </a:extLst>
          </p:cNvPr>
          <p:cNvGrpSpPr/>
          <p:nvPr/>
        </p:nvGrpSpPr>
        <p:grpSpPr>
          <a:xfrm>
            <a:off x="5865812" y="4497389"/>
            <a:ext cx="1076602" cy="529340"/>
            <a:chOff x="5865812" y="4497389"/>
            <a:chExt cx="1076602" cy="52934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E7A79D2-6752-480B-B70E-1D47CFB95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5812" y="5026729"/>
              <a:ext cx="1076602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042B8D-A267-4506-B62C-CF42BB24D46D}"/>
                </a:ext>
              </a:extLst>
            </p:cNvPr>
            <p:cNvSpPr txBox="1"/>
            <p:nvPr/>
          </p:nvSpPr>
          <p:spPr>
            <a:xfrm>
              <a:off x="5956714" y="4497389"/>
              <a:ext cx="718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DNAT</a:t>
              </a:r>
              <a:endParaRPr lang="bg-BG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Arrow: Left 13">
            <a:extLst>
              <a:ext uri="{FF2B5EF4-FFF2-40B4-BE49-F238E27FC236}">
                <a16:creationId xmlns:a16="http://schemas.microsoft.com/office/drawing/2014/main" id="{173419F5-4D86-4438-AA83-6EF80CE5772D}"/>
              </a:ext>
            </a:extLst>
          </p:cNvPr>
          <p:cNvSpPr/>
          <p:nvPr/>
        </p:nvSpPr>
        <p:spPr>
          <a:xfrm>
            <a:off x="2807787" y="4493622"/>
            <a:ext cx="2870000" cy="1145155"/>
          </a:xfrm>
          <a:prstGeom prst="lef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solidFill>
                  <a:schemeClr val="bg1"/>
                </a:solidFill>
              </a:rPr>
              <a:t>Source: 212.3.4.5</a:t>
            </a:r>
          </a:p>
          <a:p>
            <a:r>
              <a:rPr lang="en-US" sz="1900" dirty="0">
                <a:solidFill>
                  <a:schemeClr val="bg1"/>
                </a:solidFill>
              </a:rPr>
              <a:t>Destination: 10.1.1.100</a:t>
            </a:r>
            <a:endParaRPr lang="bg-BG" sz="1900" dirty="0">
              <a:solidFill>
                <a:schemeClr val="bg1"/>
              </a:solidFill>
            </a:endParaRP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EAF085D-1628-492B-80A5-7DEBCBE0BC81}"/>
              </a:ext>
            </a:extLst>
          </p:cNvPr>
          <p:cNvSpPr/>
          <p:nvPr/>
        </p:nvSpPr>
        <p:spPr>
          <a:xfrm>
            <a:off x="7344161" y="4493622"/>
            <a:ext cx="2870000" cy="1145163"/>
          </a:xfrm>
          <a:prstGeom prst="lef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solidFill>
                  <a:schemeClr val="bg1"/>
                </a:solidFill>
              </a:rPr>
              <a:t>Source: 212.3.4.5</a:t>
            </a:r>
          </a:p>
          <a:p>
            <a:r>
              <a:rPr lang="en-US" sz="1900" dirty="0">
                <a:solidFill>
                  <a:schemeClr val="bg1"/>
                </a:solidFill>
              </a:rPr>
              <a:t>Destination: 84.12.11.3</a:t>
            </a:r>
            <a:endParaRPr lang="bg-BG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55316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12ABA-8BD5-41B7-B99A-AEE871EE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NAT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F8A6B-ABA2-4D93-BC90-E631073840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1CF03-3336-4BC2-ABC5-BE33C8059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295400"/>
            <a:ext cx="9601200" cy="497328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BAD89AC-97DC-4AB0-86AC-60ED79EEBE8C}"/>
              </a:ext>
            </a:extLst>
          </p:cNvPr>
          <p:cNvSpPr/>
          <p:nvPr/>
        </p:nvSpPr>
        <p:spPr>
          <a:xfrm>
            <a:off x="2862943" y="4593774"/>
            <a:ext cx="2723069" cy="761996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solidFill>
                  <a:schemeClr val="bg1"/>
                </a:solidFill>
              </a:rPr>
              <a:t>Source: 10.1.1.100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4423DAA-135A-4EB1-A4EC-453ABAE02FFD}"/>
              </a:ext>
            </a:extLst>
          </p:cNvPr>
          <p:cNvSpPr/>
          <p:nvPr/>
        </p:nvSpPr>
        <p:spPr>
          <a:xfrm>
            <a:off x="7389812" y="4515940"/>
            <a:ext cx="2755674" cy="839828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solidFill>
                  <a:schemeClr val="bg1"/>
                </a:solidFill>
              </a:rPr>
              <a:t>Source: 84.12.11.3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0FD88-596A-45B0-B7EE-DCCE9F947BEA}"/>
              </a:ext>
            </a:extLst>
          </p:cNvPr>
          <p:cNvGrpSpPr/>
          <p:nvPr/>
        </p:nvGrpSpPr>
        <p:grpSpPr>
          <a:xfrm>
            <a:off x="5942013" y="4439195"/>
            <a:ext cx="1076602" cy="535577"/>
            <a:chOff x="5713412" y="4493623"/>
            <a:chExt cx="1295400" cy="53557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6DC746-26A3-42CD-A6E6-A42DB1E6409F}"/>
                </a:ext>
              </a:extLst>
            </p:cNvPr>
            <p:cNvCxnSpPr/>
            <p:nvPr/>
          </p:nvCxnSpPr>
          <p:spPr>
            <a:xfrm>
              <a:off x="5713412" y="5029200"/>
              <a:ext cx="1295400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7F79B5-E2F1-4657-ACDF-E30F3C5BB75F}"/>
                </a:ext>
              </a:extLst>
            </p:cNvPr>
            <p:cNvSpPr txBox="1"/>
            <p:nvPr/>
          </p:nvSpPr>
          <p:spPr>
            <a:xfrm>
              <a:off x="5820161" y="4493623"/>
              <a:ext cx="681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SNAT</a:t>
              </a:r>
              <a:endParaRPr lang="bg-BG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DE788A-FC01-46CB-B1D6-D04FC6C7A8CC}"/>
              </a:ext>
            </a:extLst>
          </p:cNvPr>
          <p:cNvGrpSpPr/>
          <p:nvPr/>
        </p:nvGrpSpPr>
        <p:grpSpPr>
          <a:xfrm>
            <a:off x="5911463" y="5459422"/>
            <a:ext cx="1076602" cy="529340"/>
            <a:chOff x="5865812" y="4497389"/>
            <a:chExt cx="1076602" cy="52934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ADF9882-1717-476F-841C-8283D575D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5812" y="5026729"/>
              <a:ext cx="1076602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E8BC28-38C8-411A-8B85-47E0BBF0AD97}"/>
                </a:ext>
              </a:extLst>
            </p:cNvPr>
            <p:cNvSpPr txBox="1"/>
            <p:nvPr/>
          </p:nvSpPr>
          <p:spPr>
            <a:xfrm>
              <a:off x="5956714" y="4497389"/>
              <a:ext cx="718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DNAT</a:t>
              </a:r>
              <a:endParaRPr lang="bg-BG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Arrow: Left 13">
            <a:extLst>
              <a:ext uri="{FF2B5EF4-FFF2-40B4-BE49-F238E27FC236}">
                <a16:creationId xmlns:a16="http://schemas.microsoft.com/office/drawing/2014/main" id="{F6BF2923-3936-483E-84FE-B51903CFA838}"/>
              </a:ext>
            </a:extLst>
          </p:cNvPr>
          <p:cNvSpPr/>
          <p:nvPr/>
        </p:nvSpPr>
        <p:spPr>
          <a:xfrm>
            <a:off x="2862943" y="5564512"/>
            <a:ext cx="2723069" cy="761996"/>
          </a:xfrm>
          <a:prstGeom prst="lef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solidFill>
                  <a:schemeClr val="bg1"/>
                </a:solidFill>
              </a:rPr>
              <a:t>Destination: 10.1.1.100</a:t>
            </a:r>
            <a:endParaRPr lang="bg-BG" sz="1900" dirty="0">
              <a:solidFill>
                <a:schemeClr val="bg1"/>
              </a:solidFill>
            </a:endParaRP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534AF706-9932-49D0-B0EC-B75FA83949A2}"/>
              </a:ext>
            </a:extLst>
          </p:cNvPr>
          <p:cNvSpPr/>
          <p:nvPr/>
        </p:nvSpPr>
        <p:spPr>
          <a:xfrm>
            <a:off x="7389812" y="5548420"/>
            <a:ext cx="2755674" cy="761996"/>
          </a:xfrm>
          <a:prstGeom prst="lef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>
                <a:solidFill>
                  <a:schemeClr val="bg1"/>
                </a:solidFill>
              </a:rPr>
              <a:t>Destination: 84.12.11.3</a:t>
            </a:r>
            <a:endParaRPr lang="bg-BG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684650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DB067A-79EF-4DE6-87D9-2360D15546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72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Inside local </a:t>
            </a:r>
            <a:r>
              <a:rPr lang="en-US" dirty="0"/>
              <a:t>address - assigned to a host on the inside network, </a:t>
            </a:r>
            <a:br>
              <a:rPr lang="en-US" dirty="0"/>
            </a:br>
            <a:r>
              <a:rPr lang="en-US" dirty="0"/>
              <a:t>typically private IP address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Inside global </a:t>
            </a:r>
            <a:r>
              <a:rPr lang="en-US" dirty="0"/>
              <a:t>address - a public, legitimate IP address that </a:t>
            </a:r>
            <a:br>
              <a:rPr lang="en-US" dirty="0"/>
            </a:br>
            <a:r>
              <a:rPr lang="en-US" dirty="0"/>
              <a:t>represents one or more inside local addresses to the outside </a:t>
            </a:r>
            <a:br>
              <a:rPr lang="en-US" dirty="0"/>
            </a:br>
            <a:r>
              <a:rPr lang="en-US" dirty="0"/>
              <a:t>world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Outside local </a:t>
            </a:r>
            <a:r>
              <a:rPr lang="en-US" dirty="0"/>
              <a:t>address - IP address of an outside host as it </a:t>
            </a:r>
            <a:br>
              <a:rPr lang="en-US" dirty="0"/>
            </a:br>
            <a:r>
              <a:rPr lang="en-US" dirty="0"/>
              <a:t>appears to the inside network (can be private address)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Outside global </a:t>
            </a:r>
            <a:r>
              <a:rPr lang="en-US" dirty="0"/>
              <a:t>address – public address assigned to a host on </a:t>
            </a:r>
            <a:br>
              <a:rPr lang="en-US" dirty="0"/>
            </a:br>
            <a:r>
              <a:rPr lang="en-US" dirty="0"/>
              <a:t>the outside network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61C931-E977-406B-8DA6-D41E0BD85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terminology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06621-7649-4697-A32E-B6573E1ADCC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18389"/>
      </p:ext>
    </p:extLst>
  </p:cSld>
  <p:clrMapOvr>
    <a:masterClrMapping/>
  </p:clrMapOvr>
  <p:transition spd="slow" advClick="0" advTm="5000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B891F1-02C9-4929-B8F5-4F64680898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PAT: Port Address Translation</a:t>
            </a:r>
          </a:p>
          <a:p>
            <a:r>
              <a:rPr lang="en-US" dirty="0"/>
              <a:t>In </a:t>
            </a:r>
            <a:r>
              <a:rPr lang="en-US" u="sng" dirty="0"/>
              <a:t>NAT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1 private </a:t>
            </a:r>
            <a:r>
              <a:rPr lang="en-US" dirty="0"/>
              <a:t>address is translated to </a:t>
            </a:r>
            <a:r>
              <a:rPr lang="en-US" dirty="0">
                <a:solidFill>
                  <a:schemeClr val="bg1"/>
                </a:solidFill>
              </a:rPr>
              <a:t>1 public </a:t>
            </a:r>
            <a:r>
              <a:rPr lang="en-US" dirty="0"/>
              <a:t>address</a:t>
            </a:r>
          </a:p>
          <a:p>
            <a:r>
              <a:rPr lang="en-US" dirty="0"/>
              <a:t>In </a:t>
            </a:r>
            <a:r>
              <a:rPr lang="en-US" u="sng" dirty="0"/>
              <a:t>PAT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multiple private </a:t>
            </a:r>
            <a:r>
              <a:rPr lang="en-US" dirty="0"/>
              <a:t>addresses are translated to </a:t>
            </a:r>
            <a:r>
              <a:rPr lang="en-US" dirty="0">
                <a:solidFill>
                  <a:schemeClr val="bg1"/>
                </a:solidFill>
              </a:rPr>
              <a:t>1 public</a:t>
            </a:r>
          </a:p>
          <a:p>
            <a:r>
              <a:rPr lang="en-US" dirty="0"/>
              <a:t>PAT</a:t>
            </a:r>
            <a:r>
              <a:rPr lang="en-US" dirty="0">
                <a:solidFill>
                  <a:srgbClr val="F0A22E"/>
                </a:solidFill>
              </a:rPr>
              <a:t> </a:t>
            </a:r>
            <a:r>
              <a:rPr lang="en-US" dirty="0"/>
              <a:t>creates a table which matches: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Inside </a:t>
            </a:r>
            <a:r>
              <a:rPr lang="en-US" dirty="0" err="1">
                <a:solidFill>
                  <a:schemeClr val="bg1"/>
                </a:solidFill>
              </a:rPr>
              <a:t>local:source_port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-&gt; </a:t>
            </a:r>
            <a:r>
              <a:rPr lang="en-US" dirty="0">
                <a:solidFill>
                  <a:schemeClr val="bg1"/>
                </a:solidFill>
              </a:rPr>
              <a:t>Inside </a:t>
            </a:r>
            <a:r>
              <a:rPr lang="en-US" dirty="0" err="1">
                <a:solidFill>
                  <a:schemeClr val="bg1"/>
                </a:solidFill>
              </a:rPr>
              <a:t>global:unique_source_port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This way PAT knows to which exact internal host should forward the returning traffic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34317F-A8D6-455A-8537-5C171497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vs PAT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2095C-13E6-4ECE-A50F-CC1E3B7BC0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11799"/>
      </p:ext>
    </p:extLst>
  </p:cSld>
  <p:clrMapOvr>
    <a:masterClrMapping/>
  </p:clrMapOvr>
  <p:transition spd="slow" advClick="0" advTm="5000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2BBA-7D02-41E1-8EF0-C96182E2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 – example 1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5C84736-DFEE-42D1-A710-749EC00EAC9D}"/>
              </a:ext>
            </a:extLst>
          </p:cNvPr>
          <p:cNvGrpSpPr/>
          <p:nvPr/>
        </p:nvGrpSpPr>
        <p:grpSpPr>
          <a:xfrm>
            <a:off x="1141412" y="1295400"/>
            <a:ext cx="9601200" cy="4973282"/>
            <a:chOff x="1141412" y="1295400"/>
            <a:chExt cx="9601200" cy="497328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0FD6CE-6EB1-4A15-85DD-5A70BF0E50A5}"/>
                </a:ext>
              </a:extLst>
            </p:cNvPr>
            <p:cNvGrpSpPr/>
            <p:nvPr/>
          </p:nvGrpSpPr>
          <p:grpSpPr>
            <a:xfrm>
              <a:off x="1141412" y="1295400"/>
              <a:ext cx="9601200" cy="4973282"/>
              <a:chOff x="1141412" y="1295400"/>
              <a:chExt cx="9601200" cy="497328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CEBF8D7-9A66-4371-B8EF-C95493F97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1412" y="1295400"/>
                <a:ext cx="9601200" cy="4973282"/>
              </a:xfrm>
              <a:prstGeom prst="rect">
                <a:avLst/>
              </a:prstGeom>
              <a:effectLst>
                <a:softEdge rad="63500"/>
              </a:effectLst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BE3C696-1494-4F9A-B2C4-86B09D6A35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13812" y="1524000"/>
                <a:ext cx="1571625" cy="1143000"/>
              </a:xfrm>
              <a:prstGeom prst="rect">
                <a:avLst/>
              </a:prstGeom>
            </p:spPr>
          </p:pic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8F2ADC8-0120-4C1D-B565-43350A30237C}"/>
                </a:ext>
              </a:extLst>
            </p:cNvPr>
            <p:cNvCxnSpPr/>
            <p:nvPr/>
          </p:nvCxnSpPr>
          <p:spPr>
            <a:xfrm>
              <a:off x="9599612" y="2286000"/>
              <a:ext cx="0" cy="762000"/>
            </a:xfrm>
            <a:prstGeom prst="line">
              <a:avLst/>
            </a:prstGeom>
            <a:ln w="3810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FF2A8-0125-4D29-BC0E-54AA575D3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22021"/>
              </p:ext>
            </p:extLst>
          </p:nvPr>
        </p:nvGraphicFramePr>
        <p:xfrm>
          <a:off x="3122612" y="4447502"/>
          <a:ext cx="7362825" cy="13411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82579">
                  <a:extLst>
                    <a:ext uri="{9D8B030D-6E8A-4147-A177-3AD203B41FA5}">
                      <a16:colId xmlns:a16="http://schemas.microsoft.com/office/drawing/2014/main" val="452159631"/>
                    </a:ext>
                  </a:extLst>
                </a:gridCol>
                <a:gridCol w="1782579">
                  <a:extLst>
                    <a:ext uri="{9D8B030D-6E8A-4147-A177-3AD203B41FA5}">
                      <a16:colId xmlns:a16="http://schemas.microsoft.com/office/drawing/2014/main" val="335793319"/>
                    </a:ext>
                  </a:extLst>
                </a:gridCol>
                <a:gridCol w="1796123">
                  <a:extLst>
                    <a:ext uri="{9D8B030D-6E8A-4147-A177-3AD203B41FA5}">
                      <a16:colId xmlns:a16="http://schemas.microsoft.com/office/drawing/2014/main" val="2961579945"/>
                    </a:ext>
                  </a:extLst>
                </a:gridCol>
                <a:gridCol w="2001544">
                  <a:extLst>
                    <a:ext uri="{9D8B030D-6E8A-4147-A177-3AD203B41FA5}">
                      <a16:colId xmlns:a16="http://schemas.microsoft.com/office/drawing/2014/main" val="866122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Inside 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Inside global</a:t>
                      </a:r>
                      <a:endParaRPr lang="bg-BG" sz="2200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Outside local</a:t>
                      </a:r>
                      <a:endParaRPr lang="bg-BG" sz="2200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Outside global</a:t>
                      </a:r>
                      <a:endParaRPr lang="bg-BG" sz="2200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3352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="1" dirty="0"/>
                        <a:t>10.1.1.100:1024</a:t>
                      </a:r>
                      <a:endParaRPr lang="bg-BG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84.12.11.3:1024</a:t>
                      </a:r>
                      <a:endParaRPr lang="bg-BG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212.3.4.5:80</a:t>
                      </a:r>
                      <a:endParaRPr lang="bg-BG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bg-BG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212.3.4.5:80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360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10.1.1.200:102</a:t>
                      </a:r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bg-BG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84.12.11.3:102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bg-BG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212.3.4.5:80</a:t>
                      </a:r>
                      <a:endParaRPr lang="bg-BG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bg-BG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212.3.4.5:80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1555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97E382-BFE1-4B98-859C-A1322F8E1C06}"/>
              </a:ext>
            </a:extLst>
          </p:cNvPr>
          <p:cNvCxnSpPr/>
          <p:nvPr/>
        </p:nvCxnSpPr>
        <p:spPr>
          <a:xfrm>
            <a:off x="6246812" y="3782041"/>
            <a:ext cx="0" cy="48515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117207"/>
      </p:ext>
    </p:extLst>
  </p:cSld>
  <p:clrMapOvr>
    <a:masterClrMapping/>
  </p:clrMapOvr>
  <p:transition spd="slow" advClick="0" advTm="5000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B60C-C3BA-4AF8-82FC-DFCAD74B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 – example 2</a:t>
            </a:r>
            <a:endParaRPr lang="bg-BG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098E12D-97FD-4B43-9F6A-40CB5D45F3B2}"/>
              </a:ext>
            </a:extLst>
          </p:cNvPr>
          <p:cNvGrpSpPr/>
          <p:nvPr/>
        </p:nvGrpSpPr>
        <p:grpSpPr>
          <a:xfrm>
            <a:off x="1141412" y="1295400"/>
            <a:ext cx="9601200" cy="4973282"/>
            <a:chOff x="1141412" y="1295400"/>
            <a:chExt cx="9601200" cy="497328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F25A8DD-B48C-4C32-A2C1-8C9410C7BAD4}"/>
                </a:ext>
              </a:extLst>
            </p:cNvPr>
            <p:cNvGrpSpPr/>
            <p:nvPr/>
          </p:nvGrpSpPr>
          <p:grpSpPr>
            <a:xfrm>
              <a:off x="1141412" y="1295400"/>
              <a:ext cx="9601200" cy="4973282"/>
              <a:chOff x="1141412" y="1295400"/>
              <a:chExt cx="9601200" cy="4973282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AB8CB211-5908-4FB1-9DC9-EA1881D87B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1412" y="1295400"/>
                <a:ext cx="9601200" cy="4973282"/>
              </a:xfrm>
              <a:prstGeom prst="rect">
                <a:avLst/>
              </a:prstGeom>
              <a:effectLst>
                <a:softEdge rad="63500"/>
              </a:effectLst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0ABCF98-A403-4497-A977-D48A82BB13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13812" y="1524000"/>
                <a:ext cx="1571625" cy="1143000"/>
              </a:xfrm>
              <a:prstGeom prst="rect">
                <a:avLst/>
              </a:prstGeom>
            </p:spPr>
          </p:pic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8AC9044-14C3-44FF-B89A-A8A6FFAA2502}"/>
                </a:ext>
              </a:extLst>
            </p:cNvPr>
            <p:cNvCxnSpPr/>
            <p:nvPr/>
          </p:nvCxnSpPr>
          <p:spPr>
            <a:xfrm>
              <a:off x="9599612" y="2286000"/>
              <a:ext cx="0" cy="762000"/>
            </a:xfrm>
            <a:prstGeom prst="line">
              <a:avLst/>
            </a:prstGeom>
            <a:ln w="3810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23996DD-D92E-4675-8D87-CDDC3245B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40923"/>
              </p:ext>
            </p:extLst>
          </p:nvPr>
        </p:nvGraphicFramePr>
        <p:xfrm>
          <a:off x="3122612" y="4447502"/>
          <a:ext cx="7362825" cy="13411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82579">
                  <a:extLst>
                    <a:ext uri="{9D8B030D-6E8A-4147-A177-3AD203B41FA5}">
                      <a16:colId xmlns:a16="http://schemas.microsoft.com/office/drawing/2014/main" val="452159631"/>
                    </a:ext>
                  </a:extLst>
                </a:gridCol>
                <a:gridCol w="1782579">
                  <a:extLst>
                    <a:ext uri="{9D8B030D-6E8A-4147-A177-3AD203B41FA5}">
                      <a16:colId xmlns:a16="http://schemas.microsoft.com/office/drawing/2014/main" val="335793319"/>
                    </a:ext>
                  </a:extLst>
                </a:gridCol>
                <a:gridCol w="1796123">
                  <a:extLst>
                    <a:ext uri="{9D8B030D-6E8A-4147-A177-3AD203B41FA5}">
                      <a16:colId xmlns:a16="http://schemas.microsoft.com/office/drawing/2014/main" val="2961579945"/>
                    </a:ext>
                  </a:extLst>
                </a:gridCol>
                <a:gridCol w="2001544">
                  <a:extLst>
                    <a:ext uri="{9D8B030D-6E8A-4147-A177-3AD203B41FA5}">
                      <a16:colId xmlns:a16="http://schemas.microsoft.com/office/drawing/2014/main" val="866122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Inside 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Inside global</a:t>
                      </a:r>
                      <a:endParaRPr lang="bg-BG" sz="2200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Outside local</a:t>
                      </a:r>
                      <a:endParaRPr lang="bg-BG" sz="2200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Outside global</a:t>
                      </a:r>
                      <a:endParaRPr lang="bg-BG" sz="2200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3352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="1" dirty="0"/>
                        <a:t>10.1.1.100:1024</a:t>
                      </a:r>
                      <a:endParaRPr lang="bg-BG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84.12.11.3:1024</a:t>
                      </a:r>
                      <a:endParaRPr lang="bg-BG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212.3.4.5:80</a:t>
                      </a:r>
                      <a:endParaRPr lang="bg-BG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bg-BG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212.3.4.5:80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360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10.1.1.200:102</a:t>
                      </a:r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bg-BG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84.12.11.3:102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bg-BG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212.3.4.5:80</a:t>
                      </a:r>
                      <a:endParaRPr lang="bg-BG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bg-BG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212.3.4.5:80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15553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51909F-285C-4BB1-8268-54B628F82A9D}"/>
              </a:ext>
            </a:extLst>
          </p:cNvPr>
          <p:cNvCxnSpPr/>
          <p:nvPr/>
        </p:nvCxnSpPr>
        <p:spPr>
          <a:xfrm>
            <a:off x="6246812" y="3782041"/>
            <a:ext cx="0" cy="48515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442364"/>
      </p:ext>
    </p:extLst>
  </p:cSld>
  <p:clrMapOvr>
    <a:masterClrMapping/>
  </p:clrMapOvr>
  <p:transition spd="slow" advClick="0" advTm="5000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44FE-6AF1-4238-9D29-AC4E6EE9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configuration – define the interfaces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E9F4DD-2404-4520-9127-F868FB861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295400"/>
            <a:ext cx="9601200" cy="497328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9C87CF8-7BC3-4F95-8DD4-2335B8A209D6}"/>
              </a:ext>
            </a:extLst>
          </p:cNvPr>
          <p:cNvSpPr/>
          <p:nvPr/>
        </p:nvSpPr>
        <p:spPr>
          <a:xfrm>
            <a:off x="3541712" y="4267200"/>
            <a:ext cx="2209800" cy="457200"/>
          </a:xfrm>
          <a:prstGeom prst="wedgeRoundRectCallout">
            <a:avLst>
              <a:gd name="adj1" fmla="val -15526"/>
              <a:gd name="adj2" fmla="val 39283"/>
              <a:gd name="adj3" fmla="val 16667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</a:rPr>
              <a:t>ip nat inside 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CF29B6C-AE9A-494F-8CB9-83E988DF5163}"/>
              </a:ext>
            </a:extLst>
          </p:cNvPr>
          <p:cNvSpPr/>
          <p:nvPr/>
        </p:nvSpPr>
        <p:spPr>
          <a:xfrm>
            <a:off x="7313612" y="4267200"/>
            <a:ext cx="2209800" cy="457200"/>
          </a:xfrm>
          <a:prstGeom prst="wedgeRoundRectCallout">
            <a:avLst>
              <a:gd name="adj1" fmla="val -15526"/>
              <a:gd name="adj2" fmla="val 39283"/>
              <a:gd name="adj3" fmla="val 16667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</a:rPr>
              <a:t>ip nat outside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43F6C9-DFB8-4406-B0DA-AD68C95D05D4}"/>
              </a:ext>
            </a:extLst>
          </p:cNvPr>
          <p:cNvCxnSpPr>
            <a:cxnSpLocks/>
          </p:cNvCxnSpPr>
          <p:nvPr/>
        </p:nvCxnSpPr>
        <p:spPr>
          <a:xfrm flipH="1">
            <a:off x="5222620" y="3340112"/>
            <a:ext cx="533400" cy="810241"/>
          </a:xfrm>
          <a:prstGeom prst="straightConnector1">
            <a:avLst/>
          </a:prstGeom>
          <a:ln w="5715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6E15AD-2058-415B-BC30-D0D4130AA508}"/>
              </a:ext>
            </a:extLst>
          </p:cNvPr>
          <p:cNvCxnSpPr>
            <a:cxnSpLocks/>
          </p:cNvCxnSpPr>
          <p:nvPr/>
        </p:nvCxnSpPr>
        <p:spPr>
          <a:xfrm>
            <a:off x="6780212" y="3340112"/>
            <a:ext cx="762000" cy="802119"/>
          </a:xfrm>
          <a:prstGeom prst="straightConnector1">
            <a:avLst/>
          </a:prstGeom>
          <a:ln w="5715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223072"/>
      </p:ext>
    </p:extLst>
  </p:cSld>
  <p:clrMapOvr>
    <a:masterClrMapping/>
  </p:clrMapOvr>
  <p:transition spd="slow" advClick="0" advTm="5000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620E51-5DB3-4DF1-94FB-FBE1184D89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954303"/>
          </a:xfrm>
          <a:ln>
            <a:noFill/>
          </a:ln>
        </p:spPr>
        <p:txBody>
          <a:bodyPr>
            <a:normAutofit fontScale="70000" lnSpcReduction="20000"/>
          </a:bodyPr>
          <a:lstStyle/>
          <a:p>
            <a:pPr>
              <a:buClr>
                <a:schemeClr val="tx1"/>
              </a:buClr>
            </a:pPr>
            <a:r>
              <a:rPr lang="en-US" sz="4400" b="1" u="sng" dirty="0">
                <a:solidFill>
                  <a:srgbClr val="F0A22E"/>
                </a:solidFill>
              </a:rPr>
              <a:t>ip nat inside source…</a:t>
            </a:r>
            <a:r>
              <a:rPr lang="en-US" sz="4400" dirty="0"/>
              <a:t> command:</a:t>
            </a:r>
          </a:p>
          <a:p>
            <a:pPr lvl="1" fontAlgn="base">
              <a:buClr>
                <a:schemeClr val="tx1"/>
              </a:buClr>
            </a:pPr>
            <a:r>
              <a:rPr lang="en-US" sz="4100" dirty="0"/>
              <a:t>translates the source of IP packets that are traveling inside to </a:t>
            </a:r>
            <a:br>
              <a:rPr lang="en-US" sz="4100" dirty="0"/>
            </a:br>
            <a:r>
              <a:rPr lang="en-US" sz="4100" dirty="0"/>
              <a:t>outside</a:t>
            </a:r>
          </a:p>
          <a:p>
            <a:pPr lvl="1" fontAlgn="base">
              <a:buClr>
                <a:schemeClr val="tx1"/>
              </a:buClr>
            </a:pPr>
            <a:r>
              <a:rPr lang="en-US" sz="4100" dirty="0"/>
              <a:t>translates the destination of the IP packets that are traveling outside </a:t>
            </a:r>
            <a:br>
              <a:rPr lang="en-US" sz="4100" dirty="0"/>
            </a:br>
            <a:r>
              <a:rPr lang="en-US" sz="4100" dirty="0"/>
              <a:t>to inside</a:t>
            </a:r>
          </a:p>
          <a:p>
            <a:pPr marL="456915" lvl="2" indent="-456915" fontAlgn="base">
              <a:buClr>
                <a:schemeClr val="tx1"/>
              </a:buClr>
              <a:buSzPct val="100000"/>
            </a:pPr>
            <a:r>
              <a:rPr lang="en-US" sz="4400" b="1" u="sng" dirty="0">
                <a:solidFill>
                  <a:srgbClr val="F0A22E"/>
                </a:solidFill>
              </a:rPr>
              <a:t>ip nat outside source…</a:t>
            </a:r>
            <a:r>
              <a:rPr lang="en-US" sz="4400" dirty="0"/>
              <a:t> command:</a:t>
            </a:r>
          </a:p>
          <a:p>
            <a:pPr lvl="1" fontAlgn="base">
              <a:lnSpc>
                <a:spcPct val="115000"/>
              </a:lnSpc>
            </a:pPr>
            <a:r>
              <a:rPr lang="en-US" sz="4100" dirty="0"/>
              <a:t>translates the source of the IP packets that are traveling outside to </a:t>
            </a:r>
            <a:br>
              <a:rPr lang="en-US" sz="4100" dirty="0"/>
            </a:br>
            <a:r>
              <a:rPr lang="en-US" sz="4100" dirty="0"/>
              <a:t>inside</a:t>
            </a:r>
          </a:p>
          <a:p>
            <a:pPr lvl="1" fontAlgn="base">
              <a:lnSpc>
                <a:spcPct val="115000"/>
              </a:lnSpc>
            </a:pPr>
            <a:r>
              <a:rPr lang="en-US" sz="4100" dirty="0"/>
              <a:t>translates the destination of the IP packets that are traveling inside to </a:t>
            </a:r>
            <a:br>
              <a:rPr lang="en-US" sz="4100" dirty="0"/>
            </a:br>
            <a:r>
              <a:rPr lang="en-US" sz="4100" dirty="0"/>
              <a:t>outside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AF000B-0F12-488F-86B5-2D32EC69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configuration – define the translations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73A2D-CA9B-402E-AFCD-45E7762FF0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ABD3A6-5E87-4BCB-ABBA-A2CCA27344BC}"/>
              </a:ext>
            </a:extLst>
          </p:cNvPr>
          <p:cNvSpPr/>
          <p:nvPr/>
        </p:nvSpPr>
        <p:spPr>
          <a:xfrm>
            <a:off x="196766" y="6252042"/>
            <a:ext cx="922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*The first command is used much more often than the second one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441347148"/>
      </p:ext>
    </p:extLst>
  </p:cSld>
  <p:clrMapOvr>
    <a:masterClrMapping/>
  </p:clrMapOvr>
  <p:transition spd="slow" advClick="0" advTm="5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C20B6B-857C-4987-8289-C159240C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ACL?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2E75E9-76A8-4D9B-A601-9BDDE5EA2EA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195388"/>
            <a:ext cx="6853381" cy="5202237"/>
          </a:xfrm>
        </p:spPr>
        <p:txBody>
          <a:bodyPr/>
          <a:lstStyle/>
          <a:p>
            <a:r>
              <a:rPr lang="en-US" dirty="0"/>
              <a:t>ACL: Access Control List</a:t>
            </a:r>
          </a:p>
          <a:p>
            <a:r>
              <a:rPr lang="en-US" dirty="0"/>
              <a:t>ACL is a list of rules – each of them is </a:t>
            </a:r>
            <a:r>
              <a:rPr lang="en-US" dirty="0">
                <a:solidFill>
                  <a:srgbClr val="F0A22E"/>
                </a:solidFill>
              </a:rPr>
              <a:t>permit</a:t>
            </a:r>
            <a:r>
              <a:rPr lang="en-US" dirty="0"/>
              <a:t> or </a:t>
            </a:r>
            <a:r>
              <a:rPr lang="en-US" dirty="0">
                <a:solidFill>
                  <a:srgbClr val="F0A22E"/>
                </a:solidFill>
              </a:rPr>
              <a:t>deny</a:t>
            </a:r>
          </a:p>
          <a:p>
            <a:r>
              <a:rPr lang="en-US" dirty="0"/>
              <a:t>Created and applied on a Layer 3 </a:t>
            </a:r>
            <a:br>
              <a:rPr lang="en-US" dirty="0"/>
            </a:br>
            <a:r>
              <a:rPr lang="en-US" dirty="0"/>
              <a:t>device</a:t>
            </a:r>
          </a:p>
          <a:p>
            <a:r>
              <a:rPr lang="en-US" dirty="0"/>
              <a:t>A device with applied ACL acts like a </a:t>
            </a:r>
            <a:r>
              <a:rPr lang="en-US" dirty="0">
                <a:solidFill>
                  <a:srgbClr val="F0A22E"/>
                </a:solidFill>
              </a:rPr>
              <a:t>firewall </a:t>
            </a:r>
            <a:r>
              <a:rPr lang="en-US" dirty="0"/>
              <a:t>(“almost”)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1C989-2E9C-4547-B4C1-004CB12DDF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D5E056-A0DD-4AB0-A0FA-32DD1C44D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08" y="2372022"/>
            <a:ext cx="4917307" cy="250477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942342023"/>
      </p:ext>
    </p:extLst>
  </p:cSld>
  <p:clrMapOvr>
    <a:masterClrMapping/>
  </p:clrMapOvr>
  <p:transition spd="slow" advClick="0" advTm="5000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814D13-8B10-449A-ACDF-10D64A29A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781454"/>
      </p:ext>
    </p:extLst>
  </p:cSld>
  <p:clrMapOvr>
    <a:masterClrMapping/>
  </p:clrMapOvr>
  <p:transition spd="slow" advClick="0" advTm="5000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655763"/>
            <a:ext cx="8635244" cy="4741430"/>
            <a:chOff x="472012" y="1630370"/>
            <a:chExt cx="3799787" cy="444686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2" y="1630370"/>
              <a:ext cx="3799787" cy="444686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>
                  <a:solidFill>
                    <a:schemeClr val="bg2"/>
                  </a:solidFill>
                </a:rPr>
                <a:t>Access control lists overview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>
                  <a:solidFill>
                    <a:schemeClr val="bg2"/>
                  </a:solidFill>
                </a:rPr>
                <a:t>Access control lists configuration</a:t>
              </a:r>
            </a:p>
            <a:p>
              <a:pPr marL="914400" lvl="1" indent="-457200">
                <a:lnSpc>
                  <a:spcPts val="4000"/>
                </a:lnSpc>
                <a:buSzPct val="85000"/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bg2"/>
                  </a:solidFill>
                </a:rPr>
                <a:t>Creating ACLs</a:t>
              </a:r>
            </a:p>
            <a:p>
              <a:pPr marL="914400" lvl="1" indent="-457200">
                <a:lnSpc>
                  <a:spcPts val="4000"/>
                </a:lnSpc>
                <a:buSzPct val="85000"/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bg2"/>
                  </a:solidFill>
                </a:rPr>
                <a:t>Assigning ACLs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>
                  <a:solidFill>
                    <a:schemeClr val="bg2"/>
                  </a:solidFill>
                </a:rPr>
                <a:t>Network Address Translation</a:t>
              </a:r>
            </a:p>
            <a:p>
              <a:pPr marL="446088" indent="-446088">
                <a:lnSpc>
                  <a:spcPts val="4000"/>
                </a:lnSpc>
                <a:buFontTx/>
                <a:buAutoNum type="arabicPeriod"/>
              </a:pPr>
              <a:r>
                <a:rPr lang="en-US" sz="3200" dirty="0">
                  <a:solidFill>
                    <a:schemeClr val="bg2"/>
                  </a:solidFill>
                </a:rPr>
                <a:t>Demonstration</a:t>
              </a: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ransition spd="slow" advClick="0" advTm="5000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5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1942" y="1179586"/>
            <a:ext cx="8693332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799" dirty="0">
                <a:hlinkClick r:id="rId4"/>
              </a:rPr>
              <a:t>about.softuni.bg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lvl="1"/>
            <a:r>
              <a:rPr lang="en-US" sz="2999" dirty="0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305E28-76B9-4AB1-88F2-E2044700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implement ACLs?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A2B237-35E3-416D-96B6-C205127431D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74650" y="1195388"/>
            <a:ext cx="11817350" cy="5202237"/>
          </a:xfrm>
        </p:spPr>
        <p:txBody>
          <a:bodyPr/>
          <a:lstStyle/>
          <a:p>
            <a:r>
              <a:rPr lang="en-US" dirty="0"/>
              <a:t>ACLs filter the network traffic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Better security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Can increase the overall network performance</a:t>
            </a:r>
          </a:p>
          <a:p>
            <a:r>
              <a:rPr lang="en-US" dirty="0"/>
              <a:t>ACLs may just select traffic for other reasons: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Applying QoS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Traffic mirroring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619C2-F649-4588-94B6-6B49E6694A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3E093-2A1D-45E1-A23B-F3E8C710D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722" y="3616394"/>
            <a:ext cx="6543479" cy="278079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476463167"/>
      </p:ext>
    </p:extLst>
  </p:cSld>
  <p:clrMapOvr>
    <a:masterClrMapping/>
  </p:clrMapOvr>
  <p:transition spd="slow" advClick="0" advTm="5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BEE0FA-0C9B-4069-9D28-8ABEE7DC3F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70930"/>
          </a:xfrm>
        </p:spPr>
        <p:txBody>
          <a:bodyPr/>
          <a:lstStyle/>
          <a:p>
            <a:r>
              <a:rPr lang="en-US" u="sng" dirty="0"/>
              <a:t>Standard</a:t>
            </a:r>
            <a:r>
              <a:rPr lang="en-US" dirty="0"/>
              <a:t> ACLs – can filter only the </a:t>
            </a:r>
            <a:r>
              <a:rPr lang="en-US" dirty="0">
                <a:solidFill>
                  <a:srgbClr val="F0A22E"/>
                </a:solidFill>
              </a:rPr>
              <a:t>source IP</a:t>
            </a:r>
            <a:r>
              <a:rPr lang="en-US" dirty="0"/>
              <a:t> address of a packet</a:t>
            </a:r>
          </a:p>
          <a:p>
            <a:pPr marL="456915" lvl="2" indent="-456915">
              <a:buClr>
                <a:schemeClr val="tx1"/>
              </a:buClr>
              <a:buSzPct val="100000"/>
            </a:pPr>
            <a:r>
              <a:rPr lang="en-US" sz="3398" u="sng" dirty="0"/>
              <a:t>Extended ACLs – can filter based on:</a:t>
            </a:r>
          </a:p>
          <a:p>
            <a:pPr lvl="2">
              <a:lnSpc>
                <a:spcPct val="90000"/>
              </a:lnSpc>
              <a:buClr>
                <a:schemeClr val="tx1"/>
              </a:buClr>
            </a:pPr>
            <a:r>
              <a:rPr lang="en-US" dirty="0"/>
              <a:t>Source and/or destination IP address</a:t>
            </a:r>
          </a:p>
          <a:p>
            <a:pPr lvl="2">
              <a:lnSpc>
                <a:spcPct val="90000"/>
              </a:lnSpc>
              <a:buClr>
                <a:schemeClr val="tx1"/>
              </a:buClr>
            </a:pPr>
            <a:r>
              <a:rPr lang="en-US" dirty="0"/>
              <a:t>Source and/or port TCP/UDP number</a:t>
            </a:r>
          </a:p>
          <a:p>
            <a:pPr lvl="2">
              <a:lnSpc>
                <a:spcPct val="90000"/>
              </a:lnSpc>
              <a:buClr>
                <a:schemeClr val="tx1"/>
              </a:buClr>
            </a:pPr>
            <a:r>
              <a:rPr lang="en-US" dirty="0"/>
              <a:t>IP protocol (DNS, FTP, HTTP, etc.)</a:t>
            </a:r>
          </a:p>
          <a:p>
            <a:pPr marL="456915" lvl="2" indent="-456915">
              <a:buClr>
                <a:schemeClr val="tx1"/>
              </a:buClr>
              <a:buSzPct val="100000"/>
            </a:pPr>
            <a:r>
              <a:rPr lang="en-US" sz="3398" u="sng" dirty="0"/>
              <a:t>Ethernet frame header ACLs</a:t>
            </a:r>
          </a:p>
          <a:p>
            <a:pPr lvl="2">
              <a:lnSpc>
                <a:spcPct val="90000"/>
              </a:lnSpc>
              <a:buClr>
                <a:schemeClr val="tx1"/>
              </a:buClr>
            </a:pPr>
            <a:r>
              <a:rPr lang="en-US" dirty="0"/>
              <a:t>Filtering based on source or destination MAC address</a:t>
            </a:r>
          </a:p>
          <a:p>
            <a:pPr lvl="2">
              <a:lnSpc>
                <a:spcPct val="90000"/>
              </a:lnSpc>
              <a:buClr>
                <a:schemeClr val="tx1"/>
              </a:buClr>
            </a:pPr>
            <a:r>
              <a:rPr lang="en-US" dirty="0"/>
              <a:t>Not very common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ADDE66-AAB8-4F4F-A865-B1C8A4C1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ACL types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81FBB-00CD-49F5-8BC0-58965CD609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88104"/>
      </p:ext>
    </p:extLst>
  </p:cSld>
  <p:clrMapOvr>
    <a:masterClrMapping/>
  </p:clrMapOvr>
  <p:transition spd="slow" advClick="0" advTm="5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766A5-6C7B-4A7B-ACB1-1B2753D6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ACL process order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4DF52-3A87-4377-BB7A-866DCDB7A3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63745C3A-11AD-435B-A366-0BF2D17D9D55}"/>
              </a:ext>
            </a:extLst>
          </p:cNvPr>
          <p:cNvSpPr/>
          <p:nvPr/>
        </p:nvSpPr>
        <p:spPr>
          <a:xfrm>
            <a:off x="3798569" y="1274020"/>
            <a:ext cx="2286000" cy="747066"/>
          </a:xfrm>
          <a:prstGeom prst="flowChartDecisi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accent6">
                    <a:lumMod val="10000"/>
                  </a:schemeClr>
                </a:solidFill>
              </a:rPr>
              <a:t>Is there a match?</a:t>
            </a:r>
            <a:endParaRPr lang="bg-BG" sz="17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397D6B-647D-4D80-8485-30124A2DE6CA}"/>
              </a:ext>
            </a:extLst>
          </p:cNvPr>
          <p:cNvSpPr/>
          <p:nvPr/>
        </p:nvSpPr>
        <p:spPr>
          <a:xfrm>
            <a:off x="190405" y="1352684"/>
            <a:ext cx="2819400" cy="6096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Test the packet against criteria in 1</a:t>
            </a:r>
            <a:r>
              <a:rPr lang="en-US" sz="2000" baseline="30000" dirty="0">
                <a:solidFill>
                  <a:schemeClr val="bg1"/>
                </a:solidFill>
              </a:rPr>
              <a:t>st</a:t>
            </a:r>
            <a:r>
              <a:rPr lang="en-US" sz="2000" dirty="0">
                <a:solidFill>
                  <a:schemeClr val="bg1"/>
                </a:solidFill>
              </a:rPr>
              <a:t> rule </a:t>
            </a:r>
            <a:endParaRPr lang="bg-BG" sz="20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07630D-4807-4917-95BA-8216B45C541A}"/>
              </a:ext>
            </a:extLst>
          </p:cNvPr>
          <p:cNvSpPr/>
          <p:nvPr/>
        </p:nvSpPr>
        <p:spPr>
          <a:xfrm>
            <a:off x="7037069" y="1326107"/>
            <a:ext cx="2224200" cy="63617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Perform action: </a:t>
            </a:r>
            <a:r>
              <a:rPr lang="en-US" sz="2000" b="1" dirty="0">
                <a:solidFill>
                  <a:schemeClr val="accent2"/>
                </a:solidFill>
              </a:rPr>
              <a:t>permit</a:t>
            </a:r>
            <a:r>
              <a:rPr lang="en-US" sz="2000" dirty="0">
                <a:solidFill>
                  <a:schemeClr val="bg2"/>
                </a:solidFill>
              </a:rPr>
              <a:t> OR </a:t>
            </a:r>
            <a:r>
              <a:rPr lang="en-US" sz="2000" b="1" dirty="0">
                <a:solidFill>
                  <a:srgbClr val="FF0000"/>
                </a:solidFill>
              </a:rPr>
              <a:t>deny</a:t>
            </a:r>
            <a:endParaRPr lang="bg-BG" sz="2000" b="1" dirty="0">
              <a:solidFill>
                <a:srgbClr val="FF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8A0816-C32E-49EA-805D-97A16F2725D5}"/>
              </a:ext>
            </a:extLst>
          </p:cNvPr>
          <p:cNvSpPr/>
          <p:nvPr/>
        </p:nvSpPr>
        <p:spPr>
          <a:xfrm>
            <a:off x="10114801" y="1417274"/>
            <a:ext cx="990600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End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F7103A-A7F5-47B3-A555-FB2922898B65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3009805" y="1647553"/>
            <a:ext cx="788764" cy="993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8E7FF5-8052-4554-A9A5-323DE5CE1FA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084569" y="1644196"/>
            <a:ext cx="952500" cy="335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8CC2DE-DD2F-435C-8272-95B10FEDF6AA}"/>
              </a:ext>
            </a:extLst>
          </p:cNvPr>
          <p:cNvSpPr txBox="1"/>
          <p:nvPr/>
        </p:nvSpPr>
        <p:spPr>
          <a:xfrm>
            <a:off x="6171191" y="1268187"/>
            <a:ext cx="553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Yes</a:t>
            </a:r>
            <a:endParaRPr lang="bg-BG" sz="2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FEB51F1-C411-41B1-BF69-82EE7301CE38}"/>
              </a:ext>
            </a:extLst>
          </p:cNvPr>
          <p:cNvSpPr/>
          <p:nvPr/>
        </p:nvSpPr>
        <p:spPr>
          <a:xfrm>
            <a:off x="3531869" y="2321030"/>
            <a:ext cx="2819400" cy="58213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Test the packet against criteria in 2nd rule </a:t>
            </a:r>
            <a:endParaRPr lang="bg-BG" sz="2000" dirty="0">
              <a:solidFill>
                <a:schemeClr val="bg1"/>
              </a:solidFill>
            </a:endParaRP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FAEFC9D3-44D4-41C2-8CE4-41FEF6F49037}"/>
              </a:ext>
            </a:extLst>
          </p:cNvPr>
          <p:cNvSpPr/>
          <p:nvPr/>
        </p:nvSpPr>
        <p:spPr>
          <a:xfrm>
            <a:off x="3798569" y="3124339"/>
            <a:ext cx="2286000" cy="682079"/>
          </a:xfrm>
          <a:prstGeom prst="flowChartDecisi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accent6">
                    <a:lumMod val="10000"/>
                  </a:schemeClr>
                </a:solidFill>
              </a:rPr>
              <a:t>Is there a match?</a:t>
            </a:r>
            <a:endParaRPr lang="bg-BG" sz="1700" dirty="0">
              <a:solidFill>
                <a:schemeClr val="accent6">
                  <a:lumMod val="1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6B87F0-2D72-4D59-BE16-D5C6CD9303E3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4941569" y="2021086"/>
            <a:ext cx="0" cy="299944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F39A58-EAD8-4970-91CC-A96FFD87558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4941569" y="2903161"/>
            <a:ext cx="0" cy="22117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2152D9-0CC3-484E-BD9D-6DA4F8B1E6CC}"/>
              </a:ext>
            </a:extLst>
          </p:cNvPr>
          <p:cNvSpPr txBox="1"/>
          <p:nvPr/>
        </p:nvSpPr>
        <p:spPr>
          <a:xfrm>
            <a:off x="5022317" y="1955615"/>
            <a:ext cx="516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</a:t>
            </a:r>
            <a:endParaRPr lang="bg-BG" sz="2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BE2701C-82BC-47DC-A219-9676F642AFFC}"/>
              </a:ext>
            </a:extLst>
          </p:cNvPr>
          <p:cNvSpPr/>
          <p:nvPr/>
        </p:nvSpPr>
        <p:spPr>
          <a:xfrm>
            <a:off x="10114801" y="3236777"/>
            <a:ext cx="990600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End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6BA552-54E3-44D5-8822-CF13FF8AF63A}"/>
              </a:ext>
            </a:extLst>
          </p:cNvPr>
          <p:cNvSpPr txBox="1"/>
          <p:nvPr/>
        </p:nvSpPr>
        <p:spPr>
          <a:xfrm>
            <a:off x="6183537" y="3052875"/>
            <a:ext cx="553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Yes</a:t>
            </a:r>
            <a:endParaRPr lang="bg-BG" sz="2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95CCBB-6CBC-4362-BACA-7E1098826A02}"/>
              </a:ext>
            </a:extLst>
          </p:cNvPr>
          <p:cNvSpPr/>
          <p:nvPr/>
        </p:nvSpPr>
        <p:spPr>
          <a:xfrm>
            <a:off x="7037069" y="3147289"/>
            <a:ext cx="2224200" cy="63617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Perform action: </a:t>
            </a:r>
            <a:r>
              <a:rPr lang="en-US" sz="2000" b="1" dirty="0">
                <a:solidFill>
                  <a:schemeClr val="accent2"/>
                </a:solidFill>
              </a:rPr>
              <a:t>permit</a:t>
            </a:r>
            <a:r>
              <a:rPr lang="en-US" sz="2000" dirty="0">
                <a:solidFill>
                  <a:schemeClr val="bg2"/>
                </a:solidFill>
              </a:rPr>
              <a:t> OR </a:t>
            </a:r>
            <a:r>
              <a:rPr lang="en-US" sz="2000" b="1" dirty="0">
                <a:solidFill>
                  <a:srgbClr val="FF0000"/>
                </a:solidFill>
              </a:rPr>
              <a:t>deny</a:t>
            </a:r>
            <a:endParaRPr lang="bg-BG" sz="2000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9ED963-8B39-4238-9A20-64874B124E9C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6084569" y="3465378"/>
            <a:ext cx="952500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C689B2-4668-4491-A26A-6EE314150E81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9261269" y="3465377"/>
            <a:ext cx="853532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697809-F365-411C-8DA3-0B1B1500A68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9261269" y="1644196"/>
            <a:ext cx="853532" cy="167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9779AE-F19E-46E3-8184-EC0661984588}"/>
              </a:ext>
            </a:extLst>
          </p:cNvPr>
          <p:cNvSpPr/>
          <p:nvPr/>
        </p:nvSpPr>
        <p:spPr>
          <a:xfrm>
            <a:off x="3531869" y="4208821"/>
            <a:ext cx="2819400" cy="582131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Test the packet against criteria in Nth rule </a:t>
            </a:r>
            <a:endParaRPr lang="bg-BG" sz="20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6FC5F7-1510-4B3C-A1B2-1BB79AC26011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4941569" y="3806418"/>
            <a:ext cx="0" cy="402403"/>
          </a:xfrm>
          <a:prstGeom prst="straightConnector1">
            <a:avLst/>
          </a:prstGeom>
          <a:ln w="254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E44512-073F-4B80-8A0F-51261263BB7A}"/>
              </a:ext>
            </a:extLst>
          </p:cNvPr>
          <p:cNvSpPr txBox="1"/>
          <p:nvPr/>
        </p:nvSpPr>
        <p:spPr>
          <a:xfrm>
            <a:off x="5018942" y="3777934"/>
            <a:ext cx="516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</a:t>
            </a:r>
            <a:endParaRPr lang="bg-BG" sz="2200" dirty="0"/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6072187B-ACBE-4292-9447-E0EE6D453523}"/>
              </a:ext>
            </a:extLst>
          </p:cNvPr>
          <p:cNvSpPr/>
          <p:nvPr/>
        </p:nvSpPr>
        <p:spPr>
          <a:xfrm>
            <a:off x="3798569" y="5024524"/>
            <a:ext cx="2286000" cy="682079"/>
          </a:xfrm>
          <a:prstGeom prst="flowChartDecision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accent6">
                    <a:lumMod val="10000"/>
                  </a:schemeClr>
                </a:solidFill>
              </a:rPr>
              <a:t>Is there a match?</a:t>
            </a:r>
            <a:endParaRPr lang="bg-BG" sz="17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80FF07-ECDA-4F76-81C0-E50EF2D02B6C}"/>
              </a:ext>
            </a:extLst>
          </p:cNvPr>
          <p:cNvSpPr/>
          <p:nvPr/>
        </p:nvSpPr>
        <p:spPr>
          <a:xfrm>
            <a:off x="7037658" y="5056280"/>
            <a:ext cx="2224200" cy="63617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Perform action: </a:t>
            </a:r>
            <a:r>
              <a:rPr lang="en-US" sz="2000" b="1" dirty="0">
                <a:solidFill>
                  <a:schemeClr val="accent2"/>
                </a:solidFill>
              </a:rPr>
              <a:t>permit</a:t>
            </a:r>
            <a:r>
              <a:rPr lang="en-US" sz="2000" dirty="0">
                <a:solidFill>
                  <a:schemeClr val="bg2"/>
                </a:solidFill>
              </a:rPr>
              <a:t> OR </a:t>
            </a:r>
            <a:r>
              <a:rPr lang="en-US" sz="2000" b="1" dirty="0">
                <a:solidFill>
                  <a:srgbClr val="FF0000"/>
                </a:solidFill>
              </a:rPr>
              <a:t>deny</a:t>
            </a:r>
            <a:endParaRPr lang="bg-BG" sz="2000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1935FE-7EA8-4E36-A4A8-29F326F13A6D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4941569" y="4790952"/>
            <a:ext cx="0" cy="233572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DF66A9-B321-4B6F-9DF8-BCFBC0EBF273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6084569" y="5365564"/>
            <a:ext cx="953089" cy="880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5EF38FF-FCBE-4779-BA79-32279298962A}"/>
              </a:ext>
            </a:extLst>
          </p:cNvPr>
          <p:cNvSpPr/>
          <p:nvPr/>
        </p:nvSpPr>
        <p:spPr>
          <a:xfrm>
            <a:off x="10114801" y="5145768"/>
            <a:ext cx="990600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End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07F5CB-172D-49F2-91B3-04B592B44732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9261858" y="5374368"/>
            <a:ext cx="852943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146D2F4-A72D-4AD9-A817-8FEC7099C365}"/>
              </a:ext>
            </a:extLst>
          </p:cNvPr>
          <p:cNvSpPr/>
          <p:nvPr/>
        </p:nvSpPr>
        <p:spPr>
          <a:xfrm>
            <a:off x="3829469" y="6191783"/>
            <a:ext cx="2224200" cy="35335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Packet is denied</a:t>
            </a:r>
            <a:endParaRPr lang="bg-BG" sz="2000" b="1" dirty="0">
              <a:solidFill>
                <a:schemeClr val="bg2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A0D6BE-A020-4655-84B7-FCE54DE6CE4B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>
            <a:off x="4941569" y="5706603"/>
            <a:ext cx="0" cy="48518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76B4EE0-34DA-4721-B24B-0B6BE7E6EBD2}"/>
              </a:ext>
            </a:extLst>
          </p:cNvPr>
          <p:cNvSpPr/>
          <p:nvPr/>
        </p:nvSpPr>
        <p:spPr>
          <a:xfrm>
            <a:off x="10121922" y="6117340"/>
            <a:ext cx="990600" cy="457200"/>
          </a:xfrm>
          <a:prstGeom prst="round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End</a:t>
            </a:r>
            <a:endParaRPr lang="bg-BG" sz="2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3B8F70-281A-447D-845B-211132DABBB3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6053669" y="6345940"/>
            <a:ext cx="4068253" cy="22519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7923CAF-8AD2-4C03-97AB-ABF87623E337}"/>
              </a:ext>
            </a:extLst>
          </p:cNvPr>
          <p:cNvSpPr txBox="1"/>
          <p:nvPr/>
        </p:nvSpPr>
        <p:spPr>
          <a:xfrm>
            <a:off x="6176265" y="4934676"/>
            <a:ext cx="553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Yes</a:t>
            </a:r>
            <a:endParaRPr lang="bg-BG" sz="2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A2170F-BB30-405C-8E0F-6BAA955BF8F7}"/>
              </a:ext>
            </a:extLst>
          </p:cNvPr>
          <p:cNvSpPr txBox="1"/>
          <p:nvPr/>
        </p:nvSpPr>
        <p:spPr>
          <a:xfrm>
            <a:off x="5018942" y="5680778"/>
            <a:ext cx="5164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1637735980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2" grpId="0" animBg="1"/>
      <p:bldP spid="13" grpId="0" animBg="1"/>
      <p:bldP spid="16" grpId="0"/>
      <p:bldP spid="17" grpId="0" animBg="1"/>
      <p:bldP spid="18" grpId="0"/>
      <p:bldP spid="19" grpId="0" animBg="1"/>
      <p:bldP spid="23" grpId="0" animBg="1"/>
      <p:bldP spid="25" grpId="0"/>
      <p:bldP spid="26" grpId="0" animBg="1"/>
      <p:bldP spid="27" grpId="0" animBg="1"/>
      <p:bldP spid="30" grpId="0" animBg="1"/>
      <p:bldP spid="32" grpId="0" animBg="1"/>
      <p:bldP spid="34" grpId="0" animBg="1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A6822-92AA-4244-B198-488A8018A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 Control Lists configuration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6A735-F8CF-44EE-922B-5BBE8C1E76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08491"/>
      </p:ext>
    </p:extLst>
  </p:cSld>
  <p:clrMapOvr>
    <a:masterClrMapping/>
  </p:clrMapOvr>
  <p:transition spd="slow" advClick="0" advTm="5000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9E50F6-A7AB-4E0A-AA60-CBAB15584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 Control Lists configuration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3BEE-2ABC-4727-B4E8-301239E1A79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5633155"/>
            <a:ext cx="12192000" cy="49847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Creating ACLs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4981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ppt/theme/themeOverride2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ppt/theme/themeOverride3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ppt/theme/themeOverride4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ppt/theme/themeOverride5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ppt/theme/themeOverride6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12609</TotalTime>
  <Words>1566</Words>
  <Application>Microsoft Office PowerPoint</Application>
  <PresentationFormat>Широк екран</PresentationFormat>
  <Paragraphs>298</Paragraphs>
  <Slides>45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45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1_SoftUni3_1</vt:lpstr>
      <vt:lpstr>2_SoftUni3_1</vt:lpstr>
      <vt:lpstr>Access Control Lists. Network Address Translation</vt:lpstr>
      <vt:lpstr>Table of Contents</vt:lpstr>
      <vt:lpstr>Презентация на PowerPoint</vt:lpstr>
      <vt:lpstr>What is an ACL?</vt:lpstr>
      <vt:lpstr>Why to implement ACLs?</vt:lpstr>
      <vt:lpstr>ACL types</vt:lpstr>
      <vt:lpstr>ACL process order</vt:lpstr>
      <vt:lpstr>Презентация на PowerPoint</vt:lpstr>
      <vt:lpstr>Презентация на PowerPoint</vt:lpstr>
      <vt:lpstr>Standard ACLs configuration</vt:lpstr>
      <vt:lpstr>ACL process order – example 1 with standard ACL</vt:lpstr>
      <vt:lpstr>ACL process order – example 2 with standard ACL</vt:lpstr>
      <vt:lpstr>ACL process order – example 3 with standard ACL</vt:lpstr>
      <vt:lpstr>ACL process order – example 4 with standard ACL</vt:lpstr>
      <vt:lpstr>ACL process order – example 5 with standard ACL</vt:lpstr>
      <vt:lpstr>ACL process order – example 6 with standard ACL</vt:lpstr>
      <vt:lpstr>Extended ACLs configuration</vt:lpstr>
      <vt:lpstr>ACL process order – example 1 with extended ACL</vt:lpstr>
      <vt:lpstr>ACL process order – example 2 with extended ACL</vt:lpstr>
      <vt:lpstr>Презентация на PowerPoint</vt:lpstr>
      <vt:lpstr>Assigning ACLs</vt:lpstr>
      <vt:lpstr>Assigning ACLs - inbound</vt:lpstr>
      <vt:lpstr>Assigning ACLs - outbound</vt:lpstr>
      <vt:lpstr>Assigning ACLs – best practices</vt:lpstr>
      <vt:lpstr>Assigning ACLs – best practice for standard ACLs</vt:lpstr>
      <vt:lpstr>Assigning ACLs – best practice for extended ACLs</vt:lpstr>
      <vt:lpstr>Презентация на PowerPoint</vt:lpstr>
      <vt:lpstr>What is NAT?</vt:lpstr>
      <vt:lpstr>Why NAT?</vt:lpstr>
      <vt:lpstr>Types of NAT</vt:lpstr>
      <vt:lpstr>Source NAT (SNAT)</vt:lpstr>
      <vt:lpstr>Destination NAT (DNAT)</vt:lpstr>
      <vt:lpstr>Bidirectional NAT</vt:lpstr>
      <vt:lpstr>NAT terminology</vt:lpstr>
      <vt:lpstr>NAT vs PAT</vt:lpstr>
      <vt:lpstr>PAT – example 1</vt:lpstr>
      <vt:lpstr>PAT – example 2</vt:lpstr>
      <vt:lpstr>NAT configuration – define the interfaces</vt:lpstr>
      <vt:lpstr>NAT configuration – define the translations</vt:lpstr>
      <vt:lpstr>Презентация на PowerPoint</vt:lpstr>
      <vt:lpstr>Summary</vt:lpstr>
      <vt:lpstr>Презентация на PowerPoint</vt:lpstr>
      <vt:lpstr>SoftUni Diamond Partners</vt:lpstr>
      <vt:lpstr>Educational Partners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Radoslav Molov</cp:lastModifiedBy>
  <cp:revision>539</cp:revision>
  <dcterms:created xsi:type="dcterms:W3CDTF">2018-05-23T13:08:44Z</dcterms:created>
  <dcterms:modified xsi:type="dcterms:W3CDTF">2022-06-24T11:54:36Z</dcterms:modified>
</cp:coreProperties>
</file>