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8" r:id="rId14"/>
    <p:sldId id="269" r:id="rId15"/>
    <p:sldId id="270" r:id="rId16"/>
    <p:sldId id="271" r:id="rId17"/>
    <p:sldId id="272" r:id="rId18"/>
    <p:sldId id="267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30F36-C3D5-4D27-A7AA-16F6BC9E944B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47A621A6-D6D7-4A7B-8FFB-F99C5F04DEFA}">
      <dgm:prSet phldrT="[Text]"/>
      <dgm:spPr/>
      <dgm:t>
        <a:bodyPr/>
        <a:lstStyle/>
        <a:p>
          <a:r>
            <a:rPr lang="bg-BG" dirty="0"/>
            <a:t>Снимка</a:t>
          </a:r>
        </a:p>
        <a:p>
          <a:r>
            <a:rPr lang="bg-BG" dirty="0"/>
            <a:t>160х160 рх</a:t>
          </a:r>
          <a:endParaRPr lang="en-US" dirty="0"/>
        </a:p>
        <a:p>
          <a:r>
            <a:rPr lang="en-US" dirty="0"/>
            <a:t>Grayscale</a:t>
          </a:r>
        </a:p>
      </dgm:t>
    </dgm:pt>
    <dgm:pt modelId="{46B67701-5115-417A-B4D3-145440236013}" type="parTrans" cxnId="{F256FD01-2CBD-4E33-A329-5EABA3E2E5DE}">
      <dgm:prSet/>
      <dgm:spPr/>
      <dgm:t>
        <a:bodyPr/>
        <a:lstStyle/>
        <a:p>
          <a:endParaRPr lang="en-US"/>
        </a:p>
      </dgm:t>
    </dgm:pt>
    <dgm:pt modelId="{CB0F20B2-EFD3-449D-AB30-799245BB1F37}" type="sibTrans" cxnId="{F256FD01-2CBD-4E33-A329-5EABA3E2E5DE}">
      <dgm:prSet/>
      <dgm:spPr/>
      <dgm:t>
        <a:bodyPr/>
        <a:lstStyle/>
        <a:p>
          <a:endParaRPr lang="en-US"/>
        </a:p>
      </dgm:t>
    </dgm:pt>
    <dgm:pt modelId="{2FF83B33-D653-48EC-B295-378867226E0F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6A4C586E-D79E-43EE-90F4-79EC05B102A6}" type="parTrans" cxnId="{35E41263-29B5-4DF4-A6E5-F652DFCC844E}">
      <dgm:prSet/>
      <dgm:spPr/>
      <dgm:t>
        <a:bodyPr/>
        <a:lstStyle/>
        <a:p>
          <a:endParaRPr lang="en-US"/>
        </a:p>
      </dgm:t>
    </dgm:pt>
    <dgm:pt modelId="{1D5D5603-C36A-4AC2-9B98-4D01D45AD2C3}" type="sibTrans" cxnId="{35E41263-29B5-4DF4-A6E5-F652DFCC844E}">
      <dgm:prSet/>
      <dgm:spPr/>
      <dgm:t>
        <a:bodyPr/>
        <a:lstStyle/>
        <a:p>
          <a:endParaRPr lang="en-US"/>
        </a:p>
      </dgm:t>
    </dgm:pt>
    <dgm:pt modelId="{AF67BAFA-870E-4F0C-8219-BDE7431F622A}">
      <dgm:prSet phldrT="[Text]"/>
      <dgm:spPr/>
      <dgm:t>
        <a:bodyPr/>
        <a:lstStyle/>
        <a:p>
          <a:r>
            <a:rPr lang="bg-BG" dirty="0"/>
            <a:t>Класификация на емоцията</a:t>
          </a:r>
          <a:endParaRPr lang="en-US" dirty="0"/>
        </a:p>
      </dgm:t>
    </dgm:pt>
    <dgm:pt modelId="{D3856F1E-7D9E-4198-8C41-22CC4D6683F5}" type="parTrans" cxnId="{42B194DB-AD27-4BEB-8CAB-38FC39A58DC3}">
      <dgm:prSet/>
      <dgm:spPr/>
      <dgm:t>
        <a:bodyPr/>
        <a:lstStyle/>
        <a:p>
          <a:endParaRPr lang="en-US"/>
        </a:p>
      </dgm:t>
    </dgm:pt>
    <dgm:pt modelId="{7BDD3C46-DEDC-43C3-B32E-F48E63B7CCCF}" type="sibTrans" cxnId="{42B194DB-AD27-4BEB-8CAB-38FC39A58DC3}">
      <dgm:prSet/>
      <dgm:spPr/>
      <dgm:t>
        <a:bodyPr/>
        <a:lstStyle/>
        <a:p>
          <a:endParaRPr lang="en-US"/>
        </a:p>
      </dgm:t>
    </dgm:pt>
    <dgm:pt modelId="{D37EABA8-5F2A-47A9-ADD4-E4D908D45B80}" type="pres">
      <dgm:prSet presAssocID="{42530F36-C3D5-4D27-A7AA-16F6BC9E944B}" presName="Name0" presStyleCnt="0">
        <dgm:presLayoutVars>
          <dgm:dir/>
          <dgm:animLvl val="lvl"/>
          <dgm:resizeHandles val="exact"/>
        </dgm:presLayoutVars>
      </dgm:prSet>
      <dgm:spPr/>
    </dgm:pt>
    <dgm:pt modelId="{ABA68E5C-CB89-4EBC-9BBB-0C8433658DF6}" type="pres">
      <dgm:prSet presAssocID="{47A621A6-D6D7-4A7B-8FFB-F99C5F04DEFA}" presName="parTxOnly" presStyleLbl="node1" presStyleIdx="0" presStyleCnt="3" custLinFactNeighborX="3016">
        <dgm:presLayoutVars>
          <dgm:chMax val="0"/>
          <dgm:chPref val="0"/>
          <dgm:bulletEnabled val="1"/>
        </dgm:presLayoutVars>
      </dgm:prSet>
      <dgm:spPr/>
    </dgm:pt>
    <dgm:pt modelId="{59829617-F69A-43CC-AC6C-9FE393D1034E}" type="pres">
      <dgm:prSet presAssocID="{CB0F20B2-EFD3-449D-AB30-799245BB1F37}" presName="parTxOnlySpace" presStyleCnt="0"/>
      <dgm:spPr/>
    </dgm:pt>
    <dgm:pt modelId="{FCFAC10B-17F4-4B57-AFFB-CE49813A1B64}" type="pres">
      <dgm:prSet presAssocID="{2FF83B33-D653-48EC-B295-378867226E0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D6B9578-A053-49C6-870E-D9D3A25CE648}" type="pres">
      <dgm:prSet presAssocID="{1D5D5603-C36A-4AC2-9B98-4D01D45AD2C3}" presName="parTxOnlySpace" presStyleCnt="0"/>
      <dgm:spPr/>
    </dgm:pt>
    <dgm:pt modelId="{37CD082F-18F1-4B69-BE87-1CE2C46F7916}" type="pres">
      <dgm:prSet presAssocID="{AF67BAFA-870E-4F0C-8219-BDE7431F622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256FD01-2CBD-4E33-A329-5EABA3E2E5DE}" srcId="{42530F36-C3D5-4D27-A7AA-16F6BC9E944B}" destId="{47A621A6-D6D7-4A7B-8FFB-F99C5F04DEFA}" srcOrd="0" destOrd="0" parTransId="{46B67701-5115-417A-B4D3-145440236013}" sibTransId="{CB0F20B2-EFD3-449D-AB30-799245BB1F37}"/>
    <dgm:cxn modelId="{D9938C3D-9943-476B-8627-3481550E0434}" type="presOf" srcId="{AF67BAFA-870E-4F0C-8219-BDE7431F622A}" destId="{37CD082F-18F1-4B69-BE87-1CE2C46F7916}" srcOrd="0" destOrd="0" presId="urn:microsoft.com/office/officeart/2005/8/layout/chevron1"/>
    <dgm:cxn modelId="{35E41263-29B5-4DF4-A6E5-F652DFCC844E}" srcId="{42530F36-C3D5-4D27-A7AA-16F6BC9E944B}" destId="{2FF83B33-D653-48EC-B295-378867226E0F}" srcOrd="1" destOrd="0" parTransId="{6A4C586E-D79E-43EE-90F4-79EC05B102A6}" sibTransId="{1D5D5603-C36A-4AC2-9B98-4D01D45AD2C3}"/>
    <dgm:cxn modelId="{50FF914C-3087-48C7-BDF8-01777293BD9F}" type="presOf" srcId="{47A621A6-D6D7-4A7B-8FFB-F99C5F04DEFA}" destId="{ABA68E5C-CB89-4EBC-9BBB-0C8433658DF6}" srcOrd="0" destOrd="0" presId="urn:microsoft.com/office/officeart/2005/8/layout/chevron1"/>
    <dgm:cxn modelId="{F3BC1687-43FA-452E-BCD4-A105CBB50300}" type="presOf" srcId="{42530F36-C3D5-4D27-A7AA-16F6BC9E944B}" destId="{D37EABA8-5F2A-47A9-ADD4-E4D908D45B80}" srcOrd="0" destOrd="0" presId="urn:microsoft.com/office/officeart/2005/8/layout/chevron1"/>
    <dgm:cxn modelId="{42B194DB-AD27-4BEB-8CAB-38FC39A58DC3}" srcId="{42530F36-C3D5-4D27-A7AA-16F6BC9E944B}" destId="{AF67BAFA-870E-4F0C-8219-BDE7431F622A}" srcOrd="2" destOrd="0" parTransId="{D3856F1E-7D9E-4198-8C41-22CC4D6683F5}" sibTransId="{7BDD3C46-DEDC-43C3-B32E-F48E63B7CCCF}"/>
    <dgm:cxn modelId="{6A9093DC-4804-4451-BE7C-729F4FC5E56D}" type="presOf" srcId="{2FF83B33-D653-48EC-B295-378867226E0F}" destId="{FCFAC10B-17F4-4B57-AFFB-CE49813A1B64}" srcOrd="0" destOrd="0" presId="urn:microsoft.com/office/officeart/2005/8/layout/chevron1"/>
    <dgm:cxn modelId="{6A27EA2D-F8C2-4DD9-AD9F-43E4E2221AE8}" type="presParOf" srcId="{D37EABA8-5F2A-47A9-ADD4-E4D908D45B80}" destId="{ABA68E5C-CB89-4EBC-9BBB-0C8433658DF6}" srcOrd="0" destOrd="0" presId="urn:microsoft.com/office/officeart/2005/8/layout/chevron1"/>
    <dgm:cxn modelId="{5560E9D9-66FF-4EB0-AF53-8781730DBE55}" type="presParOf" srcId="{D37EABA8-5F2A-47A9-ADD4-E4D908D45B80}" destId="{59829617-F69A-43CC-AC6C-9FE393D1034E}" srcOrd="1" destOrd="0" presId="urn:microsoft.com/office/officeart/2005/8/layout/chevron1"/>
    <dgm:cxn modelId="{9C55F265-EBE1-4E3C-9870-74AE0140789C}" type="presParOf" srcId="{D37EABA8-5F2A-47A9-ADD4-E4D908D45B80}" destId="{FCFAC10B-17F4-4B57-AFFB-CE49813A1B64}" srcOrd="2" destOrd="0" presId="urn:microsoft.com/office/officeart/2005/8/layout/chevron1"/>
    <dgm:cxn modelId="{09AD1F9D-8389-4C1F-9312-E4F520BF492C}" type="presParOf" srcId="{D37EABA8-5F2A-47A9-ADD4-E4D908D45B80}" destId="{2D6B9578-A053-49C6-870E-D9D3A25CE648}" srcOrd="3" destOrd="0" presId="urn:microsoft.com/office/officeart/2005/8/layout/chevron1"/>
    <dgm:cxn modelId="{CC632838-7678-4E42-A545-1A2D9F484E91}" type="presParOf" srcId="{D37EABA8-5F2A-47A9-ADD4-E4D908D45B80}" destId="{37CD082F-18F1-4B69-BE87-1CE2C46F791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30F36-C3D5-4D27-A7AA-16F6BC9E944B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47A621A6-D6D7-4A7B-8FFB-F99C5F04DEFA}">
      <dgm:prSet phldrT="[Text]"/>
      <dgm:spPr/>
      <dgm:t>
        <a:bodyPr/>
        <a:lstStyle/>
        <a:p>
          <a:r>
            <a:rPr lang="bg-BG" dirty="0"/>
            <a:t>Снимка</a:t>
          </a:r>
        </a:p>
        <a:p>
          <a:r>
            <a:rPr lang="bg-BG" dirty="0"/>
            <a:t>160х160 рх </a:t>
          </a:r>
          <a:r>
            <a:rPr lang="en-US" dirty="0"/>
            <a:t>Grayscale</a:t>
          </a:r>
        </a:p>
      </dgm:t>
    </dgm:pt>
    <dgm:pt modelId="{46B67701-5115-417A-B4D3-145440236013}" type="parTrans" cxnId="{F256FD01-2CBD-4E33-A329-5EABA3E2E5DE}">
      <dgm:prSet/>
      <dgm:spPr/>
      <dgm:t>
        <a:bodyPr/>
        <a:lstStyle/>
        <a:p>
          <a:endParaRPr lang="en-US"/>
        </a:p>
      </dgm:t>
    </dgm:pt>
    <dgm:pt modelId="{CB0F20B2-EFD3-449D-AB30-799245BB1F37}" type="sibTrans" cxnId="{F256FD01-2CBD-4E33-A329-5EABA3E2E5DE}">
      <dgm:prSet/>
      <dgm:spPr/>
      <dgm:t>
        <a:bodyPr/>
        <a:lstStyle/>
        <a:p>
          <a:endParaRPr lang="en-US"/>
        </a:p>
      </dgm:t>
    </dgm:pt>
    <dgm:pt modelId="{2FF83B33-D653-48EC-B295-378867226E0F}">
      <dgm:prSet phldrT="[Text]"/>
      <dgm:spPr/>
      <dgm:t>
        <a:bodyPr/>
        <a:lstStyle/>
        <a:p>
          <a:r>
            <a:rPr lang="en-US" dirty="0"/>
            <a:t>CNN</a:t>
          </a:r>
        </a:p>
        <a:p>
          <a:r>
            <a:rPr lang="bg-BG" dirty="0"/>
            <a:t>Изход: 68 опорни точки</a:t>
          </a:r>
          <a:endParaRPr lang="en-US" dirty="0"/>
        </a:p>
      </dgm:t>
    </dgm:pt>
    <dgm:pt modelId="{6A4C586E-D79E-43EE-90F4-79EC05B102A6}" type="parTrans" cxnId="{35E41263-29B5-4DF4-A6E5-F652DFCC844E}">
      <dgm:prSet/>
      <dgm:spPr/>
      <dgm:t>
        <a:bodyPr/>
        <a:lstStyle/>
        <a:p>
          <a:endParaRPr lang="en-US"/>
        </a:p>
      </dgm:t>
    </dgm:pt>
    <dgm:pt modelId="{1D5D5603-C36A-4AC2-9B98-4D01D45AD2C3}" type="sibTrans" cxnId="{35E41263-29B5-4DF4-A6E5-F652DFCC844E}">
      <dgm:prSet/>
      <dgm:spPr/>
      <dgm:t>
        <a:bodyPr/>
        <a:lstStyle/>
        <a:p>
          <a:endParaRPr lang="en-US"/>
        </a:p>
      </dgm:t>
    </dgm:pt>
    <dgm:pt modelId="{AF67BAFA-870E-4F0C-8219-BDE7431F622A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D3856F1E-7D9E-4198-8C41-22CC4D6683F5}" type="parTrans" cxnId="{42B194DB-AD27-4BEB-8CAB-38FC39A58DC3}">
      <dgm:prSet/>
      <dgm:spPr/>
      <dgm:t>
        <a:bodyPr/>
        <a:lstStyle/>
        <a:p>
          <a:endParaRPr lang="en-US"/>
        </a:p>
      </dgm:t>
    </dgm:pt>
    <dgm:pt modelId="{7BDD3C46-DEDC-43C3-B32E-F48E63B7CCCF}" type="sibTrans" cxnId="{42B194DB-AD27-4BEB-8CAB-38FC39A58DC3}">
      <dgm:prSet/>
      <dgm:spPr/>
      <dgm:t>
        <a:bodyPr/>
        <a:lstStyle/>
        <a:p>
          <a:endParaRPr lang="en-US"/>
        </a:p>
      </dgm:t>
    </dgm:pt>
    <dgm:pt modelId="{27EC4BF6-78C6-46DB-B47B-DFA168D50EE8}">
      <dgm:prSet/>
      <dgm:spPr/>
      <dgm:t>
        <a:bodyPr/>
        <a:lstStyle/>
        <a:p>
          <a:r>
            <a:rPr lang="bg-BG" dirty="0"/>
            <a:t>Класификация на емоцията</a:t>
          </a:r>
          <a:endParaRPr lang="en-US" dirty="0"/>
        </a:p>
      </dgm:t>
    </dgm:pt>
    <dgm:pt modelId="{BCE9F78F-4627-4AD5-BB19-588BB49D8C9A}" type="parTrans" cxnId="{2EC47EF2-37AF-4EC4-B475-211F3476B757}">
      <dgm:prSet/>
      <dgm:spPr/>
      <dgm:t>
        <a:bodyPr/>
        <a:lstStyle/>
        <a:p>
          <a:endParaRPr lang="en-US"/>
        </a:p>
      </dgm:t>
    </dgm:pt>
    <dgm:pt modelId="{A78A0C4A-DCE2-44F2-A102-44E76E73C025}" type="sibTrans" cxnId="{2EC47EF2-37AF-4EC4-B475-211F3476B757}">
      <dgm:prSet/>
      <dgm:spPr/>
      <dgm:t>
        <a:bodyPr/>
        <a:lstStyle/>
        <a:p>
          <a:endParaRPr lang="en-US"/>
        </a:p>
      </dgm:t>
    </dgm:pt>
    <dgm:pt modelId="{D37EABA8-5F2A-47A9-ADD4-E4D908D45B80}" type="pres">
      <dgm:prSet presAssocID="{42530F36-C3D5-4D27-A7AA-16F6BC9E944B}" presName="Name0" presStyleCnt="0">
        <dgm:presLayoutVars>
          <dgm:dir/>
          <dgm:animLvl val="lvl"/>
          <dgm:resizeHandles val="exact"/>
        </dgm:presLayoutVars>
      </dgm:prSet>
      <dgm:spPr/>
    </dgm:pt>
    <dgm:pt modelId="{ABA68E5C-CB89-4EBC-9BBB-0C8433658DF6}" type="pres">
      <dgm:prSet presAssocID="{47A621A6-D6D7-4A7B-8FFB-F99C5F04DEF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829617-F69A-43CC-AC6C-9FE393D1034E}" type="pres">
      <dgm:prSet presAssocID="{CB0F20B2-EFD3-449D-AB30-799245BB1F37}" presName="parTxOnlySpace" presStyleCnt="0"/>
      <dgm:spPr/>
    </dgm:pt>
    <dgm:pt modelId="{FCFAC10B-17F4-4B57-AFFB-CE49813A1B64}" type="pres">
      <dgm:prSet presAssocID="{2FF83B33-D653-48EC-B295-378867226E0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6B9578-A053-49C6-870E-D9D3A25CE648}" type="pres">
      <dgm:prSet presAssocID="{1D5D5603-C36A-4AC2-9B98-4D01D45AD2C3}" presName="parTxOnlySpace" presStyleCnt="0"/>
      <dgm:spPr/>
    </dgm:pt>
    <dgm:pt modelId="{37CD082F-18F1-4B69-BE87-1CE2C46F7916}" type="pres">
      <dgm:prSet presAssocID="{AF67BAFA-870E-4F0C-8219-BDE7431F622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50A103-438F-48F7-8D84-BDAEFF39C5C3}" type="pres">
      <dgm:prSet presAssocID="{7BDD3C46-DEDC-43C3-B32E-F48E63B7CCCF}" presName="parTxOnlySpace" presStyleCnt="0"/>
      <dgm:spPr/>
    </dgm:pt>
    <dgm:pt modelId="{1AA47B70-8789-488B-A2EE-351D399BE67C}" type="pres">
      <dgm:prSet presAssocID="{27EC4BF6-78C6-46DB-B47B-DFA168D50EE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56FD01-2CBD-4E33-A329-5EABA3E2E5DE}" srcId="{42530F36-C3D5-4D27-A7AA-16F6BC9E944B}" destId="{47A621A6-D6D7-4A7B-8FFB-F99C5F04DEFA}" srcOrd="0" destOrd="0" parTransId="{46B67701-5115-417A-B4D3-145440236013}" sibTransId="{CB0F20B2-EFD3-449D-AB30-799245BB1F37}"/>
    <dgm:cxn modelId="{12832610-3617-4889-A0E0-AB481B0FA236}" type="presOf" srcId="{27EC4BF6-78C6-46DB-B47B-DFA168D50EE8}" destId="{1AA47B70-8789-488B-A2EE-351D399BE67C}" srcOrd="0" destOrd="0" presId="urn:microsoft.com/office/officeart/2005/8/layout/chevron1"/>
    <dgm:cxn modelId="{D9938C3D-9943-476B-8627-3481550E0434}" type="presOf" srcId="{AF67BAFA-870E-4F0C-8219-BDE7431F622A}" destId="{37CD082F-18F1-4B69-BE87-1CE2C46F7916}" srcOrd="0" destOrd="0" presId="urn:microsoft.com/office/officeart/2005/8/layout/chevron1"/>
    <dgm:cxn modelId="{35E41263-29B5-4DF4-A6E5-F652DFCC844E}" srcId="{42530F36-C3D5-4D27-A7AA-16F6BC9E944B}" destId="{2FF83B33-D653-48EC-B295-378867226E0F}" srcOrd="1" destOrd="0" parTransId="{6A4C586E-D79E-43EE-90F4-79EC05B102A6}" sibTransId="{1D5D5603-C36A-4AC2-9B98-4D01D45AD2C3}"/>
    <dgm:cxn modelId="{50FF914C-3087-48C7-BDF8-01777293BD9F}" type="presOf" srcId="{47A621A6-D6D7-4A7B-8FFB-F99C5F04DEFA}" destId="{ABA68E5C-CB89-4EBC-9BBB-0C8433658DF6}" srcOrd="0" destOrd="0" presId="urn:microsoft.com/office/officeart/2005/8/layout/chevron1"/>
    <dgm:cxn modelId="{F3BC1687-43FA-452E-BCD4-A105CBB50300}" type="presOf" srcId="{42530F36-C3D5-4D27-A7AA-16F6BC9E944B}" destId="{D37EABA8-5F2A-47A9-ADD4-E4D908D45B80}" srcOrd="0" destOrd="0" presId="urn:microsoft.com/office/officeart/2005/8/layout/chevron1"/>
    <dgm:cxn modelId="{42B194DB-AD27-4BEB-8CAB-38FC39A58DC3}" srcId="{42530F36-C3D5-4D27-A7AA-16F6BC9E944B}" destId="{AF67BAFA-870E-4F0C-8219-BDE7431F622A}" srcOrd="2" destOrd="0" parTransId="{D3856F1E-7D9E-4198-8C41-22CC4D6683F5}" sibTransId="{7BDD3C46-DEDC-43C3-B32E-F48E63B7CCCF}"/>
    <dgm:cxn modelId="{6A9093DC-4804-4451-BE7C-729F4FC5E56D}" type="presOf" srcId="{2FF83B33-D653-48EC-B295-378867226E0F}" destId="{FCFAC10B-17F4-4B57-AFFB-CE49813A1B64}" srcOrd="0" destOrd="0" presId="urn:microsoft.com/office/officeart/2005/8/layout/chevron1"/>
    <dgm:cxn modelId="{2EC47EF2-37AF-4EC4-B475-211F3476B757}" srcId="{42530F36-C3D5-4D27-A7AA-16F6BC9E944B}" destId="{27EC4BF6-78C6-46DB-B47B-DFA168D50EE8}" srcOrd="3" destOrd="0" parTransId="{BCE9F78F-4627-4AD5-BB19-588BB49D8C9A}" sibTransId="{A78A0C4A-DCE2-44F2-A102-44E76E73C025}"/>
    <dgm:cxn modelId="{6A27EA2D-F8C2-4DD9-AD9F-43E4E2221AE8}" type="presParOf" srcId="{D37EABA8-5F2A-47A9-ADD4-E4D908D45B80}" destId="{ABA68E5C-CB89-4EBC-9BBB-0C8433658DF6}" srcOrd="0" destOrd="0" presId="urn:microsoft.com/office/officeart/2005/8/layout/chevron1"/>
    <dgm:cxn modelId="{5560E9D9-66FF-4EB0-AF53-8781730DBE55}" type="presParOf" srcId="{D37EABA8-5F2A-47A9-ADD4-E4D908D45B80}" destId="{59829617-F69A-43CC-AC6C-9FE393D1034E}" srcOrd="1" destOrd="0" presId="urn:microsoft.com/office/officeart/2005/8/layout/chevron1"/>
    <dgm:cxn modelId="{9C55F265-EBE1-4E3C-9870-74AE0140789C}" type="presParOf" srcId="{D37EABA8-5F2A-47A9-ADD4-E4D908D45B80}" destId="{FCFAC10B-17F4-4B57-AFFB-CE49813A1B64}" srcOrd="2" destOrd="0" presId="urn:microsoft.com/office/officeart/2005/8/layout/chevron1"/>
    <dgm:cxn modelId="{09AD1F9D-8389-4C1F-9312-E4F520BF492C}" type="presParOf" srcId="{D37EABA8-5F2A-47A9-ADD4-E4D908D45B80}" destId="{2D6B9578-A053-49C6-870E-D9D3A25CE648}" srcOrd="3" destOrd="0" presId="urn:microsoft.com/office/officeart/2005/8/layout/chevron1"/>
    <dgm:cxn modelId="{CC632838-7678-4E42-A545-1A2D9F484E91}" type="presParOf" srcId="{D37EABA8-5F2A-47A9-ADD4-E4D908D45B80}" destId="{37CD082F-18F1-4B69-BE87-1CE2C46F7916}" srcOrd="4" destOrd="0" presId="urn:microsoft.com/office/officeart/2005/8/layout/chevron1"/>
    <dgm:cxn modelId="{F06B0FE9-CA2F-4647-BCC8-6EF370FD57C7}" type="presParOf" srcId="{D37EABA8-5F2A-47A9-ADD4-E4D908D45B80}" destId="{FD50A103-438F-48F7-8D84-BDAEFF39C5C3}" srcOrd="5" destOrd="0" presId="urn:microsoft.com/office/officeart/2005/8/layout/chevron1"/>
    <dgm:cxn modelId="{E1B896A7-8CF3-4E17-8E35-C8D462281620}" type="presParOf" srcId="{D37EABA8-5F2A-47A9-ADD4-E4D908D45B80}" destId="{1AA47B70-8789-488B-A2EE-351D399BE67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68E5C-CB89-4EBC-9BBB-0C8433658DF6}">
      <dsp:nvSpPr>
        <dsp:cNvPr id="0" name=""/>
        <dsp:cNvSpPr/>
      </dsp:nvSpPr>
      <dsp:spPr>
        <a:xfrm>
          <a:off x="10161" y="130735"/>
          <a:ext cx="2648324" cy="10593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Снимка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160х160 рх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Grayscale</a:t>
          </a:r>
        </a:p>
      </dsp:txBody>
      <dsp:txXfrm>
        <a:off x="539826" y="130735"/>
        <a:ext cx="1588995" cy="1059329"/>
      </dsp:txXfrm>
    </dsp:sp>
    <dsp:sp modelId="{FCFAC10B-17F4-4B57-AFFB-CE49813A1B64}">
      <dsp:nvSpPr>
        <dsp:cNvPr id="0" name=""/>
        <dsp:cNvSpPr/>
      </dsp:nvSpPr>
      <dsp:spPr>
        <a:xfrm>
          <a:off x="2385666" y="130735"/>
          <a:ext cx="2648324" cy="10593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CNN</a:t>
          </a:r>
        </a:p>
      </dsp:txBody>
      <dsp:txXfrm>
        <a:off x="2915331" y="130735"/>
        <a:ext cx="1588995" cy="1059329"/>
      </dsp:txXfrm>
    </dsp:sp>
    <dsp:sp modelId="{37CD082F-18F1-4B69-BE87-1CE2C46F7916}">
      <dsp:nvSpPr>
        <dsp:cNvPr id="0" name=""/>
        <dsp:cNvSpPr/>
      </dsp:nvSpPr>
      <dsp:spPr>
        <a:xfrm>
          <a:off x="4769158" y="130735"/>
          <a:ext cx="2648324" cy="10593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Класификация на емоцията</a:t>
          </a:r>
          <a:endParaRPr lang="en-US" sz="1700" kern="1200" dirty="0"/>
        </a:p>
      </dsp:txBody>
      <dsp:txXfrm>
        <a:off x="5298823" y="130735"/>
        <a:ext cx="1588995" cy="1059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68E5C-CB89-4EBC-9BBB-0C8433658DF6}">
      <dsp:nvSpPr>
        <dsp:cNvPr id="0" name=""/>
        <dsp:cNvSpPr/>
      </dsp:nvSpPr>
      <dsp:spPr>
        <a:xfrm>
          <a:off x="4360" y="152688"/>
          <a:ext cx="2538557" cy="101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Снимка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160х160 рх </a:t>
          </a:r>
          <a:r>
            <a:rPr lang="en-US" sz="1600" kern="1200" dirty="0"/>
            <a:t>Grayscale</a:t>
          </a:r>
        </a:p>
      </dsp:txBody>
      <dsp:txXfrm>
        <a:off x="512072" y="152688"/>
        <a:ext cx="1523134" cy="1015423"/>
      </dsp:txXfrm>
    </dsp:sp>
    <dsp:sp modelId="{FCFAC10B-17F4-4B57-AFFB-CE49813A1B64}">
      <dsp:nvSpPr>
        <dsp:cNvPr id="0" name=""/>
        <dsp:cNvSpPr/>
      </dsp:nvSpPr>
      <dsp:spPr>
        <a:xfrm>
          <a:off x="2289063" y="152688"/>
          <a:ext cx="2538557" cy="101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CNN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Изход: 68 опорни точки</a:t>
          </a:r>
          <a:endParaRPr lang="en-US" sz="1600" kern="1200" dirty="0"/>
        </a:p>
      </dsp:txBody>
      <dsp:txXfrm>
        <a:off x="2796775" y="152688"/>
        <a:ext cx="1523134" cy="1015423"/>
      </dsp:txXfrm>
    </dsp:sp>
    <dsp:sp modelId="{37CD082F-18F1-4B69-BE87-1CE2C46F7916}">
      <dsp:nvSpPr>
        <dsp:cNvPr id="0" name=""/>
        <dsp:cNvSpPr/>
      </dsp:nvSpPr>
      <dsp:spPr>
        <a:xfrm>
          <a:off x="4573765" y="152688"/>
          <a:ext cx="2538557" cy="101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SVM</a:t>
          </a:r>
        </a:p>
      </dsp:txBody>
      <dsp:txXfrm>
        <a:off x="5081477" y="152688"/>
        <a:ext cx="1523134" cy="1015423"/>
      </dsp:txXfrm>
    </dsp:sp>
    <dsp:sp modelId="{1AA47B70-8789-488B-A2EE-351D399BE67C}">
      <dsp:nvSpPr>
        <dsp:cNvPr id="0" name=""/>
        <dsp:cNvSpPr/>
      </dsp:nvSpPr>
      <dsp:spPr>
        <a:xfrm>
          <a:off x="6858467" y="152688"/>
          <a:ext cx="2538557" cy="10154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Класификация на емоцията</a:t>
          </a:r>
          <a:endParaRPr lang="en-US" sz="1600" kern="1200" dirty="0"/>
        </a:p>
      </dsp:txBody>
      <dsp:txXfrm>
        <a:off x="7366179" y="152688"/>
        <a:ext cx="1523134" cy="101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07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8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C7B8-C3C4-4CF5-8659-7693DB6123C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BF410C-2D0C-40D8-ABCA-962B58000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D2E76-DDEB-4AC7-AA57-E1498DB5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6000">
                <a:solidFill>
                  <a:srgbClr val="FFFFFF"/>
                </a:solidFill>
              </a:rPr>
              <a:t>Разпознаване на емоции на лица 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98DD-3777-4E8F-961B-8CCC3D0A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312" y="4121916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rgbClr val="FFFFFF">
                    <a:alpha val="70000"/>
                  </a:srgbClr>
                </a:solidFill>
              </a:rPr>
              <a:t>Дипломант - Щилиян Александров Узунов ФН 24676</a:t>
            </a:r>
          </a:p>
          <a:p>
            <a:pPr algn="l"/>
            <a:r>
              <a:rPr lang="bg-BG" dirty="0">
                <a:solidFill>
                  <a:srgbClr val="FFFFFF">
                    <a:alpha val="70000"/>
                  </a:srgbClr>
                </a:solidFill>
              </a:rPr>
              <a:t>Ръководител – доц. Д-р Валерия Симеонова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4F3DA-CAC2-4BA8-9C1D-401DB2FE9743}"/>
              </a:ext>
            </a:extLst>
          </p:cNvPr>
          <p:cNvSpPr txBox="1"/>
          <p:nvPr/>
        </p:nvSpPr>
        <p:spPr>
          <a:xfrm>
            <a:off x="4415961" y="1020871"/>
            <a:ext cx="541205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dirty="0"/>
              <a:t>Софийски Университет „Св. Климент Охридски“</a:t>
            </a:r>
          </a:p>
          <a:p>
            <a:pPr algn="ctr">
              <a:spcAft>
                <a:spcPts val="600"/>
              </a:spcAft>
            </a:pPr>
            <a:r>
              <a:rPr lang="bg-BG" dirty="0"/>
              <a:t>Факултет по математика и информатика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8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8F3B-E437-4A66-9259-1F6964A5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между целеви функции за Модел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39B0-BD4C-4B6D-8FA4-195320AB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1610"/>
            <a:ext cx="4596002" cy="388077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Средна квадратична грешка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За този тип целева функция всички опорни точки са със равни тегла, но в действителност някои точки са по-важни от други, и това не може да бъде адресирано използвайки </a:t>
            </a:r>
            <a:r>
              <a:rPr lang="en-US" dirty="0"/>
              <a:t>MSE.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B783B-02E0-4878-90A9-5C69F0F1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71775"/>
            <a:ext cx="47879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0BB24-64B2-4E96-B96F-C4661E969298}"/>
              </a:ext>
            </a:extLst>
          </p:cNvPr>
          <p:cNvSpPr txBox="1">
            <a:spLocks/>
          </p:cNvSpPr>
          <p:nvPr/>
        </p:nvSpPr>
        <p:spPr>
          <a:xfrm>
            <a:off x="6096000" y="2231609"/>
            <a:ext cx="5915025" cy="74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bg-BG" dirty="0"/>
              <a:t>Собствено разработена</a:t>
            </a:r>
            <a:r>
              <a:rPr lang="en-US" dirty="0"/>
              <a:t> </a:t>
            </a:r>
            <a:r>
              <a:rPr lang="bg-BG" dirty="0"/>
              <a:t>целева функция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10B99-AEB7-417E-BC51-4CC11135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0702"/>
            <a:ext cx="2775626" cy="2723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0C6A5-18B7-490A-A248-6D8DEB456545}"/>
              </a:ext>
            </a:extLst>
          </p:cNvPr>
          <p:cNvSpPr txBox="1"/>
          <p:nvPr/>
        </p:nvSpPr>
        <p:spPr>
          <a:xfrm>
            <a:off x="9072918" y="2771775"/>
            <a:ext cx="2441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Точките имат различни тегла, спрямо позицията им на лицето.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1 – всички точки извън зелената зона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2 – всички точки вътре в зелената зона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4 – всички точки оградени с червено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9EC8-EF7C-4DF1-9AFB-96555D85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7" y="837817"/>
            <a:ext cx="8596668" cy="3880773"/>
          </a:xfrm>
        </p:spPr>
        <p:txBody>
          <a:bodyPr/>
          <a:lstStyle/>
          <a:p>
            <a:r>
              <a:rPr lang="bg-BG" dirty="0"/>
              <a:t>Направените експерименти за избор на целва функция са на база на крайната точност на класификация – т.е. След като се минат и 4те етапа </a:t>
            </a:r>
            <a:br>
              <a:rPr lang="en-US" dirty="0"/>
            </a:br>
            <a:r>
              <a:rPr lang="bg-BG" dirty="0"/>
              <a:t>вход -&gt; </a:t>
            </a:r>
            <a:r>
              <a:rPr lang="en-US" dirty="0"/>
              <a:t>CNN </a:t>
            </a:r>
            <a:r>
              <a:rPr lang="bg-BG" dirty="0"/>
              <a:t>-&gt; </a:t>
            </a:r>
            <a:r>
              <a:rPr lang="en-US" dirty="0"/>
              <a:t>SVM -&gt; </a:t>
            </a:r>
            <a:r>
              <a:rPr lang="bg-BG" dirty="0"/>
              <a:t>изход</a:t>
            </a:r>
          </a:p>
          <a:p>
            <a:r>
              <a:rPr lang="ru-RU" dirty="0"/>
              <a:t>Успеваемост целева функция MSE: 77% </a:t>
            </a:r>
          </a:p>
          <a:p>
            <a:r>
              <a:rPr lang="bg-BG" dirty="0"/>
              <a:t>Успеваемост </a:t>
            </a:r>
            <a:r>
              <a:rPr lang="en-US" dirty="0"/>
              <a:t>custom </a:t>
            </a:r>
            <a:r>
              <a:rPr lang="bg-BG" dirty="0"/>
              <a:t>функция: 81.725%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6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D779-0727-475F-BACC-1FAE1348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Обучение на моделите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95A1-F53C-4002-BB50-361E290D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0996" cy="388077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Модел 1:</a:t>
            </a:r>
          </a:p>
          <a:p>
            <a:r>
              <a:rPr lang="bg-BG" dirty="0"/>
              <a:t>15 епохи</a:t>
            </a:r>
            <a:endParaRPr lang="en-US" dirty="0"/>
          </a:p>
          <a:p>
            <a:r>
              <a:rPr lang="bg-BG" dirty="0"/>
              <a:t>Около 1500 обучаващи примера</a:t>
            </a:r>
          </a:p>
          <a:p>
            <a:r>
              <a:rPr lang="en-US" dirty="0"/>
              <a:t>Batch Size 32</a:t>
            </a:r>
          </a:p>
          <a:p>
            <a:r>
              <a:rPr lang="bg-BG" dirty="0"/>
              <a:t>Проблем със </a:t>
            </a:r>
            <a:r>
              <a:rPr lang="en-US" dirty="0"/>
              <a:t>Learning Rate-a</a:t>
            </a:r>
          </a:p>
          <a:p>
            <a:r>
              <a:rPr lang="bg-BG" dirty="0"/>
              <a:t>Време </a:t>
            </a:r>
            <a:r>
              <a:rPr lang="en-US" dirty="0"/>
              <a:t>~ 1</a:t>
            </a:r>
            <a:r>
              <a:rPr lang="bg-BG" dirty="0"/>
              <a:t>час </a:t>
            </a:r>
            <a:r>
              <a:rPr lang="en-US" dirty="0"/>
              <a:t>@ 4GB GPU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A23A6-52FE-4AFE-993A-0B5A3F6F7B56}"/>
              </a:ext>
            </a:extLst>
          </p:cNvPr>
          <p:cNvSpPr txBox="1">
            <a:spLocks/>
          </p:cNvSpPr>
          <p:nvPr/>
        </p:nvSpPr>
        <p:spPr>
          <a:xfrm>
            <a:off x="4838330" y="2160588"/>
            <a:ext cx="416099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bg-BG" dirty="0"/>
              <a:t>Модел </a:t>
            </a:r>
            <a:r>
              <a:rPr lang="en-US" dirty="0"/>
              <a:t>2</a:t>
            </a:r>
            <a:r>
              <a:rPr lang="bg-BG" dirty="0"/>
              <a:t>:</a:t>
            </a:r>
          </a:p>
          <a:p>
            <a:r>
              <a:rPr lang="en-US" dirty="0"/>
              <a:t>2</a:t>
            </a:r>
            <a:r>
              <a:rPr lang="bg-BG" dirty="0"/>
              <a:t>5 епохи</a:t>
            </a:r>
            <a:endParaRPr lang="en-US" dirty="0"/>
          </a:p>
          <a:p>
            <a:r>
              <a:rPr lang="bg-BG" dirty="0"/>
              <a:t>Около 3000 обучаващи примера</a:t>
            </a:r>
          </a:p>
          <a:p>
            <a:r>
              <a:rPr lang="en-US" dirty="0"/>
              <a:t>Batch Size 32</a:t>
            </a:r>
          </a:p>
          <a:p>
            <a:r>
              <a:rPr lang="bg-BG" dirty="0"/>
              <a:t>Използване на </a:t>
            </a:r>
            <a:r>
              <a:rPr lang="en-US" dirty="0"/>
              <a:t>Cloud VM</a:t>
            </a:r>
            <a:r>
              <a:rPr lang="bg-BG" dirty="0"/>
              <a:t>-ка със 12</a:t>
            </a:r>
            <a:r>
              <a:rPr lang="en-US" dirty="0"/>
              <a:t>GB </a:t>
            </a:r>
            <a:r>
              <a:rPr lang="bg-BG" dirty="0"/>
              <a:t>Видео карта – на личният ми лаптоп паметта на картата не беше достатъчна</a:t>
            </a:r>
            <a:endParaRPr lang="en-US" dirty="0"/>
          </a:p>
          <a:p>
            <a:r>
              <a:rPr lang="bg-BG" dirty="0"/>
              <a:t>Време </a:t>
            </a:r>
            <a:r>
              <a:rPr lang="en-US" dirty="0"/>
              <a:t>~ 2</a:t>
            </a:r>
            <a:r>
              <a:rPr lang="bg-BG" dirty="0"/>
              <a:t>часа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5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C68-7FE7-4CB0-883E-E0F7369E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 от работата на Модел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F372A-6DCE-46BA-BBB7-A33166DF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658338"/>
            <a:ext cx="6652837" cy="326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901C9-CBB5-4F44-A787-283B972E4C23}"/>
              </a:ext>
            </a:extLst>
          </p:cNvPr>
          <p:cNvSpPr txBox="1"/>
          <p:nvPr/>
        </p:nvSpPr>
        <p:spPr>
          <a:xfrm>
            <a:off x="563495" y="1815641"/>
            <a:ext cx="426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 брой тестови данни: 197 </a:t>
            </a:r>
          </a:p>
          <a:p>
            <a:r>
              <a:rPr lang="bg-BG" dirty="0"/>
              <a:t>Брой правилно класифицирани: 195 </a:t>
            </a:r>
          </a:p>
          <a:p>
            <a:endParaRPr lang="en-US" dirty="0"/>
          </a:p>
          <a:p>
            <a:r>
              <a:rPr lang="en-US" dirty="0"/>
              <a:t>Accuracy = </a:t>
            </a:r>
            <a:r>
              <a:rPr lang="ru-RU" dirty="0"/>
              <a:t>(195/197) * 100 = 98.98% </a:t>
            </a:r>
            <a:br>
              <a:rPr lang="en-US" dirty="0"/>
            </a:br>
            <a:r>
              <a:rPr lang="en-US" dirty="0"/>
              <a:t>F1 = 99.30% </a:t>
            </a:r>
          </a:p>
        </p:txBody>
      </p:sp>
    </p:spTree>
    <p:extLst>
      <p:ext uri="{BB962C8B-B14F-4D97-AF65-F5344CB8AC3E}">
        <p14:creationId xmlns:p14="http://schemas.microsoft.com/office/powerpoint/2010/main" val="76556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DB7B-BFA4-4DB7-8063-C6039004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 от работата на </a:t>
            </a:r>
            <a:r>
              <a:rPr lang="en-US" dirty="0"/>
              <a:t>CNN</a:t>
            </a:r>
            <a:r>
              <a:rPr lang="bg-BG" dirty="0"/>
              <a:t> на Модел 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243FA-25A5-4134-AD7C-061F9107C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1930400"/>
            <a:ext cx="6248942" cy="2880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135CC-CB22-4D4E-A7DE-BCEF880D99FD}"/>
              </a:ext>
            </a:extLst>
          </p:cNvPr>
          <p:cNvSpPr txBox="1"/>
          <p:nvPr/>
        </p:nvSpPr>
        <p:spPr>
          <a:xfrm>
            <a:off x="677333" y="1930400"/>
            <a:ext cx="3992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ляво – с червено са отбелязани предсказаните от мрежата опорни точки, със зелено – обучаващите точки от </a:t>
            </a:r>
            <a:r>
              <a:rPr lang="en-US" dirty="0" err="1"/>
              <a:t>DataSet</a:t>
            </a:r>
            <a:r>
              <a:rPr lang="en-US" dirty="0"/>
              <a:t>-a</a:t>
            </a:r>
          </a:p>
          <a:p>
            <a:endParaRPr lang="en-US" dirty="0"/>
          </a:p>
          <a:p>
            <a:r>
              <a:rPr lang="bg-BG" dirty="0"/>
              <a:t>Средна абсолютна грешка:  </a:t>
            </a:r>
            <a:r>
              <a:rPr lang="en-US" b="1" dirty="0"/>
              <a:t>1.2314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AD7-4CFD-427A-8801-7410AC7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 от работата на </a:t>
            </a:r>
            <a:r>
              <a:rPr lang="en-US" dirty="0"/>
              <a:t>SVM </a:t>
            </a:r>
            <a:r>
              <a:rPr lang="bg-BG" dirty="0"/>
              <a:t>и точност на крайната класификация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8AD0E-2103-4C5A-AE11-177471CB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358" y="2218650"/>
            <a:ext cx="3346315" cy="2775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D3CEB-335D-4087-8440-C9F2EF1E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9" y="2218650"/>
            <a:ext cx="5220672" cy="2775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77DCF-87BB-47D2-AE2F-8E25D84606F3}"/>
              </a:ext>
            </a:extLst>
          </p:cNvPr>
          <p:cNvSpPr txBox="1"/>
          <p:nvPr/>
        </p:nvSpPr>
        <p:spPr>
          <a:xfrm>
            <a:off x="799357" y="5282526"/>
            <a:ext cx="334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SVM Accuracy = 98.47% </a:t>
            </a:r>
            <a:endParaRPr lang="en-US" dirty="0"/>
          </a:p>
          <a:p>
            <a:br>
              <a:rPr lang="en-US" dirty="0"/>
            </a:br>
            <a:r>
              <a:rPr lang="bg-BG" dirty="0"/>
              <a:t>Точността е спрямо данните от </a:t>
            </a:r>
            <a:r>
              <a:rPr lang="en-US" dirty="0"/>
              <a:t>dataset-a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80578-89EC-435F-99D0-46D2B6AC905A}"/>
              </a:ext>
            </a:extLst>
          </p:cNvPr>
          <p:cNvSpPr txBox="1"/>
          <p:nvPr/>
        </p:nvSpPr>
        <p:spPr>
          <a:xfrm>
            <a:off x="4781550" y="5282526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Цялостна точност</a:t>
            </a:r>
            <a:r>
              <a:rPr lang="en-US" dirty="0"/>
              <a:t>: 81.725% </a:t>
            </a:r>
          </a:p>
        </p:txBody>
      </p:sp>
    </p:spTree>
    <p:extLst>
      <p:ext uri="{BB962C8B-B14F-4D97-AF65-F5344CB8AC3E}">
        <p14:creationId xmlns:p14="http://schemas.microsoft.com/office/powerpoint/2010/main" val="248848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D947-EB62-4918-A131-76102A01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Вероятна причина за цялостно по-ниският резултат на Модел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57C5-108F-4D5B-9F74-8DB1A4FE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Най-вероятната причина за този резултат е не достатъчно добрата успеваемост при определянето на опорните точки. Измерената там средна грешка от 1.2314 все пак е голяма, и най-вероятно е нужна по-голяма прецизност. Това може да бъде разбрано по-интуитивно от долните фигури, където виждаме доближен резултат от предсказването на опорни точки в областта на устата.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637BF-D71C-4823-B6CB-933D843D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3" y="4100975"/>
            <a:ext cx="573073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0BB-070E-4544-BBDB-4D2FDD6E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 от използването на двата модела с камера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90D7-5AD6-4240-82E2-274E9E7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Бяха направени тестове на двата модела при работата им с кадри от камера</a:t>
            </a:r>
          </a:p>
          <a:p>
            <a:r>
              <a:rPr lang="bg-BG" dirty="0"/>
              <a:t>Цялостното впечетление е че точността е много по-ниска от колкото при обучаващото множество</a:t>
            </a:r>
          </a:p>
          <a:p>
            <a:r>
              <a:rPr lang="bg-BG" dirty="0"/>
              <a:t>Най-вероятна причина е че снимките от обучаващото множество са със еднотипен заден фон (черно перде), докато при камерата задният фон е различен и моделите се бъркат</a:t>
            </a:r>
          </a:p>
          <a:p>
            <a:r>
              <a:rPr lang="bg-BG" dirty="0"/>
              <a:t>Проблема може да бъде решен чрез използване на </a:t>
            </a:r>
            <a:r>
              <a:rPr lang="en-US" dirty="0"/>
              <a:t>Facial Object Detector </a:t>
            </a:r>
          </a:p>
        </p:txBody>
      </p:sp>
    </p:spTree>
    <p:extLst>
      <p:ext uri="{BB962C8B-B14F-4D97-AF65-F5344CB8AC3E}">
        <p14:creationId xmlns:p14="http://schemas.microsoft.com/office/powerpoint/2010/main" val="155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DB20-29F3-4499-AD28-C4288D5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между двата модела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AB0F-9792-4CA8-ABAB-29FF1BAC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433" y="2312989"/>
            <a:ext cx="4835699" cy="388077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Модел </a:t>
            </a:r>
            <a:r>
              <a:rPr lang="en-US" dirty="0"/>
              <a:t>2</a:t>
            </a:r>
          </a:p>
          <a:p>
            <a:r>
              <a:rPr lang="bg-BG" dirty="0"/>
              <a:t>Параметри</a:t>
            </a:r>
            <a:r>
              <a:rPr lang="en-US" dirty="0"/>
              <a:t>: 109,375,822 	</a:t>
            </a:r>
            <a:endParaRPr lang="bg-BG" dirty="0"/>
          </a:p>
          <a:p>
            <a:r>
              <a:rPr lang="bg-BG" dirty="0"/>
              <a:t>Точност: 81.725%</a:t>
            </a:r>
            <a:r>
              <a:rPr lang="en-US" dirty="0"/>
              <a:t> MAE: ~1.3</a:t>
            </a:r>
            <a:endParaRPr lang="bg-BG" dirty="0"/>
          </a:p>
          <a:p>
            <a:r>
              <a:rPr lang="bg-BG" dirty="0"/>
              <a:t>По-сложна архитектура</a:t>
            </a:r>
          </a:p>
          <a:p>
            <a:r>
              <a:rPr lang="bg-BG" dirty="0"/>
              <a:t>По труден за имлементация</a:t>
            </a:r>
          </a:p>
          <a:p>
            <a:r>
              <a:rPr lang="bg-BG" dirty="0"/>
              <a:t>Притежава допълнителна информация за лицето, която може да бъде използвана за решаване на други проблеми, например ротация на лице или деформиране на лице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10BDA-7C0A-4C18-8AD4-AD3C0B1350C7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48356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bg-BG" dirty="0"/>
              <a:t>Модел 1</a:t>
            </a:r>
            <a:endParaRPr lang="en-US" dirty="0"/>
          </a:p>
          <a:p>
            <a:r>
              <a:rPr lang="bg-BG" dirty="0"/>
              <a:t>Параметри</a:t>
            </a:r>
            <a:r>
              <a:rPr lang="en-US" dirty="0"/>
              <a:t>: 36,076,808 </a:t>
            </a:r>
          </a:p>
          <a:p>
            <a:r>
              <a:rPr lang="bg-BG" dirty="0"/>
              <a:t>Точност: 98.98%</a:t>
            </a:r>
            <a:endParaRPr lang="en-US" dirty="0"/>
          </a:p>
          <a:p>
            <a:r>
              <a:rPr lang="bg-BG" dirty="0"/>
              <a:t>Упростена архитектура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E36E28-95BE-49A9-A314-62BBB469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363" y="2879134"/>
            <a:ext cx="4299666" cy="1085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Demo 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Projector screen">
            <a:extLst>
              <a:ext uri="{FF2B5EF4-FFF2-40B4-BE49-F238E27FC236}">
                <a16:creationId xmlns:a16="http://schemas.microsoft.com/office/drawing/2014/main" id="{B49714D4-152B-4DB8-A4EE-A9B991698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000" y="2051535"/>
            <a:ext cx="2762900" cy="2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5157-8320-4A01-97C3-1BB23723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330"/>
            <a:ext cx="8596668" cy="1320800"/>
          </a:xfrm>
        </p:spPr>
        <p:txBody>
          <a:bodyPr/>
          <a:lstStyle/>
          <a:p>
            <a:r>
              <a:rPr lang="bg-BG" dirty="0"/>
              <a:t>Цел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BD8-9104-4558-8BFA-6AB8CE2E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4636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Задачи:</a:t>
            </a:r>
          </a:p>
          <a:p>
            <a:r>
              <a:rPr lang="bg-BG" dirty="0"/>
              <a:t>Изграждане на </a:t>
            </a:r>
            <a:r>
              <a:rPr lang="ru-RU" dirty="0"/>
              <a:t>два модела за класификация на емоция от снимка.</a:t>
            </a:r>
          </a:p>
          <a:p>
            <a:r>
              <a:rPr lang="ru-RU" dirty="0"/>
              <a:t>Първият модел - съставен само от конволюционна невронна мрежа (CNN) ще прави класификация от край до край, т.е. вход – снимка, изход – клас на емоцията. </a:t>
            </a:r>
          </a:p>
          <a:p>
            <a:r>
              <a:rPr lang="ru-RU" dirty="0"/>
              <a:t>Втори модел - изграден от конволюционна невронна мрежа, която да намира 68 на брой опорни точки, които след това ще бъдат подадени на машина от поддържащи вектори, която да прави крайната класификация. </a:t>
            </a:r>
          </a:p>
          <a:p>
            <a:r>
              <a:rPr lang="ru-RU" dirty="0"/>
              <a:t>Сравнителен анализ между двата модела.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0852-6740-43F9-A15A-A2F10AE03AD5}"/>
              </a:ext>
            </a:extLst>
          </p:cNvPr>
          <p:cNvSpPr txBox="1"/>
          <p:nvPr/>
        </p:nvSpPr>
        <p:spPr>
          <a:xfrm>
            <a:off x="677334" y="1732241"/>
            <a:ext cx="913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Цел: </a:t>
            </a:r>
          </a:p>
          <a:p>
            <a:r>
              <a:rPr lang="bg-BG" dirty="0"/>
              <a:t>И</a:t>
            </a:r>
            <a:r>
              <a:rPr lang="ru-RU" dirty="0"/>
              <a:t>зграждане на система, която да може да класифицира емоцията </a:t>
            </a:r>
          </a:p>
          <a:p>
            <a:r>
              <a:rPr lang="ru-RU" dirty="0"/>
              <a:t>на подадена снимка.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7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561DF4-F1DA-409A-90E9-BB17A208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6" y="1265314"/>
            <a:ext cx="4625931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Благодаря</a:t>
            </a:r>
            <a:r>
              <a:rPr lang="en-US" sz="5400" dirty="0"/>
              <a:t> </a:t>
            </a:r>
            <a:r>
              <a:rPr lang="en-US" sz="5400" dirty="0" err="1"/>
              <a:t>за</a:t>
            </a:r>
            <a:r>
              <a:rPr lang="en-US" sz="5400" dirty="0"/>
              <a:t> </a:t>
            </a:r>
            <a:r>
              <a:rPr lang="en-US" sz="5400" dirty="0" err="1"/>
              <a:t>вниманието</a:t>
            </a:r>
            <a:r>
              <a:rPr lang="en-US" sz="5400" dirty="0"/>
              <a:t>!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Clapping hands">
            <a:extLst>
              <a:ext uri="{FF2B5EF4-FFF2-40B4-BE49-F238E27FC236}">
                <a16:creationId xmlns:a16="http://schemas.microsoft.com/office/drawing/2014/main" id="{C3E4A576-9B82-4992-A342-2DBC45DE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2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1B0-1E8E-4A74-8C1B-D3F84F78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Облекчаващи условия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6AC9-CEF9-4F76-AFA2-BE28C3A0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46595"/>
          </a:xfrm>
        </p:spPr>
        <p:txBody>
          <a:bodyPr/>
          <a:lstStyle/>
          <a:p>
            <a:r>
              <a:rPr lang="bg-BG" dirty="0"/>
              <a:t>Готова имплементация на различни компоненти от моделите</a:t>
            </a:r>
          </a:p>
          <a:p>
            <a:r>
              <a:rPr lang="bg-BG" dirty="0"/>
              <a:t>Използване на </a:t>
            </a:r>
            <a:r>
              <a:rPr lang="en-US" dirty="0"/>
              <a:t>GPU </a:t>
            </a:r>
            <a:r>
              <a:rPr lang="bg-BG" dirty="0"/>
              <a:t>за по-бързо обучение на модела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A463F-B57B-4C69-B22F-09734056C298}"/>
              </a:ext>
            </a:extLst>
          </p:cNvPr>
          <p:cNvSpPr txBox="1"/>
          <p:nvPr/>
        </p:nvSpPr>
        <p:spPr>
          <a:xfrm>
            <a:off x="677334" y="3337373"/>
            <a:ext cx="4018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Software:</a:t>
            </a:r>
            <a:endParaRPr lang="bg-BG" dirty="0"/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Scikit Learn</a:t>
            </a:r>
          </a:p>
          <a:p>
            <a:r>
              <a:rPr lang="en-US" dirty="0" err="1"/>
              <a:t>Keras</a:t>
            </a:r>
            <a:endParaRPr lang="bg-BG" dirty="0"/>
          </a:p>
          <a:p>
            <a:r>
              <a:rPr lang="bg-BG" dirty="0"/>
              <a:t>Други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D10F1-1F5D-457D-B126-1F9BB8280C34}"/>
              </a:ext>
            </a:extLst>
          </p:cNvPr>
          <p:cNvSpPr txBox="1"/>
          <p:nvPr/>
        </p:nvSpPr>
        <p:spPr>
          <a:xfrm>
            <a:off x="3844752" y="3337373"/>
            <a:ext cx="5429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Hardware: </a:t>
            </a:r>
          </a:p>
          <a:p>
            <a:r>
              <a:rPr lang="en-US" dirty="0"/>
              <a:t>Dell Precision 5520 </a:t>
            </a:r>
          </a:p>
          <a:p>
            <a:r>
              <a:rPr lang="en-US" dirty="0"/>
              <a:t>CPU: Intel Core i7-7820HQ Quad Core 2.90GHz, 3.90GHz Turbo, 8MB 45W </a:t>
            </a:r>
          </a:p>
          <a:p>
            <a:r>
              <a:rPr lang="pt-BR" dirty="0"/>
              <a:t>GPU: NVIDIA Quadro M1200 with 4GB GDDR5 </a:t>
            </a:r>
          </a:p>
          <a:p>
            <a:r>
              <a:rPr lang="en-US" dirty="0"/>
              <a:t>RAM: 32GB </a:t>
            </a:r>
          </a:p>
          <a:p>
            <a:endParaRPr lang="en-US" dirty="0"/>
          </a:p>
          <a:p>
            <a:r>
              <a:rPr lang="en-US" dirty="0"/>
              <a:t>Azure Cloud VM </a:t>
            </a:r>
          </a:p>
          <a:p>
            <a:r>
              <a:rPr lang="en-US" dirty="0"/>
              <a:t>CPU: unknown </a:t>
            </a:r>
          </a:p>
          <a:p>
            <a:r>
              <a:rPr lang="en-US" dirty="0"/>
              <a:t>GPU: NVIDIA Tesla k80 with 12GB GDDR5 </a:t>
            </a:r>
          </a:p>
          <a:p>
            <a:r>
              <a:rPr lang="en-US" dirty="0"/>
              <a:t>RAM: 64GB </a:t>
            </a:r>
          </a:p>
        </p:txBody>
      </p:sp>
    </p:spTree>
    <p:extLst>
      <p:ext uri="{BB962C8B-B14F-4D97-AF65-F5344CB8AC3E}">
        <p14:creationId xmlns:p14="http://schemas.microsoft.com/office/powerpoint/2010/main" val="129534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9AA9-AA8D-46DD-8FAE-B8E40F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Cohn-</a:t>
            </a:r>
            <a:r>
              <a:rPr lang="en-US" dirty="0" err="1"/>
              <a:t>Kanade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916-192A-46D5-89AA-A06FB07E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635"/>
            <a:ext cx="8596668" cy="434572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Съдържа 593 видео сесии на 123 човека</a:t>
            </a:r>
          </a:p>
          <a:p>
            <a:r>
              <a:rPr lang="bg-BG" dirty="0"/>
              <a:t>Всяка сесия е за една от 7 емоции:</a:t>
            </a:r>
          </a:p>
          <a:p>
            <a:pPr marL="0" indent="0">
              <a:buNone/>
            </a:pPr>
            <a:r>
              <a:rPr lang="bg-BG" dirty="0"/>
              <a:t>	(0) Гняв (1) Презрение (2) Отвращение (3) Страх (4) Радост </a:t>
            </a:r>
          </a:p>
          <a:p>
            <a:pPr marL="0" indent="0">
              <a:buNone/>
            </a:pPr>
            <a:r>
              <a:rPr lang="bg-BG" dirty="0"/>
              <a:t>	(5) Тъга (6) Изненада </a:t>
            </a:r>
          </a:p>
          <a:p>
            <a:r>
              <a:rPr lang="bg-BG" dirty="0"/>
              <a:t>Всяка сесия съдържа последователност от кадри, първи кадър е в неутрално изражение, последен кадър е с максимален интензитет на емоцията</a:t>
            </a:r>
            <a:endParaRPr lang="en-US" dirty="0"/>
          </a:p>
          <a:p>
            <a:r>
              <a:rPr lang="en-US" dirty="0"/>
              <a:t>15% </a:t>
            </a:r>
            <a:r>
              <a:rPr lang="bg-BG" dirty="0"/>
              <a:t>от сесиите са анотирани от сертифициран </a:t>
            </a:r>
            <a:r>
              <a:rPr lang="en-US" dirty="0"/>
              <a:t>FACS </a:t>
            </a:r>
            <a:r>
              <a:rPr lang="bg-BG" dirty="0"/>
              <a:t>кодер</a:t>
            </a:r>
          </a:p>
          <a:p>
            <a:r>
              <a:rPr lang="bg-BG" dirty="0"/>
              <a:t>Анотациите съдържат: </a:t>
            </a:r>
          </a:p>
          <a:p>
            <a:pPr lvl="1"/>
            <a:r>
              <a:rPr lang="bg-BG" dirty="0"/>
              <a:t>Клас на емоцията </a:t>
            </a:r>
            <a:r>
              <a:rPr lang="en-US" dirty="0"/>
              <a:t>[0: 6]</a:t>
            </a:r>
            <a:endParaRPr lang="bg-BG" dirty="0"/>
          </a:p>
          <a:p>
            <a:pPr lvl="1"/>
            <a:r>
              <a:rPr lang="bg-BG" dirty="0"/>
              <a:t>68 на брой опорни точки</a:t>
            </a:r>
            <a:r>
              <a:rPr lang="en-US" dirty="0"/>
              <a:t> – x, y </a:t>
            </a:r>
            <a:r>
              <a:rPr lang="bg-BG" dirty="0"/>
              <a:t>координати </a:t>
            </a:r>
            <a:endParaRPr lang="en-US" dirty="0"/>
          </a:p>
          <a:p>
            <a:pPr lvl="1"/>
            <a:r>
              <a:rPr lang="en-US" dirty="0"/>
              <a:t>FACS </a:t>
            </a:r>
            <a:r>
              <a:rPr lang="bg-BG" dirty="0"/>
              <a:t>кодиране на пиковият кадър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808F-2014-42E0-923F-4C10D31A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8F68A-82A0-4B27-92B4-DF3277B0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230" y="2388372"/>
            <a:ext cx="3190672" cy="2393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EA5C1-D0C6-4C6A-9AAE-5BE13A14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93883"/>
            <a:ext cx="7639811" cy="314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847A5-293D-4DD9-8C9C-A4DFD0B0D292}"/>
              </a:ext>
            </a:extLst>
          </p:cNvPr>
          <p:cNvSpPr txBox="1"/>
          <p:nvPr/>
        </p:nvSpPr>
        <p:spPr>
          <a:xfrm>
            <a:off x="677334" y="17928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Примерна сесия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2DC86-38A2-46C9-B25C-435BFC0A6275}"/>
              </a:ext>
            </a:extLst>
          </p:cNvPr>
          <p:cNvSpPr txBox="1"/>
          <p:nvPr/>
        </p:nvSpPr>
        <p:spPr>
          <a:xfrm>
            <a:off x="8557230" y="1910466"/>
            <a:ext cx="20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Опорни 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2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CE62-6018-44F9-B34E-934829B5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Примерен </a:t>
            </a:r>
            <a:r>
              <a:rPr lang="en-US" dirty="0"/>
              <a:t>FACS </a:t>
            </a:r>
            <a:r>
              <a:rPr lang="bg-BG" dirty="0"/>
              <a:t>кодинг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0C38FF-C7A0-47C9-9DAF-885AE017D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683" y="1790014"/>
            <a:ext cx="6739983" cy="4458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871C6-1267-411A-B5E8-9A0AB0346988}"/>
              </a:ext>
            </a:extLst>
          </p:cNvPr>
          <p:cNvSpPr txBox="1"/>
          <p:nvPr/>
        </p:nvSpPr>
        <p:spPr>
          <a:xfrm>
            <a:off x="558800" y="1790014"/>
            <a:ext cx="370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Представлява формални правила с които се класифицират емоциите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Базирани на активация на мускули на лицето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Не се използват в никой от моделите, но са добър пример за правилата които най-вероятно научават невронните мрежи вътрешно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ED88-2E90-498D-9B64-18168CCB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моделите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3312A0-0541-4D8E-BBCD-2232385D4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489804"/>
              </p:ext>
            </p:extLst>
          </p:nvPr>
        </p:nvGraphicFramePr>
        <p:xfrm>
          <a:off x="677334" y="2230121"/>
          <a:ext cx="7419657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6F04BF-E961-4113-9168-0B5AD7425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85673"/>
              </p:ext>
            </p:extLst>
          </p:nvPr>
        </p:nvGraphicFramePr>
        <p:xfrm>
          <a:off x="677334" y="4450081"/>
          <a:ext cx="940138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3D9592-D8F9-423A-8444-9F8EB4541EF4}"/>
              </a:ext>
            </a:extLst>
          </p:cNvPr>
          <p:cNvSpPr txBox="1"/>
          <p:nvPr/>
        </p:nvSpPr>
        <p:spPr>
          <a:xfrm>
            <a:off x="677334" y="186078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Модел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5857C-1615-44AA-B2DF-4A4FFD5EA3F5}"/>
              </a:ext>
            </a:extLst>
          </p:cNvPr>
          <p:cNvSpPr txBox="1"/>
          <p:nvPr/>
        </p:nvSpPr>
        <p:spPr>
          <a:xfrm>
            <a:off x="677334" y="4080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Модел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2160-6866-4667-9C1F-102C07C6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Модел 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A0A9B9-1625-40B3-8790-6101B4D5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952826" cy="4094480"/>
          </a:xfrm>
        </p:spPr>
        <p:txBody>
          <a:bodyPr>
            <a:normAutofit/>
          </a:bodyPr>
          <a:lstStyle/>
          <a:p>
            <a:r>
              <a:rPr lang="bg-BG" sz="2200" dirty="0"/>
              <a:t>3 на брой конволюционни слоя</a:t>
            </a:r>
            <a:r>
              <a:rPr lang="en-US" sz="2200" dirty="0"/>
              <a:t> 64/128/64 kernel-a </a:t>
            </a:r>
            <a:r>
              <a:rPr lang="bg-BG" sz="2200" dirty="0"/>
              <a:t>на всеки</a:t>
            </a:r>
          </a:p>
          <a:p>
            <a:r>
              <a:rPr lang="en-US" sz="2200" dirty="0" err="1"/>
              <a:t>MaxPooling</a:t>
            </a:r>
            <a:r>
              <a:rPr lang="en-US" sz="2200" dirty="0"/>
              <a:t> </a:t>
            </a:r>
            <a:r>
              <a:rPr lang="bg-BG" sz="2200" dirty="0"/>
              <a:t>слой между тях</a:t>
            </a:r>
            <a:endParaRPr lang="en-US" sz="2200" dirty="0"/>
          </a:p>
          <a:p>
            <a:r>
              <a:rPr lang="en-US" sz="2200" dirty="0"/>
              <a:t>Dropout </a:t>
            </a:r>
            <a:r>
              <a:rPr lang="bg-BG" sz="2200" dirty="0"/>
              <a:t>и Пълно свързнаи слоеве накрая</a:t>
            </a:r>
          </a:p>
          <a:p>
            <a:r>
              <a:rPr lang="bg-BG" sz="2200" dirty="0"/>
              <a:t>Изходна активация – </a:t>
            </a:r>
            <a:r>
              <a:rPr lang="en-US" sz="2200" dirty="0" err="1"/>
              <a:t>Softmax</a:t>
            </a:r>
            <a:r>
              <a:rPr lang="en-US" sz="2200" dirty="0"/>
              <a:t> [0:1]</a:t>
            </a:r>
          </a:p>
          <a:p>
            <a:r>
              <a:rPr lang="en-US" sz="2200" dirty="0"/>
              <a:t>Adam Optimizer (</a:t>
            </a:r>
            <a:r>
              <a:rPr lang="bg-BG" sz="2200" dirty="0"/>
              <a:t>проблем при </a:t>
            </a:r>
            <a:r>
              <a:rPr lang="en-US" sz="2200" dirty="0"/>
              <a:t>learning rate-a)</a:t>
            </a:r>
          </a:p>
          <a:p>
            <a:r>
              <a:rPr lang="bg-BG" sz="2200" dirty="0"/>
              <a:t>Целева функция </a:t>
            </a:r>
            <a:r>
              <a:rPr lang="en-US" sz="2200" dirty="0"/>
              <a:t>– Categorical </a:t>
            </a:r>
            <a:r>
              <a:rPr lang="en-US" sz="2200" dirty="0" err="1"/>
              <a:t>Crossentropy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8EE5E-C4DD-41F5-9439-89199C59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93" y="609600"/>
            <a:ext cx="2256817" cy="59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2B1F-028B-4DED-A824-EB2B72BF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Модел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E84B-159C-49A9-9E0E-ED4CDA97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200" dirty="0"/>
              <a:t>3 на брой конволюционни слоя</a:t>
            </a:r>
            <a:r>
              <a:rPr lang="en-US" sz="2200" dirty="0"/>
              <a:t> 256/384/196 kernel-a</a:t>
            </a:r>
            <a:endParaRPr lang="bg-BG" sz="2200" dirty="0"/>
          </a:p>
          <a:p>
            <a:r>
              <a:rPr lang="en-US" sz="2200" dirty="0" err="1"/>
              <a:t>MaxPooling</a:t>
            </a:r>
            <a:r>
              <a:rPr lang="en-US" sz="2200" dirty="0"/>
              <a:t> </a:t>
            </a:r>
            <a:r>
              <a:rPr lang="bg-BG" sz="2200" dirty="0"/>
              <a:t>слой между тях</a:t>
            </a:r>
            <a:endParaRPr lang="en-US" sz="2200" dirty="0"/>
          </a:p>
          <a:p>
            <a:r>
              <a:rPr lang="bg-BG" sz="2200" dirty="0"/>
              <a:t>Изход – 136 неврона = 68х2 </a:t>
            </a:r>
            <a:r>
              <a:rPr lang="en-US" sz="2200" dirty="0" err="1"/>
              <a:t>x,y</a:t>
            </a:r>
            <a:r>
              <a:rPr lang="en-US" sz="2200" dirty="0"/>
              <a:t> </a:t>
            </a:r>
            <a:r>
              <a:rPr lang="bg-BG" sz="2200" dirty="0"/>
              <a:t>координати</a:t>
            </a:r>
            <a:endParaRPr lang="en-US" sz="2200" dirty="0"/>
          </a:p>
          <a:p>
            <a:r>
              <a:rPr lang="bg-BG" sz="2200" dirty="0"/>
              <a:t>Изходна активация – линейна</a:t>
            </a:r>
            <a:endParaRPr lang="en-US" sz="2200" dirty="0"/>
          </a:p>
          <a:p>
            <a:r>
              <a:rPr lang="bg-BG" sz="2200" dirty="0"/>
              <a:t>Експерименти с 2 вида целеви функции:</a:t>
            </a:r>
          </a:p>
          <a:p>
            <a:pPr lvl="1"/>
            <a:r>
              <a:rPr lang="bg-BG" sz="2000" dirty="0"/>
              <a:t>Средна квадратична грешка</a:t>
            </a:r>
          </a:p>
          <a:p>
            <a:pPr lvl="1"/>
            <a:r>
              <a:rPr lang="en-US" sz="2000" dirty="0"/>
              <a:t>Custom </a:t>
            </a:r>
            <a:r>
              <a:rPr lang="bg-BG" sz="2000" dirty="0"/>
              <a:t>имплементация на целева функция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A38E-647B-4FA9-97A5-B3A6175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38" y="609600"/>
            <a:ext cx="2697804" cy="5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172006-A629-491A-B5AB-7A3CD388E18A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968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Разпознаване на емоции на лица </vt:lpstr>
      <vt:lpstr>Цел и задачи</vt:lpstr>
      <vt:lpstr>Облекчаващи условия</vt:lpstr>
      <vt:lpstr>Cohn-Kanade Dataset</vt:lpstr>
      <vt:lpstr>Примерни данни</vt:lpstr>
      <vt:lpstr>Примерен FACS кодинг</vt:lpstr>
      <vt:lpstr>Архитектура на моделите</vt:lpstr>
      <vt:lpstr>Детайли Модел 1</vt:lpstr>
      <vt:lpstr>Детайли Модел 2</vt:lpstr>
      <vt:lpstr>Сравнение между целеви функции за Модел 2</vt:lpstr>
      <vt:lpstr>PowerPoint Presentation</vt:lpstr>
      <vt:lpstr>Обучение на моделите</vt:lpstr>
      <vt:lpstr>Резултати от работата на Модел 1</vt:lpstr>
      <vt:lpstr>Резултати от работата на CNN на Модел 2</vt:lpstr>
      <vt:lpstr>Резултати от работата на SVM и точност на крайната класификация</vt:lpstr>
      <vt:lpstr>Вероятна причина за цялостно по-ниският резултат на Модел 2</vt:lpstr>
      <vt:lpstr>Резултати от използването на двата модела с камера</vt:lpstr>
      <vt:lpstr>Сравнение между двата модела</vt:lpstr>
      <vt:lpstr>Demo ?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Разпознаване на емоции на лица </dc:title>
  <dc:creator>Shtiliyan Uzunov</dc:creator>
  <cp:lastModifiedBy>Shtiliyan Uzunov</cp:lastModifiedBy>
  <cp:revision>3</cp:revision>
  <dcterms:created xsi:type="dcterms:W3CDTF">2020-07-20T20:47:29Z</dcterms:created>
  <dcterms:modified xsi:type="dcterms:W3CDTF">2020-07-20T20:48:40Z</dcterms:modified>
</cp:coreProperties>
</file>