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8"/>
  </p:notesMasterIdLst>
  <p:sldIdLst>
    <p:sldId id="256" r:id="rId2"/>
    <p:sldId id="259" r:id="rId3"/>
    <p:sldId id="257" r:id="rId4"/>
    <p:sldId id="273" r:id="rId5"/>
    <p:sldId id="276" r:id="rId6"/>
    <p:sldId id="283" r:id="rId7"/>
  </p:sldIdLst>
  <p:sldSz cx="9144000" cy="5143500" type="screen16x9"/>
  <p:notesSz cx="6858000" cy="9144000"/>
  <p:embeddedFontLst>
    <p:embeddedFont>
      <p:font typeface="Figtree Black" panose="020B0604020202020204" charset="0"/>
      <p:bold r:id="rId9"/>
      <p:boldItalic r:id="rId10"/>
    </p:embeddedFont>
    <p:embeddedFont>
      <p:font typeface="Hanken Grotesk" panose="020B0604020202020204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 1" initials="11" lastIdx="1" clrIdx="0">
    <p:extLst>
      <p:ext uri="{19B8F6BF-5375-455C-9EA6-DF929625EA0E}">
        <p15:presenceInfo xmlns:p15="http://schemas.microsoft.com/office/powerpoint/2012/main" userId="a91308821844d26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85A647-6887-4CA1-9192-8D1223E4FED0}">
  <a:tblStyle styleId="{3085A647-6887-4CA1-9192-8D1223E4FE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114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ed9256fe6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ed9256fe6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13dfeee94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13dfeee94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340135a0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340135a0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3" name="Google Shape;263;p27"/>
          <p:cNvSpPr txBox="1">
            <a:spLocks noGrp="1"/>
          </p:cNvSpPr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7"/>
          <p:cNvSpPr txBox="1">
            <a:spLocks noGrp="1"/>
          </p:cNvSpPr>
          <p:nvPr>
            <p:ph type="subTitle" idx="1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7"/>
          <p:cNvSpPr txBox="1"/>
          <p:nvPr/>
        </p:nvSpPr>
        <p:spPr>
          <a:xfrm>
            <a:off x="1094225" y="3383825"/>
            <a:ext cx="5797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lang="en" sz="1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sz="1200" b="1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72" r:id="rId6"/>
    <p:sldLayoutId id="2147483673" r:id="rId7"/>
    <p:sldLayoutId id="2147483674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087125" y="1508848"/>
            <a:ext cx="6688263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Штучний</a:t>
            </a:r>
            <a:r>
              <a:rPr lang="ru-RU" dirty="0"/>
              <a:t> </a:t>
            </a:r>
            <a:r>
              <a:rPr lang="ru-RU" dirty="0" err="1"/>
              <a:t>інтелект</a:t>
            </a:r>
            <a:r>
              <a:rPr lang="ru-RU" dirty="0"/>
              <a:t> для </a:t>
            </a:r>
            <a:r>
              <a:rPr lang="ru-RU" dirty="0" err="1"/>
              <a:t>автоматизації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ПЗ</a:t>
            </a:r>
            <a:endParaRPr lang="en-US" dirty="0"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err="1">
                <a:latin typeface="Hanken Grotesk"/>
                <a:ea typeface="Hanken Grotesk"/>
                <a:cs typeface="Hanken Grotesk"/>
                <a:sym typeface="Hanken Grotesk"/>
              </a:rPr>
              <a:t>Кондрачук</a:t>
            </a:r>
            <a:r>
              <a:rPr lang="uk-UA" dirty="0">
                <a:latin typeface="Hanken Grotesk"/>
                <a:ea typeface="Hanken Grotesk"/>
                <a:cs typeface="Hanken Grotesk"/>
                <a:sym typeface="Hanken Grotesk"/>
              </a:rPr>
              <a:t> Олександр ПЗ-24у-1</a:t>
            </a:r>
            <a:endParaRPr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5" y="1230091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3200" b="1" dirty="0" err="1"/>
              <a:t>Актуальність</a:t>
            </a:r>
            <a:r>
              <a:rPr lang="ru-RU" sz="3200" b="1" dirty="0"/>
              <a:t> тематики</a:t>
            </a:r>
            <a:endParaRPr sz="3200"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1"/>
          </p:nvPr>
        </p:nvSpPr>
        <p:spPr>
          <a:xfrm>
            <a:off x="1021976" y="2168961"/>
            <a:ext cx="5262099" cy="2186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358775"/>
            <a:r>
              <a:rPr lang="ru-RU" sz="1200" dirty="0" err="1">
                <a:sym typeface="Arial"/>
              </a:rPr>
              <a:t>Зі</a:t>
            </a:r>
            <a:r>
              <a:rPr lang="ru-RU" sz="1200" dirty="0">
                <a:sym typeface="Arial"/>
              </a:rPr>
              <a:t> </a:t>
            </a:r>
            <a:r>
              <a:rPr lang="ru-RU" sz="1200" dirty="0" err="1">
                <a:sym typeface="Arial"/>
              </a:rPr>
              <a:t>зростанням</a:t>
            </a:r>
            <a:r>
              <a:rPr lang="ru-RU" sz="1200" dirty="0">
                <a:sym typeface="Arial"/>
              </a:rPr>
              <a:t> </a:t>
            </a:r>
            <a:r>
              <a:rPr lang="ru-RU" sz="1200" dirty="0" err="1">
                <a:sym typeface="Arial"/>
              </a:rPr>
              <a:t>складності</a:t>
            </a:r>
            <a:r>
              <a:rPr lang="ru-RU" sz="1200" dirty="0">
                <a:sym typeface="Arial"/>
              </a:rPr>
              <a:t> </a:t>
            </a:r>
            <a:r>
              <a:rPr lang="ru-RU" sz="1200" dirty="0" err="1">
                <a:sym typeface="Arial"/>
              </a:rPr>
              <a:t>сучасних</a:t>
            </a:r>
            <a:r>
              <a:rPr lang="ru-RU" sz="1200" dirty="0">
                <a:sym typeface="Arial"/>
              </a:rPr>
              <a:t> </a:t>
            </a:r>
            <a:r>
              <a:rPr lang="ru-RU" sz="1200" dirty="0" err="1">
                <a:sym typeface="Arial"/>
              </a:rPr>
              <a:t>програм</a:t>
            </a:r>
            <a:r>
              <a:rPr lang="ru-RU" sz="1200" dirty="0">
                <a:sym typeface="Arial"/>
              </a:rPr>
              <a:t> </a:t>
            </a:r>
            <a:r>
              <a:rPr lang="ru-RU" sz="1200" dirty="0" err="1">
                <a:sym typeface="Arial"/>
              </a:rPr>
              <a:t>традиційне</a:t>
            </a:r>
            <a:r>
              <a:rPr lang="ru-RU" sz="1200" dirty="0">
                <a:sym typeface="Arial"/>
              </a:rPr>
              <a:t> </a:t>
            </a:r>
            <a:r>
              <a:rPr lang="ru-RU" sz="1200" dirty="0" err="1">
                <a:sym typeface="Arial"/>
              </a:rPr>
              <a:t>тестування</a:t>
            </a:r>
            <a:r>
              <a:rPr lang="ru-RU" sz="1200" dirty="0">
                <a:sym typeface="Arial"/>
              </a:rPr>
              <a:t> </a:t>
            </a:r>
            <a:r>
              <a:rPr lang="ru-RU" sz="1200" dirty="0" err="1">
                <a:sym typeface="Arial"/>
              </a:rPr>
              <a:t>стає</a:t>
            </a:r>
            <a:r>
              <a:rPr lang="ru-RU" sz="1200" dirty="0">
                <a:sym typeface="Arial"/>
              </a:rPr>
              <a:t> </a:t>
            </a:r>
            <a:r>
              <a:rPr lang="ru-RU" sz="1200" dirty="0" err="1">
                <a:sym typeface="Arial"/>
              </a:rPr>
              <a:t>менш</a:t>
            </a:r>
            <a:r>
              <a:rPr lang="ru-RU" sz="1200" dirty="0">
                <a:sym typeface="Arial"/>
              </a:rPr>
              <a:t> </a:t>
            </a:r>
            <a:r>
              <a:rPr lang="ru-RU" sz="1200" dirty="0" err="1">
                <a:sym typeface="Arial"/>
              </a:rPr>
              <a:t>ефективним</a:t>
            </a:r>
            <a:r>
              <a:rPr lang="ru-RU" sz="1200" dirty="0">
                <a:sym typeface="Arial"/>
              </a:rPr>
              <a:t>. </a:t>
            </a:r>
          </a:p>
          <a:p>
            <a:pPr marL="0" indent="358775"/>
            <a:r>
              <a:rPr lang="ru-RU" sz="1200" dirty="0" err="1">
                <a:sym typeface="Arial"/>
              </a:rPr>
              <a:t>Штучний</a:t>
            </a:r>
            <a:r>
              <a:rPr lang="ru-RU" sz="1200" dirty="0">
                <a:sym typeface="Arial"/>
              </a:rPr>
              <a:t> </a:t>
            </a:r>
            <a:r>
              <a:rPr lang="ru-RU" sz="1200" dirty="0" err="1">
                <a:sym typeface="Arial"/>
              </a:rPr>
              <a:t>інтелект</a:t>
            </a:r>
            <a:r>
              <a:rPr lang="ru-RU" sz="1200" dirty="0">
                <a:sym typeface="Arial"/>
              </a:rPr>
              <a:t> </a:t>
            </a:r>
            <a:r>
              <a:rPr lang="ru-RU" sz="1200" dirty="0" err="1">
                <a:sym typeface="Arial"/>
              </a:rPr>
              <a:t>дозволяє</a:t>
            </a:r>
            <a:r>
              <a:rPr lang="ru-RU" sz="1200" dirty="0">
                <a:sym typeface="Arial"/>
              </a:rPr>
              <a:t> </a:t>
            </a:r>
            <a:r>
              <a:rPr lang="ru-RU" sz="1200" dirty="0" err="1">
                <a:sym typeface="Arial"/>
              </a:rPr>
              <a:t>автоматизувати</a:t>
            </a:r>
            <a:r>
              <a:rPr lang="ru-RU" sz="1200" dirty="0">
                <a:sym typeface="Arial"/>
              </a:rPr>
              <a:t> </a:t>
            </a:r>
            <a:r>
              <a:rPr lang="ru-RU" sz="1200" dirty="0" err="1">
                <a:sym typeface="Arial"/>
              </a:rPr>
              <a:t>цей</a:t>
            </a:r>
            <a:r>
              <a:rPr lang="ru-RU" sz="1200" dirty="0">
                <a:sym typeface="Arial"/>
              </a:rPr>
              <a:t> </a:t>
            </a:r>
            <a:r>
              <a:rPr lang="ru-RU" sz="1200" dirty="0" err="1">
                <a:sym typeface="Arial"/>
              </a:rPr>
              <a:t>процес</a:t>
            </a:r>
            <a:r>
              <a:rPr lang="ru-RU" sz="1200" dirty="0">
                <a:sym typeface="Arial"/>
              </a:rPr>
              <a:t>, </a:t>
            </a:r>
            <a:r>
              <a:rPr lang="ru-RU" sz="1200" dirty="0" err="1">
                <a:sym typeface="Arial"/>
              </a:rPr>
              <a:t>скорочуючи</a:t>
            </a:r>
            <a:r>
              <a:rPr lang="ru-RU" sz="1200" dirty="0">
                <a:sym typeface="Arial"/>
              </a:rPr>
              <a:t> час на </a:t>
            </a:r>
            <a:r>
              <a:rPr lang="ru-RU" sz="1200" dirty="0" err="1">
                <a:sym typeface="Arial"/>
              </a:rPr>
              <a:t>тестування</a:t>
            </a:r>
            <a:r>
              <a:rPr lang="ru-RU" sz="1200" dirty="0">
                <a:sym typeface="Arial"/>
              </a:rPr>
              <a:t>, </a:t>
            </a:r>
            <a:r>
              <a:rPr lang="ru-RU" sz="1200" dirty="0" err="1">
                <a:sym typeface="Arial"/>
              </a:rPr>
              <a:t>мінімізуючи</a:t>
            </a:r>
            <a:r>
              <a:rPr lang="ru-RU" sz="1200" dirty="0">
                <a:sym typeface="Arial"/>
              </a:rPr>
              <a:t> </a:t>
            </a:r>
            <a:r>
              <a:rPr lang="ru-RU" sz="1200" dirty="0" err="1">
                <a:sym typeface="Arial"/>
              </a:rPr>
              <a:t>помилки</a:t>
            </a:r>
            <a:r>
              <a:rPr lang="ru-RU" sz="1200" dirty="0">
                <a:sym typeface="Arial"/>
              </a:rPr>
              <a:t> та </a:t>
            </a:r>
            <a:r>
              <a:rPr lang="ru-RU" sz="1200" dirty="0" err="1">
                <a:sym typeface="Arial"/>
              </a:rPr>
              <a:t>забезпечуючи</a:t>
            </a:r>
            <a:r>
              <a:rPr lang="ru-RU" sz="1200" dirty="0">
                <a:sym typeface="Arial"/>
              </a:rPr>
              <a:t> </a:t>
            </a:r>
            <a:r>
              <a:rPr lang="ru-RU" sz="1200" dirty="0" err="1">
                <a:sym typeface="Arial"/>
              </a:rPr>
              <a:t>вищу</a:t>
            </a:r>
            <a:r>
              <a:rPr lang="ru-RU" sz="1200" dirty="0">
                <a:sym typeface="Arial"/>
              </a:rPr>
              <a:t> </a:t>
            </a:r>
            <a:r>
              <a:rPr lang="ru-RU" sz="1200" dirty="0" err="1">
                <a:sym typeface="Arial"/>
              </a:rPr>
              <a:t>якість</a:t>
            </a:r>
            <a:r>
              <a:rPr lang="ru-RU" sz="1200" dirty="0">
                <a:sym typeface="Arial"/>
              </a:rPr>
              <a:t> </a:t>
            </a:r>
            <a:r>
              <a:rPr lang="ru-RU" sz="1200" dirty="0" err="1">
                <a:sym typeface="Arial"/>
              </a:rPr>
              <a:t>продуктів</a:t>
            </a:r>
            <a:r>
              <a:rPr lang="ru-RU" sz="1200" dirty="0">
                <a:sym typeface="Arial"/>
              </a:rPr>
              <a:t>. </a:t>
            </a:r>
          </a:p>
          <a:p>
            <a:pPr marL="0" indent="358775"/>
            <a:r>
              <a:rPr lang="ru-RU" sz="1200" dirty="0" err="1">
                <a:sym typeface="Arial"/>
              </a:rPr>
              <a:t>Це</a:t>
            </a:r>
            <a:r>
              <a:rPr lang="ru-RU" sz="1200" dirty="0">
                <a:sym typeface="Arial"/>
              </a:rPr>
              <a:t> робить </a:t>
            </a:r>
            <a:r>
              <a:rPr lang="ru-RU" sz="1200" dirty="0" err="1">
                <a:sym typeface="Arial"/>
              </a:rPr>
              <a:t>використання</a:t>
            </a:r>
            <a:r>
              <a:rPr lang="ru-RU" sz="1200" dirty="0">
                <a:sym typeface="Arial"/>
              </a:rPr>
              <a:t> ШІ </a:t>
            </a:r>
            <a:r>
              <a:rPr lang="ru-RU" sz="1200" dirty="0" err="1">
                <a:sym typeface="Arial"/>
              </a:rPr>
              <a:t>важливим</a:t>
            </a:r>
            <a:r>
              <a:rPr lang="ru-RU" sz="1200" dirty="0">
                <a:sym typeface="Arial"/>
              </a:rPr>
              <a:t> кроком у </a:t>
            </a:r>
            <a:r>
              <a:rPr lang="ru-RU" sz="1200" dirty="0" err="1">
                <a:sym typeface="Arial"/>
              </a:rPr>
              <a:t>розвитку</a:t>
            </a:r>
            <a:r>
              <a:rPr lang="ru-RU" sz="1200" dirty="0">
                <a:sym typeface="Arial"/>
              </a:rPr>
              <a:t> </a:t>
            </a:r>
            <a:r>
              <a:rPr lang="ru-RU" sz="1200" dirty="0" err="1">
                <a:sym typeface="Arial"/>
              </a:rPr>
              <a:t>індустрії</a:t>
            </a:r>
            <a:r>
              <a:rPr lang="ru-RU" sz="1200" dirty="0">
                <a:sym typeface="Arial"/>
              </a:rPr>
              <a:t> </a:t>
            </a:r>
            <a:r>
              <a:rPr lang="ru-RU" sz="1200" dirty="0" err="1">
                <a:sym typeface="Arial"/>
              </a:rPr>
              <a:t>програмного</a:t>
            </a:r>
            <a:r>
              <a:rPr lang="ru-RU" sz="1200" dirty="0">
                <a:sym typeface="Arial"/>
              </a:rPr>
              <a:t> </a:t>
            </a:r>
            <a:r>
              <a:rPr lang="ru-RU" sz="1200" dirty="0" err="1">
                <a:sym typeface="Arial"/>
              </a:rPr>
              <a:t>забезпечення</a:t>
            </a:r>
            <a:r>
              <a:rPr lang="ru-RU" sz="1200" dirty="0">
                <a:sym typeface="Arial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400" b="1" dirty="0" err="1"/>
              <a:t>Компанії</a:t>
            </a:r>
            <a:r>
              <a:rPr lang="ru-RU" sz="2400" b="1" dirty="0"/>
              <a:t>, </a:t>
            </a:r>
            <a:r>
              <a:rPr lang="ru-RU" sz="2400" b="1" dirty="0" err="1"/>
              <a:t>які</a:t>
            </a:r>
            <a:r>
              <a:rPr lang="ru-RU" sz="2400" b="1" dirty="0"/>
              <a:t> </a:t>
            </a:r>
            <a:r>
              <a:rPr lang="ru-RU" sz="2400" b="1" dirty="0" err="1"/>
              <a:t>займаються</a:t>
            </a:r>
            <a:r>
              <a:rPr lang="ru-RU" sz="2400" b="1" dirty="0"/>
              <a:t> </a:t>
            </a:r>
            <a:r>
              <a:rPr lang="ru-RU" sz="2400" b="1" dirty="0" err="1"/>
              <a:t>подібними</a:t>
            </a:r>
            <a:r>
              <a:rPr lang="ru-RU" sz="2400" b="1" dirty="0"/>
              <a:t> </a:t>
            </a:r>
            <a:r>
              <a:rPr lang="ru-RU" sz="2400" b="1" dirty="0" err="1"/>
              <a:t>розробками</a:t>
            </a:r>
            <a:br>
              <a:rPr lang="ru-RU" sz="2400" b="1" dirty="0"/>
            </a:br>
            <a:endParaRPr sz="2400" dirty="0"/>
          </a:p>
        </p:txBody>
      </p:sp>
      <p:graphicFrame>
        <p:nvGraphicFramePr>
          <p:cNvPr id="299" name="Google Shape;299;p34"/>
          <p:cNvGraphicFramePr/>
          <p:nvPr>
            <p:extLst>
              <p:ext uri="{D42A27DB-BD31-4B8C-83A1-F6EECF244321}">
                <p14:modId xmlns:p14="http://schemas.microsoft.com/office/powerpoint/2010/main" val="4185247828"/>
              </p:ext>
            </p:extLst>
          </p:nvPr>
        </p:nvGraphicFramePr>
        <p:xfrm>
          <a:off x="726775" y="1536810"/>
          <a:ext cx="7704000" cy="2517600"/>
        </p:xfrm>
        <a:graphic>
          <a:graphicData uri="http://schemas.openxmlformats.org/drawingml/2006/table">
            <a:tbl>
              <a:tblPr>
                <a:noFill/>
                <a:tableStyleId>{3085A647-6887-4CA1-9192-8D1223E4FED0}</a:tableStyleId>
              </a:tblPr>
              <a:tblGrid>
                <a:gridCol w="23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sng" dirty="0">
                          <a:solidFill>
                            <a:schemeClr val="dk1"/>
                          </a:solidFill>
                          <a:latin typeface="Figtree Black"/>
                          <a:ea typeface="Figtree Black"/>
                          <a:cs typeface="Figtree Black"/>
                          <a:sym typeface="Figtree Black"/>
                        </a:rPr>
                        <a:t>Google</a:t>
                      </a:r>
                      <a:endParaRPr sz="1000" u="sng" dirty="0">
                        <a:solidFill>
                          <a:schemeClr val="dk1"/>
                        </a:solidFill>
                        <a:latin typeface="Figtree Black"/>
                        <a:ea typeface="Figtree Black"/>
                        <a:cs typeface="Figtree Black"/>
                        <a:sym typeface="Figtre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Використовує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алгоритми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машинного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навчання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для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аналізу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програмного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забезпечення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та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автоматизації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тестів</a:t>
                      </a:r>
                      <a:endParaRPr lang="ru-RU" sz="10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dirty="0">
                          <a:solidFill>
                            <a:schemeClr val="dk1"/>
                          </a:solidFill>
                          <a:latin typeface="Figtree Black"/>
                          <a:ea typeface="Figtree Black"/>
                          <a:cs typeface="Figtree Black"/>
                          <a:sym typeface="Figtree Black"/>
                        </a:rPr>
                        <a:t>Microsoft</a:t>
                      </a:r>
                      <a:endParaRPr sz="1000" u="sng" dirty="0">
                        <a:solidFill>
                          <a:schemeClr val="dk1"/>
                        </a:solidFill>
                        <a:latin typeface="Figtree Black"/>
                        <a:ea typeface="Figtree Black"/>
                        <a:cs typeface="Figtree Black"/>
                        <a:sym typeface="Figtre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uk-UA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П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ропонує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інструменти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для </a:t>
                      </a:r>
                      <a:r>
                        <a:rPr lang="en-GB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AI-driven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тестування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,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інтегровані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в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хмарні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сервіси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en-GB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Azure</a:t>
                      </a:r>
                      <a:endParaRPr sz="10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dirty="0">
                          <a:solidFill>
                            <a:schemeClr val="dk1"/>
                          </a:solidFill>
                          <a:latin typeface="Figtree Black"/>
                          <a:ea typeface="Figtree Black"/>
                          <a:cs typeface="Figtree Black"/>
                          <a:sym typeface="Figtree Black"/>
                        </a:rPr>
                        <a:t>IBM</a:t>
                      </a:r>
                      <a:endParaRPr sz="1000" u="sng" dirty="0">
                        <a:solidFill>
                          <a:schemeClr val="dk1"/>
                        </a:solidFill>
                        <a:latin typeface="Figtree Black"/>
                        <a:ea typeface="Figtree Black"/>
                        <a:cs typeface="Figtree Black"/>
                        <a:sym typeface="Figtre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Розробляє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рішення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на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основі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ШІ,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такі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як </a:t>
                      </a:r>
                      <a:r>
                        <a:rPr lang="en-GB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Rational Test Workbench, 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для комплексного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тестування</a:t>
                      </a:r>
                      <a:endParaRPr sz="10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 dirty="0">
                          <a:solidFill>
                            <a:schemeClr val="dk1"/>
                          </a:solidFill>
                          <a:latin typeface="Figtree Black"/>
                          <a:ea typeface="Figtree Black"/>
                          <a:cs typeface="Figtree Black"/>
                          <a:sym typeface="Figtree Black"/>
                        </a:rPr>
                        <a:t>Applitools</a:t>
                      </a:r>
                      <a:endParaRPr sz="1000" u="sng" dirty="0">
                        <a:solidFill>
                          <a:schemeClr val="dk1"/>
                        </a:solidFill>
                        <a:latin typeface="Figtree Black"/>
                        <a:ea typeface="Figtree Black"/>
                        <a:cs typeface="Figtree Black"/>
                        <a:sym typeface="Figtre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Спеціалізується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на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візуальному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тестуванні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за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допомогою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ШІ</a:t>
                      </a:r>
                      <a:endParaRPr sz="10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sng" dirty="0">
                          <a:solidFill>
                            <a:schemeClr val="dk1"/>
                          </a:solidFill>
                          <a:latin typeface="Figtree Black"/>
                          <a:ea typeface="Figtree Black"/>
                          <a:cs typeface="Figtree Black"/>
                          <a:sym typeface="Figtree Black"/>
                        </a:rPr>
                        <a:t>Testim.io</a:t>
                      </a:r>
                      <a:endParaRPr sz="1000" u="sng" dirty="0">
                        <a:solidFill>
                          <a:schemeClr val="dk1"/>
                        </a:solidFill>
                        <a:latin typeface="Figtree Black"/>
                        <a:ea typeface="Figtree Black"/>
                        <a:cs typeface="Figtree Black"/>
                        <a:sym typeface="Figtre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Надає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платформи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для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створення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й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виконання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автоматизованих</a:t>
                      </a:r>
                      <a:r>
                        <a:rPr lang="ru-RU" sz="10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ru-RU" sz="10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тестів</a:t>
                      </a:r>
                      <a:endParaRPr sz="10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>
                          <a:solidFill>
                            <a:schemeClr val="dk1"/>
                          </a:solidFill>
                          <a:latin typeface="Figtree Black"/>
                          <a:ea typeface="Figtree Black"/>
                          <a:cs typeface="Figtree Black"/>
                          <a:sym typeface="Figtree Black"/>
                        </a:rPr>
                        <a:t>Perfecto Mobile</a:t>
                      </a:r>
                      <a:endParaRPr sz="1000" dirty="0">
                        <a:solidFill>
                          <a:schemeClr val="dk1"/>
                        </a:solidFill>
                        <a:latin typeface="Figtree Black"/>
                        <a:ea typeface="Figtree Black"/>
                        <a:cs typeface="Figtree Black"/>
                        <a:sym typeface="Figtre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b="0" i="0" u="none" strike="noStrike" cap="none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Забезпечує</a:t>
                      </a:r>
                      <a:r>
                        <a:rPr lang="ru-RU" sz="1000" b="0" i="0" u="none" strike="noStrike" cap="none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ru-RU" sz="1000" b="0" i="0" u="none" strike="noStrike" cap="none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автоматизацію</a:t>
                      </a:r>
                      <a:r>
                        <a:rPr lang="ru-RU" sz="1000" b="0" i="0" u="none" strike="noStrike" cap="none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ru-RU" sz="1000" b="0" i="0" u="none" strike="noStrike" cap="none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тестування</a:t>
                      </a:r>
                      <a:r>
                        <a:rPr lang="ru-RU" sz="1000" b="0" i="0" u="none" strike="noStrike" cap="none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ru-RU" sz="1000" b="0" i="0" u="none" strike="noStrike" cap="none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мобільних</a:t>
                      </a:r>
                      <a:r>
                        <a:rPr lang="ru-RU" sz="1000" b="0" i="0" u="none" strike="noStrike" cap="none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ru-RU" sz="1000" b="0" i="0" u="none" strike="noStrike" cap="none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додатків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Переваги та недоліки</a:t>
            </a:r>
            <a:endParaRPr b="1" dirty="0"/>
          </a:p>
        </p:txBody>
      </p:sp>
      <p:graphicFrame>
        <p:nvGraphicFramePr>
          <p:cNvPr id="614" name="Google Shape;614;p50"/>
          <p:cNvGraphicFramePr/>
          <p:nvPr>
            <p:extLst>
              <p:ext uri="{D42A27DB-BD31-4B8C-83A1-F6EECF244321}">
                <p14:modId xmlns:p14="http://schemas.microsoft.com/office/powerpoint/2010/main" val="1250037827"/>
              </p:ext>
            </p:extLst>
          </p:nvPr>
        </p:nvGraphicFramePr>
        <p:xfrm>
          <a:off x="713263" y="1230474"/>
          <a:ext cx="7114741" cy="3282635"/>
        </p:xfrm>
        <a:graphic>
          <a:graphicData uri="http://schemas.openxmlformats.org/drawingml/2006/table">
            <a:tbl>
              <a:tblPr>
                <a:noFill/>
                <a:tableStyleId>{3085A647-6887-4CA1-9192-8D1223E4FED0}</a:tableStyleId>
              </a:tblPr>
              <a:tblGrid>
                <a:gridCol w="167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600" b="1" dirty="0">
                          <a:solidFill>
                            <a:schemeClr val="dk1"/>
                          </a:solidFill>
                          <a:latin typeface="Figtree Black"/>
                          <a:ea typeface="Figtree Black"/>
                          <a:cs typeface="Figtree Black"/>
                          <a:sym typeface="Figtree Black"/>
                        </a:rPr>
                        <a:t>Критерій</a:t>
                      </a:r>
                      <a:endParaRPr sz="1600" b="1" dirty="0">
                        <a:solidFill>
                          <a:schemeClr val="dk1"/>
                        </a:solidFill>
                        <a:latin typeface="Figtree Black"/>
                        <a:ea typeface="Figtree Black"/>
                        <a:cs typeface="Figtree Black"/>
                        <a:sym typeface="Figtre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600" b="1" dirty="0">
                          <a:solidFill>
                            <a:schemeClr val="dk1"/>
                          </a:solidFill>
                          <a:latin typeface="Figtree Black"/>
                          <a:ea typeface="Figtree Black"/>
                          <a:cs typeface="Figtree Black"/>
                          <a:sym typeface="Figtree Black"/>
                        </a:rPr>
                        <a:t>Переваги</a:t>
                      </a:r>
                      <a:endParaRPr sz="1600" b="1" dirty="0">
                        <a:solidFill>
                          <a:schemeClr val="dk1"/>
                        </a:solidFill>
                        <a:latin typeface="Figtree Black"/>
                        <a:ea typeface="Figtree Black"/>
                        <a:cs typeface="Figtree Black"/>
                        <a:sym typeface="Figtre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600" b="1" dirty="0">
                          <a:solidFill>
                            <a:schemeClr val="dk1"/>
                          </a:solidFill>
                          <a:latin typeface="Figtree Black"/>
                          <a:ea typeface="Figtree Black"/>
                          <a:cs typeface="Figtree Black"/>
                          <a:sym typeface="Figtree Black"/>
                        </a:rPr>
                        <a:t>Недоліки</a:t>
                      </a:r>
                      <a:endParaRPr sz="1600" b="1" dirty="0">
                        <a:solidFill>
                          <a:schemeClr val="dk1"/>
                        </a:solidFill>
                        <a:latin typeface="Figtree Black"/>
                        <a:ea typeface="Figtree Black"/>
                        <a:cs typeface="Figtree Black"/>
                        <a:sym typeface="Figtree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Швидкість</a:t>
                      </a:r>
                      <a:endParaRPr sz="1200" b="1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Автоматизація</a:t>
                      </a:r>
                      <a:r>
                        <a:rPr lang="ru-RU" sz="12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процесів</a:t>
                      </a:r>
                      <a:endParaRPr sz="12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Потребує</a:t>
                      </a:r>
                      <a:r>
                        <a:rPr lang="ru-RU" sz="12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часу на </a:t>
                      </a:r>
                      <a:r>
                        <a:rPr lang="ru-RU" sz="12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початкове</a:t>
                      </a:r>
                      <a:r>
                        <a:rPr lang="ru-RU" sz="12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налаштування</a:t>
                      </a:r>
                      <a:endParaRPr sz="12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Точність</a:t>
                      </a:r>
                      <a:endParaRPr sz="1200" b="1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Зменшення</a:t>
                      </a:r>
                      <a:r>
                        <a:rPr lang="ru-RU" sz="12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людського</a:t>
                      </a:r>
                      <a:r>
                        <a:rPr lang="ru-RU" sz="12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фактора</a:t>
                      </a:r>
                      <a:endParaRPr sz="12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Помилки</a:t>
                      </a:r>
                      <a:r>
                        <a:rPr lang="ru-RU" sz="12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через </a:t>
                      </a:r>
                      <a:r>
                        <a:rPr lang="ru-RU" sz="12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некоректні</a:t>
                      </a:r>
                      <a:r>
                        <a:rPr lang="ru-RU" sz="12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дані</a:t>
                      </a:r>
                      <a:endParaRPr sz="12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Масштабованість</a:t>
                      </a:r>
                      <a:endParaRPr sz="1200" b="1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Можливість</a:t>
                      </a:r>
                      <a:r>
                        <a:rPr lang="ru-RU" sz="12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тестування</a:t>
                      </a:r>
                      <a:r>
                        <a:rPr lang="ru-RU" sz="12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великого </a:t>
                      </a:r>
                      <a:r>
                        <a:rPr lang="ru-RU" sz="12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обсягу</a:t>
                      </a:r>
                      <a:r>
                        <a:rPr lang="ru-RU" sz="12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даних</a:t>
                      </a:r>
                      <a:endParaRPr sz="12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Висока</a:t>
                      </a:r>
                      <a:r>
                        <a:rPr lang="ru-RU" sz="12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вартість</a:t>
                      </a:r>
                      <a:r>
                        <a:rPr lang="ru-RU" sz="12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впровадження</a:t>
                      </a:r>
                      <a:endParaRPr sz="12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Підтримка</a:t>
                      </a:r>
                      <a:r>
                        <a:rPr lang="ru-RU" sz="1200" b="1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ru-RU" sz="1200" b="1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оновлень</a:t>
                      </a:r>
                      <a:endParaRPr sz="1200" b="1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Швидке</a:t>
                      </a:r>
                      <a:r>
                        <a:rPr lang="ru-RU" sz="12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оновлення</a:t>
                      </a:r>
                      <a:r>
                        <a:rPr lang="ru-RU" sz="12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тестів</a:t>
                      </a:r>
                      <a:endParaRPr sz="12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Потреба в </a:t>
                      </a:r>
                      <a:r>
                        <a:rPr lang="ru-RU" sz="12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постійному</a:t>
                      </a:r>
                      <a:r>
                        <a:rPr lang="ru-RU" sz="12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моніторингу</a:t>
                      </a:r>
                      <a:endParaRPr sz="1200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-UA" sz="1200" b="1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Гнучкість</a:t>
                      </a:r>
                      <a:endParaRPr sz="1200" b="1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Адаптація</a:t>
                      </a:r>
                      <a:r>
                        <a:rPr lang="ru-RU" sz="12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до </a:t>
                      </a:r>
                      <a:r>
                        <a:rPr lang="ru-RU" sz="12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змін</a:t>
                      </a:r>
                      <a:r>
                        <a:rPr lang="ru-RU" sz="1200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у </a:t>
                      </a:r>
                      <a:r>
                        <a:rPr lang="ru-RU" sz="1200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коді</a:t>
                      </a:r>
                      <a:endParaRPr lang="ru-RU" sz="1200" b="0" i="0" u="none" strike="noStrike" cap="none" dirty="0">
                        <a:solidFill>
                          <a:schemeClr val="dk1"/>
                        </a:solidFill>
                        <a:sym typeface="Arial"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Може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бути складно </a:t>
                      </a:r>
                      <a:r>
                        <a:rPr lang="ru-RU" sz="1200" b="0" i="0" u="none" strike="noStrike" cap="none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налаштувати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для </a:t>
                      </a:r>
                      <a:r>
                        <a:rPr lang="ru-RU" sz="1200" b="0" i="0" u="none" strike="noStrike" cap="none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специфічних</a:t>
                      </a:r>
                      <a:r>
                        <a:rPr lang="ru-RU" sz="1200" b="0" i="0" u="none" strike="noStrike" cap="none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потреб</a:t>
                      </a:r>
                      <a:endParaRPr lang="ru-RU" sz="1200" b="0" i="0" u="none" strike="noStrike" cap="none" dirty="0">
                        <a:solidFill>
                          <a:schemeClr val="dk1"/>
                        </a:solidFill>
                        <a:sym typeface="Arial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3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Висновки</a:t>
            </a:r>
            <a:endParaRPr b="1" dirty="0"/>
          </a:p>
        </p:txBody>
      </p:sp>
      <p:sp>
        <p:nvSpPr>
          <p:cNvPr id="660" name="Google Shape;660;p53"/>
          <p:cNvSpPr txBox="1"/>
          <p:nvPr/>
        </p:nvSpPr>
        <p:spPr>
          <a:xfrm>
            <a:off x="713225" y="1213000"/>
            <a:ext cx="6218916" cy="29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358775"/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Штучний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інтелект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відкриває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нові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можливості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для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автоматизації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тестування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програмного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забезпечення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.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Він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дозволяє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оптимізувати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процеси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,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зробити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їх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швидшими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і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точнішими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. </a:t>
            </a:r>
          </a:p>
          <a:p>
            <a:pPr indent="358775"/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Впровадження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ШІ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допомагає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значно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зменшити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витрати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часу та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ресурсів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на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тестування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. </a:t>
            </a:r>
          </a:p>
          <a:p>
            <a:pPr indent="358775"/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Однак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для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повноцінного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використання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цих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технологій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компаніям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необхідно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інвестувати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в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розвиток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та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підтримку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таких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рішень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. </a:t>
            </a:r>
          </a:p>
          <a:p>
            <a:pPr indent="358775"/>
            <a:r>
              <a:rPr lang="ru-RU" sz="1200" dirty="0">
                <a:solidFill>
                  <a:schemeClr val="dk1"/>
                </a:solidFill>
                <a:sym typeface="Hanken Grotesk"/>
              </a:rPr>
              <a:t>У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майбутньому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роль ШІ в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цій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сфері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лише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зростатиме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,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сприяючи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створенню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більш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надійного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та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якісного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програмного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 </a:t>
            </a:r>
            <a:r>
              <a:rPr lang="ru-RU" sz="1200" dirty="0" err="1">
                <a:solidFill>
                  <a:schemeClr val="dk1"/>
                </a:solidFill>
                <a:sym typeface="Hanken Grotesk"/>
              </a:rPr>
              <a:t>забезпечення</a:t>
            </a:r>
            <a:r>
              <a:rPr lang="ru-RU" sz="1200" dirty="0">
                <a:solidFill>
                  <a:schemeClr val="dk1"/>
                </a:solidFill>
                <a:sym typeface="Hanken Grotesk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0"/>
          <p:cNvSpPr txBox="1">
            <a:spLocks noGrp="1"/>
          </p:cNvSpPr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Дякую за увагу!</a:t>
            </a:r>
            <a:endParaRPr b="1" dirty="0"/>
          </a:p>
        </p:txBody>
      </p:sp>
      <p:sp>
        <p:nvSpPr>
          <p:cNvPr id="858" name="Google Shape;858;p60"/>
          <p:cNvSpPr txBox="1"/>
          <p:nvPr/>
        </p:nvSpPr>
        <p:spPr>
          <a:xfrm>
            <a:off x="1094225" y="404365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Please keep this slide for attribution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8724B21-07FB-A003-237A-6C81A6CB8D0F}"/>
              </a:ext>
            </a:extLst>
          </p:cNvPr>
          <p:cNvSpPr/>
          <p:nvPr/>
        </p:nvSpPr>
        <p:spPr>
          <a:xfrm>
            <a:off x="992095" y="3394635"/>
            <a:ext cx="5737412" cy="1129553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Экран (16:9)</PresentationFormat>
  <Paragraphs>45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Figtree Black</vt:lpstr>
      <vt:lpstr>Arial</vt:lpstr>
      <vt:lpstr>Lato</vt:lpstr>
      <vt:lpstr>Hanken Grotesk</vt:lpstr>
      <vt:lpstr>Elegant Black &amp; White Thesis Defense by Slidesgo</vt:lpstr>
      <vt:lpstr>Штучний інтелект для автоматизації тестування ПЗ</vt:lpstr>
      <vt:lpstr>Актуальність тематики</vt:lpstr>
      <vt:lpstr>Компанії, які займаються подібними розробками </vt:lpstr>
      <vt:lpstr>Переваги та недоліки</vt:lpstr>
      <vt:lpstr>Висновки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1 1</cp:lastModifiedBy>
  <cp:revision>5</cp:revision>
  <dcterms:modified xsi:type="dcterms:W3CDTF">2024-12-24T14:52:16Z</dcterms:modified>
</cp:coreProperties>
</file>