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
  </p:notesMasterIdLst>
  <p:handoutMasterIdLst>
    <p:handoutMasterId r:id="rId4"/>
  </p:handoutMasterIdLst>
  <p:sldIdLst>
    <p:sldId id="256" r:id="rId2"/>
  </p:sldIdLst>
  <p:sldSz cx="49377600" cy="32918400"/>
  <p:notesSz cx="37441188" cy="5120640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552">
          <p15:clr>
            <a:srgbClr val="A4A3A4"/>
          </p15:clr>
        </p15:guide>
        <p15:guide id="2"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D"/>
    <a:srgbClr val="FE7AFE"/>
    <a:srgbClr val="F8F8F8"/>
    <a:srgbClr val="EAEAEA"/>
    <a:srgbClr val="FFFFBF"/>
    <a:srgbClr val="FFFF9D"/>
    <a:srgbClr val="FFF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6594" autoAdjust="0"/>
  </p:normalViewPr>
  <p:slideViewPr>
    <p:cSldViewPr>
      <p:cViewPr varScale="1">
        <p:scale>
          <a:sx n="22" d="100"/>
          <a:sy n="22" d="100"/>
        </p:scale>
        <p:origin x="552" y="336"/>
      </p:cViewPr>
      <p:guideLst>
        <p:guide orient="horz" pos="9552"/>
        <p:guide pos="28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37031" tIns="268519" rIns="537031" bIns="268519" numCol="1" anchor="t" anchorCtr="0" compatLnSpc="1">
            <a:prstTxWarp prst="textNoShape">
              <a:avLst/>
            </a:prstTxWarp>
          </a:bodyPr>
          <a:lstStyle>
            <a:lvl1pPr defTabSz="5373688">
              <a:defRPr sz="7100" smtClean="0">
                <a:latin typeface="Arial" pitchFamily="34" charset="0"/>
              </a:defRPr>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37031" tIns="268519" rIns="537031" bIns="268519" numCol="1" anchor="t" anchorCtr="0" compatLnSpc="1">
            <a:prstTxWarp prst="textNoShape">
              <a:avLst/>
            </a:prstTxWarp>
          </a:bodyPr>
          <a:lstStyle>
            <a:lvl1pPr algn="r" defTabSz="5373688">
              <a:defRPr sz="7100" smtClean="0">
                <a:latin typeface="Arial" pitchFamily="34" charset="0"/>
              </a:defRPr>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37031" tIns="268519" rIns="537031" bIns="268519" numCol="1" anchor="b" anchorCtr="0" compatLnSpc="1">
            <a:prstTxWarp prst="textNoShape">
              <a:avLst/>
            </a:prstTxWarp>
          </a:bodyPr>
          <a:lstStyle>
            <a:lvl1pPr defTabSz="5373688">
              <a:defRPr sz="7100" smtClean="0">
                <a:latin typeface="Arial" pitchFamily="34" charset="0"/>
              </a:defRPr>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37031" tIns="268519" rIns="537031" bIns="268519" numCol="1" anchor="b" anchorCtr="0" compatLnSpc="1">
            <a:prstTxWarp prst="textNoShape">
              <a:avLst/>
            </a:prstTxWarp>
          </a:bodyPr>
          <a:lstStyle>
            <a:lvl1pPr algn="r" defTabSz="5373688">
              <a:defRPr sz="7100" smtClean="0">
                <a:latin typeface="Arial" pitchFamily="34" charset="0"/>
              </a:defRPr>
            </a:lvl1pPr>
          </a:lstStyle>
          <a:p>
            <a:pPr>
              <a:defRPr/>
            </a:pPr>
            <a:fld id="{0358396B-0A46-4ED7-A8C0-64E7C874FB78}" type="slidenum">
              <a:rPr lang="en-US"/>
              <a:pPr>
                <a:defRPr/>
              </a:pPr>
              <a:t>‹#›</a:t>
            </a:fld>
            <a:endParaRPr lang="en-US"/>
          </a:p>
        </p:txBody>
      </p:sp>
    </p:spTree>
    <p:extLst>
      <p:ext uri="{BB962C8B-B14F-4D97-AF65-F5344CB8AC3E}">
        <p14:creationId xmlns:p14="http://schemas.microsoft.com/office/powerpoint/2010/main" val="54065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39231" tIns="269615" rIns="539231" bIns="269615" numCol="1" anchor="t" anchorCtr="0" compatLnSpc="1">
            <a:prstTxWarp prst="textNoShape">
              <a:avLst/>
            </a:prstTxWarp>
          </a:bodyPr>
          <a:lstStyle>
            <a:lvl1pPr defTabSz="5392738">
              <a:defRPr sz="7100" smtClean="0">
                <a:latin typeface="Arial" pitchFamily="34" charset="0"/>
              </a:defRPr>
            </a:lvl1pPr>
          </a:lstStyle>
          <a:p>
            <a:pPr>
              <a:defRPr/>
            </a:pPr>
            <a:endParaRPr lang="en-US"/>
          </a:p>
        </p:txBody>
      </p:sp>
      <p:sp>
        <p:nvSpPr>
          <p:cNvPr id="17411" name="Rectangle 3"/>
          <p:cNvSpPr>
            <a:spLocks noGrp="1" noChangeArrowheads="1"/>
          </p:cNvSpPr>
          <p:nvPr>
            <p:ph type="dt" idx="1"/>
          </p:nvPr>
        </p:nvSpPr>
        <p:spPr bwMode="auto">
          <a:xfrm>
            <a:off x="21207413" y="0"/>
            <a:ext cx="16225837" cy="2827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39231" tIns="269615" rIns="539231" bIns="269615" numCol="1" anchor="t" anchorCtr="0" compatLnSpc="1">
            <a:prstTxWarp prst="textNoShape">
              <a:avLst/>
            </a:prstTxWarp>
          </a:bodyPr>
          <a:lstStyle>
            <a:lvl1pPr algn="r" defTabSz="5392738">
              <a:defRPr sz="7100" smtClean="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816225" y="4241800"/>
            <a:ext cx="31808738" cy="21205825"/>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39231" tIns="269615" rIns="539231" bIns="2696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3"/>
            <a:ext cx="16224250" cy="2827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39231" tIns="269615" rIns="539231" bIns="269615" numCol="1" anchor="b" anchorCtr="0" compatLnSpc="1">
            <a:prstTxWarp prst="textNoShape">
              <a:avLst/>
            </a:prstTxWarp>
          </a:bodyPr>
          <a:lstStyle>
            <a:lvl1pPr defTabSz="5392738">
              <a:defRPr sz="7100" smtClean="0">
                <a:latin typeface="Arial" pitchFamily="34" charset="0"/>
              </a:defRPr>
            </a:lvl1pPr>
          </a:lstStyle>
          <a:p>
            <a:pPr>
              <a:defRPr/>
            </a:pPr>
            <a:endParaRPr lang="en-US"/>
          </a:p>
        </p:txBody>
      </p:sp>
      <p:sp>
        <p:nvSpPr>
          <p:cNvPr id="17415" name="Rectangle 7"/>
          <p:cNvSpPr>
            <a:spLocks noGrp="1" noChangeArrowheads="1"/>
          </p:cNvSpPr>
          <p:nvPr>
            <p:ph type="sldNum" sz="quarter" idx="5"/>
          </p:nvPr>
        </p:nvSpPr>
        <p:spPr bwMode="auto">
          <a:xfrm>
            <a:off x="21207413" y="53713063"/>
            <a:ext cx="16225837" cy="2827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539231" tIns="269615" rIns="539231" bIns="269615" numCol="1" anchor="b" anchorCtr="0" compatLnSpc="1">
            <a:prstTxWarp prst="textNoShape">
              <a:avLst/>
            </a:prstTxWarp>
          </a:bodyPr>
          <a:lstStyle>
            <a:lvl1pPr algn="r" defTabSz="5392738">
              <a:defRPr sz="7100" smtClean="0">
                <a:latin typeface="Arial" pitchFamily="34" charset="0"/>
              </a:defRPr>
            </a:lvl1pPr>
          </a:lstStyle>
          <a:p>
            <a:pPr>
              <a:defRPr/>
            </a:pPr>
            <a:fld id="{EB13BED7-B133-41A5-A55B-22EC536A1AF8}" type="slidenum">
              <a:rPr lang="en-US"/>
              <a:pPr>
                <a:defRPr/>
              </a:pPr>
              <a:t>‹#›</a:t>
            </a:fld>
            <a:endParaRPr lang="en-US"/>
          </a:p>
        </p:txBody>
      </p:sp>
    </p:spTree>
    <p:extLst>
      <p:ext uri="{BB962C8B-B14F-4D97-AF65-F5344CB8AC3E}">
        <p14:creationId xmlns:p14="http://schemas.microsoft.com/office/powerpoint/2010/main" val="26120553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5392738" eaLnBrk="0" hangingPunct="0">
              <a:defRPr sz="3000">
                <a:solidFill>
                  <a:schemeClr val="tx1"/>
                </a:solidFill>
                <a:latin typeface="Arial" charset="0"/>
              </a:defRPr>
            </a:lvl1pPr>
            <a:lvl2pPr marL="742950" indent="-285750" defTabSz="5392738" eaLnBrk="0" hangingPunct="0">
              <a:defRPr sz="3000">
                <a:solidFill>
                  <a:schemeClr val="tx1"/>
                </a:solidFill>
                <a:latin typeface="Arial" charset="0"/>
              </a:defRPr>
            </a:lvl2pPr>
            <a:lvl3pPr marL="1143000" indent="-228600" defTabSz="5392738" eaLnBrk="0" hangingPunct="0">
              <a:defRPr sz="3000">
                <a:solidFill>
                  <a:schemeClr val="tx1"/>
                </a:solidFill>
                <a:latin typeface="Arial" charset="0"/>
              </a:defRPr>
            </a:lvl3pPr>
            <a:lvl4pPr marL="1600200" indent="-228600" defTabSz="5392738" eaLnBrk="0" hangingPunct="0">
              <a:defRPr sz="3000">
                <a:solidFill>
                  <a:schemeClr val="tx1"/>
                </a:solidFill>
                <a:latin typeface="Arial" charset="0"/>
              </a:defRPr>
            </a:lvl4pPr>
            <a:lvl5pPr marL="2057400" indent="-228600" defTabSz="5392738" eaLnBrk="0" hangingPunct="0">
              <a:defRPr sz="3000">
                <a:solidFill>
                  <a:schemeClr val="tx1"/>
                </a:solidFill>
                <a:latin typeface="Arial" charset="0"/>
              </a:defRPr>
            </a:lvl5pPr>
            <a:lvl6pPr marL="2514600" indent="-228600" defTabSz="5392738" eaLnBrk="0" fontAlgn="base" hangingPunct="0">
              <a:spcBef>
                <a:spcPct val="0"/>
              </a:spcBef>
              <a:spcAft>
                <a:spcPct val="0"/>
              </a:spcAft>
              <a:defRPr sz="3000">
                <a:solidFill>
                  <a:schemeClr val="tx1"/>
                </a:solidFill>
                <a:latin typeface="Arial" charset="0"/>
              </a:defRPr>
            </a:lvl6pPr>
            <a:lvl7pPr marL="2971800" indent="-228600" defTabSz="5392738" eaLnBrk="0" fontAlgn="base" hangingPunct="0">
              <a:spcBef>
                <a:spcPct val="0"/>
              </a:spcBef>
              <a:spcAft>
                <a:spcPct val="0"/>
              </a:spcAft>
              <a:defRPr sz="3000">
                <a:solidFill>
                  <a:schemeClr val="tx1"/>
                </a:solidFill>
                <a:latin typeface="Arial" charset="0"/>
              </a:defRPr>
            </a:lvl7pPr>
            <a:lvl8pPr marL="3429000" indent="-228600" defTabSz="5392738" eaLnBrk="0" fontAlgn="base" hangingPunct="0">
              <a:spcBef>
                <a:spcPct val="0"/>
              </a:spcBef>
              <a:spcAft>
                <a:spcPct val="0"/>
              </a:spcAft>
              <a:defRPr sz="3000">
                <a:solidFill>
                  <a:schemeClr val="tx1"/>
                </a:solidFill>
                <a:latin typeface="Arial" charset="0"/>
              </a:defRPr>
            </a:lvl8pPr>
            <a:lvl9pPr marL="3886200" indent="-228600" defTabSz="5392738" eaLnBrk="0" fontAlgn="base" hangingPunct="0">
              <a:spcBef>
                <a:spcPct val="0"/>
              </a:spcBef>
              <a:spcAft>
                <a:spcPct val="0"/>
              </a:spcAft>
              <a:defRPr sz="3000">
                <a:solidFill>
                  <a:schemeClr val="tx1"/>
                </a:solidFill>
                <a:latin typeface="Arial" charset="0"/>
              </a:defRPr>
            </a:lvl9pPr>
          </a:lstStyle>
          <a:p>
            <a:pPr eaLnBrk="1" hangingPunct="1"/>
            <a:fld id="{B33BAA6F-689F-49F8-8621-B113FAFCF99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420585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0" y="5387342"/>
            <a:ext cx="37033200" cy="11460480"/>
          </a:xfrm>
        </p:spPr>
        <p:txBody>
          <a:bodyPr anchor="b"/>
          <a:lstStyle>
            <a:lvl1pPr algn="ctr">
              <a:defRPr sz="24300"/>
            </a:lvl1pPr>
          </a:lstStyle>
          <a:p>
            <a:r>
              <a:rPr lang="en-US"/>
              <a:t>Click to edit Master title style</a:t>
            </a:r>
          </a:p>
        </p:txBody>
      </p:sp>
      <p:sp>
        <p:nvSpPr>
          <p:cNvPr id="3" name="Subtitle 2"/>
          <p:cNvSpPr>
            <a:spLocks noGrp="1"/>
          </p:cNvSpPr>
          <p:nvPr>
            <p:ph type="subTitle" idx="1"/>
          </p:nvPr>
        </p:nvSpPr>
        <p:spPr>
          <a:xfrm>
            <a:off x="6172200" y="17289782"/>
            <a:ext cx="37033200" cy="7947658"/>
          </a:xfrm>
        </p:spPr>
        <p:txBody>
          <a:bodyPr/>
          <a:lstStyle>
            <a:lvl1pPr marL="0" indent="0" algn="ctr">
              <a:buNone/>
              <a:defRPr sz="9720"/>
            </a:lvl1pPr>
            <a:lvl2pPr marL="1851660" indent="0" algn="ctr">
              <a:buNone/>
              <a:defRPr sz="8100"/>
            </a:lvl2pPr>
            <a:lvl3pPr marL="3703320" indent="0" algn="ctr">
              <a:buNone/>
              <a:defRPr sz="7290"/>
            </a:lvl3pPr>
            <a:lvl4pPr marL="5554980" indent="0" algn="ctr">
              <a:buNone/>
              <a:defRPr sz="6480"/>
            </a:lvl4pPr>
            <a:lvl5pPr marL="7406640" indent="0" algn="ctr">
              <a:buNone/>
              <a:defRPr sz="6480"/>
            </a:lvl5pPr>
            <a:lvl6pPr marL="9258300" indent="0" algn="ctr">
              <a:buNone/>
              <a:defRPr sz="6480"/>
            </a:lvl6pPr>
            <a:lvl7pPr marL="11109960" indent="0" algn="ctr">
              <a:buNone/>
              <a:defRPr sz="6480"/>
            </a:lvl7pPr>
            <a:lvl8pPr marL="12961620" indent="0" algn="ctr">
              <a:buNone/>
              <a:defRPr sz="6480"/>
            </a:lvl8pPr>
            <a:lvl9pPr marL="14813280" indent="0" algn="ctr">
              <a:buNone/>
              <a:defRPr sz="648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1D40B2-E52D-4635-9BFD-DCE633E58303}" type="slidenum">
              <a:rPr lang="en-US" smtClean="0"/>
              <a:pPr>
                <a:defRPr/>
              </a:pPr>
              <a:t>‹#›</a:t>
            </a:fld>
            <a:endParaRPr lang="en-US"/>
          </a:p>
        </p:txBody>
      </p:sp>
    </p:spTree>
    <p:extLst>
      <p:ext uri="{BB962C8B-B14F-4D97-AF65-F5344CB8AC3E}">
        <p14:creationId xmlns:p14="http://schemas.microsoft.com/office/powerpoint/2010/main" val="259024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64BBBA-1057-4E3A-9B7A-47F417654001}" type="slidenum">
              <a:rPr lang="en-US" smtClean="0"/>
              <a:pPr>
                <a:defRPr/>
              </a:pPr>
              <a:t>‹#›</a:t>
            </a:fld>
            <a:endParaRPr lang="en-US"/>
          </a:p>
        </p:txBody>
      </p:sp>
    </p:spTree>
    <p:extLst>
      <p:ext uri="{BB962C8B-B14F-4D97-AF65-F5344CB8AC3E}">
        <p14:creationId xmlns:p14="http://schemas.microsoft.com/office/powerpoint/2010/main" val="296493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5" y="1752600"/>
            <a:ext cx="10647045"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94710"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4F4359-FEB2-486C-9411-9040E6AC90A3}" type="slidenum">
              <a:rPr lang="en-US" smtClean="0"/>
              <a:pPr>
                <a:defRPr/>
              </a:pPr>
              <a:t>‹#›</a:t>
            </a:fld>
            <a:endParaRPr lang="en-US"/>
          </a:p>
        </p:txBody>
      </p:sp>
    </p:spTree>
    <p:extLst>
      <p:ext uri="{BB962C8B-B14F-4D97-AF65-F5344CB8AC3E}">
        <p14:creationId xmlns:p14="http://schemas.microsoft.com/office/powerpoint/2010/main" val="383781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50B2ED0-5C9C-42CC-AC84-BAB0DA768FBC}" type="slidenum">
              <a:rPr lang="en-US" smtClean="0"/>
              <a:pPr>
                <a:defRPr/>
              </a:pPr>
              <a:t>‹#›</a:t>
            </a:fld>
            <a:endParaRPr lang="en-US"/>
          </a:p>
        </p:txBody>
      </p:sp>
    </p:spTree>
    <p:extLst>
      <p:ext uri="{BB962C8B-B14F-4D97-AF65-F5344CB8AC3E}">
        <p14:creationId xmlns:p14="http://schemas.microsoft.com/office/powerpoint/2010/main" val="3216738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3" y="8206745"/>
            <a:ext cx="42588180" cy="13693138"/>
          </a:xfrm>
        </p:spPr>
        <p:txBody>
          <a:bodyPr anchor="b"/>
          <a:lstStyle>
            <a:lvl1pPr>
              <a:defRPr sz="24300"/>
            </a:lvl1pPr>
          </a:lstStyle>
          <a:p>
            <a:r>
              <a:rPr lang="en-US"/>
              <a:t>Click to edit Master title style</a:t>
            </a:r>
          </a:p>
        </p:txBody>
      </p:sp>
      <p:sp>
        <p:nvSpPr>
          <p:cNvPr id="3" name="Text Placeholder 2"/>
          <p:cNvSpPr>
            <a:spLocks noGrp="1"/>
          </p:cNvSpPr>
          <p:nvPr>
            <p:ph type="body" idx="1"/>
          </p:nvPr>
        </p:nvSpPr>
        <p:spPr>
          <a:xfrm>
            <a:off x="3368993" y="22029425"/>
            <a:ext cx="42588180" cy="7200898"/>
          </a:xfrm>
        </p:spPr>
        <p:txBody>
          <a:bodyPr/>
          <a:lstStyle>
            <a:lvl1pPr marL="0" indent="0">
              <a:buNone/>
              <a:defRPr sz="9720">
                <a:solidFill>
                  <a:schemeClr val="tx1">
                    <a:tint val="75000"/>
                  </a:schemeClr>
                </a:solidFill>
              </a:defRPr>
            </a:lvl1pPr>
            <a:lvl2pPr marL="1851660" indent="0">
              <a:buNone/>
              <a:defRPr sz="8100">
                <a:solidFill>
                  <a:schemeClr val="tx1">
                    <a:tint val="75000"/>
                  </a:schemeClr>
                </a:solidFill>
              </a:defRPr>
            </a:lvl2pPr>
            <a:lvl3pPr marL="3703320" indent="0">
              <a:buNone/>
              <a:defRPr sz="7290">
                <a:solidFill>
                  <a:schemeClr val="tx1">
                    <a:tint val="75000"/>
                  </a:schemeClr>
                </a:solidFill>
              </a:defRPr>
            </a:lvl3pPr>
            <a:lvl4pPr marL="5554980" indent="0">
              <a:buNone/>
              <a:defRPr sz="6480">
                <a:solidFill>
                  <a:schemeClr val="tx1">
                    <a:tint val="75000"/>
                  </a:schemeClr>
                </a:solidFill>
              </a:defRPr>
            </a:lvl4pPr>
            <a:lvl5pPr marL="7406640" indent="0">
              <a:buNone/>
              <a:defRPr sz="6480">
                <a:solidFill>
                  <a:schemeClr val="tx1">
                    <a:tint val="75000"/>
                  </a:schemeClr>
                </a:solidFill>
              </a:defRPr>
            </a:lvl5pPr>
            <a:lvl6pPr marL="9258300" indent="0">
              <a:buNone/>
              <a:defRPr sz="6480">
                <a:solidFill>
                  <a:schemeClr val="tx1">
                    <a:tint val="75000"/>
                  </a:schemeClr>
                </a:solidFill>
              </a:defRPr>
            </a:lvl6pPr>
            <a:lvl7pPr marL="11109960" indent="0">
              <a:buNone/>
              <a:defRPr sz="6480">
                <a:solidFill>
                  <a:schemeClr val="tx1">
                    <a:tint val="75000"/>
                  </a:schemeClr>
                </a:solidFill>
              </a:defRPr>
            </a:lvl7pPr>
            <a:lvl8pPr marL="12961620" indent="0">
              <a:buNone/>
              <a:defRPr sz="6480">
                <a:solidFill>
                  <a:schemeClr val="tx1">
                    <a:tint val="75000"/>
                  </a:schemeClr>
                </a:solidFill>
              </a:defRPr>
            </a:lvl8pPr>
            <a:lvl9pPr marL="14813280" indent="0">
              <a:buNone/>
              <a:defRPr sz="6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CC56DD1-ECD2-460B-BBE3-04A918D78888}" type="slidenum">
              <a:rPr lang="en-US" smtClean="0"/>
              <a:pPr>
                <a:defRPr/>
              </a:pPr>
              <a:t>‹#›</a:t>
            </a:fld>
            <a:endParaRPr lang="en-US"/>
          </a:p>
        </p:txBody>
      </p:sp>
    </p:spTree>
    <p:extLst>
      <p:ext uri="{BB962C8B-B14F-4D97-AF65-F5344CB8AC3E}">
        <p14:creationId xmlns:p14="http://schemas.microsoft.com/office/powerpoint/2010/main" val="112898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8B21825-E3F3-4874-9583-57D06FA177DE}" type="slidenum">
              <a:rPr lang="en-US" smtClean="0"/>
              <a:pPr>
                <a:defRPr/>
              </a:pPr>
              <a:t>‹#›</a:t>
            </a:fld>
            <a:endParaRPr lang="en-US"/>
          </a:p>
        </p:txBody>
      </p:sp>
    </p:spTree>
    <p:extLst>
      <p:ext uri="{BB962C8B-B14F-4D97-AF65-F5344CB8AC3E}">
        <p14:creationId xmlns:p14="http://schemas.microsoft.com/office/powerpoint/2010/main" val="384090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3"/>
            <a:ext cx="42588180" cy="6362702"/>
          </a:xfrm>
        </p:spPr>
        <p:txBody>
          <a:bodyPr/>
          <a:lstStyle/>
          <a:p>
            <a:r>
              <a:rPr lang="en-US"/>
              <a:t>Click to edit Master title style</a:t>
            </a:r>
          </a:p>
        </p:txBody>
      </p:sp>
      <p:sp>
        <p:nvSpPr>
          <p:cNvPr id="3" name="Text Placeholder 2"/>
          <p:cNvSpPr>
            <a:spLocks noGrp="1"/>
          </p:cNvSpPr>
          <p:nvPr>
            <p:ph type="body" idx="1"/>
          </p:nvPr>
        </p:nvSpPr>
        <p:spPr>
          <a:xfrm>
            <a:off x="3401144" y="8069582"/>
            <a:ext cx="20889037" cy="3954778"/>
          </a:xfrm>
        </p:spPr>
        <p:txBody>
          <a:bodyPr anchor="b"/>
          <a:lstStyle>
            <a:lvl1pPr marL="0" indent="0">
              <a:buNone/>
              <a:defRPr sz="9720" b="1"/>
            </a:lvl1pPr>
            <a:lvl2pPr marL="1851660" indent="0">
              <a:buNone/>
              <a:defRPr sz="8100" b="1"/>
            </a:lvl2pPr>
            <a:lvl3pPr marL="3703320" indent="0">
              <a:buNone/>
              <a:defRPr sz="7290" b="1"/>
            </a:lvl3pPr>
            <a:lvl4pPr marL="5554980" indent="0">
              <a:buNone/>
              <a:defRPr sz="6480" b="1"/>
            </a:lvl4pPr>
            <a:lvl5pPr marL="7406640" indent="0">
              <a:buNone/>
              <a:defRPr sz="6480" b="1"/>
            </a:lvl5pPr>
            <a:lvl6pPr marL="9258300" indent="0">
              <a:buNone/>
              <a:defRPr sz="6480" b="1"/>
            </a:lvl6pPr>
            <a:lvl7pPr marL="11109960" indent="0">
              <a:buNone/>
              <a:defRPr sz="6480" b="1"/>
            </a:lvl7pPr>
            <a:lvl8pPr marL="12961620" indent="0">
              <a:buNone/>
              <a:defRPr sz="6480" b="1"/>
            </a:lvl8pPr>
            <a:lvl9pPr marL="14813280" indent="0">
              <a:buNone/>
              <a:defRPr sz="6480" b="1"/>
            </a:lvl9pPr>
          </a:lstStyle>
          <a:p>
            <a:pPr lvl="0"/>
            <a:r>
              <a:rPr lang="en-US"/>
              <a:t>Click to edit Master text styles</a:t>
            </a:r>
          </a:p>
        </p:txBody>
      </p:sp>
      <p:sp>
        <p:nvSpPr>
          <p:cNvPr id="4" name="Content Placeholder 3"/>
          <p:cNvSpPr>
            <a:spLocks noGrp="1"/>
          </p:cNvSpPr>
          <p:nvPr>
            <p:ph sz="half" idx="2"/>
          </p:nvPr>
        </p:nvSpPr>
        <p:spPr>
          <a:xfrm>
            <a:off x="3401144" y="12024360"/>
            <a:ext cx="2088903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4997410" y="8069582"/>
            <a:ext cx="20991911" cy="3954778"/>
          </a:xfrm>
        </p:spPr>
        <p:txBody>
          <a:bodyPr anchor="b"/>
          <a:lstStyle>
            <a:lvl1pPr marL="0" indent="0">
              <a:buNone/>
              <a:defRPr sz="9720" b="1"/>
            </a:lvl1pPr>
            <a:lvl2pPr marL="1851660" indent="0">
              <a:buNone/>
              <a:defRPr sz="8100" b="1"/>
            </a:lvl2pPr>
            <a:lvl3pPr marL="3703320" indent="0">
              <a:buNone/>
              <a:defRPr sz="7290" b="1"/>
            </a:lvl3pPr>
            <a:lvl4pPr marL="5554980" indent="0">
              <a:buNone/>
              <a:defRPr sz="6480" b="1"/>
            </a:lvl4pPr>
            <a:lvl5pPr marL="7406640" indent="0">
              <a:buNone/>
              <a:defRPr sz="6480" b="1"/>
            </a:lvl5pPr>
            <a:lvl6pPr marL="9258300" indent="0">
              <a:buNone/>
              <a:defRPr sz="6480" b="1"/>
            </a:lvl6pPr>
            <a:lvl7pPr marL="11109960" indent="0">
              <a:buNone/>
              <a:defRPr sz="6480" b="1"/>
            </a:lvl7pPr>
            <a:lvl8pPr marL="12961620" indent="0">
              <a:buNone/>
              <a:defRPr sz="6480" b="1"/>
            </a:lvl8pPr>
            <a:lvl9pPr marL="14813280" indent="0">
              <a:buNone/>
              <a:defRPr sz="6480" b="1"/>
            </a:lvl9pPr>
          </a:lstStyle>
          <a:p>
            <a:pPr lvl="0"/>
            <a:r>
              <a:rPr lang="en-US"/>
              <a:t>Click to edit Master text styles</a:t>
            </a:r>
          </a:p>
        </p:txBody>
      </p:sp>
      <p:sp>
        <p:nvSpPr>
          <p:cNvPr id="6" name="Content Placeholder 5"/>
          <p:cNvSpPr>
            <a:spLocks noGrp="1"/>
          </p:cNvSpPr>
          <p:nvPr>
            <p:ph sz="quarter" idx="4"/>
          </p:nvPr>
        </p:nvSpPr>
        <p:spPr>
          <a:xfrm>
            <a:off x="24997410"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BE52159-6CAF-4902-B7F0-D14B97728414}" type="slidenum">
              <a:rPr lang="en-US" smtClean="0"/>
              <a:pPr>
                <a:defRPr/>
              </a:pPr>
              <a:t>‹#›</a:t>
            </a:fld>
            <a:endParaRPr lang="en-US"/>
          </a:p>
        </p:txBody>
      </p:sp>
    </p:spTree>
    <p:extLst>
      <p:ext uri="{BB962C8B-B14F-4D97-AF65-F5344CB8AC3E}">
        <p14:creationId xmlns:p14="http://schemas.microsoft.com/office/powerpoint/2010/main" val="160286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67284D9-CF16-4C87-8B56-152ECDAB9903}" type="slidenum">
              <a:rPr lang="en-US" smtClean="0"/>
              <a:pPr>
                <a:defRPr/>
              </a:pPr>
              <a:t>‹#›</a:t>
            </a:fld>
            <a:endParaRPr lang="en-US"/>
          </a:p>
        </p:txBody>
      </p:sp>
    </p:spTree>
    <p:extLst>
      <p:ext uri="{BB962C8B-B14F-4D97-AF65-F5344CB8AC3E}">
        <p14:creationId xmlns:p14="http://schemas.microsoft.com/office/powerpoint/2010/main" val="211729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E1BBE83-446B-46F2-B67B-9755B4B6909F}" type="slidenum">
              <a:rPr lang="en-US" smtClean="0"/>
              <a:pPr>
                <a:defRPr/>
              </a:pPr>
              <a:t>‹#›</a:t>
            </a:fld>
            <a:endParaRPr lang="en-US"/>
          </a:p>
        </p:txBody>
      </p:sp>
    </p:spTree>
    <p:extLst>
      <p:ext uri="{BB962C8B-B14F-4D97-AF65-F5344CB8AC3E}">
        <p14:creationId xmlns:p14="http://schemas.microsoft.com/office/powerpoint/2010/main" val="146578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3" y="2194560"/>
            <a:ext cx="15925560" cy="7680960"/>
          </a:xfrm>
        </p:spPr>
        <p:txBody>
          <a:bodyPr anchor="b"/>
          <a:lstStyle>
            <a:lvl1pPr>
              <a:defRPr sz="12960"/>
            </a:lvl1pPr>
          </a:lstStyle>
          <a:p>
            <a:r>
              <a:rPr lang="en-US"/>
              <a:t>Click to edit Master title style</a:t>
            </a:r>
          </a:p>
        </p:txBody>
      </p:sp>
      <p:sp>
        <p:nvSpPr>
          <p:cNvPr id="3" name="Content Placeholder 2"/>
          <p:cNvSpPr>
            <a:spLocks noGrp="1"/>
          </p:cNvSpPr>
          <p:nvPr>
            <p:ph idx="1"/>
          </p:nvPr>
        </p:nvSpPr>
        <p:spPr>
          <a:xfrm>
            <a:off x="20991911" y="4739642"/>
            <a:ext cx="24997410" cy="23393400"/>
          </a:xfrm>
        </p:spPr>
        <p:txBody>
          <a:bodyPr/>
          <a:lstStyle>
            <a:lvl1pPr>
              <a:defRPr sz="12960"/>
            </a:lvl1pPr>
            <a:lvl2pPr>
              <a:defRPr sz="11340"/>
            </a:lvl2pPr>
            <a:lvl3pPr>
              <a:defRPr sz="9720"/>
            </a:lvl3pPr>
            <a:lvl4pPr>
              <a:defRPr sz="8100"/>
            </a:lvl4pPr>
            <a:lvl5pPr>
              <a:defRPr sz="8100"/>
            </a:lvl5pPr>
            <a:lvl6pPr>
              <a:defRPr sz="8100"/>
            </a:lvl6pPr>
            <a:lvl7pPr>
              <a:defRPr sz="8100"/>
            </a:lvl7pPr>
            <a:lvl8pPr>
              <a:defRPr sz="8100"/>
            </a:lvl8pPr>
            <a:lvl9pPr>
              <a:defRPr sz="8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01143" y="9875520"/>
            <a:ext cx="15925560" cy="18295622"/>
          </a:xfrm>
        </p:spPr>
        <p:txBody>
          <a:bodyPr/>
          <a:lstStyle>
            <a:lvl1pPr marL="0" indent="0">
              <a:buNone/>
              <a:defRPr sz="6480"/>
            </a:lvl1pPr>
            <a:lvl2pPr marL="1851660" indent="0">
              <a:buNone/>
              <a:defRPr sz="5670"/>
            </a:lvl2pPr>
            <a:lvl3pPr marL="3703320" indent="0">
              <a:buNone/>
              <a:defRPr sz="4860"/>
            </a:lvl3pPr>
            <a:lvl4pPr marL="5554980" indent="0">
              <a:buNone/>
              <a:defRPr sz="4050"/>
            </a:lvl4pPr>
            <a:lvl5pPr marL="7406640" indent="0">
              <a:buNone/>
              <a:defRPr sz="4050"/>
            </a:lvl5pPr>
            <a:lvl6pPr marL="9258300" indent="0">
              <a:buNone/>
              <a:defRPr sz="4050"/>
            </a:lvl6pPr>
            <a:lvl7pPr marL="11109960" indent="0">
              <a:buNone/>
              <a:defRPr sz="4050"/>
            </a:lvl7pPr>
            <a:lvl8pPr marL="12961620" indent="0">
              <a:buNone/>
              <a:defRPr sz="4050"/>
            </a:lvl8pPr>
            <a:lvl9pPr marL="14813280" indent="0">
              <a:buNone/>
              <a:defRPr sz="40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15F1BB-682C-43A3-B997-8F948F947EA7}" type="slidenum">
              <a:rPr lang="en-US" smtClean="0"/>
              <a:pPr>
                <a:defRPr/>
              </a:pPr>
              <a:t>‹#›</a:t>
            </a:fld>
            <a:endParaRPr lang="en-US"/>
          </a:p>
        </p:txBody>
      </p:sp>
    </p:spTree>
    <p:extLst>
      <p:ext uri="{BB962C8B-B14F-4D97-AF65-F5344CB8AC3E}">
        <p14:creationId xmlns:p14="http://schemas.microsoft.com/office/powerpoint/2010/main" val="17502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3" y="2194560"/>
            <a:ext cx="15925560" cy="7680960"/>
          </a:xfrm>
        </p:spPr>
        <p:txBody>
          <a:bodyPr anchor="b"/>
          <a:lstStyle>
            <a:lvl1pPr>
              <a:defRPr sz="12960"/>
            </a:lvl1pPr>
          </a:lstStyle>
          <a:p>
            <a:r>
              <a:rPr lang="en-US"/>
              <a:t>Click to edit Master title style</a:t>
            </a:r>
          </a:p>
        </p:txBody>
      </p:sp>
      <p:sp>
        <p:nvSpPr>
          <p:cNvPr id="3" name="Picture Placeholder 2"/>
          <p:cNvSpPr>
            <a:spLocks noGrp="1"/>
          </p:cNvSpPr>
          <p:nvPr>
            <p:ph type="pic" idx="1"/>
          </p:nvPr>
        </p:nvSpPr>
        <p:spPr>
          <a:xfrm>
            <a:off x="20991911" y="4739642"/>
            <a:ext cx="24997410" cy="23393400"/>
          </a:xfrm>
        </p:spPr>
        <p:txBody>
          <a:bodyPr/>
          <a:lstStyle>
            <a:lvl1pPr marL="0" indent="0">
              <a:buNone/>
              <a:defRPr sz="12960"/>
            </a:lvl1pPr>
            <a:lvl2pPr marL="1851660" indent="0">
              <a:buNone/>
              <a:defRPr sz="11340"/>
            </a:lvl2pPr>
            <a:lvl3pPr marL="3703320" indent="0">
              <a:buNone/>
              <a:defRPr sz="9720"/>
            </a:lvl3pPr>
            <a:lvl4pPr marL="5554980" indent="0">
              <a:buNone/>
              <a:defRPr sz="8100"/>
            </a:lvl4pPr>
            <a:lvl5pPr marL="7406640" indent="0">
              <a:buNone/>
              <a:defRPr sz="8100"/>
            </a:lvl5pPr>
            <a:lvl6pPr marL="9258300" indent="0">
              <a:buNone/>
              <a:defRPr sz="8100"/>
            </a:lvl6pPr>
            <a:lvl7pPr marL="11109960" indent="0">
              <a:buNone/>
              <a:defRPr sz="8100"/>
            </a:lvl7pPr>
            <a:lvl8pPr marL="12961620" indent="0">
              <a:buNone/>
              <a:defRPr sz="8100"/>
            </a:lvl8pPr>
            <a:lvl9pPr marL="14813280" indent="0">
              <a:buNone/>
              <a:defRPr sz="8100"/>
            </a:lvl9pPr>
          </a:lstStyle>
          <a:p>
            <a:endParaRPr lang="en-US"/>
          </a:p>
        </p:txBody>
      </p:sp>
      <p:sp>
        <p:nvSpPr>
          <p:cNvPr id="4" name="Text Placeholder 3"/>
          <p:cNvSpPr>
            <a:spLocks noGrp="1"/>
          </p:cNvSpPr>
          <p:nvPr>
            <p:ph type="body" sz="half" idx="2"/>
          </p:nvPr>
        </p:nvSpPr>
        <p:spPr>
          <a:xfrm>
            <a:off x="3401143" y="9875520"/>
            <a:ext cx="15925560" cy="18295622"/>
          </a:xfrm>
        </p:spPr>
        <p:txBody>
          <a:bodyPr/>
          <a:lstStyle>
            <a:lvl1pPr marL="0" indent="0">
              <a:buNone/>
              <a:defRPr sz="6480"/>
            </a:lvl1pPr>
            <a:lvl2pPr marL="1851660" indent="0">
              <a:buNone/>
              <a:defRPr sz="5670"/>
            </a:lvl2pPr>
            <a:lvl3pPr marL="3703320" indent="0">
              <a:buNone/>
              <a:defRPr sz="4860"/>
            </a:lvl3pPr>
            <a:lvl4pPr marL="5554980" indent="0">
              <a:buNone/>
              <a:defRPr sz="4050"/>
            </a:lvl4pPr>
            <a:lvl5pPr marL="7406640" indent="0">
              <a:buNone/>
              <a:defRPr sz="4050"/>
            </a:lvl5pPr>
            <a:lvl6pPr marL="9258300" indent="0">
              <a:buNone/>
              <a:defRPr sz="4050"/>
            </a:lvl6pPr>
            <a:lvl7pPr marL="11109960" indent="0">
              <a:buNone/>
              <a:defRPr sz="4050"/>
            </a:lvl7pPr>
            <a:lvl8pPr marL="12961620" indent="0">
              <a:buNone/>
              <a:defRPr sz="4050"/>
            </a:lvl8pPr>
            <a:lvl9pPr marL="14813280" indent="0">
              <a:buNone/>
              <a:defRPr sz="40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A681ADF-849D-4BA5-98C1-212296B1A134}" type="slidenum">
              <a:rPr lang="en-US" smtClean="0"/>
              <a:pPr>
                <a:defRPr/>
              </a:pPr>
              <a:t>‹#›</a:t>
            </a:fld>
            <a:endParaRPr lang="en-US"/>
          </a:p>
        </p:txBody>
      </p:sp>
    </p:spTree>
    <p:extLst>
      <p:ext uri="{BB962C8B-B14F-4D97-AF65-F5344CB8AC3E}">
        <p14:creationId xmlns:p14="http://schemas.microsoft.com/office/powerpoint/2010/main" val="380653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3"/>
            <a:ext cx="425881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394710" y="30510482"/>
            <a:ext cx="11109960" cy="1752600"/>
          </a:xfrm>
          <a:prstGeom prst="rect">
            <a:avLst/>
          </a:prstGeom>
        </p:spPr>
        <p:txBody>
          <a:bodyPr vert="horz" lIns="91440" tIns="45720" rIns="91440" bIns="45720" rtlCol="0" anchor="ctr"/>
          <a:lstStyle>
            <a:lvl1pPr algn="l">
              <a:defRPr sz="486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6356330" y="30510482"/>
            <a:ext cx="16664940" cy="1752600"/>
          </a:xfrm>
          <a:prstGeom prst="rect">
            <a:avLst/>
          </a:prstGeom>
        </p:spPr>
        <p:txBody>
          <a:bodyPr vert="horz" lIns="91440" tIns="45720" rIns="91440" bIns="45720" rtlCol="0" anchor="ctr"/>
          <a:lstStyle>
            <a:lvl1pPr algn="ctr">
              <a:defRPr sz="486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4872930" y="30510482"/>
            <a:ext cx="11109960" cy="1752600"/>
          </a:xfrm>
          <a:prstGeom prst="rect">
            <a:avLst/>
          </a:prstGeom>
        </p:spPr>
        <p:txBody>
          <a:bodyPr vert="horz" lIns="91440" tIns="45720" rIns="91440" bIns="45720" rtlCol="0" anchor="ctr"/>
          <a:lstStyle>
            <a:lvl1pPr algn="r">
              <a:defRPr sz="4860">
                <a:solidFill>
                  <a:schemeClr val="tx1">
                    <a:tint val="75000"/>
                  </a:schemeClr>
                </a:solidFill>
              </a:defRPr>
            </a:lvl1pPr>
          </a:lstStyle>
          <a:p>
            <a:pPr>
              <a:defRPr/>
            </a:pPr>
            <a:fld id="{66D96813-9D38-4425-92F9-FA2324DF772B}" type="slidenum">
              <a:rPr lang="en-US" smtClean="0"/>
              <a:pPr>
                <a:defRPr/>
              </a:pPr>
              <a:t>‹#›</a:t>
            </a:fld>
            <a:endParaRPr lang="en-US"/>
          </a:p>
        </p:txBody>
      </p:sp>
    </p:spTree>
    <p:extLst>
      <p:ext uri="{BB962C8B-B14F-4D97-AF65-F5344CB8AC3E}">
        <p14:creationId xmlns:p14="http://schemas.microsoft.com/office/powerpoint/2010/main" val="416604730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3703320" rtl="0" eaLnBrk="1" latinLnBrk="0" hangingPunct="1">
        <a:lnSpc>
          <a:spcPct val="90000"/>
        </a:lnSpc>
        <a:spcBef>
          <a:spcPct val="0"/>
        </a:spcBef>
        <a:buNone/>
        <a:defRPr sz="17820" kern="1200">
          <a:solidFill>
            <a:schemeClr val="tx1"/>
          </a:solidFill>
          <a:latin typeface="+mj-lt"/>
          <a:ea typeface="+mj-ea"/>
          <a:cs typeface="+mj-cs"/>
        </a:defRPr>
      </a:lvl1pPr>
    </p:titleStyle>
    <p:bodyStyle>
      <a:lvl1pPr marL="925830" indent="-925830" algn="l" defTabSz="3703320" rtl="0" eaLnBrk="1" latinLnBrk="0" hangingPunct="1">
        <a:lnSpc>
          <a:spcPct val="90000"/>
        </a:lnSpc>
        <a:spcBef>
          <a:spcPts val="4050"/>
        </a:spcBef>
        <a:buFont typeface="Arial" panose="020B0604020202020204" pitchFamily="34" charset="0"/>
        <a:buChar char="•"/>
        <a:defRPr sz="11340" kern="1200">
          <a:solidFill>
            <a:schemeClr val="tx1"/>
          </a:solidFill>
          <a:latin typeface="+mn-lt"/>
          <a:ea typeface="+mn-ea"/>
          <a:cs typeface="+mn-cs"/>
        </a:defRPr>
      </a:lvl1pPr>
      <a:lvl2pPr marL="2777490" indent="-925830" algn="l" defTabSz="3703320" rtl="0" eaLnBrk="1" latinLnBrk="0" hangingPunct="1">
        <a:lnSpc>
          <a:spcPct val="90000"/>
        </a:lnSpc>
        <a:spcBef>
          <a:spcPts val="2025"/>
        </a:spcBef>
        <a:buFont typeface="Arial" panose="020B0604020202020204" pitchFamily="34" charset="0"/>
        <a:buChar char="•"/>
        <a:defRPr sz="9720" kern="1200">
          <a:solidFill>
            <a:schemeClr val="tx1"/>
          </a:solidFill>
          <a:latin typeface="+mn-lt"/>
          <a:ea typeface="+mn-ea"/>
          <a:cs typeface="+mn-cs"/>
        </a:defRPr>
      </a:lvl2pPr>
      <a:lvl3pPr marL="4629150" indent="-925830" algn="l" defTabSz="3703320" rtl="0" eaLnBrk="1" latinLnBrk="0" hangingPunct="1">
        <a:lnSpc>
          <a:spcPct val="90000"/>
        </a:lnSpc>
        <a:spcBef>
          <a:spcPts val="2025"/>
        </a:spcBef>
        <a:buFont typeface="Arial" panose="020B0604020202020204" pitchFamily="34" charset="0"/>
        <a:buChar char="•"/>
        <a:defRPr sz="8100" kern="1200">
          <a:solidFill>
            <a:schemeClr val="tx1"/>
          </a:solidFill>
          <a:latin typeface="+mn-lt"/>
          <a:ea typeface="+mn-ea"/>
          <a:cs typeface="+mn-cs"/>
        </a:defRPr>
      </a:lvl3pPr>
      <a:lvl4pPr marL="6480810" indent="-925830" algn="l" defTabSz="3703320" rtl="0" eaLnBrk="1" latinLnBrk="0" hangingPunct="1">
        <a:lnSpc>
          <a:spcPct val="90000"/>
        </a:lnSpc>
        <a:spcBef>
          <a:spcPts val="2025"/>
        </a:spcBef>
        <a:buFont typeface="Arial" panose="020B0604020202020204" pitchFamily="34" charset="0"/>
        <a:buChar char="•"/>
        <a:defRPr sz="7290" kern="1200">
          <a:solidFill>
            <a:schemeClr val="tx1"/>
          </a:solidFill>
          <a:latin typeface="+mn-lt"/>
          <a:ea typeface="+mn-ea"/>
          <a:cs typeface="+mn-cs"/>
        </a:defRPr>
      </a:lvl4pPr>
      <a:lvl5pPr marL="8332470" indent="-925830" algn="l" defTabSz="3703320" rtl="0" eaLnBrk="1" latinLnBrk="0" hangingPunct="1">
        <a:lnSpc>
          <a:spcPct val="90000"/>
        </a:lnSpc>
        <a:spcBef>
          <a:spcPts val="2025"/>
        </a:spcBef>
        <a:buFont typeface="Arial" panose="020B0604020202020204" pitchFamily="34" charset="0"/>
        <a:buChar char="•"/>
        <a:defRPr sz="7290" kern="1200">
          <a:solidFill>
            <a:schemeClr val="tx1"/>
          </a:solidFill>
          <a:latin typeface="+mn-lt"/>
          <a:ea typeface="+mn-ea"/>
          <a:cs typeface="+mn-cs"/>
        </a:defRPr>
      </a:lvl5pPr>
      <a:lvl6pPr marL="10184130" indent="-925830" algn="l" defTabSz="3703320" rtl="0" eaLnBrk="1" latinLnBrk="0" hangingPunct="1">
        <a:lnSpc>
          <a:spcPct val="90000"/>
        </a:lnSpc>
        <a:spcBef>
          <a:spcPts val="2025"/>
        </a:spcBef>
        <a:buFont typeface="Arial" panose="020B0604020202020204" pitchFamily="34" charset="0"/>
        <a:buChar char="•"/>
        <a:defRPr sz="7290" kern="1200">
          <a:solidFill>
            <a:schemeClr val="tx1"/>
          </a:solidFill>
          <a:latin typeface="+mn-lt"/>
          <a:ea typeface="+mn-ea"/>
          <a:cs typeface="+mn-cs"/>
        </a:defRPr>
      </a:lvl6pPr>
      <a:lvl7pPr marL="12035790" indent="-925830" algn="l" defTabSz="3703320" rtl="0" eaLnBrk="1" latinLnBrk="0" hangingPunct="1">
        <a:lnSpc>
          <a:spcPct val="90000"/>
        </a:lnSpc>
        <a:spcBef>
          <a:spcPts val="2025"/>
        </a:spcBef>
        <a:buFont typeface="Arial" panose="020B0604020202020204" pitchFamily="34" charset="0"/>
        <a:buChar char="•"/>
        <a:defRPr sz="7290" kern="1200">
          <a:solidFill>
            <a:schemeClr val="tx1"/>
          </a:solidFill>
          <a:latin typeface="+mn-lt"/>
          <a:ea typeface="+mn-ea"/>
          <a:cs typeface="+mn-cs"/>
        </a:defRPr>
      </a:lvl7pPr>
      <a:lvl8pPr marL="13887450" indent="-925830" algn="l" defTabSz="3703320" rtl="0" eaLnBrk="1" latinLnBrk="0" hangingPunct="1">
        <a:lnSpc>
          <a:spcPct val="90000"/>
        </a:lnSpc>
        <a:spcBef>
          <a:spcPts val="2025"/>
        </a:spcBef>
        <a:buFont typeface="Arial" panose="020B0604020202020204" pitchFamily="34" charset="0"/>
        <a:buChar char="•"/>
        <a:defRPr sz="7290" kern="1200">
          <a:solidFill>
            <a:schemeClr val="tx1"/>
          </a:solidFill>
          <a:latin typeface="+mn-lt"/>
          <a:ea typeface="+mn-ea"/>
          <a:cs typeface="+mn-cs"/>
        </a:defRPr>
      </a:lvl8pPr>
      <a:lvl9pPr marL="15739110" indent="-925830" algn="l" defTabSz="3703320" rtl="0" eaLnBrk="1" latinLnBrk="0" hangingPunct="1">
        <a:lnSpc>
          <a:spcPct val="90000"/>
        </a:lnSpc>
        <a:spcBef>
          <a:spcPts val="2025"/>
        </a:spcBef>
        <a:buFont typeface="Arial" panose="020B0604020202020204" pitchFamily="34" charset="0"/>
        <a:buChar char="•"/>
        <a:defRPr sz="7290" kern="1200">
          <a:solidFill>
            <a:schemeClr val="tx1"/>
          </a:solidFill>
          <a:latin typeface="+mn-lt"/>
          <a:ea typeface="+mn-ea"/>
          <a:cs typeface="+mn-cs"/>
        </a:defRPr>
      </a:lvl9pPr>
    </p:bodyStyle>
    <p:otherStyle>
      <a:defPPr>
        <a:defRPr lang="en-US"/>
      </a:defPPr>
      <a:lvl1pPr marL="0" algn="l" defTabSz="3703320" rtl="0" eaLnBrk="1" latinLnBrk="0" hangingPunct="1">
        <a:defRPr sz="7290" kern="1200">
          <a:solidFill>
            <a:schemeClr val="tx1"/>
          </a:solidFill>
          <a:latin typeface="+mn-lt"/>
          <a:ea typeface="+mn-ea"/>
          <a:cs typeface="+mn-cs"/>
        </a:defRPr>
      </a:lvl1pPr>
      <a:lvl2pPr marL="1851660" algn="l" defTabSz="3703320" rtl="0" eaLnBrk="1" latinLnBrk="0" hangingPunct="1">
        <a:defRPr sz="7290" kern="1200">
          <a:solidFill>
            <a:schemeClr val="tx1"/>
          </a:solidFill>
          <a:latin typeface="+mn-lt"/>
          <a:ea typeface="+mn-ea"/>
          <a:cs typeface="+mn-cs"/>
        </a:defRPr>
      </a:lvl2pPr>
      <a:lvl3pPr marL="3703320" algn="l" defTabSz="3703320" rtl="0" eaLnBrk="1" latinLnBrk="0" hangingPunct="1">
        <a:defRPr sz="7290" kern="1200">
          <a:solidFill>
            <a:schemeClr val="tx1"/>
          </a:solidFill>
          <a:latin typeface="+mn-lt"/>
          <a:ea typeface="+mn-ea"/>
          <a:cs typeface="+mn-cs"/>
        </a:defRPr>
      </a:lvl3pPr>
      <a:lvl4pPr marL="5554980" algn="l" defTabSz="3703320" rtl="0" eaLnBrk="1" latinLnBrk="0" hangingPunct="1">
        <a:defRPr sz="7290" kern="1200">
          <a:solidFill>
            <a:schemeClr val="tx1"/>
          </a:solidFill>
          <a:latin typeface="+mn-lt"/>
          <a:ea typeface="+mn-ea"/>
          <a:cs typeface="+mn-cs"/>
        </a:defRPr>
      </a:lvl4pPr>
      <a:lvl5pPr marL="7406640" algn="l" defTabSz="3703320" rtl="0" eaLnBrk="1" latinLnBrk="0" hangingPunct="1">
        <a:defRPr sz="7290" kern="1200">
          <a:solidFill>
            <a:schemeClr val="tx1"/>
          </a:solidFill>
          <a:latin typeface="+mn-lt"/>
          <a:ea typeface="+mn-ea"/>
          <a:cs typeface="+mn-cs"/>
        </a:defRPr>
      </a:lvl5pPr>
      <a:lvl6pPr marL="9258300" algn="l" defTabSz="3703320" rtl="0" eaLnBrk="1" latinLnBrk="0" hangingPunct="1">
        <a:defRPr sz="7290" kern="1200">
          <a:solidFill>
            <a:schemeClr val="tx1"/>
          </a:solidFill>
          <a:latin typeface="+mn-lt"/>
          <a:ea typeface="+mn-ea"/>
          <a:cs typeface="+mn-cs"/>
        </a:defRPr>
      </a:lvl6pPr>
      <a:lvl7pPr marL="11109960" algn="l" defTabSz="3703320" rtl="0" eaLnBrk="1" latinLnBrk="0" hangingPunct="1">
        <a:defRPr sz="7290" kern="1200">
          <a:solidFill>
            <a:schemeClr val="tx1"/>
          </a:solidFill>
          <a:latin typeface="+mn-lt"/>
          <a:ea typeface="+mn-ea"/>
          <a:cs typeface="+mn-cs"/>
        </a:defRPr>
      </a:lvl7pPr>
      <a:lvl8pPr marL="12961620" algn="l" defTabSz="3703320" rtl="0" eaLnBrk="1" latinLnBrk="0" hangingPunct="1">
        <a:defRPr sz="7290" kern="1200">
          <a:solidFill>
            <a:schemeClr val="tx1"/>
          </a:solidFill>
          <a:latin typeface="+mn-lt"/>
          <a:ea typeface="+mn-ea"/>
          <a:cs typeface="+mn-cs"/>
        </a:defRPr>
      </a:lvl8pPr>
      <a:lvl9pPr marL="14813280" algn="l" defTabSz="3703320" rtl="0" eaLnBrk="1" latinLnBrk="0" hangingPunct="1">
        <a:defRPr sz="72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6"/>
          <p:cNvSpPr>
            <a:spLocks noChangeArrowheads="1"/>
          </p:cNvSpPr>
          <p:nvPr/>
        </p:nvSpPr>
        <p:spPr bwMode="auto">
          <a:xfrm>
            <a:off x="0" y="178594"/>
            <a:ext cx="49360138" cy="3200400"/>
          </a:xfrm>
          <a:prstGeom prst="rect">
            <a:avLst/>
          </a:prstGeom>
          <a:ln>
            <a:headEnd/>
            <a:tailEnd/>
          </a:ln>
          <a:extLst/>
        </p:spPr>
        <p:style>
          <a:lnRef idx="1">
            <a:schemeClr val="dk1"/>
          </a:lnRef>
          <a:fillRef idx="3">
            <a:schemeClr val="dk1"/>
          </a:fillRef>
          <a:effectRef idx="2">
            <a:schemeClr val="dk1"/>
          </a:effectRef>
          <a:fontRef idx="minor">
            <a:schemeClr val="lt1"/>
          </a:fontRef>
        </p:style>
        <p:txBody>
          <a:bodyPr lIns="109721" tIns="54861" rIns="109721" bIns="54861" anchor="ctr"/>
          <a:lstStyle/>
          <a:p>
            <a:pPr lvl="0" algn="ctr">
              <a:spcBef>
                <a:spcPts val="0"/>
              </a:spcBef>
              <a:spcAft>
                <a:spcPts val="0"/>
              </a:spcAft>
            </a:pPr>
            <a:r>
              <a:rPr lang="en-US" sz="9600" b="1" dirty="0">
                <a:solidFill>
                  <a:srgbClr val="EDEDED"/>
                </a:solidFill>
                <a:ea typeface="Calibri"/>
                <a:cs typeface="Calibri"/>
                <a:sym typeface="Calibri"/>
              </a:rPr>
              <a:t>The Role of Long-Term Familiarity in Short Memory Search Recognition</a:t>
            </a:r>
            <a:endParaRPr lang="en-US" sz="9600" dirty="0"/>
          </a:p>
          <a:p>
            <a:pPr lvl="0" algn="ctr">
              <a:spcBef>
                <a:spcPts val="0"/>
              </a:spcBef>
              <a:spcAft>
                <a:spcPts val="0"/>
              </a:spcAft>
            </a:pPr>
            <a:r>
              <a:rPr lang="en-US" sz="6000" b="1" dirty="0"/>
              <a:t> </a:t>
            </a:r>
            <a:r>
              <a:rPr lang="en-US" sz="6000" dirty="0">
                <a:solidFill>
                  <a:srgbClr val="EDEDED"/>
                </a:solidFill>
                <a:ea typeface="Calibri"/>
                <a:cs typeface="Calibri"/>
                <a:sym typeface="Calibri"/>
              </a:rPr>
              <a:t>Rui Cao; </a:t>
            </a:r>
            <a:r>
              <a:rPr lang="en-US" sz="6000" b="1" u="sng" dirty="0">
                <a:solidFill>
                  <a:srgbClr val="EDEDED"/>
                </a:solidFill>
                <a:ea typeface="Calibri"/>
                <a:cs typeface="Calibri"/>
                <a:sym typeface="Calibri"/>
              </a:rPr>
              <a:t>Ziqi Zhao</a:t>
            </a:r>
            <a:r>
              <a:rPr lang="en-US" sz="6000" dirty="0">
                <a:solidFill>
                  <a:srgbClr val="EDEDED"/>
                </a:solidFill>
                <a:ea typeface="Calibri"/>
                <a:cs typeface="Calibri"/>
                <a:sym typeface="Calibri"/>
              </a:rPr>
              <a:t>; Robert </a:t>
            </a:r>
            <a:r>
              <a:rPr lang="en-US" sz="6000" dirty="0" err="1">
                <a:solidFill>
                  <a:srgbClr val="EDEDED"/>
                </a:solidFill>
                <a:ea typeface="Calibri"/>
                <a:cs typeface="Calibri"/>
                <a:sym typeface="Calibri"/>
              </a:rPr>
              <a:t>Nosofsky</a:t>
            </a:r>
            <a:r>
              <a:rPr lang="en-US" sz="6000">
                <a:solidFill>
                  <a:srgbClr val="EDEDED"/>
                </a:solidFill>
                <a:ea typeface="Calibri"/>
                <a:cs typeface="Calibri"/>
                <a:sym typeface="Calibri"/>
              </a:rPr>
              <a:t>; Richard Shiffrin</a:t>
            </a:r>
            <a:endParaRPr lang="en-US" sz="6000" baseline="30000" dirty="0">
              <a:solidFill>
                <a:srgbClr val="EDEDED"/>
              </a:solidFill>
              <a:ea typeface="Calibri"/>
              <a:cs typeface="Calibri"/>
              <a:sym typeface="Calibri"/>
            </a:endParaRPr>
          </a:p>
          <a:p>
            <a:pPr lvl="0" algn="ctr">
              <a:spcBef>
                <a:spcPts val="0"/>
              </a:spcBef>
              <a:spcAft>
                <a:spcPts val="0"/>
              </a:spcAft>
            </a:pPr>
            <a:r>
              <a:rPr lang="en-US" sz="6000" dirty="0">
                <a:solidFill>
                  <a:srgbClr val="EDEDED"/>
                </a:solidFill>
                <a:ea typeface="Calibri"/>
                <a:cs typeface="Calibri"/>
                <a:sym typeface="Calibri"/>
              </a:rPr>
              <a:t>Indiana University Bloomington</a:t>
            </a:r>
            <a:endParaRPr lang="en-US" sz="6000" dirty="0"/>
          </a:p>
        </p:txBody>
      </p:sp>
      <p:sp>
        <p:nvSpPr>
          <p:cNvPr id="2051" name="Rectangle 7"/>
          <p:cNvSpPr>
            <a:spLocks noChangeArrowheads="1"/>
          </p:cNvSpPr>
          <p:nvPr/>
        </p:nvSpPr>
        <p:spPr bwMode="auto">
          <a:xfrm>
            <a:off x="-76200" y="3643978"/>
            <a:ext cx="14221662" cy="1080422"/>
          </a:xfrm>
          <a:prstGeom prst="rect">
            <a:avLst/>
          </a:prstGeom>
          <a:solidFill>
            <a:schemeClr val="tx2">
              <a:lumMod val="50000"/>
            </a:schemeClr>
          </a:solidFill>
          <a:ln>
            <a:noFill/>
          </a:ln>
          <a:effectLst/>
        </p:spPr>
        <p:txBody>
          <a:bodyPr wrap="none" lIns="137160" tIns="68580" rIns="137160" bIns="68580" anchor="ctr"/>
          <a:lstStyle/>
          <a:p>
            <a:pPr algn="ctr" defTabSz="4703763"/>
            <a:r>
              <a:rPr lang="en-US" sz="5700" dirty="0">
                <a:solidFill>
                  <a:schemeClr val="bg1"/>
                </a:solidFill>
              </a:rPr>
              <a:t>Background</a:t>
            </a:r>
          </a:p>
        </p:txBody>
      </p:sp>
      <p:sp>
        <p:nvSpPr>
          <p:cNvPr id="2055" name="Rectangle 35"/>
          <p:cNvSpPr>
            <a:spLocks noChangeArrowheads="1"/>
          </p:cNvSpPr>
          <p:nvPr/>
        </p:nvSpPr>
        <p:spPr bwMode="auto">
          <a:xfrm rot="10800000" flipV="1">
            <a:off x="16455887" y="6742727"/>
            <a:ext cx="15544800" cy="1200321"/>
          </a:xfrm>
          <a:prstGeom prst="rect">
            <a:avLst/>
          </a:prstGeom>
          <a:solidFill>
            <a:schemeClr val="tx2">
              <a:lumMod val="50000"/>
            </a:schemeClr>
          </a:solidFill>
          <a:ln>
            <a:noFill/>
          </a:ln>
          <a:effectLst/>
        </p:spPr>
        <p:txBody>
          <a:bodyPr wrap="none" lIns="137160" tIns="68580" rIns="137160" bIns="68580" anchor="ctr"/>
          <a:lstStyle/>
          <a:p>
            <a:pPr algn="ctr" defTabSz="4703763"/>
            <a:r>
              <a:rPr lang="en-US" sz="5700" dirty="0">
                <a:solidFill>
                  <a:schemeClr val="bg1"/>
                </a:solidFill>
              </a:rPr>
              <a:t>Methods and Materials</a:t>
            </a:r>
          </a:p>
        </p:txBody>
      </p:sp>
      <p:sp>
        <p:nvSpPr>
          <p:cNvPr id="2058" name="Text Box 58"/>
          <p:cNvSpPr txBox="1">
            <a:spLocks noChangeArrowheads="1"/>
          </p:cNvSpPr>
          <p:nvPr/>
        </p:nvSpPr>
        <p:spPr bwMode="auto">
          <a:xfrm>
            <a:off x="685800" y="5791200"/>
            <a:ext cx="102870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a:p>
        </p:txBody>
      </p:sp>
      <p:sp>
        <p:nvSpPr>
          <p:cNvPr id="2060" name="Text Box 64"/>
          <p:cNvSpPr txBox="1">
            <a:spLocks noChangeArrowheads="1"/>
          </p:cNvSpPr>
          <p:nvPr/>
        </p:nvSpPr>
        <p:spPr bwMode="auto">
          <a:xfrm>
            <a:off x="13106400" y="5867400"/>
            <a:ext cx="105918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a:p>
        </p:txBody>
      </p:sp>
      <p:sp>
        <p:nvSpPr>
          <p:cNvPr id="2063" name="Rectangle 78"/>
          <p:cNvSpPr>
            <a:spLocks noChangeArrowheads="1"/>
          </p:cNvSpPr>
          <p:nvPr/>
        </p:nvSpPr>
        <p:spPr bwMode="auto">
          <a:xfrm>
            <a:off x="16459200" y="3657600"/>
            <a:ext cx="15544800" cy="1066800"/>
          </a:xfrm>
          <a:prstGeom prst="rect">
            <a:avLst/>
          </a:prstGeom>
          <a:solidFill>
            <a:schemeClr val="tx2">
              <a:lumMod val="50000"/>
            </a:schemeClr>
          </a:solidFill>
          <a:ln>
            <a:noFill/>
          </a:ln>
          <a:effectLst/>
        </p:spPr>
        <p:txBody>
          <a:bodyPr wrap="none" lIns="137160" tIns="68580" rIns="137160" bIns="68580" anchor="ctr"/>
          <a:lstStyle/>
          <a:p>
            <a:pPr algn="ctr" defTabSz="4703763"/>
            <a:r>
              <a:rPr lang="en-US" sz="5700" dirty="0">
                <a:solidFill>
                  <a:schemeClr val="bg1"/>
                </a:solidFill>
              </a:rPr>
              <a:t>Research Question</a:t>
            </a:r>
          </a:p>
        </p:txBody>
      </p:sp>
      <p:sp>
        <p:nvSpPr>
          <p:cNvPr id="2070" name="Text Box 164"/>
          <p:cNvSpPr txBox="1">
            <a:spLocks noChangeArrowheads="1"/>
          </p:cNvSpPr>
          <p:nvPr/>
        </p:nvSpPr>
        <p:spPr bwMode="auto">
          <a:xfrm>
            <a:off x="304800" y="5029200"/>
            <a:ext cx="1110615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endParaRPr lang="en-US" sz="3600" dirty="0"/>
          </a:p>
        </p:txBody>
      </p:sp>
      <p:sp>
        <p:nvSpPr>
          <p:cNvPr id="2087" name="Text Box 184"/>
          <p:cNvSpPr txBox="1">
            <a:spLocks noChangeArrowheads="1"/>
          </p:cNvSpPr>
          <p:nvPr/>
        </p:nvSpPr>
        <p:spPr bwMode="auto">
          <a:xfrm>
            <a:off x="38176200" y="11755438"/>
            <a:ext cx="10729913" cy="3134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03903" tIns="51952" rIns="103903" bIns="51952">
            <a:spAutoFit/>
          </a:bodyPr>
          <a:lstStyle>
            <a:lvl1pPr defTabSz="4937125" eaLnBrk="0" hangingPunct="0">
              <a:defRPr sz="3000">
                <a:solidFill>
                  <a:schemeClr val="tx1"/>
                </a:solidFill>
                <a:latin typeface="Arial" charset="0"/>
              </a:defRPr>
            </a:lvl1pPr>
            <a:lvl2pPr marL="742950" indent="-285750" defTabSz="4937125" eaLnBrk="0" hangingPunct="0">
              <a:defRPr sz="3000">
                <a:solidFill>
                  <a:schemeClr val="tx1"/>
                </a:solidFill>
                <a:latin typeface="Arial" charset="0"/>
              </a:defRPr>
            </a:lvl2pPr>
            <a:lvl3pPr marL="1143000" indent="-228600" defTabSz="4937125" eaLnBrk="0" hangingPunct="0">
              <a:defRPr sz="3000">
                <a:solidFill>
                  <a:schemeClr val="tx1"/>
                </a:solidFill>
                <a:latin typeface="Arial" charset="0"/>
              </a:defRPr>
            </a:lvl3pPr>
            <a:lvl4pPr marL="1600200" indent="-228600" defTabSz="4937125" eaLnBrk="0" hangingPunct="0">
              <a:defRPr sz="3000">
                <a:solidFill>
                  <a:schemeClr val="tx1"/>
                </a:solidFill>
                <a:latin typeface="Arial" charset="0"/>
              </a:defRPr>
            </a:lvl4pPr>
            <a:lvl5pPr marL="2057400" indent="-228600" defTabSz="4937125" eaLnBrk="0" hangingPunct="0">
              <a:defRPr sz="3000">
                <a:solidFill>
                  <a:schemeClr val="tx1"/>
                </a:solidFill>
                <a:latin typeface="Arial" charset="0"/>
              </a:defRPr>
            </a:lvl5pPr>
            <a:lvl6pPr marL="2514600" indent="-228600" defTabSz="4937125" eaLnBrk="0" fontAlgn="base" hangingPunct="0">
              <a:spcBef>
                <a:spcPct val="0"/>
              </a:spcBef>
              <a:spcAft>
                <a:spcPct val="0"/>
              </a:spcAft>
              <a:defRPr sz="3000">
                <a:solidFill>
                  <a:schemeClr val="tx1"/>
                </a:solidFill>
                <a:latin typeface="Arial" charset="0"/>
              </a:defRPr>
            </a:lvl6pPr>
            <a:lvl7pPr marL="2971800" indent="-228600" defTabSz="4937125" eaLnBrk="0" fontAlgn="base" hangingPunct="0">
              <a:spcBef>
                <a:spcPct val="0"/>
              </a:spcBef>
              <a:spcAft>
                <a:spcPct val="0"/>
              </a:spcAft>
              <a:defRPr sz="3000">
                <a:solidFill>
                  <a:schemeClr val="tx1"/>
                </a:solidFill>
                <a:latin typeface="Arial" charset="0"/>
              </a:defRPr>
            </a:lvl7pPr>
            <a:lvl8pPr marL="3429000" indent="-228600" defTabSz="4937125" eaLnBrk="0" fontAlgn="base" hangingPunct="0">
              <a:spcBef>
                <a:spcPct val="0"/>
              </a:spcBef>
              <a:spcAft>
                <a:spcPct val="0"/>
              </a:spcAft>
              <a:defRPr sz="3000">
                <a:solidFill>
                  <a:schemeClr val="tx1"/>
                </a:solidFill>
                <a:latin typeface="Arial" charset="0"/>
              </a:defRPr>
            </a:lvl8pPr>
            <a:lvl9pPr marL="3886200" indent="-228600" defTabSz="4937125" eaLnBrk="0" fontAlgn="base" hangingPunct="0">
              <a:spcBef>
                <a:spcPct val="0"/>
              </a:spcBef>
              <a:spcAft>
                <a:spcPct val="0"/>
              </a:spcAft>
              <a:defRPr sz="3000">
                <a:solidFill>
                  <a:schemeClr val="tx1"/>
                </a:solidFill>
                <a:latin typeface="Arial" charset="0"/>
              </a:defRPr>
            </a:lvl9pPr>
          </a:lstStyle>
          <a:p>
            <a:pPr eaLnBrk="1" hangingPunct="1">
              <a:lnSpc>
                <a:spcPct val="50000"/>
              </a:lnSpc>
              <a:spcBef>
                <a:spcPct val="50000"/>
              </a:spcBef>
            </a:pPr>
            <a:endParaRPr lang="en-US" sz="2400" b="1" dirty="0"/>
          </a:p>
        </p:txBody>
      </p:sp>
      <p:sp>
        <p:nvSpPr>
          <p:cNvPr id="44" name="TextBox 12"/>
          <p:cNvSpPr txBox="1">
            <a:spLocks noChangeArrowheads="1"/>
          </p:cNvSpPr>
          <p:nvPr/>
        </p:nvSpPr>
        <p:spPr bwMode="auto">
          <a:xfrm>
            <a:off x="1038066" y="4972217"/>
            <a:ext cx="13773468" cy="19051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71500" indent="-571500">
              <a:spcBef>
                <a:spcPts val="0"/>
              </a:spcBef>
              <a:spcAft>
                <a:spcPts val="0"/>
              </a:spcAft>
              <a:buSzPct val="80000"/>
            </a:pPr>
            <a:r>
              <a:rPr lang="en-US" sz="3600" dirty="0">
                <a:solidFill>
                  <a:schemeClr val="dk1"/>
                </a:solidFill>
                <a:latin typeface="Calibri"/>
                <a:ea typeface="Calibri"/>
                <a:cs typeface="Calibri"/>
                <a:sym typeface="Calibri"/>
              </a:rPr>
              <a:t>Automaticity refers to the  highly efficient performance to some well learned task. e.g. foreign language, driving, reading. Those process can be cognitively demanding at first, but once acquired, it can be carried out easily and not limited by our working memory capacity.</a:t>
            </a:r>
          </a:p>
          <a:p>
            <a:pPr marL="571500" indent="-571500">
              <a:spcBef>
                <a:spcPts val="0"/>
              </a:spcBef>
              <a:spcAft>
                <a:spcPts val="0"/>
              </a:spcAft>
              <a:buSzPct val="80000"/>
            </a:pPr>
            <a:r>
              <a:rPr lang="en-US" sz="3600" dirty="0">
                <a:solidFill>
                  <a:schemeClr val="dk1"/>
                </a:solidFill>
                <a:latin typeface="Calibri"/>
                <a:ea typeface="Calibri"/>
                <a:cs typeface="Calibri"/>
                <a:sym typeface="Calibri"/>
              </a:rPr>
              <a:t>Automaticity process is studied through memory search paradigm. Automatic performance can be achieved through CM training ( </a:t>
            </a:r>
            <a:r>
              <a:rPr lang="en-US" sz="3600" dirty="0" err="1">
                <a:solidFill>
                  <a:schemeClr val="dk1"/>
                </a:solidFill>
                <a:latin typeface="Calibri"/>
                <a:ea typeface="Calibri"/>
                <a:cs typeface="Calibri"/>
                <a:sym typeface="Calibri"/>
              </a:rPr>
              <a:t>Nosofsky</a:t>
            </a:r>
            <a:r>
              <a:rPr lang="en-US" sz="3600" dirty="0">
                <a:solidFill>
                  <a:schemeClr val="dk1"/>
                </a:solidFill>
                <a:latin typeface="Calibri"/>
                <a:ea typeface="Calibri"/>
                <a:cs typeface="Calibri"/>
                <a:sym typeface="Calibri"/>
              </a:rPr>
              <a:t>, Cox, Cao, Shiffrin, 2014; Schneider &amp; Shiffrin 1977; Shiffrin &amp; Schneider &amp; 1977))</a:t>
            </a:r>
          </a:p>
          <a:p>
            <a:pPr marL="571500" indent="-571500">
              <a:spcBef>
                <a:spcPts val="0"/>
              </a:spcBef>
              <a:spcAft>
                <a:spcPts val="0"/>
              </a:spcAft>
              <a:buSzPct val="80000"/>
            </a:pPr>
            <a:r>
              <a:rPr lang="en-US" sz="3600" dirty="0">
                <a:solidFill>
                  <a:schemeClr val="dk1"/>
                </a:solidFill>
                <a:latin typeface="Calibri"/>
                <a:ea typeface="Calibri"/>
                <a:cs typeface="Calibri"/>
                <a:sym typeface="Calibri"/>
              </a:rPr>
              <a:t>Memory search paradigm:</a:t>
            </a:r>
            <a:endParaRPr lang="en-US" sz="3600" dirty="0"/>
          </a:p>
          <a:p>
            <a:pPr marL="1314450" lvl="1" indent="-571500">
              <a:spcBef>
                <a:spcPts val="0"/>
              </a:spcBef>
              <a:spcAft>
                <a:spcPts val="0"/>
              </a:spcAft>
              <a:buClr>
                <a:schemeClr val="dk1"/>
              </a:buClr>
              <a:buSzPct val="80000"/>
              <a:buFont typeface="Arial" panose="020B0604020202020204" pitchFamily="34" charset="0"/>
              <a:buChar char="•"/>
            </a:pPr>
            <a:r>
              <a:rPr lang="en-US" sz="3600" dirty="0">
                <a:solidFill>
                  <a:schemeClr val="dk1"/>
                </a:solidFill>
                <a:latin typeface="Calibri"/>
                <a:ea typeface="Calibri"/>
                <a:cs typeface="Calibri"/>
                <a:sym typeface="Calibri"/>
              </a:rPr>
              <a:t>Item1, item2, item3…   Probe (target -&gt; old or foil -&gt; new)</a:t>
            </a:r>
          </a:p>
          <a:p>
            <a:pPr marL="571500" indent="-571500">
              <a:spcBef>
                <a:spcPts val="0"/>
              </a:spcBef>
              <a:spcAft>
                <a:spcPts val="0"/>
              </a:spcAft>
              <a:buSzPct val="80000"/>
            </a:pPr>
            <a:r>
              <a:rPr lang="en-US" sz="3600" dirty="0">
                <a:solidFill>
                  <a:schemeClr val="dk1"/>
                </a:solidFill>
                <a:latin typeface="Calibri"/>
                <a:ea typeface="Calibri"/>
                <a:cs typeface="Calibri"/>
                <a:sym typeface="Calibri"/>
              </a:rPr>
              <a:t>All new condition:</a:t>
            </a:r>
          </a:p>
          <a:p>
            <a:pPr marL="1314450" lvl="1" indent="-571500">
              <a:spcBef>
                <a:spcPts val="0"/>
              </a:spcBef>
              <a:spcAft>
                <a:spcPts val="0"/>
              </a:spcAft>
              <a:buSzPct val="80000"/>
              <a:buFont typeface="Arial" panose="020B0604020202020204" pitchFamily="34" charset="0"/>
              <a:buChar char="•"/>
            </a:pPr>
            <a:r>
              <a:rPr lang="en-US" sz="3600" dirty="0">
                <a:solidFill>
                  <a:schemeClr val="dk1"/>
                </a:solidFill>
                <a:latin typeface="Calibri"/>
                <a:ea typeface="Calibri"/>
                <a:cs typeface="Calibri"/>
                <a:sym typeface="Calibri"/>
              </a:rPr>
              <a:t>Each trial has a new set of items.</a:t>
            </a:r>
          </a:p>
          <a:p>
            <a:pPr marL="1314450" lvl="1" indent="-571500">
              <a:spcBef>
                <a:spcPts val="0"/>
              </a:spcBef>
              <a:spcAft>
                <a:spcPts val="0"/>
              </a:spcAft>
              <a:buSzPct val="80000"/>
              <a:buFont typeface="Arial" panose="020B0604020202020204" pitchFamily="34" charset="0"/>
              <a:buChar char="•"/>
            </a:pPr>
            <a:r>
              <a:rPr lang="en-US" sz="3600" dirty="0">
                <a:solidFill>
                  <a:schemeClr val="dk1"/>
                </a:solidFill>
                <a:latin typeface="Calibri"/>
                <a:ea typeface="Calibri"/>
                <a:cs typeface="Calibri"/>
                <a:sym typeface="Calibri"/>
              </a:rPr>
              <a:t> Prominent set size effect </a:t>
            </a:r>
          </a:p>
          <a:p>
            <a:pPr marL="571500" indent="-571500">
              <a:spcBef>
                <a:spcPts val="0"/>
              </a:spcBef>
              <a:spcAft>
                <a:spcPts val="0"/>
              </a:spcAft>
              <a:buSzPct val="80000"/>
            </a:pPr>
            <a:r>
              <a:rPr lang="en-US" sz="3600" dirty="0">
                <a:solidFill>
                  <a:schemeClr val="dk1"/>
                </a:solidFill>
                <a:latin typeface="Calibri"/>
                <a:ea typeface="Calibri"/>
                <a:cs typeface="Calibri"/>
                <a:sym typeface="Calibri"/>
              </a:rPr>
              <a:t>Consistent Mapping Condition:</a:t>
            </a:r>
          </a:p>
          <a:p>
            <a:pPr marL="1104900" lvl="1" indent="-571500">
              <a:spcBef>
                <a:spcPts val="0"/>
              </a:spcBef>
              <a:spcAft>
                <a:spcPts val="0"/>
              </a:spcAft>
              <a:buClr>
                <a:schemeClr val="dk1"/>
              </a:buClr>
              <a:buSzPct val="80000"/>
              <a:buFont typeface="Arial" panose="020B0604020202020204" pitchFamily="34" charset="0"/>
              <a:buChar char="•"/>
            </a:pPr>
            <a:r>
              <a:rPr lang="en-US" sz="3600" dirty="0">
                <a:solidFill>
                  <a:schemeClr val="dk1"/>
                </a:solidFill>
                <a:latin typeface="Calibri"/>
                <a:ea typeface="Calibri"/>
                <a:cs typeface="Calibri"/>
                <a:sym typeface="Calibri"/>
              </a:rPr>
              <a:t>Target items are chosen from one fixed set of items; and foil items are chosen from another fixed set of items.</a:t>
            </a:r>
            <a:endParaRPr lang="en-US" sz="3600" dirty="0">
              <a:solidFill>
                <a:schemeClr val="dk1"/>
              </a:solidFill>
            </a:endParaRPr>
          </a:p>
          <a:p>
            <a:pPr marL="1104900" lvl="1" indent="-571500">
              <a:spcBef>
                <a:spcPts val="0"/>
              </a:spcBef>
              <a:spcAft>
                <a:spcPts val="0"/>
              </a:spcAft>
              <a:buClr>
                <a:schemeClr val="dk1"/>
              </a:buClr>
              <a:buSzPct val="80000"/>
              <a:buFont typeface="Arial" panose="020B0604020202020204" pitchFamily="34" charset="0"/>
              <a:buChar char="•"/>
            </a:pPr>
            <a:r>
              <a:rPr lang="en-US" sz="3600" dirty="0">
                <a:solidFill>
                  <a:schemeClr val="dk1"/>
                </a:solidFill>
                <a:latin typeface="Calibri"/>
                <a:ea typeface="Calibri"/>
                <a:cs typeface="Calibri"/>
                <a:sym typeface="Calibri"/>
              </a:rPr>
              <a:t>Lower error rate and shorter response time. Invariant across different set sizes.</a:t>
            </a:r>
          </a:p>
          <a:p>
            <a:pPr marL="571500" indent="-571500">
              <a:spcBef>
                <a:spcPts val="0"/>
              </a:spcBef>
              <a:spcAft>
                <a:spcPts val="0"/>
              </a:spcAft>
              <a:buClr>
                <a:schemeClr val="dk1"/>
              </a:buClr>
              <a:buSzPct val="80000"/>
            </a:pPr>
            <a:r>
              <a:rPr lang="en-US" sz="3600" dirty="0">
                <a:solidFill>
                  <a:schemeClr val="dk1"/>
                </a:solidFill>
                <a:latin typeface="Calibri"/>
                <a:ea typeface="Calibri"/>
                <a:cs typeface="Calibri"/>
                <a:sym typeface="Calibri"/>
              </a:rPr>
              <a:t>Varied Mapping Condition:</a:t>
            </a:r>
            <a:endParaRPr lang="en-US" sz="3600" dirty="0">
              <a:solidFill>
                <a:schemeClr val="dk1"/>
              </a:solidFill>
            </a:endParaRPr>
          </a:p>
          <a:p>
            <a:pPr marL="1104900" lvl="1" indent="-571500">
              <a:spcBef>
                <a:spcPts val="0"/>
              </a:spcBef>
              <a:spcAft>
                <a:spcPts val="0"/>
              </a:spcAft>
              <a:buClr>
                <a:schemeClr val="dk1"/>
              </a:buClr>
              <a:buSzPct val="80000"/>
              <a:buFont typeface="Arial" panose="020B0604020202020204" pitchFamily="34" charset="0"/>
              <a:buChar char="•"/>
            </a:pPr>
            <a:r>
              <a:rPr lang="en-US" sz="3600" dirty="0">
                <a:solidFill>
                  <a:schemeClr val="dk1"/>
                </a:solidFill>
                <a:latin typeface="Calibri"/>
                <a:ea typeface="Calibri"/>
                <a:cs typeface="Calibri"/>
                <a:sym typeface="Calibri"/>
              </a:rPr>
              <a:t>A given item is sometimes a target, and sometimes a foil. </a:t>
            </a:r>
            <a:endParaRPr lang="en-US" sz="3600" dirty="0">
              <a:solidFill>
                <a:schemeClr val="dk1"/>
              </a:solidFill>
            </a:endParaRPr>
          </a:p>
          <a:p>
            <a:pPr marL="1104900" lvl="1" indent="-571500">
              <a:spcBef>
                <a:spcPts val="0"/>
              </a:spcBef>
              <a:spcAft>
                <a:spcPts val="0"/>
              </a:spcAft>
              <a:buClr>
                <a:schemeClr val="dk1"/>
              </a:buClr>
              <a:buSzPct val="80000"/>
              <a:buFont typeface="Arial" panose="020B0604020202020204" pitchFamily="34" charset="0"/>
              <a:buChar char="•"/>
            </a:pPr>
            <a:r>
              <a:rPr lang="en-US" sz="3600" dirty="0">
                <a:solidFill>
                  <a:schemeClr val="dk1"/>
                </a:solidFill>
                <a:latin typeface="Calibri"/>
                <a:ea typeface="Calibri"/>
                <a:cs typeface="Calibri"/>
                <a:sym typeface="Calibri"/>
              </a:rPr>
              <a:t>Performance improves very little, and it is strongly affected by set-size.</a:t>
            </a:r>
          </a:p>
          <a:p>
            <a:pPr marL="647700" lvl="0" indent="-571500">
              <a:spcBef>
                <a:spcPts val="0"/>
              </a:spcBef>
              <a:spcAft>
                <a:spcPts val="0"/>
              </a:spcAft>
              <a:buClr>
                <a:schemeClr val="dk1"/>
              </a:buClr>
              <a:buSzPct val="80000"/>
            </a:pPr>
            <a:r>
              <a:rPr lang="en-US" sz="3600" dirty="0">
                <a:solidFill>
                  <a:schemeClr val="dk1"/>
                </a:solidFill>
                <a:latin typeface="Calibri"/>
                <a:ea typeface="Calibri"/>
                <a:cs typeface="Calibri"/>
                <a:sym typeface="Calibri"/>
              </a:rPr>
              <a:t>Theories proposed:</a:t>
            </a:r>
          </a:p>
          <a:p>
            <a:pPr marL="1104900" lvl="1" indent="-571500">
              <a:spcBef>
                <a:spcPts val="0"/>
              </a:spcBef>
              <a:spcAft>
                <a:spcPts val="0"/>
              </a:spcAft>
              <a:buClr>
                <a:schemeClr val="dk1"/>
              </a:buClr>
              <a:buSzPct val="80000"/>
              <a:buFont typeface="Arial" panose="020B0604020202020204" pitchFamily="34" charset="0"/>
              <a:buChar char="•"/>
            </a:pPr>
            <a:r>
              <a:rPr lang="en-US" sz="3600" dirty="0">
                <a:solidFill>
                  <a:schemeClr val="dk1"/>
                </a:solidFill>
                <a:latin typeface="Calibri"/>
                <a:ea typeface="Calibri"/>
                <a:cs typeface="Calibri"/>
                <a:sym typeface="Calibri"/>
              </a:rPr>
              <a:t>Item response learning: Responses are learned in long-term memory, and gradually become available in CM. Learning took place vary rapidly, within one session of training</a:t>
            </a:r>
          </a:p>
          <a:p>
            <a:pPr marL="1104900" lvl="1" indent="-571500">
              <a:spcBef>
                <a:spcPts val="0"/>
              </a:spcBef>
              <a:spcAft>
                <a:spcPts val="0"/>
              </a:spcAft>
              <a:buClr>
                <a:schemeClr val="dk1"/>
              </a:buClr>
              <a:buSzPct val="80000"/>
              <a:buFont typeface="Arial" panose="020B0604020202020204" pitchFamily="34" charset="0"/>
              <a:buChar char="•"/>
            </a:pPr>
            <a:r>
              <a:rPr lang="en-US" sz="3600" dirty="0">
                <a:solidFill>
                  <a:schemeClr val="dk1"/>
                </a:solidFill>
                <a:latin typeface="Calibri"/>
                <a:ea typeface="Calibri"/>
                <a:cs typeface="Calibri"/>
                <a:sym typeface="Calibri"/>
              </a:rPr>
              <a:t>No such learning in VM, subjects have to rely on familiarity</a:t>
            </a:r>
          </a:p>
          <a:p>
            <a:pPr marL="571500" indent="-571500">
              <a:spcBef>
                <a:spcPts val="0"/>
              </a:spcBef>
              <a:spcAft>
                <a:spcPts val="0"/>
              </a:spcAft>
              <a:buClr>
                <a:schemeClr val="dk1"/>
              </a:buClr>
              <a:buSzPct val="80000"/>
            </a:pPr>
            <a:r>
              <a:rPr lang="en-US" sz="3600" dirty="0">
                <a:solidFill>
                  <a:schemeClr val="dk1"/>
                </a:solidFill>
                <a:latin typeface="Calibri"/>
                <a:ea typeface="Calibri"/>
                <a:cs typeface="Calibri"/>
                <a:sym typeface="Calibri"/>
              </a:rPr>
              <a:t>Question raised:</a:t>
            </a:r>
            <a:endParaRPr lang="en-US" sz="3600" dirty="0"/>
          </a:p>
          <a:p>
            <a:pPr marL="1314450" lvl="1" indent="-571500">
              <a:spcBef>
                <a:spcPts val="0"/>
              </a:spcBef>
              <a:spcAft>
                <a:spcPts val="0"/>
              </a:spcAft>
              <a:buClr>
                <a:schemeClr val="dk1"/>
              </a:buClr>
              <a:buSzPct val="80000"/>
              <a:buFont typeface="Arial" panose="020B0604020202020204" pitchFamily="34" charset="0"/>
              <a:buChar char="•"/>
            </a:pPr>
            <a:r>
              <a:rPr lang="en-US" sz="3600" dirty="0">
                <a:solidFill>
                  <a:schemeClr val="dk1"/>
                </a:solidFill>
                <a:latin typeface="Calibri"/>
                <a:ea typeface="Calibri"/>
                <a:cs typeface="Calibri"/>
                <a:sym typeface="Calibri"/>
              </a:rPr>
              <a:t>In CM, targets are seen more often than foils, and probably become more familiar. Performance could therefore be due to either long term familiarity or I-R learning.</a:t>
            </a:r>
            <a:endParaRPr lang="en-US" sz="3600" dirty="0"/>
          </a:p>
          <a:p>
            <a:pPr marL="1104900" lvl="1" indent="-571500">
              <a:spcBef>
                <a:spcPts val="0"/>
              </a:spcBef>
              <a:spcAft>
                <a:spcPts val="0"/>
              </a:spcAft>
              <a:buClr>
                <a:schemeClr val="dk1"/>
              </a:buClr>
              <a:buSzPts val="2400"/>
              <a:buFont typeface="Courier New" panose="02070309020205020404" pitchFamily="49" charset="0"/>
              <a:buChar char="o"/>
            </a:pPr>
            <a:endParaRPr lang="en-US" sz="3600" dirty="0">
              <a:solidFill>
                <a:schemeClr val="dk1"/>
              </a:solidFill>
              <a:latin typeface="Calibri"/>
              <a:ea typeface="Calibri"/>
              <a:cs typeface="Calibri"/>
              <a:sym typeface="Calibri"/>
            </a:endParaRPr>
          </a:p>
          <a:p>
            <a:pPr marL="571500" indent="-571500" fontAlgn="auto">
              <a:spcBef>
                <a:spcPct val="0"/>
              </a:spcBef>
              <a:spcAft>
                <a:spcPts val="0"/>
              </a:spcAft>
              <a:buFont typeface="Arial"/>
              <a:buChar char="•"/>
              <a:defRPr/>
            </a:pPr>
            <a:endParaRPr kumimoji="0" lang="en-US" altLang="zh-CN" sz="3600" b="0" i="0" u="none" strike="noStrike" kern="0" cap="none" spc="0" normalizeH="0" baseline="0" noProof="0" dirty="0">
              <a:ln>
                <a:noFill/>
              </a:ln>
              <a:solidFill>
                <a:prstClr val="black"/>
              </a:solidFill>
              <a:effectLst/>
              <a:uLnTx/>
              <a:uFillTx/>
              <a:latin typeface="Arial" panose="020B0604020202020204" pitchFamily="34" charset="0"/>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zh-CN" sz="800" b="0" i="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49" name="Rectangle 69"/>
          <p:cNvSpPr>
            <a:spLocks noChangeArrowheads="1"/>
          </p:cNvSpPr>
          <p:nvPr/>
        </p:nvSpPr>
        <p:spPr bwMode="auto">
          <a:xfrm rot="10800000" flipV="1">
            <a:off x="34442400" y="3657600"/>
            <a:ext cx="14554200" cy="1066800"/>
          </a:xfrm>
          <a:prstGeom prst="rect">
            <a:avLst/>
          </a:prstGeom>
          <a:solidFill>
            <a:schemeClr val="tx2">
              <a:lumMod val="50000"/>
            </a:schemeClr>
          </a:solidFill>
          <a:ln>
            <a:noFill/>
          </a:ln>
          <a:effectLst/>
        </p:spPr>
        <p:txBody>
          <a:bodyPr wrap="none" lIns="137160" tIns="68580" rIns="137160" bIns="68580" anchor="ctr"/>
          <a:lstStyle/>
          <a:p>
            <a:pPr algn="ctr" defTabSz="4703763"/>
            <a:r>
              <a:rPr lang="en-US" sz="5700" dirty="0">
                <a:solidFill>
                  <a:schemeClr val="bg1"/>
                </a:solidFill>
              </a:rPr>
              <a:t>Experiment Results</a:t>
            </a:r>
          </a:p>
        </p:txBody>
      </p:sp>
      <p:sp>
        <p:nvSpPr>
          <p:cNvPr id="78" name="Text Box 167"/>
          <p:cNvSpPr txBox="1">
            <a:spLocks noChangeArrowheads="1"/>
          </p:cNvSpPr>
          <p:nvPr/>
        </p:nvSpPr>
        <p:spPr bwMode="auto">
          <a:xfrm>
            <a:off x="34671000" y="4911675"/>
            <a:ext cx="140970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marL="0" lvl="0" indent="0">
              <a:spcBef>
                <a:spcPts val="0"/>
              </a:spcBef>
              <a:spcAft>
                <a:spcPts val="0"/>
              </a:spcAft>
            </a:pPr>
            <a:r>
              <a:rPr lang="en-US" sz="3600" dirty="0">
                <a:latin typeface="Calibri"/>
                <a:ea typeface="Calibri"/>
                <a:cs typeface="Calibri"/>
                <a:sym typeface="Calibri"/>
              </a:rPr>
              <a:t>Three questions to be answered:</a:t>
            </a:r>
          </a:p>
          <a:p>
            <a:pPr marL="571500" lvl="0" indent="-571500">
              <a:spcBef>
                <a:spcPts val="0"/>
              </a:spcBef>
              <a:spcAft>
                <a:spcPts val="0"/>
              </a:spcAft>
              <a:buFont typeface="Arial" panose="020B0604020202020204" pitchFamily="34" charset="0"/>
              <a:buChar char="•"/>
            </a:pPr>
            <a:r>
              <a:rPr lang="en-US" sz="3600" dirty="0">
                <a:latin typeface="Calibri"/>
                <a:ea typeface="Calibri"/>
                <a:cs typeface="Calibri"/>
                <a:sym typeface="Calibri"/>
              </a:rPr>
              <a:t>Q1: Are </a:t>
            </a:r>
            <a:r>
              <a:rPr lang="en-US" sz="3600">
                <a:latin typeface="Calibri"/>
                <a:ea typeface="Calibri"/>
                <a:cs typeface="Calibri"/>
                <a:sym typeface="Calibri"/>
              </a:rPr>
              <a:t>there differences </a:t>
            </a:r>
            <a:r>
              <a:rPr lang="en-US" sz="3600" dirty="0">
                <a:latin typeface="Calibri"/>
                <a:ea typeface="Calibri"/>
                <a:cs typeface="Calibri"/>
                <a:sym typeface="Calibri"/>
              </a:rPr>
              <a:t>between CM and VM in pure conditions?</a:t>
            </a:r>
          </a:p>
          <a:p>
            <a:pPr marL="571500" lvl="0" indent="-571500">
              <a:spcBef>
                <a:spcPts val="0"/>
              </a:spcBef>
              <a:spcAft>
                <a:spcPts val="0"/>
              </a:spcAft>
              <a:buFont typeface="Arial" panose="020B0604020202020204" pitchFamily="34" charset="0"/>
              <a:buChar char="•"/>
            </a:pPr>
            <a:r>
              <a:rPr lang="en-US" sz="3600" dirty="0">
                <a:latin typeface="Calibri"/>
                <a:ea typeface="Calibri"/>
                <a:cs typeface="Calibri"/>
                <a:sym typeface="Calibri"/>
              </a:rPr>
              <a:t>Q2: Are they the same level as previous studies?</a:t>
            </a:r>
          </a:p>
          <a:p>
            <a:pPr marL="571500" lvl="0" indent="-571500">
              <a:spcBef>
                <a:spcPts val="0"/>
              </a:spcBef>
              <a:spcAft>
                <a:spcPts val="0"/>
              </a:spcAft>
              <a:buFont typeface="Arial" panose="020B0604020202020204" pitchFamily="34" charset="0"/>
              <a:buChar char="•"/>
            </a:pPr>
            <a:r>
              <a:rPr lang="en-US" sz="3600" dirty="0">
                <a:latin typeface="Calibri"/>
                <a:ea typeface="Calibri"/>
                <a:cs typeface="Calibri"/>
                <a:sym typeface="Calibri"/>
              </a:rPr>
              <a:t>Q3: What about mixed condition</a:t>
            </a:r>
            <a:r>
              <a:rPr lang="en-AU" sz="3600" dirty="0">
                <a:latin typeface="Calibri"/>
                <a:ea typeface="Calibri"/>
                <a:cs typeface="Calibri"/>
                <a:sym typeface="Calibri"/>
              </a:rPr>
              <a:t>?</a:t>
            </a:r>
            <a:endParaRPr lang="en-US" sz="3600" dirty="0">
              <a:latin typeface="Calibri"/>
              <a:ea typeface="Calibri"/>
              <a:cs typeface="Calibri"/>
              <a:sym typeface="Calibri"/>
            </a:endParaRPr>
          </a:p>
        </p:txBody>
      </p:sp>
      <p:pic>
        <p:nvPicPr>
          <p:cNvPr id="42" name="Google Shape;42;p4">
            <a:extLst>
              <a:ext uri="{FF2B5EF4-FFF2-40B4-BE49-F238E27FC236}">
                <a16:creationId xmlns:a16="http://schemas.microsoft.com/office/drawing/2014/main" id="{31393273-0AB9-B640-A597-DAD1BE9A2A8D}"/>
              </a:ext>
            </a:extLst>
          </p:cNvPr>
          <p:cNvPicPr preferRelativeResize="0"/>
          <p:nvPr/>
        </p:nvPicPr>
        <p:blipFill rotWithShape="1">
          <a:blip r:embed="rId3">
            <a:alphaModFix/>
          </a:blip>
          <a:srcRect/>
          <a:stretch/>
        </p:blipFill>
        <p:spPr>
          <a:xfrm>
            <a:off x="1611235" y="461831"/>
            <a:ext cx="3124200" cy="2564684"/>
          </a:xfrm>
          <a:prstGeom prst="rect">
            <a:avLst/>
          </a:prstGeom>
          <a:noFill/>
          <a:ln>
            <a:noFill/>
          </a:ln>
        </p:spPr>
      </p:pic>
      <p:pic>
        <p:nvPicPr>
          <p:cNvPr id="43" name="Google Shape;63;p4">
            <a:extLst>
              <a:ext uri="{FF2B5EF4-FFF2-40B4-BE49-F238E27FC236}">
                <a16:creationId xmlns:a16="http://schemas.microsoft.com/office/drawing/2014/main" id="{754C2A19-5E6F-4C4A-9785-8F5072BBDF3F}"/>
              </a:ext>
            </a:extLst>
          </p:cNvPr>
          <p:cNvPicPr preferRelativeResize="0"/>
          <p:nvPr/>
        </p:nvPicPr>
        <p:blipFill>
          <a:blip r:embed="rId4">
            <a:alphaModFix/>
          </a:blip>
          <a:stretch>
            <a:fillRect/>
          </a:stretch>
        </p:blipFill>
        <p:spPr>
          <a:xfrm>
            <a:off x="1611235" y="22933158"/>
            <a:ext cx="13200299" cy="7938206"/>
          </a:xfrm>
          <a:prstGeom prst="rect">
            <a:avLst/>
          </a:prstGeom>
          <a:noFill/>
          <a:ln>
            <a:noFill/>
          </a:ln>
        </p:spPr>
      </p:pic>
      <p:sp>
        <p:nvSpPr>
          <p:cNvPr id="4" name="Rectangle 3">
            <a:extLst>
              <a:ext uri="{FF2B5EF4-FFF2-40B4-BE49-F238E27FC236}">
                <a16:creationId xmlns:a16="http://schemas.microsoft.com/office/drawing/2014/main" id="{A8C2F349-8C60-8342-98A4-A3F702305187}"/>
              </a:ext>
            </a:extLst>
          </p:cNvPr>
          <p:cNvSpPr/>
          <p:nvPr/>
        </p:nvSpPr>
        <p:spPr>
          <a:xfrm>
            <a:off x="16459200" y="5029200"/>
            <a:ext cx="15544800" cy="1200329"/>
          </a:xfrm>
          <a:prstGeom prst="rect">
            <a:avLst/>
          </a:prstGeom>
        </p:spPr>
        <p:txBody>
          <a:bodyPr wrap="square">
            <a:spAutoFit/>
          </a:bodyPr>
          <a:lstStyle/>
          <a:p>
            <a:pPr lvl="0">
              <a:spcBef>
                <a:spcPts val="0"/>
              </a:spcBef>
              <a:spcAft>
                <a:spcPts val="0"/>
              </a:spcAft>
            </a:pPr>
            <a:r>
              <a:rPr lang="en-US" sz="3600" dirty="0">
                <a:solidFill>
                  <a:schemeClr val="dk1"/>
                </a:solidFill>
                <a:latin typeface="Calibri"/>
                <a:ea typeface="Calibri"/>
                <a:cs typeface="Calibri"/>
                <a:sym typeface="Calibri"/>
              </a:rPr>
              <a:t>Can we show that learning produces the performance seen in CM when familiarity differences are limited?</a:t>
            </a:r>
            <a:endParaRPr lang="en-US" sz="3600" dirty="0"/>
          </a:p>
        </p:txBody>
      </p:sp>
      <p:sp>
        <p:nvSpPr>
          <p:cNvPr id="5" name="Rectangle 4">
            <a:extLst>
              <a:ext uri="{FF2B5EF4-FFF2-40B4-BE49-F238E27FC236}">
                <a16:creationId xmlns:a16="http://schemas.microsoft.com/office/drawing/2014/main" id="{2103FFDF-77CF-0345-932E-614317F4F410}"/>
              </a:ext>
            </a:extLst>
          </p:cNvPr>
          <p:cNvSpPr/>
          <p:nvPr/>
        </p:nvSpPr>
        <p:spPr>
          <a:xfrm>
            <a:off x="16455887" y="8070263"/>
            <a:ext cx="14782800" cy="2862322"/>
          </a:xfrm>
          <a:prstGeom prst="rect">
            <a:avLst/>
          </a:prstGeom>
        </p:spPr>
        <p:txBody>
          <a:bodyPr wrap="square">
            <a:spAutoFit/>
          </a:bodyPr>
          <a:lstStyle/>
          <a:p>
            <a:pPr marL="342900" lvl="0" indent="-342900">
              <a:spcBef>
                <a:spcPts val="0"/>
              </a:spcBef>
              <a:spcAft>
                <a:spcPts val="0"/>
              </a:spcAft>
              <a:buClr>
                <a:schemeClr val="dk1"/>
              </a:buClr>
              <a:buSzPts val="2400"/>
              <a:buFont typeface="Arial"/>
              <a:buChar char="•"/>
            </a:pPr>
            <a:r>
              <a:rPr lang="en-US" sz="3600" dirty="0">
                <a:solidFill>
                  <a:schemeClr val="dk1"/>
                </a:solidFill>
                <a:latin typeface="+mn-lt"/>
                <a:ea typeface="Calibri"/>
                <a:cs typeface="Calibri"/>
                <a:sym typeface="Calibri"/>
              </a:rPr>
              <a:t>Between Subject experiment: 3 conditions; CM, VM, and MIX.</a:t>
            </a:r>
            <a:endParaRPr lang="en-US" sz="3600" dirty="0">
              <a:latin typeface="+mn-lt"/>
            </a:endParaRPr>
          </a:p>
          <a:p>
            <a:pPr marL="342900" lvl="0" indent="-342900">
              <a:spcBef>
                <a:spcPts val="0"/>
              </a:spcBef>
              <a:spcAft>
                <a:spcPts val="0"/>
              </a:spcAft>
              <a:buClr>
                <a:schemeClr val="dk1"/>
              </a:buClr>
              <a:buSzPts val="2400"/>
              <a:buFont typeface="Arial"/>
              <a:buChar char="•"/>
            </a:pPr>
            <a:r>
              <a:rPr lang="en-US" sz="3600" dirty="0">
                <a:solidFill>
                  <a:schemeClr val="dk1"/>
                </a:solidFill>
                <a:latin typeface="+mn-lt"/>
                <a:ea typeface="Calibri"/>
                <a:cs typeface="Calibri"/>
                <a:sym typeface="Calibri"/>
              </a:rPr>
              <a:t>Set size: 2, 4, and 8</a:t>
            </a:r>
            <a:endParaRPr lang="en-US" sz="3600" dirty="0">
              <a:latin typeface="+mn-lt"/>
            </a:endParaRPr>
          </a:p>
          <a:p>
            <a:pPr marL="342900" lvl="0" indent="-342900">
              <a:spcBef>
                <a:spcPts val="0"/>
              </a:spcBef>
              <a:spcAft>
                <a:spcPts val="0"/>
              </a:spcAft>
              <a:buClr>
                <a:schemeClr val="dk1"/>
              </a:buClr>
              <a:buSzPts val="2400"/>
              <a:buFont typeface="Arial"/>
              <a:buChar char="•"/>
            </a:pPr>
            <a:r>
              <a:rPr lang="en-US" sz="3600" dirty="0">
                <a:solidFill>
                  <a:schemeClr val="dk1"/>
                </a:solidFill>
                <a:latin typeface="+mn-lt"/>
                <a:ea typeface="Calibri"/>
                <a:cs typeface="Calibri"/>
                <a:sym typeface="Calibri"/>
              </a:rPr>
              <a:t>30 subjects are recruited for each condition</a:t>
            </a:r>
            <a:endParaRPr lang="en-US" sz="3600" dirty="0">
              <a:latin typeface="+mn-lt"/>
            </a:endParaRPr>
          </a:p>
          <a:p>
            <a:pPr marL="342900" lvl="0" indent="-342900">
              <a:spcBef>
                <a:spcPts val="0"/>
              </a:spcBef>
              <a:spcAft>
                <a:spcPts val="0"/>
              </a:spcAft>
              <a:buClr>
                <a:schemeClr val="dk1"/>
              </a:buClr>
              <a:buSzPts val="2400"/>
              <a:buFont typeface="Arial"/>
              <a:buChar char="•"/>
            </a:pPr>
            <a:r>
              <a:rPr lang="en-US" sz="3600" dirty="0">
                <a:solidFill>
                  <a:schemeClr val="dk1"/>
                </a:solidFill>
                <a:latin typeface="+mn-lt"/>
                <a:ea typeface="Calibri"/>
                <a:cs typeface="Calibri"/>
                <a:sym typeface="Calibri"/>
              </a:rPr>
              <a:t>Items are only presented on one side in each trial (left or right). Subjects need to response with left and right on keyboard.</a:t>
            </a:r>
          </a:p>
        </p:txBody>
      </p:sp>
      <p:grpSp>
        <p:nvGrpSpPr>
          <p:cNvPr id="12" name="Group 11">
            <a:extLst>
              <a:ext uri="{FF2B5EF4-FFF2-40B4-BE49-F238E27FC236}">
                <a16:creationId xmlns:a16="http://schemas.microsoft.com/office/drawing/2014/main" id="{95375E3E-C839-924A-958D-54B98D4FD940}"/>
              </a:ext>
            </a:extLst>
          </p:cNvPr>
          <p:cNvGrpSpPr/>
          <p:nvPr/>
        </p:nvGrpSpPr>
        <p:grpSpPr>
          <a:xfrm>
            <a:off x="16711140" y="11225120"/>
            <a:ext cx="12984823" cy="5196308"/>
            <a:chOff x="16925444" y="13487400"/>
            <a:chExt cx="12984823" cy="5196308"/>
          </a:xfrm>
        </p:grpSpPr>
        <p:pic>
          <p:nvPicPr>
            <p:cNvPr id="45" name="Google Shape;46;p4">
              <a:extLst>
                <a:ext uri="{FF2B5EF4-FFF2-40B4-BE49-F238E27FC236}">
                  <a16:creationId xmlns:a16="http://schemas.microsoft.com/office/drawing/2014/main" id="{D026F411-8298-6543-8EB6-F3DDDF170D81}"/>
                </a:ext>
              </a:extLst>
            </p:cNvPr>
            <p:cNvPicPr preferRelativeResize="0"/>
            <p:nvPr/>
          </p:nvPicPr>
          <p:blipFill rotWithShape="1">
            <a:blip r:embed="rId5">
              <a:alphaModFix/>
            </a:blip>
            <a:srcRect/>
            <a:stretch/>
          </p:blipFill>
          <p:spPr>
            <a:xfrm>
              <a:off x="16925444" y="14020799"/>
              <a:ext cx="5411614" cy="3790687"/>
            </a:xfrm>
            <a:prstGeom prst="rect">
              <a:avLst/>
            </a:prstGeom>
            <a:noFill/>
            <a:ln>
              <a:noFill/>
            </a:ln>
          </p:spPr>
        </p:pic>
        <p:pic>
          <p:nvPicPr>
            <p:cNvPr id="46" name="Google Shape;47;p4">
              <a:extLst>
                <a:ext uri="{FF2B5EF4-FFF2-40B4-BE49-F238E27FC236}">
                  <a16:creationId xmlns:a16="http://schemas.microsoft.com/office/drawing/2014/main" id="{CA692F85-FA71-D840-93E7-C596383AAE9B}"/>
                </a:ext>
              </a:extLst>
            </p:cNvPr>
            <p:cNvPicPr preferRelativeResize="0"/>
            <p:nvPr/>
          </p:nvPicPr>
          <p:blipFill rotWithShape="1">
            <a:blip r:embed="rId6">
              <a:alphaModFix/>
            </a:blip>
            <a:srcRect/>
            <a:stretch/>
          </p:blipFill>
          <p:spPr>
            <a:xfrm>
              <a:off x="24450968" y="14566371"/>
              <a:ext cx="4910746" cy="2699542"/>
            </a:xfrm>
            <a:prstGeom prst="rect">
              <a:avLst/>
            </a:prstGeom>
            <a:noFill/>
            <a:ln>
              <a:noFill/>
            </a:ln>
          </p:spPr>
        </p:pic>
        <p:sp>
          <p:nvSpPr>
            <p:cNvPr id="7" name="Rectangle 6">
              <a:extLst>
                <a:ext uri="{FF2B5EF4-FFF2-40B4-BE49-F238E27FC236}">
                  <a16:creationId xmlns:a16="http://schemas.microsoft.com/office/drawing/2014/main" id="{56C8FFA6-E659-B543-A635-DE26C5101B14}"/>
                </a:ext>
              </a:extLst>
            </p:cNvPr>
            <p:cNvSpPr/>
            <p:nvPr/>
          </p:nvSpPr>
          <p:spPr>
            <a:xfrm>
              <a:off x="24468020" y="17606490"/>
              <a:ext cx="5442247" cy="1077218"/>
            </a:xfrm>
            <a:prstGeom prst="rect">
              <a:avLst/>
            </a:prstGeom>
          </p:spPr>
          <p:txBody>
            <a:bodyPr wrap="square">
              <a:spAutoFit/>
            </a:bodyPr>
            <a:lstStyle/>
            <a:p>
              <a:pPr lvl="0">
                <a:spcBef>
                  <a:spcPts val="0"/>
                </a:spcBef>
                <a:spcAft>
                  <a:spcPts val="0"/>
                </a:spcAft>
              </a:pPr>
              <a:r>
                <a:rPr lang="en-US" sz="3200" dirty="0">
                  <a:latin typeface="Calibri"/>
                  <a:ea typeface="Calibri"/>
                  <a:cs typeface="Calibri"/>
                  <a:sym typeface="Calibri"/>
                </a:rPr>
                <a:t>old = same side of study ;</a:t>
              </a:r>
            </a:p>
            <a:p>
              <a:pPr lvl="0">
                <a:spcBef>
                  <a:spcPts val="0"/>
                </a:spcBef>
                <a:spcAft>
                  <a:spcPts val="0"/>
                </a:spcAft>
              </a:pPr>
              <a:r>
                <a:rPr lang="en-US" sz="3200" dirty="0">
                  <a:latin typeface="Calibri"/>
                  <a:ea typeface="Calibri"/>
                  <a:cs typeface="Calibri"/>
                  <a:sym typeface="Calibri"/>
                </a:rPr>
                <a:t> new = opposite side  of study</a:t>
              </a:r>
            </a:p>
          </p:txBody>
        </p:sp>
        <p:sp>
          <p:nvSpPr>
            <p:cNvPr id="10" name="TextBox 9">
              <a:extLst>
                <a:ext uri="{FF2B5EF4-FFF2-40B4-BE49-F238E27FC236}">
                  <a16:creationId xmlns:a16="http://schemas.microsoft.com/office/drawing/2014/main" id="{513DB506-7DA0-5D44-AED7-2B8B3633890C}"/>
                </a:ext>
              </a:extLst>
            </p:cNvPr>
            <p:cNvSpPr txBox="1"/>
            <p:nvPr/>
          </p:nvSpPr>
          <p:spPr>
            <a:xfrm>
              <a:off x="16925444" y="13487400"/>
              <a:ext cx="4258156" cy="646331"/>
            </a:xfrm>
            <a:prstGeom prst="rect">
              <a:avLst/>
            </a:prstGeom>
            <a:noFill/>
          </p:spPr>
          <p:txBody>
            <a:bodyPr wrap="square" rtlCol="0">
              <a:spAutoFit/>
            </a:bodyPr>
            <a:lstStyle/>
            <a:p>
              <a:r>
                <a:rPr lang="en-US" sz="3600" dirty="0">
                  <a:latin typeface="+mn-lt"/>
                </a:rPr>
                <a:t>Study Phase</a:t>
              </a:r>
            </a:p>
          </p:txBody>
        </p:sp>
        <p:sp>
          <p:nvSpPr>
            <p:cNvPr id="11" name="TextBox 10">
              <a:extLst>
                <a:ext uri="{FF2B5EF4-FFF2-40B4-BE49-F238E27FC236}">
                  <a16:creationId xmlns:a16="http://schemas.microsoft.com/office/drawing/2014/main" id="{A354F693-108D-0A47-A32C-70755327BE26}"/>
                </a:ext>
              </a:extLst>
            </p:cNvPr>
            <p:cNvSpPr txBox="1"/>
            <p:nvPr/>
          </p:nvSpPr>
          <p:spPr>
            <a:xfrm>
              <a:off x="24680069" y="13487400"/>
              <a:ext cx="4681645" cy="646331"/>
            </a:xfrm>
            <a:prstGeom prst="rect">
              <a:avLst/>
            </a:prstGeom>
            <a:noFill/>
          </p:spPr>
          <p:txBody>
            <a:bodyPr wrap="square" rtlCol="0">
              <a:spAutoFit/>
            </a:bodyPr>
            <a:lstStyle/>
            <a:p>
              <a:r>
                <a:rPr lang="en-US" sz="3600" dirty="0">
                  <a:latin typeface="+mn-lt"/>
                </a:rPr>
                <a:t>Test Phase</a:t>
              </a:r>
            </a:p>
          </p:txBody>
        </p:sp>
      </p:grpSp>
      <p:pic>
        <p:nvPicPr>
          <p:cNvPr id="16" name="Picture 15">
            <a:extLst>
              <a:ext uri="{FF2B5EF4-FFF2-40B4-BE49-F238E27FC236}">
                <a16:creationId xmlns:a16="http://schemas.microsoft.com/office/drawing/2014/main" id="{21EA0B9F-0FB2-FC49-87B8-3E1D576CB4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365" y="16363647"/>
            <a:ext cx="6663027" cy="6569511"/>
          </a:xfrm>
          <a:prstGeom prst="rect">
            <a:avLst/>
          </a:prstGeom>
        </p:spPr>
      </p:pic>
      <p:sp>
        <p:nvSpPr>
          <p:cNvPr id="69" name="Rectangle 78">
            <a:extLst>
              <a:ext uri="{FF2B5EF4-FFF2-40B4-BE49-F238E27FC236}">
                <a16:creationId xmlns:a16="http://schemas.microsoft.com/office/drawing/2014/main" id="{2A45D5E9-F842-6B41-85E2-9CBBDE35A24F}"/>
              </a:ext>
            </a:extLst>
          </p:cNvPr>
          <p:cNvSpPr>
            <a:spLocks noChangeArrowheads="1"/>
          </p:cNvSpPr>
          <p:nvPr/>
        </p:nvSpPr>
        <p:spPr bwMode="auto">
          <a:xfrm>
            <a:off x="16455887" y="23601725"/>
            <a:ext cx="15544800" cy="1066800"/>
          </a:xfrm>
          <a:prstGeom prst="rect">
            <a:avLst/>
          </a:prstGeom>
          <a:solidFill>
            <a:schemeClr val="tx2">
              <a:lumMod val="50000"/>
            </a:schemeClr>
          </a:solidFill>
          <a:ln>
            <a:noFill/>
          </a:ln>
          <a:effectLst/>
        </p:spPr>
        <p:txBody>
          <a:bodyPr wrap="none" lIns="137160" tIns="68580" rIns="137160" bIns="68580" anchor="ctr"/>
          <a:lstStyle/>
          <a:p>
            <a:pPr algn="ctr" defTabSz="4703763"/>
            <a:r>
              <a:rPr lang="en-US" sz="5700" dirty="0">
                <a:solidFill>
                  <a:schemeClr val="bg1"/>
                </a:solidFill>
              </a:rPr>
              <a:t>Predicted Results</a:t>
            </a:r>
          </a:p>
        </p:txBody>
      </p:sp>
      <p:sp>
        <p:nvSpPr>
          <p:cNvPr id="19" name="Rectangle 18">
            <a:extLst>
              <a:ext uri="{FF2B5EF4-FFF2-40B4-BE49-F238E27FC236}">
                <a16:creationId xmlns:a16="http://schemas.microsoft.com/office/drawing/2014/main" id="{36B3A5DE-5253-2044-BA50-92E3B4640567}"/>
              </a:ext>
            </a:extLst>
          </p:cNvPr>
          <p:cNvSpPr/>
          <p:nvPr/>
        </p:nvSpPr>
        <p:spPr>
          <a:xfrm>
            <a:off x="16948447" y="25056139"/>
            <a:ext cx="15052240" cy="5632311"/>
          </a:xfrm>
          <a:prstGeom prst="rect">
            <a:avLst/>
          </a:prstGeom>
        </p:spPr>
        <p:txBody>
          <a:bodyPr wrap="square">
            <a:spAutoFit/>
          </a:bodyPr>
          <a:lstStyle/>
          <a:p>
            <a:pPr marL="342900" lvl="0" indent="-342900">
              <a:spcBef>
                <a:spcPts val="0"/>
              </a:spcBef>
              <a:spcAft>
                <a:spcPts val="0"/>
              </a:spcAft>
              <a:buClr>
                <a:schemeClr val="dk1"/>
              </a:buClr>
              <a:buSzPts val="2400"/>
              <a:buFont typeface="Arial"/>
              <a:buChar char="•"/>
            </a:pPr>
            <a:r>
              <a:rPr lang="en-US" sz="3600" dirty="0">
                <a:solidFill>
                  <a:schemeClr val="dk1"/>
                </a:solidFill>
                <a:latin typeface="Calibri"/>
                <a:ea typeface="Calibri"/>
                <a:cs typeface="Calibri"/>
                <a:sym typeface="Calibri"/>
              </a:rPr>
              <a:t>If familiarity is responsible for differences in CM and VM in previous experiment:</a:t>
            </a:r>
            <a:endParaRPr lang="en-US" sz="3600" dirty="0"/>
          </a:p>
          <a:p>
            <a:pPr marL="1085850" lvl="1" indent="-342900">
              <a:spcBef>
                <a:spcPts val="0"/>
              </a:spcBef>
              <a:spcAft>
                <a:spcPts val="0"/>
              </a:spcAft>
              <a:buClr>
                <a:schemeClr val="dk1"/>
              </a:buClr>
              <a:buSzPts val="2400"/>
              <a:buFont typeface="Arial"/>
              <a:buChar char="•"/>
            </a:pPr>
            <a:r>
              <a:rPr lang="en-US" sz="3600" dirty="0">
                <a:solidFill>
                  <a:schemeClr val="dk1"/>
                </a:solidFill>
                <a:latin typeface="Calibri"/>
                <a:ea typeface="Calibri"/>
                <a:cs typeface="Calibri"/>
                <a:sym typeface="Calibri"/>
              </a:rPr>
              <a:t>Subjects can not taking advantage of familiarity differences between foil and target in CM. </a:t>
            </a:r>
            <a:endParaRPr lang="en-US" sz="3600" dirty="0"/>
          </a:p>
          <a:p>
            <a:pPr marL="1085850" lvl="1" indent="-342900">
              <a:spcBef>
                <a:spcPts val="0"/>
              </a:spcBef>
              <a:spcAft>
                <a:spcPts val="0"/>
              </a:spcAft>
              <a:buClr>
                <a:schemeClr val="dk1"/>
              </a:buClr>
              <a:buSzPts val="2400"/>
              <a:buFont typeface="Arial"/>
              <a:buChar char="•"/>
            </a:pPr>
            <a:r>
              <a:rPr lang="en-US" sz="3600" dirty="0">
                <a:solidFill>
                  <a:schemeClr val="dk1"/>
                </a:solidFill>
                <a:latin typeface="Calibri"/>
                <a:ea typeface="Calibri"/>
                <a:cs typeface="Calibri"/>
                <a:sym typeface="Calibri"/>
              </a:rPr>
              <a:t>Accuracy and response time should be the same for the CM and VM conditions in our experiment.</a:t>
            </a:r>
            <a:endParaRPr lang="en-US" sz="3600" dirty="0"/>
          </a:p>
          <a:p>
            <a:pPr marL="342900" lvl="0" indent="-342900">
              <a:spcBef>
                <a:spcPts val="0"/>
              </a:spcBef>
              <a:spcAft>
                <a:spcPts val="0"/>
              </a:spcAft>
              <a:buClr>
                <a:schemeClr val="dk1"/>
              </a:buClr>
              <a:buSzPts val="2400"/>
              <a:buFont typeface="Arial"/>
              <a:buChar char="•"/>
            </a:pPr>
            <a:r>
              <a:rPr lang="en-US" sz="3600" dirty="0">
                <a:solidFill>
                  <a:schemeClr val="dk1"/>
                </a:solidFill>
                <a:latin typeface="Calibri"/>
                <a:ea typeface="Calibri"/>
                <a:cs typeface="Calibri"/>
                <a:sym typeface="Calibri"/>
              </a:rPr>
              <a:t> If I-R learning is responsible for the differences in CM and VM in previous experiment:</a:t>
            </a:r>
          </a:p>
          <a:p>
            <a:pPr marL="914400" lvl="1" indent="-381000">
              <a:spcBef>
                <a:spcPts val="0"/>
              </a:spcBef>
              <a:spcAft>
                <a:spcPts val="0"/>
              </a:spcAft>
              <a:buClr>
                <a:schemeClr val="dk1"/>
              </a:buClr>
              <a:buSzPts val="2400"/>
              <a:buFont typeface="Calibri"/>
              <a:buChar char="•"/>
            </a:pPr>
            <a:r>
              <a:rPr lang="en-US" sz="3600" dirty="0">
                <a:solidFill>
                  <a:schemeClr val="dk1"/>
                </a:solidFill>
                <a:latin typeface="Calibri"/>
                <a:ea typeface="Calibri"/>
                <a:cs typeface="Calibri"/>
                <a:sym typeface="Calibri"/>
              </a:rPr>
              <a:t>We should replicate the pattern in previous studies.</a:t>
            </a:r>
          </a:p>
          <a:p>
            <a:pPr marL="914400" lvl="1" indent="-381000">
              <a:spcBef>
                <a:spcPts val="0"/>
              </a:spcBef>
              <a:spcAft>
                <a:spcPts val="0"/>
              </a:spcAft>
              <a:buClr>
                <a:schemeClr val="dk1"/>
              </a:buClr>
              <a:buSzPts val="2400"/>
              <a:buFont typeface="Calibri"/>
              <a:buChar char="•"/>
            </a:pPr>
            <a:r>
              <a:rPr lang="en-US" sz="3600" dirty="0">
                <a:solidFill>
                  <a:schemeClr val="dk1"/>
                </a:solidFill>
                <a:latin typeface="Calibri"/>
                <a:ea typeface="Calibri"/>
                <a:cs typeface="Calibri"/>
                <a:sym typeface="Calibri"/>
              </a:rPr>
              <a:t>Rapid CM learning with no set size effect</a:t>
            </a:r>
          </a:p>
        </p:txBody>
      </p:sp>
      <p:pic>
        <p:nvPicPr>
          <p:cNvPr id="71" name="Google Shape;53;p4" descr="Picture 2">
            <a:extLst>
              <a:ext uri="{FF2B5EF4-FFF2-40B4-BE49-F238E27FC236}">
                <a16:creationId xmlns:a16="http://schemas.microsoft.com/office/drawing/2014/main" id="{D7C3AA2D-3878-9948-A285-E2EE2F6D71A7}"/>
              </a:ext>
            </a:extLst>
          </p:cNvPr>
          <p:cNvPicPr preferRelativeResize="0"/>
          <p:nvPr/>
        </p:nvPicPr>
        <p:blipFill rotWithShape="1">
          <a:blip r:embed="rId8">
            <a:alphaModFix/>
          </a:blip>
          <a:srcRect/>
          <a:stretch/>
        </p:blipFill>
        <p:spPr>
          <a:xfrm>
            <a:off x="34735157" y="7219999"/>
            <a:ext cx="6359440" cy="4425170"/>
          </a:xfrm>
          <a:prstGeom prst="rect">
            <a:avLst/>
          </a:prstGeom>
          <a:noFill/>
          <a:ln>
            <a:noFill/>
          </a:ln>
        </p:spPr>
      </p:pic>
      <p:sp>
        <p:nvSpPr>
          <p:cNvPr id="73" name="Google Shape;54;p4">
            <a:extLst>
              <a:ext uri="{FF2B5EF4-FFF2-40B4-BE49-F238E27FC236}">
                <a16:creationId xmlns:a16="http://schemas.microsoft.com/office/drawing/2014/main" id="{08206028-642D-BE45-8BD3-6E8B3A3C2851}"/>
              </a:ext>
            </a:extLst>
          </p:cNvPr>
          <p:cNvSpPr txBox="1"/>
          <p:nvPr/>
        </p:nvSpPr>
        <p:spPr>
          <a:xfrm>
            <a:off x="35213278" y="11773350"/>
            <a:ext cx="5492100" cy="3336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Graph 1: error rate across three conditions</a:t>
            </a:r>
            <a:endParaRPr dirty="0"/>
          </a:p>
        </p:txBody>
      </p:sp>
      <p:grpSp>
        <p:nvGrpSpPr>
          <p:cNvPr id="22" name="Group 21">
            <a:extLst>
              <a:ext uri="{FF2B5EF4-FFF2-40B4-BE49-F238E27FC236}">
                <a16:creationId xmlns:a16="http://schemas.microsoft.com/office/drawing/2014/main" id="{BEC7B639-3CA3-B64B-9D6A-5B0C5B170AA3}"/>
              </a:ext>
            </a:extLst>
          </p:cNvPr>
          <p:cNvGrpSpPr/>
          <p:nvPr/>
        </p:nvGrpSpPr>
        <p:grpSpPr>
          <a:xfrm>
            <a:off x="41490900" y="7219999"/>
            <a:ext cx="6847324" cy="4941372"/>
            <a:chOff x="34853217" y="12500260"/>
            <a:chExt cx="6847324" cy="4941372"/>
          </a:xfrm>
        </p:grpSpPr>
        <p:pic>
          <p:nvPicPr>
            <p:cNvPr id="74" name="Google Shape;55;p4" descr="Picture 6">
              <a:extLst>
                <a:ext uri="{FF2B5EF4-FFF2-40B4-BE49-F238E27FC236}">
                  <a16:creationId xmlns:a16="http://schemas.microsoft.com/office/drawing/2014/main" id="{3AD2E740-A222-3549-9FDA-7FCC44148228}"/>
                </a:ext>
              </a:extLst>
            </p:cNvPr>
            <p:cNvPicPr preferRelativeResize="0"/>
            <p:nvPr/>
          </p:nvPicPr>
          <p:blipFill rotWithShape="1">
            <a:blip r:embed="rId9">
              <a:alphaModFix/>
            </a:blip>
            <a:srcRect/>
            <a:stretch/>
          </p:blipFill>
          <p:spPr>
            <a:xfrm>
              <a:off x="35213278" y="12500260"/>
              <a:ext cx="5866740" cy="4343193"/>
            </a:xfrm>
            <a:prstGeom prst="rect">
              <a:avLst/>
            </a:prstGeom>
            <a:noFill/>
            <a:ln>
              <a:noFill/>
            </a:ln>
          </p:spPr>
        </p:pic>
        <p:sp>
          <p:nvSpPr>
            <p:cNvPr id="76" name="Google Shape;56;p4">
              <a:extLst>
                <a:ext uri="{FF2B5EF4-FFF2-40B4-BE49-F238E27FC236}">
                  <a16:creationId xmlns:a16="http://schemas.microsoft.com/office/drawing/2014/main" id="{0B284BE5-9786-4A47-B5DE-A41010F11C87}"/>
                </a:ext>
              </a:extLst>
            </p:cNvPr>
            <p:cNvSpPr txBox="1"/>
            <p:nvPr/>
          </p:nvSpPr>
          <p:spPr>
            <a:xfrm>
              <a:off x="34853217" y="17108044"/>
              <a:ext cx="6847324" cy="3335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Graph 2: mean response time across three conditions</a:t>
              </a:r>
              <a:endParaRPr dirty="0"/>
            </a:p>
          </p:txBody>
        </p:sp>
      </p:grpSp>
      <p:grpSp>
        <p:nvGrpSpPr>
          <p:cNvPr id="21" name="Group 20">
            <a:extLst>
              <a:ext uri="{FF2B5EF4-FFF2-40B4-BE49-F238E27FC236}">
                <a16:creationId xmlns:a16="http://schemas.microsoft.com/office/drawing/2014/main" id="{9B675B44-B768-A04D-AA1F-3233AE7D014E}"/>
              </a:ext>
            </a:extLst>
          </p:cNvPr>
          <p:cNvGrpSpPr/>
          <p:nvPr/>
        </p:nvGrpSpPr>
        <p:grpSpPr>
          <a:xfrm>
            <a:off x="33832725" y="23547643"/>
            <a:ext cx="15885541" cy="4878300"/>
            <a:chOff x="33161167" y="21392432"/>
            <a:chExt cx="15885541" cy="4878300"/>
          </a:xfrm>
        </p:grpSpPr>
        <p:sp>
          <p:nvSpPr>
            <p:cNvPr id="2053" name="Rectangle 18"/>
            <p:cNvSpPr>
              <a:spLocks noChangeArrowheads="1"/>
            </p:cNvSpPr>
            <p:nvPr/>
          </p:nvSpPr>
          <p:spPr bwMode="auto">
            <a:xfrm>
              <a:off x="33346850" y="21392432"/>
              <a:ext cx="15699858" cy="1066800"/>
            </a:xfrm>
            <a:prstGeom prst="rect">
              <a:avLst/>
            </a:prstGeom>
            <a:solidFill>
              <a:schemeClr val="tx2">
                <a:lumMod val="50000"/>
              </a:schemeClr>
            </a:solidFill>
            <a:ln>
              <a:noFill/>
            </a:ln>
            <a:effectLst/>
          </p:spPr>
          <p:txBody>
            <a:bodyPr wrap="none" lIns="137160" tIns="68580" rIns="137160" bIns="68580" anchor="ctr"/>
            <a:lstStyle/>
            <a:p>
              <a:pPr algn="ctr" defTabSz="4703763"/>
              <a:r>
                <a:rPr lang="en-US" sz="5700" dirty="0">
                  <a:solidFill>
                    <a:schemeClr val="bg1"/>
                  </a:solidFill>
                </a:rPr>
                <a:t>Conclusions</a:t>
              </a:r>
            </a:p>
          </p:txBody>
        </p:sp>
        <p:sp>
          <p:nvSpPr>
            <p:cNvPr id="20" name="Rectangle 19">
              <a:extLst>
                <a:ext uri="{FF2B5EF4-FFF2-40B4-BE49-F238E27FC236}">
                  <a16:creationId xmlns:a16="http://schemas.microsoft.com/office/drawing/2014/main" id="{E47E72EE-6348-074F-9FC5-394C2FD02118}"/>
                </a:ext>
              </a:extLst>
            </p:cNvPr>
            <p:cNvSpPr/>
            <p:nvPr/>
          </p:nvSpPr>
          <p:spPr>
            <a:xfrm>
              <a:off x="33161167" y="22854412"/>
              <a:ext cx="14097000" cy="3416320"/>
            </a:xfrm>
            <a:prstGeom prst="rect">
              <a:avLst/>
            </a:prstGeom>
          </p:spPr>
          <p:txBody>
            <a:bodyPr wrap="square">
              <a:spAutoFit/>
            </a:bodyPr>
            <a:lstStyle/>
            <a:p>
              <a:pPr marL="342900" lvl="0" indent="-342900">
                <a:spcBef>
                  <a:spcPts val="0"/>
                </a:spcBef>
                <a:spcAft>
                  <a:spcPts val="0"/>
                </a:spcAft>
                <a:buClr>
                  <a:schemeClr val="dk1"/>
                </a:buClr>
                <a:buSzPts val="2400"/>
                <a:buFont typeface="Arial"/>
                <a:buChar char="•"/>
              </a:pPr>
              <a:r>
                <a:rPr lang="en-US" sz="3600" dirty="0">
                  <a:solidFill>
                    <a:schemeClr val="dk1"/>
                  </a:solidFill>
                  <a:latin typeface="+mn-lt"/>
                  <a:ea typeface="Calibri"/>
                  <a:cs typeface="Calibri"/>
                  <a:sym typeface="Calibri"/>
                </a:rPr>
                <a:t>Pure CM has smaller set size effects than VM, so learning must be responsible.</a:t>
              </a:r>
            </a:p>
            <a:p>
              <a:pPr marL="342900" lvl="0" indent="-342900">
                <a:spcBef>
                  <a:spcPts val="0"/>
                </a:spcBef>
                <a:spcAft>
                  <a:spcPts val="0"/>
                </a:spcAft>
                <a:buClr>
                  <a:schemeClr val="dk1"/>
                </a:buClr>
                <a:buSzPts val="2400"/>
                <a:buFont typeface="Arial"/>
                <a:buChar char="•"/>
              </a:pPr>
              <a:r>
                <a:rPr lang="en-US" sz="3600" dirty="0">
                  <a:solidFill>
                    <a:schemeClr val="dk1"/>
                  </a:solidFill>
                  <a:latin typeface="+mn-lt"/>
                  <a:ea typeface="Calibri"/>
                  <a:cs typeface="Calibri"/>
                  <a:sym typeface="Calibri"/>
                </a:rPr>
                <a:t>There are set size effects in CM, so learning is incomplete and familiarity due to a focus upon the recent list is playing a role. </a:t>
              </a:r>
              <a:endParaRPr lang="en-US" sz="3600" dirty="0">
                <a:latin typeface="+mn-lt"/>
              </a:endParaRPr>
            </a:p>
            <a:p>
              <a:pPr marL="342900" lvl="0" indent="-342900">
                <a:spcBef>
                  <a:spcPts val="0"/>
                </a:spcBef>
                <a:spcAft>
                  <a:spcPts val="0"/>
                </a:spcAft>
                <a:buClr>
                  <a:schemeClr val="dk1"/>
                </a:buClr>
                <a:buSzPts val="2400"/>
                <a:buFont typeface="Arial"/>
                <a:buChar char="•"/>
              </a:pPr>
              <a:r>
                <a:rPr lang="en-US" sz="3600" dirty="0">
                  <a:solidFill>
                    <a:schemeClr val="dk1"/>
                  </a:solidFill>
                  <a:latin typeface="+mn-lt"/>
                  <a:ea typeface="Calibri"/>
                  <a:cs typeface="Calibri"/>
                  <a:sym typeface="Calibri"/>
                </a:rPr>
                <a:t>However, the CM and VM show similar set size effects when mixed. Therefore, mixing either suppresses or slows learning.</a:t>
              </a:r>
              <a:endParaRPr lang="en-US" sz="3600" dirty="0">
                <a:latin typeface="+mn-lt"/>
              </a:endParaRPr>
            </a:p>
          </p:txBody>
        </p:sp>
      </p:grpSp>
      <p:grpSp>
        <p:nvGrpSpPr>
          <p:cNvPr id="80" name="Group 79">
            <a:extLst>
              <a:ext uri="{FF2B5EF4-FFF2-40B4-BE49-F238E27FC236}">
                <a16:creationId xmlns:a16="http://schemas.microsoft.com/office/drawing/2014/main" id="{D71C4852-BDE5-8944-A8D3-C84E3880C2C3}"/>
              </a:ext>
            </a:extLst>
          </p:cNvPr>
          <p:cNvGrpSpPr/>
          <p:nvPr/>
        </p:nvGrpSpPr>
        <p:grpSpPr>
          <a:xfrm>
            <a:off x="34765637" y="12782817"/>
            <a:ext cx="14510668" cy="9103818"/>
            <a:chOff x="32539813" y="9722047"/>
            <a:chExt cx="8965167" cy="6264295"/>
          </a:xfrm>
        </p:grpSpPr>
        <p:pic>
          <p:nvPicPr>
            <p:cNvPr id="81" name="Google Shape;58;p4">
              <a:extLst>
                <a:ext uri="{FF2B5EF4-FFF2-40B4-BE49-F238E27FC236}">
                  <a16:creationId xmlns:a16="http://schemas.microsoft.com/office/drawing/2014/main" id="{B40413FC-6D9F-AA4E-9F45-FE8BACDE4874}"/>
                </a:ext>
              </a:extLst>
            </p:cNvPr>
            <p:cNvPicPr preferRelativeResize="0"/>
            <p:nvPr/>
          </p:nvPicPr>
          <p:blipFill rotWithShape="1">
            <a:blip r:embed="rId10">
              <a:alphaModFix/>
            </a:blip>
            <a:srcRect/>
            <a:stretch/>
          </p:blipFill>
          <p:spPr>
            <a:xfrm>
              <a:off x="32539813" y="9734488"/>
              <a:ext cx="4008197" cy="5725995"/>
            </a:xfrm>
            <a:prstGeom prst="rect">
              <a:avLst/>
            </a:prstGeom>
            <a:noFill/>
            <a:ln>
              <a:noFill/>
            </a:ln>
          </p:spPr>
        </p:pic>
        <p:pic>
          <p:nvPicPr>
            <p:cNvPr id="82" name="Google Shape;59;p4">
              <a:extLst>
                <a:ext uri="{FF2B5EF4-FFF2-40B4-BE49-F238E27FC236}">
                  <a16:creationId xmlns:a16="http://schemas.microsoft.com/office/drawing/2014/main" id="{82016252-857E-874C-8E16-D0CA1A60DC75}"/>
                </a:ext>
              </a:extLst>
            </p:cNvPr>
            <p:cNvPicPr preferRelativeResize="0"/>
            <p:nvPr/>
          </p:nvPicPr>
          <p:blipFill rotWithShape="1">
            <a:blip r:embed="rId11">
              <a:alphaModFix/>
            </a:blip>
            <a:srcRect/>
            <a:stretch/>
          </p:blipFill>
          <p:spPr>
            <a:xfrm>
              <a:off x="36969913" y="9722047"/>
              <a:ext cx="4025689" cy="5750984"/>
            </a:xfrm>
            <a:prstGeom prst="rect">
              <a:avLst/>
            </a:prstGeom>
            <a:noFill/>
            <a:ln>
              <a:noFill/>
            </a:ln>
          </p:spPr>
        </p:pic>
        <p:sp>
          <p:nvSpPr>
            <p:cNvPr id="83" name="Google Shape;60;p4">
              <a:extLst>
                <a:ext uri="{FF2B5EF4-FFF2-40B4-BE49-F238E27FC236}">
                  <a16:creationId xmlns:a16="http://schemas.microsoft.com/office/drawing/2014/main" id="{C7F06CCF-9C03-C24C-9EDC-54029F644165}"/>
                </a:ext>
              </a:extLst>
            </p:cNvPr>
            <p:cNvSpPr txBox="1"/>
            <p:nvPr/>
          </p:nvSpPr>
          <p:spPr>
            <a:xfrm>
              <a:off x="32816380" y="15524642"/>
              <a:ext cx="86886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Graph 3: early block vs. later block across three conditions</a:t>
              </a:r>
              <a:endParaRPr dirty="0"/>
            </a:p>
          </p:txBody>
        </p:sp>
      </p:grpSp>
      <p:sp>
        <p:nvSpPr>
          <p:cNvPr id="84" name="Google Shape;34;p4">
            <a:extLst>
              <a:ext uri="{FF2B5EF4-FFF2-40B4-BE49-F238E27FC236}">
                <a16:creationId xmlns:a16="http://schemas.microsoft.com/office/drawing/2014/main" id="{529163F6-D223-C04D-B8AD-D7117EAFD2BE}"/>
              </a:ext>
            </a:extLst>
          </p:cNvPr>
          <p:cNvSpPr txBox="1"/>
          <p:nvPr/>
        </p:nvSpPr>
        <p:spPr>
          <a:xfrm>
            <a:off x="34349026" y="28977643"/>
            <a:ext cx="13989198" cy="1463040"/>
          </a:xfrm>
          <a:prstGeom prst="rect">
            <a:avLst/>
          </a:prstGeom>
          <a:noFill/>
          <a:ln>
            <a:noFill/>
          </a:ln>
        </p:spPr>
        <p:txBody>
          <a:bodyPr spcFirstLastPara="1" wrap="square" lIns="58750" tIns="58750" rIns="58750" bIns="58750" anchor="t" anchorCtr="0">
            <a:noAutofit/>
          </a:bodyPr>
          <a:lstStyle/>
          <a:p>
            <a:pPr>
              <a:spcBef>
                <a:spcPts val="0"/>
              </a:spcBef>
              <a:spcAft>
                <a:spcPts val="0"/>
              </a:spcAft>
            </a:pPr>
            <a:r>
              <a:rPr lang="en-US" sz="3200" b="1" dirty="0">
                <a:solidFill>
                  <a:schemeClr val="dk1"/>
                </a:solidFill>
                <a:latin typeface="Calibri"/>
                <a:ea typeface="Calibri"/>
                <a:cs typeface="Calibri"/>
                <a:sym typeface="Calibri"/>
              </a:rPr>
              <a:t>References</a:t>
            </a:r>
            <a:endParaRPr lang="en-US" sz="3200" b="0" i="0" u="none" strike="noStrike" cap="none" dirty="0">
              <a:solidFill>
                <a:schemeClr val="dk1"/>
              </a:solidFill>
              <a:latin typeface="+mn-lt"/>
              <a:ea typeface="Calibri"/>
              <a:cs typeface="Calibri"/>
              <a:sym typeface="Calibri"/>
            </a:endParaRPr>
          </a:p>
          <a:p>
            <a:pPr marL="0" marR="0" lvl="0" indent="0" algn="l" rtl="0">
              <a:spcBef>
                <a:spcPts val="0"/>
              </a:spcBef>
              <a:spcAft>
                <a:spcPts val="0"/>
              </a:spcAft>
              <a:buNone/>
            </a:pPr>
            <a:r>
              <a:rPr lang="en-US" sz="1800" b="0" i="0" u="none" strike="noStrike" cap="none" dirty="0">
                <a:solidFill>
                  <a:schemeClr val="dk1"/>
                </a:solidFill>
                <a:latin typeface="+mn-lt"/>
                <a:ea typeface="Calibri"/>
                <a:cs typeface="Calibri"/>
                <a:sym typeface="Calibri"/>
              </a:rPr>
              <a:t>1. Schneider, W., &amp; Shiffrin, R. M. (1977). Controlled and automatic human information processing: I. Detection, search, and attention.</a:t>
            </a:r>
            <a:r>
              <a:rPr lang="en-US" sz="1800" b="0" i="1" u="none" strike="noStrike" cap="none" dirty="0">
                <a:solidFill>
                  <a:schemeClr val="dk1"/>
                </a:solidFill>
                <a:latin typeface="+mn-lt"/>
                <a:ea typeface="Calibri"/>
                <a:cs typeface="Calibri"/>
                <a:sym typeface="Calibri"/>
              </a:rPr>
              <a:t> Psychological review</a:t>
            </a:r>
            <a:r>
              <a:rPr lang="en-US" sz="1800" b="0" i="0" u="none" strike="noStrike" cap="none" dirty="0">
                <a:solidFill>
                  <a:schemeClr val="dk1"/>
                </a:solidFill>
                <a:latin typeface="+mn-lt"/>
                <a:ea typeface="Calibri"/>
                <a:cs typeface="Calibri"/>
                <a:sym typeface="Calibri"/>
              </a:rPr>
              <a:t>, 84(1), 1.</a:t>
            </a:r>
            <a:endParaRPr sz="1800" dirty="0">
              <a:latin typeface="+mn-lt"/>
            </a:endParaRPr>
          </a:p>
          <a:p>
            <a:pPr marL="0" marR="0" lvl="0" indent="0" algn="l" rtl="0">
              <a:spcBef>
                <a:spcPts val="0"/>
              </a:spcBef>
              <a:spcAft>
                <a:spcPts val="0"/>
              </a:spcAft>
              <a:buNone/>
            </a:pPr>
            <a:r>
              <a:rPr lang="en-US" sz="1800" dirty="0">
                <a:solidFill>
                  <a:schemeClr val="dk1"/>
                </a:solidFill>
                <a:latin typeface="+mn-lt"/>
                <a:ea typeface="Calibri"/>
                <a:cs typeface="Calibri"/>
                <a:sym typeface="Calibri"/>
              </a:rPr>
              <a:t>2. Shiffrin, R. M., &amp; Schneider, W. (1977). Controlled and automatic human information processing: II. Perceptual learning, automatic attending and a general theory. </a:t>
            </a:r>
            <a:r>
              <a:rPr lang="en-US" sz="1800" i="1" dirty="0">
                <a:solidFill>
                  <a:schemeClr val="dk1"/>
                </a:solidFill>
                <a:latin typeface="+mn-lt"/>
                <a:ea typeface="Calibri"/>
                <a:cs typeface="Calibri"/>
                <a:sym typeface="Calibri"/>
              </a:rPr>
              <a:t>Psychological review</a:t>
            </a:r>
            <a:r>
              <a:rPr lang="en-US" sz="1800" dirty="0">
                <a:solidFill>
                  <a:schemeClr val="dk1"/>
                </a:solidFill>
                <a:latin typeface="+mn-lt"/>
                <a:ea typeface="Calibri"/>
                <a:cs typeface="Calibri"/>
                <a:sym typeface="Calibri"/>
              </a:rPr>
              <a:t>, 84(2), 127.</a:t>
            </a:r>
          </a:p>
          <a:p>
            <a:pPr>
              <a:spcBef>
                <a:spcPts val="0"/>
              </a:spcBef>
              <a:spcAft>
                <a:spcPts val="0"/>
              </a:spcAft>
            </a:pPr>
            <a:r>
              <a:rPr lang="en-US" sz="1800" dirty="0">
                <a:latin typeface="+mn-lt"/>
              </a:rPr>
              <a:t>3.Nosofsky, R. M., Cao, R., Cox, G. E., &amp; Shiffrin, R. M. (2014). Familiarity and categorization processes in memory search. </a:t>
            </a:r>
            <a:r>
              <a:rPr lang="en-US" sz="1800" i="1" dirty="0">
                <a:latin typeface="+mn-lt"/>
              </a:rPr>
              <a:t>Cognitive psychology</a:t>
            </a:r>
            <a:r>
              <a:rPr lang="en-US" sz="1800" dirty="0">
                <a:latin typeface="+mn-lt"/>
              </a:rPr>
              <a:t>, </a:t>
            </a:r>
            <a:r>
              <a:rPr lang="en-US" sz="1800" i="1" dirty="0">
                <a:latin typeface="+mn-lt"/>
              </a:rPr>
              <a:t>75</a:t>
            </a:r>
            <a:r>
              <a:rPr lang="en-US" sz="1800" dirty="0">
                <a:latin typeface="+mn-lt"/>
              </a:rPr>
              <a:t>, 97-129.</a:t>
            </a:r>
            <a:endParaRPr sz="1800" dirty="0">
              <a:latin typeface="+mn-lt"/>
            </a:endParaRPr>
          </a:p>
          <a:p>
            <a:pPr marL="0" marR="0" lvl="0" indent="0" algn="l" rtl="0">
              <a:spcBef>
                <a:spcPts val="0"/>
              </a:spcBef>
              <a:spcAft>
                <a:spcPts val="0"/>
              </a:spcAft>
              <a:buNone/>
            </a:pPr>
            <a:r>
              <a:rPr lang="en-US" sz="1800" dirty="0">
                <a:solidFill>
                  <a:schemeClr val="dk1"/>
                </a:solidFill>
                <a:latin typeface="+mn-lt"/>
                <a:ea typeface="Calibri"/>
                <a:cs typeface="Calibri"/>
                <a:sym typeface="Calibri"/>
              </a:rPr>
              <a:t>4. Cao, R., Shiffrin, R. M., &amp; </a:t>
            </a:r>
            <a:r>
              <a:rPr lang="en-US" sz="1800" dirty="0" err="1">
                <a:solidFill>
                  <a:schemeClr val="dk1"/>
                </a:solidFill>
                <a:latin typeface="+mn-lt"/>
                <a:ea typeface="Calibri"/>
                <a:cs typeface="Calibri"/>
                <a:sym typeface="Calibri"/>
              </a:rPr>
              <a:t>Nosofsky</a:t>
            </a:r>
            <a:r>
              <a:rPr lang="en-US" sz="1800" dirty="0">
                <a:solidFill>
                  <a:schemeClr val="dk1"/>
                </a:solidFill>
                <a:latin typeface="+mn-lt"/>
                <a:ea typeface="Calibri"/>
                <a:cs typeface="Calibri"/>
                <a:sym typeface="Calibri"/>
              </a:rPr>
              <a:t>, R. M. (2017). Item frequency in probe-recognition memory search: Converging evidence for a role of item-response learning. </a:t>
            </a:r>
            <a:r>
              <a:rPr lang="en-US" sz="1800" i="1" dirty="0">
                <a:solidFill>
                  <a:schemeClr val="dk1"/>
                </a:solidFill>
                <a:latin typeface="+mn-lt"/>
                <a:ea typeface="Calibri"/>
                <a:cs typeface="Calibri"/>
                <a:sym typeface="Calibri"/>
              </a:rPr>
              <a:t>Memory &amp; cognition</a:t>
            </a:r>
            <a:r>
              <a:rPr lang="en-US" sz="1800" dirty="0">
                <a:solidFill>
                  <a:schemeClr val="dk1"/>
                </a:solidFill>
                <a:latin typeface="+mn-lt"/>
                <a:ea typeface="Calibri"/>
                <a:cs typeface="Calibri"/>
                <a:sym typeface="Calibri"/>
              </a:rPr>
              <a:t>, 1-14.</a:t>
            </a:r>
            <a:endParaRPr sz="1800" dirty="0">
              <a:latin typeface="+mn-lt"/>
            </a:endParaRPr>
          </a:p>
          <a:p>
            <a:pPr marL="0" marR="0" lvl="0" indent="0" algn="l" rtl="0">
              <a:spcBef>
                <a:spcPts val="0"/>
              </a:spcBef>
              <a:spcAft>
                <a:spcPts val="0"/>
              </a:spcAft>
              <a:buNone/>
            </a:pPr>
            <a:endParaRPr sz="1800" dirty="0">
              <a:solidFill>
                <a:schemeClr val="dk1"/>
              </a:solidFill>
              <a:latin typeface="+mn-lt"/>
              <a:ea typeface="Calibri"/>
              <a:cs typeface="Calibri"/>
              <a:sym typeface="Calibri"/>
            </a:endParaRPr>
          </a:p>
        </p:txBody>
      </p:sp>
      <p:sp>
        <p:nvSpPr>
          <p:cNvPr id="85" name="Google Shape;35;p4">
            <a:extLst>
              <a:ext uri="{FF2B5EF4-FFF2-40B4-BE49-F238E27FC236}">
                <a16:creationId xmlns:a16="http://schemas.microsoft.com/office/drawing/2014/main" id="{16044621-F406-F04C-AAE1-13F2430F3D74}"/>
              </a:ext>
            </a:extLst>
          </p:cNvPr>
          <p:cNvSpPr txBox="1"/>
          <p:nvPr/>
        </p:nvSpPr>
        <p:spPr>
          <a:xfrm>
            <a:off x="33832800" y="28425943"/>
            <a:ext cx="9201826" cy="551700"/>
          </a:xfrm>
          <a:prstGeom prst="rect">
            <a:avLst/>
          </a:prstGeom>
          <a:noFill/>
          <a:ln>
            <a:noFill/>
          </a:ln>
        </p:spPr>
        <p:txBody>
          <a:bodyPr spcFirstLastPara="1" wrap="square" lIns="58750" tIns="29375" rIns="58750" bIns="29375" anchor="t" anchorCtr="0">
            <a:noAutofit/>
          </a:bodyPr>
          <a:lstStyle/>
          <a:p>
            <a:pPr marL="0" marR="0" lvl="0" indent="0" algn="l" rtl="0">
              <a:spcBef>
                <a:spcPts val="0"/>
              </a:spcBef>
              <a:spcAft>
                <a:spcPts val="0"/>
              </a:spcAft>
              <a:buNone/>
            </a:pPr>
            <a:endParaRPr sz="2400" dirty="0"/>
          </a:p>
        </p:txBody>
      </p:sp>
      <p:pic>
        <p:nvPicPr>
          <p:cNvPr id="24" name="Picture 23">
            <a:extLst>
              <a:ext uri="{FF2B5EF4-FFF2-40B4-BE49-F238E27FC236}">
                <a16:creationId xmlns:a16="http://schemas.microsoft.com/office/drawing/2014/main" id="{FC14BC9B-BDA1-8644-9C81-20B473D36F8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679353" y="16283076"/>
            <a:ext cx="6800647" cy="67253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3676</TotalTime>
  <Words>600</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宋体</vt:lpstr>
      <vt:lpstr>Arial</vt:lpstr>
      <vt:lpstr>Calibri</vt:lpstr>
      <vt:lpstr>Calibri Light</vt:lpstr>
      <vt:lpstr>Courier New</vt:lpstr>
      <vt:lpstr>Office Theme</vt:lpstr>
      <vt:lpstr>PowerPoint Presentation</vt:lpstr>
    </vt:vector>
  </TitlesOfParts>
  <Company>Graphicsland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Zhao, Ziqi</cp:lastModifiedBy>
  <cp:revision>229</cp:revision>
  <cp:lastPrinted>2006-08-04T02:22:52Z</cp:lastPrinted>
  <dcterms:created xsi:type="dcterms:W3CDTF">2004-07-27T19:46:06Z</dcterms:created>
  <dcterms:modified xsi:type="dcterms:W3CDTF">2019-04-16T16:34:40Z</dcterms:modified>
  <cp:category>research posters template</cp:category>
</cp:coreProperties>
</file>