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82" r:id="rId3"/>
    <p:sldId id="277" r:id="rId4"/>
    <p:sldId id="287" r:id="rId5"/>
    <p:sldId id="278" r:id="rId6"/>
    <p:sldId id="288" r:id="rId7"/>
    <p:sldId id="286" r:id="rId8"/>
    <p:sldId id="279" r:id="rId9"/>
    <p:sldId id="289" r:id="rId10"/>
    <p:sldId id="265" r:id="rId11"/>
    <p:sldId id="292" r:id="rId12"/>
    <p:sldId id="294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MHATRE" initials="SM" lastIdx="1" clrIdx="0">
    <p:extLst>
      <p:ext uri="{19B8F6BF-5375-455C-9EA6-DF929625EA0E}">
        <p15:presenceInfo xmlns:p15="http://schemas.microsoft.com/office/powerpoint/2012/main" userId="SHUBHAM MHAT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C33"/>
    <a:srgbClr val="F9C331"/>
    <a:srgbClr val="52CBBE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06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50D1-A018-4EB6-930E-02C707B5E200}" type="datetimeFigureOut"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BB0E-F588-43ED-BB4B-DD9F3DCB0A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6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7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4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6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3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6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8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2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BB0E-F588-43ED-BB4B-DD9F3DCB0AA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8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B474D-8217-F946-FB9C-54D52F66E5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9638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Communication: For internal &amp; partner use only.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Kohler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74658"/>
              <a:ext cx="199208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/>
                </a:rPr>
                <a:t>EPD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3F3913-B8D8-4DB7-8B81-F28B44F3A0B1}"/>
              </a:ext>
            </a:extLst>
          </p:cNvPr>
          <p:cNvGrpSpPr/>
          <p:nvPr/>
        </p:nvGrpSpPr>
        <p:grpSpPr>
          <a:xfrm>
            <a:off x="3485324" y="3094174"/>
            <a:ext cx="2902412" cy="2975699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DA74B3-9E57-4211-A899-949C44345C51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B1F88B9-C9A9-45B8-8113-90D8A8670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" r="1231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CBE3D88-EC6C-409A-9788-1B57D4FD077A}"/>
              </a:ext>
            </a:extLst>
          </p:cNvPr>
          <p:cNvSpPr txBox="1"/>
          <p:nvPr/>
        </p:nvSpPr>
        <p:spPr>
          <a:xfrm>
            <a:off x="6574991" y="3296514"/>
            <a:ext cx="4859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Sejal Nandgave, ENTC</a:t>
            </a:r>
          </a:p>
          <a:p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Organization: </a:t>
            </a:r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Kohler</a:t>
            </a:r>
          </a:p>
          <a:p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Role: </a:t>
            </a:r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Project Management Intern</a:t>
            </a:r>
          </a:p>
          <a:p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Duration: </a:t>
            </a:r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Aug’23 to Dec’23</a:t>
            </a:r>
          </a:p>
          <a:p>
            <a:r>
              <a:rPr lang="en-US" sz="2800" b="1" dirty="0">
                <a:solidFill>
                  <a:srgbClr val="00A0A8"/>
                </a:solidFill>
                <a:latin typeface="Tw Cen MT" panose="020B0602020104020603" pitchFamily="34" charset="0"/>
              </a:rPr>
              <a:t>Mentor: Vikram Chavan</a:t>
            </a:r>
            <a:endParaRPr lang="en-US" sz="2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56E0D3-BC46-41A4-A67F-F1FEC2A17237}"/>
              </a:ext>
            </a:extLst>
          </p:cNvPr>
          <p:cNvSpPr txBox="1"/>
          <p:nvPr/>
        </p:nvSpPr>
        <p:spPr>
          <a:xfrm>
            <a:off x="4101095" y="1542492"/>
            <a:ext cx="727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A0A8"/>
                </a:solidFill>
                <a:latin typeface="Tw Cen MT" panose="020B0602020104020603" pitchFamily="34" charset="0"/>
              </a:rPr>
              <a:t>Internship Evaluation</a:t>
            </a:r>
            <a:endParaRPr lang="en-US" sz="40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1028" name="Picture 4" descr="KOHLER Corporate Logo | Logo Downloads | Press | Kohler | Kohler">
            <a:extLst>
              <a:ext uri="{FF2B5EF4-FFF2-40B4-BE49-F238E27FC236}">
                <a16:creationId xmlns:a16="http://schemas.microsoft.com/office/drawing/2014/main" id="{07F7F63B-4B63-5C3F-BB34-8942C482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98" y="0"/>
            <a:ext cx="1969211" cy="13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KSSS's Cummins College of Engineering for Women, Pune | Pune">
            <a:extLst>
              <a:ext uri="{FF2B5EF4-FFF2-40B4-BE49-F238E27FC236}">
                <a16:creationId xmlns:a16="http://schemas.microsoft.com/office/drawing/2014/main" id="{14C7A759-5BCE-42F8-8023-2ECA4A8E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28" y="36872"/>
            <a:ext cx="2327617" cy="12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9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8125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97CF9-1B57-9705-3DBB-78E3ECCB24FC}"/>
              </a:ext>
            </a:extLst>
          </p:cNvPr>
          <p:cNvCxnSpPr>
            <a:cxnSpLocks/>
          </p:cNvCxnSpPr>
          <p:nvPr/>
        </p:nvCxnSpPr>
        <p:spPr>
          <a:xfrm>
            <a:off x="1008596" y="957084"/>
            <a:ext cx="79741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C05A0A-4046-5461-3C2D-B0968933C057}"/>
              </a:ext>
            </a:extLst>
          </p:cNvPr>
          <p:cNvSpPr txBox="1"/>
          <p:nvPr/>
        </p:nvSpPr>
        <p:spPr>
          <a:xfrm>
            <a:off x="1384931" y="162632"/>
            <a:ext cx="70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3A1A4"/>
                </a:solidFill>
                <a:latin typeface="Tw Cen MT" panose="020B0602020104020603" pitchFamily="34" charset="0"/>
              </a:rPr>
              <a:t>Other Tasks and Learnings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9B0862-933F-8332-57CA-3A4ED508097D}"/>
              </a:ext>
            </a:extLst>
          </p:cNvPr>
          <p:cNvSpPr txBox="1">
            <a:spLocks/>
          </p:cNvSpPr>
          <p:nvPr/>
        </p:nvSpPr>
        <p:spPr>
          <a:xfrm>
            <a:off x="1036101" y="1217694"/>
            <a:ext cx="7955313" cy="5083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 Shenyang Template: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Task: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Updated template for improved consistency and efficiency.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Learning: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Enhanced skills in template design and standardization, macros.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Data Extraction from SAP Logon:</a:t>
            </a:r>
            <a:endParaRPr lang="en-US" sz="1600" b="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Task: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Extracted datasets using SAP logon (MKVZ, ZPIR, BOM,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Learning: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Gained proficiency in SAP logon for diverse data extraction tasks.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Excel Tasks:</a:t>
            </a:r>
            <a:endParaRPr lang="en-US" sz="1600" b="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Task: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Completed various tasks in Excel, including data analysis and reporting.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Learning: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Developed advanced Excel skills, improving data handling capabilities.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GHG Accounting Terms:</a:t>
            </a:r>
            <a:endParaRPr lang="en-US" sz="1600" b="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Task: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Familiarized with GHG accounting terms.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Learning: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Acquired knowledge in sustainability reporting and greenhouse gas accounting.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New Technologies: MS Visio, SAP, Advanced Excel, etc.:</a:t>
            </a:r>
            <a:endParaRPr lang="en-US" sz="1600" b="0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Task: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Explored and utilized new technologies like MS Visio, SAP, and advanced Excel.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Learning:</a:t>
            </a:r>
            <a:r>
              <a:rPr lang="en-US" sz="1600" b="0" dirty="0">
                <a:solidFill>
                  <a:srgbClr val="374151"/>
                </a:solidFill>
                <a:latin typeface="Söhne"/>
              </a:rPr>
              <a:t> Developed proficiency in diverse software applications, enhancing technical skills.</a:t>
            </a:r>
          </a:p>
        </p:txBody>
      </p:sp>
    </p:spTree>
    <p:extLst>
      <p:ext uri="{BB962C8B-B14F-4D97-AF65-F5344CB8AC3E}">
        <p14:creationId xmlns:p14="http://schemas.microsoft.com/office/powerpoint/2010/main" val="423850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8125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B1BF9B-C8BC-B9B4-40C0-A1E47930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3150" y="1173477"/>
            <a:ext cx="6658751" cy="5468128"/>
          </a:xfrm>
        </p:spPr>
        <p:txBody>
          <a:bodyPr>
            <a:normAutofit/>
          </a:bodyPr>
          <a:lstStyle/>
          <a:p>
            <a:r>
              <a:rPr lang="en-IN" dirty="0"/>
              <a:t>Data Management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Project management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Collaboration</a:t>
            </a:r>
          </a:p>
          <a:p>
            <a:r>
              <a:rPr lang="en-IN" dirty="0"/>
              <a:t>Problem Solving</a:t>
            </a:r>
          </a:p>
          <a:p>
            <a:r>
              <a:rPr lang="en-IN" dirty="0"/>
              <a:t>Time Management</a:t>
            </a:r>
          </a:p>
          <a:p>
            <a:r>
              <a:rPr lang="en-IN" dirty="0"/>
              <a:t>Professional Ethics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CD48B-285F-2DF3-8547-212FE93E5FA0}"/>
              </a:ext>
            </a:extLst>
          </p:cNvPr>
          <p:cNvSpPr txBox="1"/>
          <p:nvPr/>
        </p:nvSpPr>
        <p:spPr>
          <a:xfrm>
            <a:off x="1384931" y="162632"/>
            <a:ext cx="70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3A1A4"/>
                </a:solidFill>
                <a:latin typeface="Tw Cen MT" panose="020B0602020104020603" pitchFamily="34" charset="0"/>
              </a:rPr>
              <a:t>Skills Developed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97CF9-1B57-9705-3DBB-78E3ECCB24FC}"/>
              </a:ext>
            </a:extLst>
          </p:cNvPr>
          <p:cNvCxnSpPr>
            <a:cxnSpLocks/>
          </p:cNvCxnSpPr>
          <p:nvPr/>
        </p:nvCxnSpPr>
        <p:spPr>
          <a:xfrm>
            <a:off x="1008596" y="957084"/>
            <a:ext cx="79741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4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8125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Memories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1CD48B-285F-2DF3-8547-212FE93E5FA0}"/>
              </a:ext>
            </a:extLst>
          </p:cNvPr>
          <p:cNvSpPr txBox="1"/>
          <p:nvPr/>
        </p:nvSpPr>
        <p:spPr>
          <a:xfrm>
            <a:off x="1384931" y="162632"/>
            <a:ext cx="70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3A1A4"/>
                </a:solidFill>
                <a:latin typeface="Tw Cen MT" panose="020B0602020104020603" pitchFamily="34" charset="0"/>
              </a:rPr>
              <a:t>Memories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97CF9-1B57-9705-3DBB-78E3ECCB24FC}"/>
              </a:ext>
            </a:extLst>
          </p:cNvPr>
          <p:cNvCxnSpPr>
            <a:cxnSpLocks/>
          </p:cNvCxnSpPr>
          <p:nvPr/>
        </p:nvCxnSpPr>
        <p:spPr>
          <a:xfrm>
            <a:off x="1008596" y="957084"/>
            <a:ext cx="79741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DFBC8F9-1367-B6AA-F8AD-159BC4D83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84" y="1105206"/>
            <a:ext cx="1851822" cy="246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4C2DE-2980-ECC0-A762-CE7DEF1CB0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t="27911" r="16601" b="16190"/>
          <a:stretch/>
        </p:blipFill>
        <p:spPr>
          <a:xfrm>
            <a:off x="780393" y="3615770"/>
            <a:ext cx="4658901" cy="2866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5D3587-377F-0EED-2849-D246E8AB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9" y="1105205"/>
            <a:ext cx="2735837" cy="2466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F4780-2CF2-731E-5EA1-B9DD971A88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4" t="-2903" r="1774" b="3255"/>
          <a:stretch/>
        </p:blipFill>
        <p:spPr>
          <a:xfrm>
            <a:off x="5511319" y="957084"/>
            <a:ext cx="2882925" cy="55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8125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4B69C1-3D0B-01BC-7C9D-BA070C104EE6}"/>
              </a:ext>
            </a:extLst>
          </p:cNvPr>
          <p:cNvSpPr txBox="1"/>
          <p:nvPr/>
        </p:nvSpPr>
        <p:spPr>
          <a:xfrm>
            <a:off x="2940742" y="3687289"/>
            <a:ext cx="5320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F3078"/>
                </a:solidFill>
                <a:latin typeface="Tw Cen MT" panose="020B0602020104020603" pitchFamily="34" charset="0"/>
              </a:rPr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0CF1BF-EC68-920F-37B3-7150AA83788D}"/>
              </a:ext>
            </a:extLst>
          </p:cNvPr>
          <p:cNvGrpSpPr/>
          <p:nvPr/>
        </p:nvGrpSpPr>
        <p:grpSpPr>
          <a:xfrm>
            <a:off x="4201974" y="1287608"/>
            <a:ext cx="2540720" cy="2520000"/>
            <a:chOff x="3753155" y="2209800"/>
            <a:chExt cx="2101919" cy="223088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3A105B-44AF-C11F-F9F0-4C66C6F01EAA}"/>
                </a:ext>
              </a:extLst>
            </p:cNvPr>
            <p:cNvSpPr/>
            <p:nvPr/>
          </p:nvSpPr>
          <p:spPr>
            <a:xfrm>
              <a:off x="3753155" y="2209800"/>
              <a:ext cx="2084777" cy="2230889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F01DCA-ECE2-DC2D-F98F-8872E4848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5" b="26703"/>
            <a:stretch/>
          </p:blipFill>
          <p:spPr>
            <a:xfrm>
              <a:off x="3899314" y="2507162"/>
              <a:ext cx="1955760" cy="152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56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2856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8449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2856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28562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2856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2856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82204" y="2856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80D720-B04E-4277-972A-0D2BB225EB23}"/>
              </a:ext>
            </a:extLst>
          </p:cNvPr>
          <p:cNvGrpSpPr/>
          <p:nvPr/>
        </p:nvGrpSpPr>
        <p:grpSpPr>
          <a:xfrm>
            <a:off x="2445632" y="230285"/>
            <a:ext cx="10078547" cy="501654"/>
            <a:chOff x="1387588" y="2209800"/>
            <a:chExt cx="1805441" cy="1959649"/>
          </a:xfrm>
        </p:grpSpPr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4C34B076-4EDD-4B0F-92E8-AA0AD84FEF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80FD13-0774-4D0A-B176-93794CFC2D55}"/>
                </a:ext>
              </a:extLst>
            </p:cNvPr>
            <p:cNvSpPr txBox="1"/>
            <p:nvPr/>
          </p:nvSpPr>
          <p:spPr>
            <a:xfrm>
              <a:off x="1387588" y="2366012"/>
              <a:ext cx="1805441" cy="180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  <a:cs typeface="Times New Roman" panose="02020603050405020304" pitchFamily="18" charset="0"/>
                </a:rPr>
                <a:t>Role and Projects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BCE923-D084-2F8F-F672-5C1DB85EF986}"/>
              </a:ext>
            </a:extLst>
          </p:cNvPr>
          <p:cNvGrpSpPr/>
          <p:nvPr/>
        </p:nvGrpSpPr>
        <p:grpSpPr>
          <a:xfrm>
            <a:off x="2870111" y="3982779"/>
            <a:ext cx="1805441" cy="1894017"/>
            <a:chOff x="1387588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646C6C76-4D58-0640-A229-245EF472BB8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BCA5F8-BF96-CAFD-375D-0D4C78D26B54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EPD Dashboard</a:t>
              </a: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C905D7-83D4-0735-86E5-EE26DF5802D2}"/>
              </a:ext>
            </a:extLst>
          </p:cNvPr>
          <p:cNvSpPr/>
          <p:nvPr/>
        </p:nvSpPr>
        <p:spPr>
          <a:xfrm flipV="1">
            <a:off x="2977041" y="4791832"/>
            <a:ext cx="1591582" cy="188223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E018-3D99-AC9A-B598-8C456C3C11CF}"/>
              </a:ext>
            </a:extLst>
          </p:cNvPr>
          <p:cNvSpPr txBox="1"/>
          <p:nvPr/>
        </p:nvSpPr>
        <p:spPr>
          <a:xfrm>
            <a:off x="3038955" y="5094929"/>
            <a:ext cx="1591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Environmental Product Declaration (EPD) Dashboard for </a:t>
            </a:r>
            <a:r>
              <a:rPr lang="en-US" sz="1400" b="1" dirty="0">
                <a:latin typeface="Tw Cen MT" panose="020B0602020104020603" pitchFamily="34" charset="0"/>
              </a:rPr>
              <a:t>transparent sustainability reporting.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870CA-EA7B-0EA9-CC4B-AFAB16AE1EED}"/>
              </a:ext>
            </a:extLst>
          </p:cNvPr>
          <p:cNvGrpSpPr/>
          <p:nvPr/>
        </p:nvGrpSpPr>
        <p:grpSpPr>
          <a:xfrm>
            <a:off x="4574792" y="4009896"/>
            <a:ext cx="1805441" cy="1894017"/>
            <a:chOff x="1387588" y="2182683"/>
            <a:chExt cx="1805441" cy="1894017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54F7836A-384F-E7D5-F92E-159C558AB1A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207B7-B9DB-554C-6189-FEDBAB6F3F5A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Automation </a:t>
              </a:r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of Maps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0EB1F1-A4AE-9354-595E-F3905A12B967}"/>
              </a:ext>
            </a:extLst>
          </p:cNvPr>
          <p:cNvSpPr/>
          <p:nvPr/>
        </p:nvSpPr>
        <p:spPr>
          <a:xfrm flipV="1">
            <a:off x="4661184" y="4851683"/>
            <a:ext cx="1591582" cy="188223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625AA-D2A6-84B5-1ED5-2A70E3DA26C1}"/>
              </a:ext>
            </a:extLst>
          </p:cNvPr>
          <p:cNvSpPr txBox="1"/>
          <p:nvPr/>
        </p:nvSpPr>
        <p:spPr>
          <a:xfrm>
            <a:off x="4658706" y="5142470"/>
            <a:ext cx="159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Automation using </a:t>
            </a:r>
            <a:r>
              <a:rPr lang="en-US" sz="1400" b="1" dirty="0">
                <a:latin typeface="Tw Cen MT" panose="020B0602020104020603" pitchFamily="34" charset="0"/>
              </a:rPr>
              <a:t>Bing Maps </a:t>
            </a:r>
            <a:r>
              <a:rPr lang="en-US" sz="1400" dirty="0">
                <a:latin typeface="Tw Cen MT" panose="020B0602020104020603" pitchFamily="34" charset="0"/>
              </a:rPr>
              <a:t>to </a:t>
            </a:r>
            <a:r>
              <a:rPr lang="en-US" sz="1400" b="1" dirty="0">
                <a:latin typeface="Tw Cen MT" panose="020B0602020104020603" pitchFamily="34" charset="0"/>
              </a:rPr>
              <a:t>retrieve distances </a:t>
            </a:r>
            <a:r>
              <a:rPr lang="en-US" sz="1400" dirty="0">
                <a:latin typeface="Tw Cen MT" panose="020B0602020104020603" pitchFamily="34" charset="0"/>
              </a:rPr>
              <a:t>between different plants and locations</a:t>
            </a:r>
            <a:r>
              <a:rPr lang="en-US" dirty="0"/>
              <a:t>.</a:t>
            </a:r>
            <a:endParaRPr lang="en-US" sz="1400" dirty="0">
              <a:latin typeface="Tw Cen MT" panose="020B06020201040206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77E4A7-29A2-3423-2491-49022C719912}"/>
              </a:ext>
            </a:extLst>
          </p:cNvPr>
          <p:cNvGrpSpPr/>
          <p:nvPr/>
        </p:nvGrpSpPr>
        <p:grpSpPr>
          <a:xfrm>
            <a:off x="6291479" y="4007936"/>
            <a:ext cx="1805441" cy="1866900"/>
            <a:chOff x="1397153" y="2209800"/>
            <a:chExt cx="1805441" cy="186690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1838016-31E9-71EE-3C8D-BD8377761F51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5D4620-43C8-B872-2B0A-7FAC292E9AA9}"/>
                </a:ext>
              </a:extLst>
            </p:cNvPr>
            <p:cNvSpPr txBox="1"/>
            <p:nvPr/>
          </p:nvSpPr>
          <p:spPr>
            <a:xfrm>
              <a:off x="1397153" y="2244238"/>
              <a:ext cx="1805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Energy </a:t>
              </a:r>
              <a:b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</a:br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Conservation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EC67CE-1875-E117-8CA7-03BE7E18B987}"/>
              </a:ext>
            </a:extLst>
          </p:cNvPr>
          <p:cNvSpPr/>
          <p:nvPr/>
        </p:nvSpPr>
        <p:spPr>
          <a:xfrm flipV="1">
            <a:off x="6388844" y="4789872"/>
            <a:ext cx="1591582" cy="188223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4CD46-4B38-BEC6-4E27-7D6371F73115}"/>
              </a:ext>
            </a:extLst>
          </p:cNvPr>
          <p:cNvSpPr txBox="1"/>
          <p:nvPr/>
        </p:nvSpPr>
        <p:spPr>
          <a:xfrm>
            <a:off x="6436708" y="5080855"/>
            <a:ext cx="159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Identify</a:t>
            </a:r>
            <a:r>
              <a:rPr lang="en-US" sz="1400" dirty="0">
                <a:latin typeface="Tw Cen MT" panose="020B0602020104020603" pitchFamily="34" charset="0"/>
              </a:rPr>
              <a:t> and </a:t>
            </a:r>
            <a:r>
              <a:rPr lang="en-US" sz="1400" b="1" dirty="0">
                <a:latin typeface="Tw Cen MT" panose="020B0602020104020603" pitchFamily="34" charset="0"/>
              </a:rPr>
              <a:t>explore</a:t>
            </a:r>
            <a:r>
              <a:rPr lang="en-US" sz="1400" dirty="0">
                <a:latin typeface="Tw Cen MT" panose="020B0602020104020603" pitchFamily="34" charset="0"/>
              </a:rPr>
              <a:t> </a:t>
            </a:r>
            <a:r>
              <a:rPr lang="en-US" sz="1400" b="1" dirty="0">
                <a:latin typeface="Tw Cen MT" panose="020B0602020104020603" pitchFamily="34" charset="0"/>
              </a:rPr>
              <a:t>strategies</a:t>
            </a:r>
            <a:r>
              <a:rPr lang="en-US" sz="1400" dirty="0">
                <a:latin typeface="Tw Cen MT" panose="020B0602020104020603" pitchFamily="34" charset="0"/>
              </a:rPr>
              <a:t> for energy conservation within the organization; ITC Office</a:t>
            </a:r>
            <a:r>
              <a:rPr lang="en-US" dirty="0"/>
              <a:t>.</a:t>
            </a:r>
            <a:endParaRPr lang="en-US" sz="1400" dirty="0">
              <a:latin typeface="Tw Cen MT" panose="020B06020201040206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3BBE3-6347-4024-5B4B-301D080DE511}"/>
              </a:ext>
            </a:extLst>
          </p:cNvPr>
          <p:cNvGrpSpPr/>
          <p:nvPr/>
        </p:nvGrpSpPr>
        <p:grpSpPr>
          <a:xfrm>
            <a:off x="7963955" y="3982779"/>
            <a:ext cx="1805441" cy="1894017"/>
            <a:chOff x="1387588" y="2182683"/>
            <a:chExt cx="1805441" cy="1894017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B15E72F2-A890-762E-6BC8-053D6B350FB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58C4E-3040-2CBB-D013-14026B46135D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ISO </a:t>
              </a:r>
              <a:b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</a:br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Documentation</a:t>
              </a: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A870B4-3552-0094-7013-7C4558665FB1}"/>
              </a:ext>
            </a:extLst>
          </p:cNvPr>
          <p:cNvSpPr/>
          <p:nvPr/>
        </p:nvSpPr>
        <p:spPr>
          <a:xfrm flipV="1">
            <a:off x="8079120" y="4799165"/>
            <a:ext cx="1591582" cy="188223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FDDD0-6067-E061-844F-1621CB8BE922}"/>
              </a:ext>
            </a:extLst>
          </p:cNvPr>
          <p:cNvSpPr txBox="1"/>
          <p:nvPr/>
        </p:nvSpPr>
        <p:spPr>
          <a:xfrm>
            <a:off x="8102136" y="5204431"/>
            <a:ext cx="159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Ensure compliance with </a:t>
            </a:r>
            <a:r>
              <a:rPr lang="en-US" sz="1400" b="1" dirty="0">
                <a:latin typeface="Tw Cen MT" panose="020B0602020104020603" pitchFamily="34" charset="0"/>
              </a:rPr>
              <a:t>ISO standards </a:t>
            </a:r>
            <a:r>
              <a:rPr lang="en-US" sz="1400" dirty="0">
                <a:latin typeface="Tw Cen MT" panose="020B0602020104020603" pitchFamily="34" charset="0"/>
              </a:rPr>
              <a:t>for sustainability practices</a:t>
            </a:r>
            <a:r>
              <a:rPr lang="en-US" dirty="0"/>
              <a:t>.</a:t>
            </a:r>
            <a:endParaRPr lang="en-US" sz="1400" dirty="0">
              <a:latin typeface="Tw Cen MT" panose="020B06020201040206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8A863D-99CF-6F8E-A94F-B0450C67CD77}"/>
              </a:ext>
            </a:extLst>
          </p:cNvPr>
          <p:cNvGrpSpPr/>
          <p:nvPr/>
        </p:nvGrpSpPr>
        <p:grpSpPr>
          <a:xfrm>
            <a:off x="9640728" y="4009896"/>
            <a:ext cx="1805441" cy="1866900"/>
            <a:chOff x="1387588" y="2209800"/>
            <a:chExt cx="1805441" cy="1866900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3753D56C-1EDE-DCF5-8F2A-DFC6E18074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2B7FBB-1751-88D3-D23F-709AAEE91381}"/>
                </a:ext>
              </a:extLst>
            </p:cNvPr>
            <p:cNvSpPr txBox="1"/>
            <p:nvPr/>
          </p:nvSpPr>
          <p:spPr>
            <a:xfrm>
              <a:off x="1387588" y="2389598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Other Tasks</a:t>
              </a: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27B331-9C48-A85E-AC96-3E716C3D39B7}"/>
              </a:ext>
            </a:extLst>
          </p:cNvPr>
          <p:cNvSpPr/>
          <p:nvPr/>
        </p:nvSpPr>
        <p:spPr>
          <a:xfrm flipV="1">
            <a:off x="9747658" y="4791832"/>
            <a:ext cx="1591582" cy="188223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CB7333-FDDB-60A2-F326-A1C216B1CE66}"/>
              </a:ext>
            </a:extLst>
          </p:cNvPr>
          <p:cNvGrpSpPr/>
          <p:nvPr/>
        </p:nvGrpSpPr>
        <p:grpSpPr>
          <a:xfrm>
            <a:off x="3046659" y="821531"/>
            <a:ext cx="8158078" cy="946635"/>
            <a:chOff x="1435199" y="2142394"/>
            <a:chExt cx="5924835" cy="9466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CC1D94-C1C8-3B68-AC05-7C8CF32F030F}"/>
                </a:ext>
              </a:extLst>
            </p:cNvPr>
            <p:cNvSpPr txBox="1"/>
            <p:nvPr/>
          </p:nvSpPr>
          <p:spPr>
            <a:xfrm>
              <a:off x="1435199" y="2142394"/>
              <a:ext cx="5889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Role Offered: Project Management Intern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37375E-EA05-F723-F0D9-AD09B32296B6}"/>
                </a:ext>
              </a:extLst>
            </p:cNvPr>
            <p:cNvSpPr txBox="1"/>
            <p:nvPr/>
          </p:nvSpPr>
          <p:spPr>
            <a:xfrm>
              <a:off x="1435199" y="2504254"/>
              <a:ext cx="5924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w Cen MT" panose="020B0602020104020603" pitchFamily="34" charset="0"/>
                </a:rPr>
                <a:t>Team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: Sustainability 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48079F-96BA-CA61-A1FD-527F771065A6}"/>
              </a:ext>
            </a:extLst>
          </p:cNvPr>
          <p:cNvSpPr txBox="1"/>
          <p:nvPr/>
        </p:nvSpPr>
        <p:spPr>
          <a:xfrm>
            <a:off x="3042549" y="1574988"/>
            <a:ext cx="81099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Objectives</a:t>
            </a: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Promote sustainable practices organization-wide.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Implement energy-efficient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Ensure compliance with ISO 14001 standards.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C4621-4683-C79B-AC3F-DC5E5A35A34F}"/>
              </a:ext>
            </a:extLst>
          </p:cNvPr>
          <p:cNvSpPr txBox="1"/>
          <p:nvPr/>
        </p:nvSpPr>
        <p:spPr>
          <a:xfrm>
            <a:off x="3035825" y="2804394"/>
            <a:ext cx="81099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Responsibilities: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Assist in planning and executing sustainability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Adhere to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project timelines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Contribute to documentation and reporting tools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3414C8-53FF-1E3A-A84A-65F1D5FCAAD1}"/>
              </a:ext>
            </a:extLst>
          </p:cNvPr>
          <p:cNvSpPr txBox="1"/>
          <p:nvPr/>
        </p:nvSpPr>
        <p:spPr>
          <a:xfrm>
            <a:off x="9854644" y="5094929"/>
            <a:ext cx="1350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w Cen MT" panose="020B0602020104020603" pitchFamily="34" charset="0"/>
              </a:rPr>
              <a:t>Handled various tasks and responsibilities related to project management</a:t>
            </a:r>
            <a:endParaRPr lang="en-IN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2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1200" y="-2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12221" y="-4"/>
            <a:ext cx="11476078" cy="6858000"/>
            <a:chOff x="184521" y="0"/>
            <a:chExt cx="11476078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184521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62928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8534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7277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03E2648A-6529-4CAC-8A73-F30A54397857}"/>
              </a:ext>
            </a:extLst>
          </p:cNvPr>
          <p:cNvSpPr txBox="1">
            <a:spLocks/>
          </p:cNvSpPr>
          <p:nvPr/>
        </p:nvSpPr>
        <p:spPr>
          <a:xfrm>
            <a:off x="2420133" y="661094"/>
            <a:ext cx="4216977" cy="2629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cs typeface="Calibri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BCDFE2E-38FB-4736-9926-4135DE01EDE5}"/>
              </a:ext>
            </a:extLst>
          </p:cNvPr>
          <p:cNvGrpSpPr/>
          <p:nvPr/>
        </p:nvGrpSpPr>
        <p:grpSpPr>
          <a:xfrm>
            <a:off x="2270397" y="91492"/>
            <a:ext cx="8663074" cy="491217"/>
            <a:chOff x="3991395" y="2209800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144" name="Rectangle: Top Corners Rounded 143">
              <a:extLst>
                <a:ext uri="{FF2B5EF4-FFF2-40B4-BE49-F238E27FC236}">
                  <a16:creationId xmlns:a16="http://schemas.microsoft.com/office/drawing/2014/main" id="{93341BB5-A12B-4762-A713-9C545F165B63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3C47B3-34C5-49B0-A437-661709A4CD64}"/>
                </a:ext>
              </a:extLst>
            </p:cNvPr>
            <p:cNvSpPr txBox="1"/>
            <p:nvPr/>
          </p:nvSpPr>
          <p:spPr>
            <a:xfrm>
              <a:off x="4113353" y="2253404"/>
              <a:ext cx="1380199" cy="17545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EPD Dashboard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FBAFC-B60B-1689-666C-0AB49F2642B3}"/>
              </a:ext>
            </a:extLst>
          </p:cNvPr>
          <p:cNvGrpSpPr/>
          <p:nvPr/>
        </p:nvGrpSpPr>
        <p:grpSpPr>
          <a:xfrm>
            <a:off x="2168795" y="898897"/>
            <a:ext cx="2341988" cy="2354783"/>
            <a:chOff x="-88009" y="4493071"/>
            <a:chExt cx="2644771" cy="28832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6D0D0A-822A-FA9A-660E-777679687324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313F-39C0-6C4B-D477-B22ED9533E9E}"/>
                </a:ext>
              </a:extLst>
            </p:cNvPr>
            <p:cNvSpPr txBox="1"/>
            <p:nvPr/>
          </p:nvSpPr>
          <p:spPr>
            <a:xfrm>
              <a:off x="145890" y="4889123"/>
              <a:ext cx="2055655" cy="248722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dirty="0">
                  <a:latin typeface="Tw Cen MT" panose="020B0602020104020603" pitchFamily="34" charset="0"/>
                </a:rPr>
                <a:t>Scattered Data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dirty="0">
                  <a:latin typeface="Tw Cen MT" panose="020B0602020104020603" pitchFamily="34" charset="0"/>
                </a:rPr>
                <a:t>Difficulty in Plant Identification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dirty="0">
                  <a:latin typeface="Tw Cen MT" panose="020B0602020104020603" pitchFamily="34" charset="0"/>
                </a:rPr>
                <a:t>Missing/ Outdated Data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dirty="0">
                  <a:latin typeface="Tw Cen MT" panose="020B0602020104020603" pitchFamily="34" charset="0"/>
                </a:rPr>
                <a:t>Lack of clarity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0110C-1D65-AC5F-72A3-3C54DA9CCE05}"/>
              </a:ext>
            </a:extLst>
          </p:cNvPr>
          <p:cNvGrpSpPr/>
          <p:nvPr/>
        </p:nvGrpSpPr>
        <p:grpSpPr>
          <a:xfrm>
            <a:off x="4204636" y="898897"/>
            <a:ext cx="2341988" cy="2354783"/>
            <a:chOff x="-88009" y="4493071"/>
            <a:chExt cx="2644771" cy="28832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4EA4A-0C84-61BE-1301-32BA761C23A4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Need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E46F58-F083-F2E2-118D-4789EFA866D6}"/>
                </a:ext>
              </a:extLst>
            </p:cNvPr>
            <p:cNvSpPr txBox="1"/>
            <p:nvPr/>
          </p:nvSpPr>
          <p:spPr>
            <a:xfrm>
              <a:off x="145890" y="4889123"/>
              <a:ext cx="2055655" cy="248722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To address the problems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User-Friendly UI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Enhanced Decision Making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943DF0-4205-B99A-6B93-927A7D3FB4F8}"/>
              </a:ext>
            </a:extLst>
          </p:cNvPr>
          <p:cNvGrpSpPr/>
          <p:nvPr/>
        </p:nvGrpSpPr>
        <p:grpSpPr>
          <a:xfrm>
            <a:off x="8369779" y="903656"/>
            <a:ext cx="2563692" cy="2354781"/>
            <a:chOff x="-88009" y="4493071"/>
            <a:chExt cx="2644771" cy="28832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092973-31D0-8EFD-FC80-26363B0913CF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Update SAP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3151E4-47F8-A8C3-71F5-90A219B0057C}"/>
                </a:ext>
              </a:extLst>
            </p:cNvPr>
            <p:cNvSpPr txBox="1"/>
            <p:nvPr/>
          </p:nvSpPr>
          <p:spPr>
            <a:xfrm>
              <a:off x="145891" y="4889121"/>
              <a:ext cx="2055655" cy="248722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w Cen MT" panose="020B0602020104020603" pitchFamily="34" charset="0"/>
                </a:rPr>
                <a:t>1. Updated outdated/missing data</a:t>
              </a:r>
            </a:p>
            <a:p>
              <a:r>
                <a:rPr lang="en-US" sz="1800" dirty="0">
                  <a:latin typeface="Tw Cen MT" panose="020B0602020104020603" pitchFamily="34" charset="0"/>
                </a:rPr>
                <a:t>2. Ensured the dashboard reflects the latest most accurate data.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D5BBC1-38B2-1092-4B70-7905D78CAA0C}"/>
              </a:ext>
            </a:extLst>
          </p:cNvPr>
          <p:cNvGrpSpPr/>
          <p:nvPr/>
        </p:nvGrpSpPr>
        <p:grpSpPr>
          <a:xfrm>
            <a:off x="6184093" y="906330"/>
            <a:ext cx="2503808" cy="2354782"/>
            <a:chOff x="-88009" y="4493071"/>
            <a:chExt cx="2644771" cy="28832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3E244F-0ADE-3411-CB4B-F97E64368F60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Data Extraction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247116-C58A-2462-96B8-DF55D4EE6C46}"/>
                </a:ext>
              </a:extLst>
            </p:cNvPr>
            <p:cNvSpPr txBox="1"/>
            <p:nvPr/>
          </p:nvSpPr>
          <p:spPr>
            <a:xfrm>
              <a:off x="145891" y="4889122"/>
              <a:ext cx="2055655" cy="248722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1. Used </a:t>
              </a:r>
              <a:r>
                <a:rPr lang="en-US" sz="1800" b="1" dirty="0"/>
                <a:t>automation</a:t>
              </a:r>
              <a:r>
                <a:rPr lang="en-US" sz="1800" dirty="0"/>
                <a:t> to retrieve data from </a:t>
              </a:r>
              <a:r>
                <a:rPr lang="en-US" sz="1800" b="1" dirty="0"/>
                <a:t>500 Excel files.</a:t>
              </a:r>
            </a:p>
            <a:p>
              <a:r>
                <a:rPr lang="en-US" sz="1800" dirty="0"/>
                <a:t>2. Technology used: </a:t>
              </a:r>
              <a:r>
                <a:rPr lang="en-US" sz="1800" b="1" dirty="0"/>
                <a:t>Python, Spyder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6231D5-1ABB-C7D8-FCE8-1EE27EF23F3D}"/>
              </a:ext>
            </a:extLst>
          </p:cNvPr>
          <p:cNvCxnSpPr>
            <a:cxnSpLocks/>
          </p:cNvCxnSpPr>
          <p:nvPr/>
        </p:nvCxnSpPr>
        <p:spPr>
          <a:xfrm>
            <a:off x="2313582" y="3734526"/>
            <a:ext cx="7974164" cy="0"/>
          </a:xfrm>
          <a:prstGeom prst="line">
            <a:avLst/>
          </a:prstGeom>
          <a:ln w="28575">
            <a:solidFill>
              <a:srgbClr val="F9C3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CA6E3F-2A0A-EF08-9DB6-0C22FAE86230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4196232" y="2238017"/>
            <a:ext cx="215525" cy="0"/>
          </a:xfrm>
          <a:prstGeom prst="straightConnector1">
            <a:avLst/>
          </a:prstGeom>
          <a:ln w="28575">
            <a:solidFill>
              <a:srgbClr val="EFB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1981C8-606E-9798-D679-9B72FDB31620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6232073" y="2238017"/>
            <a:ext cx="173453" cy="7433"/>
          </a:xfrm>
          <a:prstGeom prst="straightConnector1">
            <a:avLst/>
          </a:prstGeom>
          <a:ln w="28575">
            <a:solidFill>
              <a:srgbClr val="EFB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16C7E-1703-BADE-DAEB-E970154771C2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8351617" y="2242775"/>
            <a:ext cx="244891" cy="2675"/>
          </a:xfrm>
          <a:prstGeom prst="straightConnector1">
            <a:avLst/>
          </a:prstGeom>
          <a:ln w="28575">
            <a:solidFill>
              <a:srgbClr val="EFB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0B9E2C-27C1-333A-FEBA-46B0FDA965E3}"/>
              </a:ext>
            </a:extLst>
          </p:cNvPr>
          <p:cNvGrpSpPr/>
          <p:nvPr/>
        </p:nvGrpSpPr>
        <p:grpSpPr>
          <a:xfrm>
            <a:off x="1955082" y="4119123"/>
            <a:ext cx="4053671" cy="2077783"/>
            <a:chOff x="-88009" y="4493071"/>
            <a:chExt cx="2644771" cy="254410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1644B9-FA9F-4EB6-C011-C7D1291BCD92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Data Preprocessing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A141A9-D0DD-E88B-030F-2FC1B5D070D4}"/>
                </a:ext>
              </a:extLst>
            </p:cNvPr>
            <p:cNvSpPr txBox="1"/>
            <p:nvPr/>
          </p:nvSpPr>
          <p:spPr>
            <a:xfrm>
              <a:off x="145890" y="4889122"/>
              <a:ext cx="2055655" cy="214805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Data Cleaning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Removal of redundant data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Data Filtration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Data Sorting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Maintaining naming convention.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950EE9-5A94-AB0A-3A76-03DEC49FA159}"/>
              </a:ext>
            </a:extLst>
          </p:cNvPr>
          <p:cNvGrpSpPr/>
          <p:nvPr/>
        </p:nvGrpSpPr>
        <p:grpSpPr>
          <a:xfrm>
            <a:off x="5387373" y="4132938"/>
            <a:ext cx="3530427" cy="2077782"/>
            <a:chOff x="-88009" y="4493071"/>
            <a:chExt cx="2644771" cy="25441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6D264B-8DCE-BFF0-62CC-401C50396AE7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Impact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F7EA95-7FA6-22B2-5ADF-9E1DA04B8EF1}"/>
                </a:ext>
              </a:extLst>
            </p:cNvPr>
            <p:cNvSpPr txBox="1"/>
            <p:nvPr/>
          </p:nvSpPr>
          <p:spPr>
            <a:xfrm>
              <a:off x="145890" y="4889121"/>
              <a:ext cx="2055654" cy="214805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w Cen MT" panose="020B0602020104020603" pitchFamily="34" charset="0"/>
                </a:rPr>
                <a:t>1. Saved time and resources by automating data collection </a:t>
              </a:r>
              <a:br>
                <a:rPr lang="en-US" sz="1800" dirty="0">
                  <a:latin typeface="Tw Cen MT" panose="020B0602020104020603" pitchFamily="34" charset="0"/>
                </a:rPr>
              </a:br>
              <a:r>
                <a:rPr lang="en-US" sz="1800" dirty="0">
                  <a:latin typeface="Tw Cen MT" panose="020B0602020104020603" pitchFamily="34" charset="0"/>
                </a:rPr>
                <a:t>2. Reduced errors associated with manual data extraction.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75120B-AEA4-F332-5393-7B0F67F52551}"/>
              </a:ext>
            </a:extLst>
          </p:cNvPr>
          <p:cNvGrpSpPr/>
          <p:nvPr/>
        </p:nvGrpSpPr>
        <p:grpSpPr>
          <a:xfrm>
            <a:off x="8415659" y="4130263"/>
            <a:ext cx="2669253" cy="2077783"/>
            <a:chOff x="-88009" y="4493071"/>
            <a:chExt cx="2644771" cy="25441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B1E376-341D-0AC4-ABC8-4AEADBEB544D}"/>
                </a:ext>
              </a:extLst>
            </p:cNvPr>
            <p:cNvSpPr txBox="1"/>
            <p:nvPr/>
          </p:nvSpPr>
          <p:spPr>
            <a:xfrm>
              <a:off x="-88009" y="4493071"/>
              <a:ext cx="2644771" cy="4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Future Steps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0F257BC-0EA3-B729-5D46-33F84CE99B25}"/>
                </a:ext>
              </a:extLst>
            </p:cNvPr>
            <p:cNvSpPr txBox="1"/>
            <p:nvPr/>
          </p:nvSpPr>
          <p:spPr>
            <a:xfrm>
              <a:off x="145890" y="4889122"/>
              <a:ext cx="2055654" cy="214805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Continued Improvements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latin typeface="Tw Cen MT" panose="020B0602020104020603" pitchFamily="34" charset="0"/>
                </a:rPr>
                <a:t>Documentation for future maintenance and enhancements</a:t>
              </a:r>
              <a:endParaRPr lang="en-US" sz="1800" dirty="0">
                <a:latin typeface="Tw Cen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431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1200" y="-2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12221" y="-4"/>
            <a:ext cx="11476078" cy="6858000"/>
            <a:chOff x="184521" y="0"/>
            <a:chExt cx="11476078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184521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62928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8534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7277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03E2648A-6529-4CAC-8A73-F30A54397857}"/>
              </a:ext>
            </a:extLst>
          </p:cNvPr>
          <p:cNvSpPr txBox="1">
            <a:spLocks/>
          </p:cNvSpPr>
          <p:nvPr/>
        </p:nvSpPr>
        <p:spPr>
          <a:xfrm>
            <a:off x="2420133" y="661094"/>
            <a:ext cx="4216977" cy="2629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cs typeface="Calibri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BCDFE2E-38FB-4736-9926-4135DE01EDE5}"/>
              </a:ext>
            </a:extLst>
          </p:cNvPr>
          <p:cNvGrpSpPr/>
          <p:nvPr/>
        </p:nvGrpSpPr>
        <p:grpSpPr>
          <a:xfrm>
            <a:off x="2270397" y="91492"/>
            <a:ext cx="8663074" cy="491217"/>
            <a:chOff x="3991395" y="2209800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144" name="Rectangle: Top Corners Rounded 143">
              <a:extLst>
                <a:ext uri="{FF2B5EF4-FFF2-40B4-BE49-F238E27FC236}">
                  <a16:creationId xmlns:a16="http://schemas.microsoft.com/office/drawing/2014/main" id="{93341BB5-A12B-4762-A713-9C545F165B63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3C47B3-34C5-49B0-A437-661709A4CD64}"/>
                </a:ext>
              </a:extLst>
            </p:cNvPr>
            <p:cNvSpPr txBox="1"/>
            <p:nvPr/>
          </p:nvSpPr>
          <p:spPr>
            <a:xfrm>
              <a:off x="4113353" y="2253404"/>
              <a:ext cx="1380199" cy="17545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EPD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22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29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1921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EA72D1-2709-9890-6585-857421C4B61F}"/>
              </a:ext>
            </a:extLst>
          </p:cNvPr>
          <p:cNvGrpSpPr/>
          <p:nvPr/>
        </p:nvGrpSpPr>
        <p:grpSpPr>
          <a:xfrm>
            <a:off x="2270397" y="91492"/>
            <a:ext cx="8663074" cy="491217"/>
            <a:chOff x="3991395" y="2209800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79382DC9-D7C6-9BFF-F7FC-C450FDEC347F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354D91-3F4B-9741-6FAC-09ACADC77BC1}"/>
                </a:ext>
              </a:extLst>
            </p:cNvPr>
            <p:cNvSpPr txBox="1"/>
            <p:nvPr/>
          </p:nvSpPr>
          <p:spPr>
            <a:xfrm>
              <a:off x="4113353" y="2253404"/>
              <a:ext cx="1380199" cy="17545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Automation of Maps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1B368-9559-C7C4-1263-B3DF75F0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485" y="674201"/>
            <a:ext cx="7957455" cy="5502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1. Problem: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Difficulty in obtaining accurate distance data between </a:t>
            </a:r>
            <a:r>
              <a:rPr lang="en-US" sz="1600" dirty="0"/>
              <a:t>Kohler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plants and vendors </a:t>
            </a:r>
            <a:r>
              <a:rPr lang="en-US" sz="1600" dirty="0"/>
              <a:t>location.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Manual methods lead to inefficiencies and potential errors in logistics.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2. Need for Automation: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Enhanced operational efficiency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More reliable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3. Solution: Maps Automation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A. Data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Collection: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athered data from SAP Logon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B. Preprocessing: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Data preprocessing including filtering and sorting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i="0" dirty="0">
                <a:solidFill>
                  <a:srgbClr val="374151"/>
                </a:solidFill>
                <a:effectLst/>
                <a:latin typeface="Söhne"/>
              </a:rPr>
              <a:t>Gathered Vendor Locations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C. Integration with Bing Maps and Ports.com: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Utilized Bing Maps API for real-time road distance calculations.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Integrated with Ports.com for transoceanic data.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4. Impact: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Significant reduction in errors and enhanced 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Time and resource savings through automated processes.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COMPARE TIME WITH AND WITHOUT AUTOMATION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8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29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1921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EA72D1-2709-9890-6585-857421C4B61F}"/>
              </a:ext>
            </a:extLst>
          </p:cNvPr>
          <p:cNvGrpSpPr/>
          <p:nvPr/>
        </p:nvGrpSpPr>
        <p:grpSpPr>
          <a:xfrm>
            <a:off x="2270397" y="91492"/>
            <a:ext cx="8663074" cy="491217"/>
            <a:chOff x="3991395" y="2209800"/>
            <a:chExt cx="1591582" cy="1866900"/>
          </a:xfrm>
          <a:solidFill>
            <a:schemeClr val="accent1">
              <a:lumMod val="75000"/>
            </a:schemeClr>
          </a:solidFill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79382DC9-D7C6-9BFF-F7FC-C450FDEC347F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354D91-3F4B-9741-6FAC-09ACADC77BC1}"/>
                </a:ext>
              </a:extLst>
            </p:cNvPr>
            <p:cNvSpPr txBox="1"/>
            <p:nvPr/>
          </p:nvSpPr>
          <p:spPr>
            <a:xfrm>
              <a:off x="4113353" y="2253404"/>
              <a:ext cx="1380199" cy="17545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Automation of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13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29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1893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BC81C7F-E7E8-479A-8F9A-3CFB0AB82140}"/>
              </a:ext>
            </a:extLst>
          </p:cNvPr>
          <p:cNvSpPr txBox="1"/>
          <p:nvPr/>
        </p:nvSpPr>
        <p:spPr>
          <a:xfrm rot="16200000">
            <a:off x="10872792" y="3225512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BB7A4-0CE3-237C-8F0B-5728FD501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183" y="1511980"/>
            <a:ext cx="7911789" cy="26062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Identify and </a:t>
            </a:r>
            <a:r>
              <a:rPr lang="en-US" b="0" i="0" dirty="0">
                <a:effectLst/>
                <a:latin typeface="Söhne"/>
              </a:rPr>
              <a:t>explore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energy conservation strategies for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 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ore sustainable workplace.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Common Challenges: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Overreliance on artificial lighting and HVAC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Wasteful use of electronic devices and equipment.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awareness and engagement among employees.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476CD-833B-FA2B-5E1E-FB22519DB3A7}"/>
              </a:ext>
            </a:extLst>
          </p:cNvPr>
          <p:cNvSpPr txBox="1"/>
          <p:nvPr/>
        </p:nvSpPr>
        <p:spPr>
          <a:xfrm>
            <a:off x="2166304" y="234880"/>
            <a:ext cx="70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3A1A4"/>
                </a:solidFill>
                <a:latin typeface="Tw Cen MT" panose="020B0602020104020603" pitchFamily="34" charset="0"/>
              </a:rPr>
              <a:t>Energy Conservation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99DE1-9730-AA7D-17DC-AFFA7F9A3E96}"/>
              </a:ext>
            </a:extLst>
          </p:cNvPr>
          <p:cNvCxnSpPr>
            <a:cxnSpLocks/>
          </p:cNvCxnSpPr>
          <p:nvPr/>
        </p:nvCxnSpPr>
        <p:spPr>
          <a:xfrm>
            <a:off x="2002653" y="1116091"/>
            <a:ext cx="79741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292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EPD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1893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BC81C7F-E7E8-479A-8F9A-3CFB0AB82140}"/>
              </a:ext>
            </a:extLst>
          </p:cNvPr>
          <p:cNvSpPr txBox="1"/>
          <p:nvPr/>
        </p:nvSpPr>
        <p:spPr>
          <a:xfrm rot="16200000">
            <a:off x="10872792" y="3225512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About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A88008E-5D10-48B0-8134-9B03FF2B6129}"/>
              </a:ext>
            </a:extLst>
          </p:cNvPr>
          <p:cNvGrpSpPr/>
          <p:nvPr/>
        </p:nvGrpSpPr>
        <p:grpSpPr>
          <a:xfrm>
            <a:off x="1250894" y="46829"/>
            <a:ext cx="2823801" cy="2469902"/>
            <a:chOff x="1387588" y="2182683"/>
            <a:chExt cx="1805441" cy="1894017"/>
          </a:xfrm>
        </p:grpSpPr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5E05F605-3928-4F48-88C4-5FA795B26F9A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C50203-0F79-4AD5-8AA8-46BDBA0F9D63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35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Lighting Efficiency</a:t>
              </a:r>
            </a:p>
          </p:txBody>
        </p:sp>
      </p:grp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559FB4D-8FB9-4DE4-A71E-FFC28C487D81}"/>
              </a:ext>
            </a:extLst>
          </p:cNvPr>
          <p:cNvSpPr/>
          <p:nvPr/>
        </p:nvSpPr>
        <p:spPr>
          <a:xfrm flipV="1">
            <a:off x="1412138" y="643896"/>
            <a:ext cx="2495315" cy="262316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70EC1B-9C6B-477E-A330-E0E743CA3CBB}"/>
              </a:ext>
            </a:extLst>
          </p:cNvPr>
          <p:cNvSpPr txBox="1"/>
          <p:nvPr/>
        </p:nvSpPr>
        <p:spPr>
          <a:xfrm>
            <a:off x="1446773" y="984607"/>
            <a:ext cx="2489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Motion Sensors:</a:t>
            </a:r>
          </a:p>
          <a:p>
            <a:r>
              <a:rPr lang="en-US" dirty="0"/>
              <a:t>To adjust lighting based on occupancy.</a:t>
            </a:r>
          </a:p>
          <a:p>
            <a:r>
              <a:rPr lang="en-US" b="1" dirty="0"/>
              <a:t>Benefits:</a:t>
            </a:r>
            <a:r>
              <a:rPr lang="en-US" dirty="0"/>
              <a:t> Reduces energy wastage in unoccupied areas, optimizing resource utilization.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BD0C97-A377-5D79-CA47-DA6AC97C7B5B}"/>
              </a:ext>
            </a:extLst>
          </p:cNvPr>
          <p:cNvGrpSpPr/>
          <p:nvPr/>
        </p:nvGrpSpPr>
        <p:grpSpPr>
          <a:xfrm>
            <a:off x="4037796" y="125130"/>
            <a:ext cx="2823801" cy="2469902"/>
            <a:chOff x="1387588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1C76847D-1E0D-487E-6E80-5BA485FBD6E7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3FCC6C-8DFB-48A2-4683-B6D63877FC18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35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Water Efficiency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56FC2A-18E6-4FA1-8C98-D0AC16D1D8C6}"/>
              </a:ext>
            </a:extLst>
          </p:cNvPr>
          <p:cNvSpPr/>
          <p:nvPr/>
        </p:nvSpPr>
        <p:spPr>
          <a:xfrm flipV="1">
            <a:off x="4214160" y="643896"/>
            <a:ext cx="2495315" cy="262316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FC5FD0-2D97-605C-D46B-59C3579BBEA5}"/>
              </a:ext>
            </a:extLst>
          </p:cNvPr>
          <p:cNvGrpSpPr/>
          <p:nvPr/>
        </p:nvGrpSpPr>
        <p:grpSpPr>
          <a:xfrm>
            <a:off x="6733803" y="177800"/>
            <a:ext cx="2823801" cy="2469902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2545C6E8-569E-7AE7-AC30-CDCFE124E0A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7BCA53-95FD-2D8C-C177-744196868754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35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System Efficiency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D82A9A-CC94-949C-00DF-0FFB1E4CE2DF}"/>
              </a:ext>
            </a:extLst>
          </p:cNvPr>
          <p:cNvSpPr/>
          <p:nvPr/>
        </p:nvSpPr>
        <p:spPr>
          <a:xfrm flipV="1">
            <a:off x="6901892" y="674827"/>
            <a:ext cx="2495315" cy="262316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A70D5-82A0-A1EB-A285-51CFBD5AEB19}"/>
              </a:ext>
            </a:extLst>
          </p:cNvPr>
          <p:cNvGrpSpPr/>
          <p:nvPr/>
        </p:nvGrpSpPr>
        <p:grpSpPr>
          <a:xfrm>
            <a:off x="2360266" y="3446679"/>
            <a:ext cx="2823801" cy="2469902"/>
            <a:chOff x="1387588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D02C2424-3308-F149-637F-19103B0BE020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4A397-4D2B-57EE-D203-285CBAAF5FE8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35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HVAC Efficiency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EA08EB-77D0-494F-7639-A565DC07E9D9}"/>
              </a:ext>
            </a:extLst>
          </p:cNvPr>
          <p:cNvSpPr/>
          <p:nvPr/>
        </p:nvSpPr>
        <p:spPr>
          <a:xfrm flipV="1">
            <a:off x="2526155" y="3966544"/>
            <a:ext cx="2495315" cy="262316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F3C4E0-99DC-4D96-A792-6BDBC3E6511B}"/>
              </a:ext>
            </a:extLst>
          </p:cNvPr>
          <p:cNvGrpSpPr/>
          <p:nvPr/>
        </p:nvGrpSpPr>
        <p:grpSpPr>
          <a:xfrm>
            <a:off x="5436937" y="3428998"/>
            <a:ext cx="2823801" cy="2469902"/>
            <a:chOff x="1387588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481A064-59AC-1586-D93F-78471703B30A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C0322-F1E1-A7B3-AF6F-BDAB40583349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35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Miscellaneous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1CB015-3E54-9C9D-B4B7-E64C9634EF54}"/>
              </a:ext>
            </a:extLst>
          </p:cNvPr>
          <p:cNvSpPr/>
          <p:nvPr/>
        </p:nvSpPr>
        <p:spPr>
          <a:xfrm flipV="1">
            <a:off x="5590294" y="4021669"/>
            <a:ext cx="2495315" cy="262316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18421-EC88-B833-2AFA-EF6702E64BCB}"/>
              </a:ext>
            </a:extLst>
          </p:cNvPr>
          <p:cNvSpPr txBox="1"/>
          <p:nvPr/>
        </p:nvSpPr>
        <p:spPr>
          <a:xfrm>
            <a:off x="4228364" y="941419"/>
            <a:ext cx="2489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Greywater Recycling:</a:t>
            </a:r>
            <a:endParaRPr lang="en-US" dirty="0"/>
          </a:p>
          <a:p>
            <a:r>
              <a:rPr lang="en-US" dirty="0"/>
              <a:t>Collect &amp; treat greywater from sinks &amp; showers to reuse.</a:t>
            </a:r>
          </a:p>
          <a:p>
            <a:r>
              <a:rPr lang="en-US" b="1" dirty="0"/>
              <a:t>Benefits:</a:t>
            </a:r>
            <a:r>
              <a:rPr lang="en-US" dirty="0"/>
              <a:t> Conserves freshwater resources, supports eco-friendly practices.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FECE-CDD6-4F9C-F7C0-6D83E2232972}"/>
              </a:ext>
            </a:extLst>
          </p:cNvPr>
          <p:cNvSpPr txBox="1"/>
          <p:nvPr/>
        </p:nvSpPr>
        <p:spPr>
          <a:xfrm>
            <a:off x="6924372" y="984607"/>
            <a:ext cx="2387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</a:rPr>
              <a:t>Energy Generating Floors:</a:t>
            </a:r>
          </a:p>
          <a:p>
            <a:pPr algn="l"/>
            <a:r>
              <a:rPr lang="en-US" sz="1600" dirty="0">
                <a:solidFill>
                  <a:srgbClr val="374151"/>
                </a:solidFill>
              </a:rPr>
              <a:t>P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iezoelectric flooring systems that generate electricity when walked upon.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</a:rPr>
              <a:t>Benefits: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Utilizes a renewable energy source, reduces dependence on external power</a:t>
            </a:r>
          </a:p>
          <a:p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5416B-2A62-C5E0-A2F9-DBC5A567B622}"/>
              </a:ext>
            </a:extLst>
          </p:cNvPr>
          <p:cNvSpPr txBox="1"/>
          <p:nvPr/>
        </p:nvSpPr>
        <p:spPr>
          <a:xfrm>
            <a:off x="2495378" y="4260915"/>
            <a:ext cx="2521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</a:rPr>
              <a:t>Zone Control:</a:t>
            </a:r>
            <a:endParaRPr lang="en-US" sz="1600" b="0" i="0" dirty="0">
              <a:effectLst/>
            </a:endParaRP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</a:rPr>
              <a:t>Divide the office into zones with independent smart sensors.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</a:rPr>
              <a:t>Benefits: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Increases energy efficiency, enhances occupant comfort, and reduces overall operational costs.</a:t>
            </a:r>
          </a:p>
          <a:p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EFD67-2919-82A3-DF39-E1FB842722B1}"/>
              </a:ext>
            </a:extLst>
          </p:cNvPr>
          <p:cNvSpPr txBox="1"/>
          <p:nvPr/>
        </p:nvSpPr>
        <p:spPr>
          <a:xfrm>
            <a:off x="5684522" y="4459778"/>
            <a:ext cx="232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Reverse Vending Machines</a:t>
            </a:r>
          </a:p>
          <a:p>
            <a:pPr marL="342900" indent="-342900">
              <a:buAutoNum type="arabicPeriod"/>
            </a:pPr>
            <a:r>
              <a:rPr lang="en-IN" dirty="0"/>
              <a:t>Office waste art competitions</a:t>
            </a:r>
          </a:p>
          <a:p>
            <a:pPr marL="342900" indent="-342900">
              <a:buAutoNum type="arabicPeriod"/>
            </a:pPr>
            <a:r>
              <a:rPr lang="en-IN" dirty="0"/>
              <a:t>Swap Camps</a:t>
            </a:r>
          </a:p>
          <a:p>
            <a:pPr marL="342900" indent="-342900">
              <a:buAutoNum type="arabicPeriod"/>
            </a:pPr>
            <a:r>
              <a:rPr lang="en-IN" dirty="0"/>
              <a:t>Donation</a:t>
            </a:r>
          </a:p>
        </p:txBody>
      </p:sp>
    </p:spTree>
    <p:extLst>
      <p:ext uri="{BB962C8B-B14F-4D97-AF65-F5344CB8AC3E}">
        <p14:creationId xmlns:p14="http://schemas.microsoft.com/office/powerpoint/2010/main" val="360641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Energy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8164" y="-4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ISO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4572FA-52E8-4CA7-98AB-59F66AC238E3}"/>
              </a:ext>
            </a:extLst>
          </p:cNvPr>
          <p:cNvSpPr txBox="1"/>
          <p:nvPr/>
        </p:nvSpPr>
        <p:spPr>
          <a:xfrm rot="16200000">
            <a:off x="10872792" y="3225512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E3F0D9-4D96-40B6-AC72-3389A39EE347}"/>
              </a:ext>
            </a:extLst>
          </p:cNvPr>
          <p:cNvSpPr txBox="1"/>
          <p:nvPr/>
        </p:nvSpPr>
        <p:spPr>
          <a:xfrm rot="16200000">
            <a:off x="10355083" y="3192920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EPD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A89B4-4A88-4368-96C9-6BCCC51FBA1B}"/>
              </a:ext>
            </a:extLst>
          </p:cNvPr>
          <p:cNvSpPr txBox="1"/>
          <p:nvPr/>
        </p:nvSpPr>
        <p:spPr>
          <a:xfrm>
            <a:off x="1384931" y="162632"/>
            <a:ext cx="70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3A1A4"/>
                </a:solidFill>
                <a:latin typeface="Tw Cen MT" panose="020B0602020104020603" pitchFamily="34" charset="0"/>
              </a:rPr>
              <a:t>ISO Documentation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FE8E1A9-2C9B-4EFE-9024-A98A88776270}"/>
              </a:ext>
            </a:extLst>
          </p:cNvPr>
          <p:cNvCxnSpPr>
            <a:cxnSpLocks/>
          </p:cNvCxnSpPr>
          <p:nvPr/>
        </p:nvCxnSpPr>
        <p:spPr>
          <a:xfrm>
            <a:off x="1008596" y="957084"/>
            <a:ext cx="797416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F6E4F-259D-DA22-A6D8-FADC3DF1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87" y="1253327"/>
            <a:ext cx="7793983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Convert existing SOP (Standard Operating Procedure) files to ISO </a:t>
            </a:r>
            <a:r>
              <a:rPr lang="en-IN" sz="1600" b="0" i="0" dirty="0">
                <a:effectLst/>
                <a:latin typeface="Söhne"/>
              </a:rPr>
              <a:t>standardized flow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Process: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Review Existing SOPs: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Examine current SOPs to identify alignment with ISO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Gap Analysis: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Identify gaps between SOP content and ISO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Alignment and Modification: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Align SOPs with ISO standards, incorporating necessary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Documentation and Version Control: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Create ISO-compliant documentation with proper version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Ensures compliance with ISO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Facilitates smoother audits and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Efficiently transition from SOPs to ISO documentation for improved quality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54930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4787</TotalTime>
  <Words>933</Words>
  <Application>Microsoft Office PowerPoint</Application>
  <PresentationFormat>Widescreen</PresentationFormat>
  <Paragraphs>238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Mhatre</dc:creator>
  <cp:lastModifiedBy>Susmit Mhatre</cp:lastModifiedBy>
  <cp:revision>199</cp:revision>
  <dcterms:created xsi:type="dcterms:W3CDTF">2022-03-10T09:52:26Z</dcterms:created>
  <dcterms:modified xsi:type="dcterms:W3CDTF">2023-12-20T17:57:09Z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617d38-deaf-46d7-8964-45f945de0c16_Enabled">
    <vt:lpwstr>true</vt:lpwstr>
  </property>
  <property fmtid="{D5CDD505-2E9C-101B-9397-08002B2CF9AE}" pid="3" name="MSIP_Label_99617d38-deaf-46d7-8964-45f945de0c16_SetDate">
    <vt:lpwstr>2023-12-20T06:47:34Z</vt:lpwstr>
  </property>
  <property fmtid="{D5CDD505-2E9C-101B-9397-08002B2CF9AE}" pid="4" name="MSIP_Label_99617d38-deaf-46d7-8964-45f945de0c16_Method">
    <vt:lpwstr>Privileged</vt:lpwstr>
  </property>
  <property fmtid="{D5CDD505-2E9C-101B-9397-08002B2CF9AE}" pid="5" name="MSIP_Label_99617d38-deaf-46d7-8964-45f945de0c16_Name">
    <vt:lpwstr>Internal</vt:lpwstr>
  </property>
  <property fmtid="{D5CDD505-2E9C-101B-9397-08002B2CF9AE}" pid="6" name="MSIP_Label_99617d38-deaf-46d7-8964-45f945de0c16_SiteId">
    <vt:lpwstr>5d2d3f03-286e-4643-8f5b-10565608e5f8</vt:lpwstr>
  </property>
  <property fmtid="{D5CDD505-2E9C-101B-9397-08002B2CF9AE}" pid="7" name="MSIP_Label_99617d38-deaf-46d7-8964-45f945de0c16_ActionId">
    <vt:lpwstr>3a2a10e9-18d2-47b2-89e8-f53db1ef811b</vt:lpwstr>
  </property>
  <property fmtid="{D5CDD505-2E9C-101B-9397-08002B2CF9AE}" pid="8" name="MSIP_Label_99617d38-deaf-46d7-8964-45f945de0c1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Communication: For internal &amp; partner use only.</vt:lpwstr>
  </property>
</Properties>
</file>