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6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>
        <p:scale>
          <a:sx n="80" d="100"/>
          <a:sy n="80" d="100"/>
        </p:scale>
        <p:origin x="10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A7C5-1A3E-CC40-9276-CB5D1BC5F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BF23D-67CA-342B-BAAB-DBACFC58D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EC47-F607-02A7-1814-EF2CF02A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1F10-55EE-52E7-E215-900F5A96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E52D-2224-E407-7FA6-252307BF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2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596A-7573-4C28-E1AF-6B4B4106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62392-9695-91A8-A9DB-B60B9F06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65B9-E1FF-557D-D644-A2C9E3F5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026C-F298-8FC7-0C92-8A6D8AAD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C2EC-525E-8248-72D1-837AE6A2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7BC4C-02C6-FFE4-5C01-07F7E45BE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42D4B-2C4C-69DF-1956-1F6A2721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6271-87EC-BB7E-2987-35ECE630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A7A1-4B90-79B7-7ECB-3CCE9155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FB2B-6866-6B9D-E45D-5E42180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2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5B54-E582-3D65-717D-490165D0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478B-C589-EB31-C772-8B53D8D1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B70F-95DB-2911-0E26-073AC1FF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78DC1-3A6E-7E2A-8BAE-F05DE78C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32ED-B79F-EA5B-7478-14E422BC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E561-DA68-239A-B43D-7D6A5721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BED0F-F37C-3FFF-26C1-DEFF7BC9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0379-9283-C123-C7ED-CF720D6B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4A5B-DCFF-690C-BA0B-57B95708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E4B9-7E53-C252-7632-158A87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3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9AEA-ADD7-259F-4F8C-523235F3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3743-3F20-C68C-F62B-7FBBC0E1B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4CD35-785C-F135-9A0E-5CA287B22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4701E-A568-3985-B7EB-581CA5BF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1E10-2C8B-3F6D-B222-E8BB9623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4C708-0D7B-F4A7-D3B7-1EBFC103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AE2E-4B28-481F-E124-E1A521A6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AFDA4-41A8-347F-CB20-CD62124C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5A3FF-EDA5-8ED0-0FBE-275D4C6A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F3E06-39BD-3E56-2DCC-881E0DF10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82174-F123-6D27-3C9F-5C5EBEC14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04375-E41C-4659-7478-CCC48BC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AF86F-E87D-5D19-637F-48081A3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CA09E-9CD0-F44C-D525-379C3025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A644-4F41-7197-190C-80E87455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C12E0-9195-F5C8-5B16-6997D1CC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B6B38-0859-87A2-B431-720C0AF2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25A63-43A8-3C5B-63C3-09996D9E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77DBF-3D3C-8056-C11F-6EF1AAC3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F8AA9-2EA5-32F8-9AB2-890518CC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9F62-E048-8C66-494B-8D73A97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844D-FFBB-2670-6795-AA88B98A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4489-0153-3D40-6229-FD6A131B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7FF-8F34-FFCE-FCFD-47685A584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BF94-D125-111F-013F-A59AC72E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167F0-554C-FB89-1501-55AFA7C5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D9FD-D236-B7FA-9477-739DEC2C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8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B98C-404F-29D8-7452-A1DC53C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3AEFD-B42D-6D34-2375-BD53C9DD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23FD-E714-666E-9EEE-ACF816D4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0C8A-0392-0E08-C5B8-22D97D43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C86CD-7C99-1985-4CD0-092A366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67786-84D9-883E-6606-FB13BC25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8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4ED48-3C86-CFF7-CCA7-B29F88C4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E686-CEB0-91E5-D12C-E8A2D6FC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C3D2-8FD7-11FE-F09E-FF7888D15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2487-61B1-4E2E-850B-BB90F59FBDB4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6812-3BA4-4FF8-A05D-61652F58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1A36-F8B0-0E5C-2086-76A4B0F0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BF0B-343E-4D98-BFC1-DBD63E831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4AFEB2-7AA6-2A27-ED94-D8220793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557"/>
            <a:ext cx="3104210" cy="1924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29C055-6505-FF87-9D53-BB4124212FD2}"/>
              </a:ext>
            </a:extLst>
          </p:cNvPr>
          <p:cNvSpPr txBox="1"/>
          <p:nvPr/>
        </p:nvSpPr>
        <p:spPr>
          <a:xfrm>
            <a:off x="1" y="5015060"/>
            <a:ext cx="177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Last year revenue with current year revenue month wise on bar. Margins on line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970CF-9E20-2F74-0D1F-1B39B61F5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2" t="41687" r="7478" b="36990"/>
          <a:stretch/>
        </p:blipFill>
        <p:spPr>
          <a:xfrm>
            <a:off x="3085093" y="5296686"/>
            <a:ext cx="2617860" cy="1442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658C6E-EF52-DFC5-683E-A81FB9690EBC}"/>
              </a:ext>
            </a:extLst>
          </p:cNvPr>
          <p:cNvSpPr/>
          <p:nvPr/>
        </p:nvSpPr>
        <p:spPr>
          <a:xfrm>
            <a:off x="3104210" y="4933557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Account Profitability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8551C8-956E-17E7-C229-CAEDDDA79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6" t="9425" r="72065" b="70673"/>
          <a:stretch/>
        </p:blipFill>
        <p:spPr>
          <a:xfrm>
            <a:off x="64324" y="181539"/>
            <a:ext cx="2007909" cy="1366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9A3FEB-2CF2-09AA-58CB-D13C4FAAA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29" t="9425" r="28504" b="70673"/>
          <a:stretch/>
        </p:blipFill>
        <p:spPr>
          <a:xfrm>
            <a:off x="2072233" y="199313"/>
            <a:ext cx="2095892" cy="13668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372F87-8742-2FC5-67F6-682970A09114}"/>
              </a:ext>
            </a:extLst>
          </p:cNvPr>
          <p:cNvSpPr/>
          <p:nvPr/>
        </p:nvSpPr>
        <p:spPr>
          <a:xfrm>
            <a:off x="2375286" y="290536"/>
            <a:ext cx="1233516" cy="229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Gross Profit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6880E-CB1B-B94F-D78F-3BD24ECC2E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29" t="16726" r="12220" b="30642"/>
          <a:stretch/>
        </p:blipFill>
        <p:spPr>
          <a:xfrm>
            <a:off x="102124" y="1621419"/>
            <a:ext cx="4061814" cy="1585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59E106-29A6-209C-6167-91ED771A5C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29" t="16726" r="12220" b="30642"/>
          <a:stretch/>
        </p:blipFill>
        <p:spPr>
          <a:xfrm>
            <a:off x="102124" y="3185669"/>
            <a:ext cx="4061814" cy="1585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4C7C2F-C4CC-A113-AE9E-2E9A7E176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7" t="38385" r="46501" b="38145"/>
          <a:stretch/>
        </p:blipFill>
        <p:spPr>
          <a:xfrm>
            <a:off x="102124" y="3429000"/>
            <a:ext cx="1225621" cy="1270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78A97D-0DC3-A925-84AA-CA767AB7E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7" t="38385" r="46501" b="38145"/>
          <a:stretch/>
        </p:blipFill>
        <p:spPr>
          <a:xfrm>
            <a:off x="2343297" y="3441004"/>
            <a:ext cx="1160118" cy="12023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02265E-9E4D-3100-5625-9B53200170B9}"/>
              </a:ext>
            </a:extLst>
          </p:cNvPr>
          <p:cNvSpPr/>
          <p:nvPr/>
        </p:nvSpPr>
        <p:spPr>
          <a:xfrm>
            <a:off x="18815" y="1669168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Revenue Breakdown% by Account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23A40-F037-7463-8044-C8900A19973D}"/>
              </a:ext>
            </a:extLst>
          </p:cNvPr>
          <p:cNvSpPr/>
          <p:nvPr/>
        </p:nvSpPr>
        <p:spPr>
          <a:xfrm>
            <a:off x="2185487" y="1714082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Profit Breakdown% by Account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FC842E-7F26-CA1A-7C49-94DF49FAEE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213" t="20262" r="3166" b="61825"/>
          <a:stretch/>
        </p:blipFill>
        <p:spPr>
          <a:xfrm>
            <a:off x="4415702" y="3282228"/>
            <a:ext cx="4059768" cy="13610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7ACEAD-7DD0-C062-3D80-26AACAF1F8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 r="68349" b="2477"/>
          <a:stretch/>
        </p:blipFill>
        <p:spPr>
          <a:xfrm>
            <a:off x="5745111" y="5188832"/>
            <a:ext cx="2617860" cy="162492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0FC1EB-0D42-2E0D-27CA-157F4DCD2239}"/>
              </a:ext>
            </a:extLst>
          </p:cNvPr>
          <p:cNvSpPr/>
          <p:nvPr/>
        </p:nvSpPr>
        <p:spPr>
          <a:xfrm>
            <a:off x="5745111" y="4933557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Top 10 Customers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F9719-401E-4EC4-661D-E65D7B3F25E0}"/>
              </a:ext>
            </a:extLst>
          </p:cNvPr>
          <p:cNvSpPr/>
          <p:nvPr/>
        </p:nvSpPr>
        <p:spPr>
          <a:xfrm>
            <a:off x="8404033" y="4958678"/>
            <a:ext cx="2486437" cy="268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Top 10 Item numbers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DA803B-1AB0-112C-F614-7D58A8795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9" r="1264" b="83463"/>
          <a:stretch/>
        </p:blipFill>
        <p:spPr>
          <a:xfrm>
            <a:off x="10904873" y="2768927"/>
            <a:ext cx="1339143" cy="8241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0050F2-6648-E06D-677E-6E4B40AA4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78" r="72274" b="83463"/>
          <a:stretch/>
        </p:blipFill>
        <p:spPr>
          <a:xfrm>
            <a:off x="10947032" y="6017810"/>
            <a:ext cx="1339143" cy="7859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FDFFEF-798F-B311-8AB1-D94ADE2CA4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21" r="48418" b="83463"/>
          <a:stretch/>
        </p:blipFill>
        <p:spPr>
          <a:xfrm>
            <a:off x="10923689" y="4443724"/>
            <a:ext cx="1320328" cy="7610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D27CE6-7837-7839-6941-4462A088CF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78" r="60235" b="83463"/>
          <a:stretch/>
        </p:blipFill>
        <p:spPr>
          <a:xfrm>
            <a:off x="10942504" y="5248453"/>
            <a:ext cx="1301513" cy="7300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F8A6D5-77FB-0B9A-2DBB-C8925C36E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98" r="24514" b="83463"/>
          <a:stretch/>
        </p:blipFill>
        <p:spPr>
          <a:xfrm>
            <a:off x="10904874" y="3626264"/>
            <a:ext cx="1339143" cy="7511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C9D1952-620A-B403-5661-6DDDD6478D6B}"/>
              </a:ext>
            </a:extLst>
          </p:cNvPr>
          <p:cNvSpPr/>
          <p:nvPr/>
        </p:nvSpPr>
        <p:spPr>
          <a:xfrm>
            <a:off x="10942505" y="2798555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Quarters-S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6C43F3-4E9B-8443-5EC6-74713AF3EEAB}"/>
              </a:ext>
            </a:extLst>
          </p:cNvPr>
          <p:cNvSpPr/>
          <p:nvPr/>
        </p:nvSpPr>
        <p:spPr>
          <a:xfrm>
            <a:off x="10942504" y="3643550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Customers-F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2898C-5422-CD8F-A11C-5063AABD9C8E}"/>
              </a:ext>
            </a:extLst>
          </p:cNvPr>
          <p:cNvSpPr/>
          <p:nvPr/>
        </p:nvSpPr>
        <p:spPr>
          <a:xfrm>
            <a:off x="10942504" y="4427870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Pricelists-AE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1AA958-5F52-09FF-AFF8-BDE66CEA342A}"/>
              </a:ext>
            </a:extLst>
          </p:cNvPr>
          <p:cNvSpPr/>
          <p:nvPr/>
        </p:nvSpPr>
        <p:spPr>
          <a:xfrm>
            <a:off x="10965847" y="5245148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Sales Manager-I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169B4-3FA1-9DDC-2349-BF0AA8BE0D4C}"/>
              </a:ext>
            </a:extLst>
          </p:cNvPr>
          <p:cNvSpPr/>
          <p:nvPr/>
        </p:nvSpPr>
        <p:spPr>
          <a:xfrm>
            <a:off x="10965847" y="6038293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Model Series-Z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CABE2DF-58C3-6B5D-C25E-183B86C378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433" t="10012" r="1596" b="49438"/>
          <a:stretch/>
        </p:blipFill>
        <p:spPr>
          <a:xfrm>
            <a:off x="4296516" y="159602"/>
            <a:ext cx="4101572" cy="298625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5B54838-5C2C-B020-C425-A65B24F957FB}"/>
              </a:ext>
            </a:extLst>
          </p:cNvPr>
          <p:cNvSpPr/>
          <p:nvPr/>
        </p:nvSpPr>
        <p:spPr>
          <a:xfrm>
            <a:off x="5196718" y="1688603"/>
            <a:ext cx="822057" cy="6738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US Operating Unit </a:t>
            </a:r>
            <a:r>
              <a:rPr lang="en-IN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CD03C-93B1-A5CA-291B-55B6795F8AE1}"/>
              </a:ext>
            </a:extLst>
          </p:cNvPr>
          <p:cNvSpPr/>
          <p:nvPr/>
        </p:nvSpPr>
        <p:spPr>
          <a:xfrm>
            <a:off x="7526082" y="533159"/>
            <a:ext cx="836889" cy="605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UK OPERATING UNIT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679D6-94CD-520F-1578-CBE040E023CF}"/>
              </a:ext>
            </a:extLst>
          </p:cNvPr>
          <p:cNvSpPr/>
          <p:nvPr/>
        </p:nvSpPr>
        <p:spPr>
          <a:xfrm>
            <a:off x="4338561" y="2747108"/>
            <a:ext cx="823628" cy="77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CES Germany Operating Unit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A46A3F-3990-84D3-C61D-299C8D257DE0}"/>
              </a:ext>
            </a:extLst>
          </p:cNvPr>
          <p:cNvSpPr/>
          <p:nvPr/>
        </p:nvSpPr>
        <p:spPr>
          <a:xfrm>
            <a:off x="7346985" y="2478918"/>
            <a:ext cx="956938" cy="648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Juarez Operating Unit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D0CAA-2A2E-41D7-476A-A18030C26F2D}"/>
              </a:ext>
            </a:extLst>
          </p:cNvPr>
          <p:cNvSpPr/>
          <p:nvPr/>
        </p:nvSpPr>
        <p:spPr>
          <a:xfrm>
            <a:off x="5503625" y="287995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Operating unit Revenue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4B3AAB-3C69-15A3-6B15-6FAFD05E4488}"/>
              </a:ext>
            </a:extLst>
          </p:cNvPr>
          <p:cNvSpPr txBox="1"/>
          <p:nvPr/>
        </p:nvSpPr>
        <p:spPr>
          <a:xfrm>
            <a:off x="8690030" y="3735123"/>
            <a:ext cx="215398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% Change Price </a:t>
            </a:r>
          </a:p>
          <a:p>
            <a:pPr algn="ctr"/>
            <a:r>
              <a:rPr lang="en-US" sz="1400" b="1" dirty="0"/>
              <a:t>H1 2023 Vs 2022: XX</a:t>
            </a:r>
            <a:endParaRPr lang="en-IN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166BBD-86E6-6CBE-64C4-170CE57C2FF7}"/>
              </a:ext>
            </a:extLst>
          </p:cNvPr>
          <p:cNvSpPr txBox="1"/>
          <p:nvPr/>
        </p:nvSpPr>
        <p:spPr>
          <a:xfrm>
            <a:off x="8690030" y="4343754"/>
            <a:ext cx="215398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2060"/>
                </a:solidFill>
              </a:rPr>
              <a:t>Impact </a:t>
            </a:r>
            <a:r>
              <a:rPr lang="pt-BR" sz="1400" b="1" dirty="0"/>
              <a:t> </a:t>
            </a:r>
          </a:p>
          <a:p>
            <a:pPr algn="ctr"/>
            <a:r>
              <a:rPr lang="pt-BR" sz="1400" b="1" dirty="0"/>
              <a:t>H2 2023 Vs H1 2023:</a:t>
            </a:r>
            <a:endParaRPr lang="en-IN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DF77B-CE7D-E91F-F0DB-64622D6B40C6}"/>
              </a:ext>
            </a:extLst>
          </p:cNvPr>
          <p:cNvSpPr/>
          <p:nvPr/>
        </p:nvSpPr>
        <p:spPr>
          <a:xfrm>
            <a:off x="64324" y="3283905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 Year by Revenue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75B9AEB-FFC9-B312-8E04-64121809E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89749"/>
              </p:ext>
            </p:extLst>
          </p:nvPr>
        </p:nvGraphicFramePr>
        <p:xfrm>
          <a:off x="8557006" y="159602"/>
          <a:ext cx="3396182" cy="15544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39506">
                  <a:extLst>
                    <a:ext uri="{9D8B030D-6E8A-4147-A177-3AD203B41FA5}">
                      <a16:colId xmlns:a16="http://schemas.microsoft.com/office/drawing/2014/main" val="3987898427"/>
                    </a:ext>
                  </a:extLst>
                </a:gridCol>
                <a:gridCol w="1656676">
                  <a:extLst>
                    <a:ext uri="{9D8B030D-6E8A-4147-A177-3AD203B41FA5}">
                      <a16:colId xmlns:a16="http://schemas.microsoft.com/office/drawing/2014/main" val="2596785913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Business Unit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9427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On- highway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462553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Off- Highway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2501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Prototype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1534807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E2A65906-CAD7-4BB2-160F-6D7456FD98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98" r="24514" b="83463"/>
          <a:stretch/>
        </p:blipFill>
        <p:spPr>
          <a:xfrm>
            <a:off x="10859725" y="2025513"/>
            <a:ext cx="1339143" cy="75118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1660E1E-E736-3948-CC16-258351F0F6C9}"/>
              </a:ext>
            </a:extLst>
          </p:cNvPr>
          <p:cNvSpPr/>
          <p:nvPr/>
        </p:nvSpPr>
        <p:spPr>
          <a:xfrm>
            <a:off x="10897355" y="2042799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Accounts-E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E02DCE-74E9-67C9-94AC-1ECB6D0F542F}"/>
              </a:ext>
            </a:extLst>
          </p:cNvPr>
          <p:cNvSpPr/>
          <p:nvPr/>
        </p:nvSpPr>
        <p:spPr>
          <a:xfrm>
            <a:off x="2234101" y="3296121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WPT by Revenue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6737C9-98C5-6618-A5BC-3FAB9E635CBE}"/>
              </a:ext>
            </a:extLst>
          </p:cNvPr>
          <p:cNvSpPr/>
          <p:nvPr/>
        </p:nvSpPr>
        <p:spPr>
          <a:xfrm>
            <a:off x="430902" y="272799"/>
            <a:ext cx="1233516" cy="229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Revenue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340402-6351-C2BD-8EAF-CCC58426EA1B}"/>
              </a:ext>
            </a:extLst>
          </p:cNvPr>
          <p:cNvSpPr txBox="1"/>
          <p:nvPr/>
        </p:nvSpPr>
        <p:spPr>
          <a:xfrm>
            <a:off x="8618307" y="1870287"/>
            <a:ext cx="215398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Total Order Quantity</a:t>
            </a:r>
          </a:p>
          <a:p>
            <a:pPr algn="ctr"/>
            <a:r>
              <a:rPr lang="en-IN" sz="1400" b="1" dirty="0" err="1"/>
              <a:t>xxxxxx</a:t>
            </a:r>
            <a:endParaRPr lang="en-IN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C37D57-D5C2-6F55-E61B-726F1700DD6E}"/>
              </a:ext>
            </a:extLst>
          </p:cNvPr>
          <p:cNvSpPr txBox="1"/>
          <p:nvPr/>
        </p:nvSpPr>
        <p:spPr>
          <a:xfrm>
            <a:off x="8618307" y="2478918"/>
            <a:ext cx="215398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Average Order Quantity</a:t>
            </a:r>
          </a:p>
          <a:p>
            <a:pPr algn="ctr"/>
            <a:r>
              <a:rPr lang="en-IN" sz="1400" b="1" dirty="0" err="1"/>
              <a:t>xxxx</a:t>
            </a:r>
            <a:endParaRPr lang="en-IN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DBFFB1-C09E-8315-6294-E62978CE50FE}"/>
              </a:ext>
            </a:extLst>
          </p:cNvPr>
          <p:cNvSpPr txBox="1"/>
          <p:nvPr/>
        </p:nvSpPr>
        <p:spPr>
          <a:xfrm>
            <a:off x="8637765" y="3092792"/>
            <a:ext cx="215398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2060"/>
                </a:solidFill>
              </a:rPr>
              <a:t>% Change Price</a:t>
            </a:r>
          </a:p>
          <a:p>
            <a:pPr algn="ctr"/>
            <a:r>
              <a:rPr lang="en-IN" sz="1400" b="1" dirty="0"/>
              <a:t>H2 2023 Vs H1 2023: XX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DECF63-1AAD-3538-0393-3FDF5FCE4C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7" t="55471" r="56472" b="3368"/>
          <a:stretch/>
        </p:blipFill>
        <p:spPr>
          <a:xfrm>
            <a:off x="5810821" y="5125881"/>
            <a:ext cx="2486438" cy="1829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CE8B08-992A-B541-6A72-412556D374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745" t="51524" r="2422" b="3665"/>
          <a:stretch/>
        </p:blipFill>
        <p:spPr>
          <a:xfrm>
            <a:off x="8557006" y="5325088"/>
            <a:ext cx="2333464" cy="1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98551C8-956E-17E7-C229-CAEDDDA79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6" t="9425" r="72065" b="70673"/>
          <a:stretch/>
        </p:blipFill>
        <p:spPr>
          <a:xfrm>
            <a:off x="150049" y="1124514"/>
            <a:ext cx="2007909" cy="1366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9A3FEB-2CF2-09AA-58CB-D13C4FAAA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29" t="9425" r="28504" b="70673"/>
          <a:stretch/>
        </p:blipFill>
        <p:spPr>
          <a:xfrm>
            <a:off x="2157958" y="1142288"/>
            <a:ext cx="2095892" cy="13668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372F87-8742-2FC5-67F6-682970A09114}"/>
              </a:ext>
            </a:extLst>
          </p:cNvPr>
          <p:cNvSpPr/>
          <p:nvPr/>
        </p:nvSpPr>
        <p:spPr>
          <a:xfrm>
            <a:off x="2461011" y="1233511"/>
            <a:ext cx="1233516" cy="229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Gross Margin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06880E-CB1B-B94F-D78F-3BD24ECC2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9" t="16726" r="12220" b="30642"/>
          <a:stretch/>
        </p:blipFill>
        <p:spPr>
          <a:xfrm>
            <a:off x="187849" y="2564394"/>
            <a:ext cx="4061814" cy="1585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59E106-29A6-209C-6167-91ED771A5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29" t="16726" r="12220" b="30642"/>
          <a:stretch/>
        </p:blipFill>
        <p:spPr>
          <a:xfrm>
            <a:off x="187849" y="4128644"/>
            <a:ext cx="4061814" cy="1585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4C7C2F-C4CC-A113-AE9E-2E9A7E17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7" t="38385" r="46501" b="38145"/>
          <a:stretch/>
        </p:blipFill>
        <p:spPr>
          <a:xfrm>
            <a:off x="187849" y="4371975"/>
            <a:ext cx="1225621" cy="1270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78A97D-0DC3-A925-84AA-CA767AB7E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7" t="38385" r="46501" b="38145"/>
          <a:stretch/>
        </p:blipFill>
        <p:spPr>
          <a:xfrm>
            <a:off x="2429022" y="4383979"/>
            <a:ext cx="1160118" cy="12023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02265E-9E4D-3100-5625-9B53200170B9}"/>
              </a:ext>
            </a:extLst>
          </p:cNvPr>
          <p:cNvSpPr/>
          <p:nvPr/>
        </p:nvSpPr>
        <p:spPr>
          <a:xfrm>
            <a:off x="104540" y="2612143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Revenue Breakdown% by Account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23A40-F037-7463-8044-C8900A19973D}"/>
              </a:ext>
            </a:extLst>
          </p:cNvPr>
          <p:cNvSpPr/>
          <p:nvPr/>
        </p:nvSpPr>
        <p:spPr>
          <a:xfrm>
            <a:off x="2271212" y="2657057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Weighted Margin Breakdown% by Account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DF77B-CE7D-E91F-F0DB-64622D6B40C6}"/>
              </a:ext>
            </a:extLst>
          </p:cNvPr>
          <p:cNvSpPr/>
          <p:nvPr/>
        </p:nvSpPr>
        <p:spPr>
          <a:xfrm>
            <a:off x="150049" y="4226880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Model Year by Revenue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E02DCE-74E9-67C9-94AC-1ECB6D0F542F}"/>
              </a:ext>
            </a:extLst>
          </p:cNvPr>
          <p:cNvSpPr/>
          <p:nvPr/>
        </p:nvSpPr>
        <p:spPr>
          <a:xfrm>
            <a:off x="2319826" y="4239096"/>
            <a:ext cx="2083363" cy="319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WPT by Revenue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6737C9-98C5-6618-A5BC-3FAB9E635CBE}"/>
              </a:ext>
            </a:extLst>
          </p:cNvPr>
          <p:cNvSpPr/>
          <p:nvPr/>
        </p:nvSpPr>
        <p:spPr>
          <a:xfrm>
            <a:off x="516627" y="1215774"/>
            <a:ext cx="1233516" cy="229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Revenue-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61432-E73F-ACBD-1B10-D1957A4D3A14}"/>
              </a:ext>
            </a:extLst>
          </p:cNvPr>
          <p:cNvSpPr txBox="1"/>
          <p:nvPr/>
        </p:nvSpPr>
        <p:spPr>
          <a:xfrm>
            <a:off x="419100" y="219075"/>
            <a:ext cx="181505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Revenue= AY1/1000000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B15EAC-54F7-8672-A064-0FB65E1D3449}"/>
              </a:ext>
            </a:extLst>
          </p:cNvPr>
          <p:cNvCxnSpPr>
            <a:cxnSpLocks/>
            <a:stCxn id="3" idx="2"/>
            <a:endCxn id="56" idx="0"/>
          </p:cNvCxnSpPr>
          <p:nvPr/>
        </p:nvCxnSpPr>
        <p:spPr>
          <a:xfrm flipH="1">
            <a:off x="1133385" y="680740"/>
            <a:ext cx="193244" cy="5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F74D56-70FF-A855-FEB1-7996F39C3F24}"/>
              </a:ext>
            </a:extLst>
          </p:cNvPr>
          <p:cNvSpPr txBox="1"/>
          <p:nvPr/>
        </p:nvSpPr>
        <p:spPr>
          <a:xfrm>
            <a:off x="-1917385" y="3326029"/>
            <a:ext cx="183927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PREVIOUS= AU1/1000000</a:t>
            </a:r>
          </a:p>
          <a:p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% CHANGE=(AY1-AU1)/AU1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92C4C-C9C8-E515-3A00-E9712CF4399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-997750" y="2299818"/>
            <a:ext cx="1109399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1FEF4F1-C8BF-123C-412E-61CA7C1F78DB}"/>
              </a:ext>
            </a:extLst>
          </p:cNvPr>
          <p:cNvSpPr txBox="1"/>
          <p:nvPr/>
        </p:nvSpPr>
        <p:spPr>
          <a:xfrm>
            <a:off x="3205903" y="208731"/>
            <a:ext cx="20958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GROSS MARGIN= BE1/1000000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A83A0-EDB1-6A30-73D6-98E4BF8C673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205904" y="670396"/>
            <a:ext cx="959963" cy="47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566E9B-10F6-E4C7-F502-6FB3CEB912DE}"/>
              </a:ext>
            </a:extLst>
          </p:cNvPr>
          <p:cNvSpPr txBox="1"/>
          <p:nvPr/>
        </p:nvSpPr>
        <p:spPr>
          <a:xfrm>
            <a:off x="6098882" y="2162020"/>
            <a:ext cx="1839270" cy="900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PREVIOUS= (BB1)/1000000</a:t>
            </a:r>
          </a:p>
          <a:p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% CHANGE=(BE1-BB1)/BB1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C16BC1-AEA6-5679-4490-174C5A12967F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2743200" y="2382009"/>
            <a:ext cx="3355682" cy="23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4292EF-7BC6-26B4-F016-C2C329DB7E8E}"/>
              </a:ext>
            </a:extLst>
          </p:cNvPr>
          <p:cNvSpPr txBox="1"/>
          <p:nvPr/>
        </p:nvSpPr>
        <p:spPr>
          <a:xfrm>
            <a:off x="6251282" y="3819370"/>
            <a:ext cx="183927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Revenue Breakdown% by Account USING COLUMN E &amp; AY</a:t>
            </a:r>
          </a:p>
          <a:p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42987C-EE50-B619-6CAE-3E3FA05F739A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1321926" y="3531058"/>
            <a:ext cx="4929356" cy="65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5A9E4B-73C3-E517-B2EB-5C3550A50F87}"/>
              </a:ext>
            </a:extLst>
          </p:cNvPr>
          <p:cNvSpPr txBox="1"/>
          <p:nvPr/>
        </p:nvSpPr>
        <p:spPr>
          <a:xfrm>
            <a:off x="9001153" y="3099002"/>
            <a:ext cx="1839270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Weighted Margin Breakdown% by Account using column BU &amp; BX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6042237-D74D-5ADB-FAFB-C5FAB711AA17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3589140" y="3387543"/>
            <a:ext cx="5412013" cy="10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2E288F5-4762-1E90-AC3C-677656B51987}"/>
              </a:ext>
            </a:extLst>
          </p:cNvPr>
          <p:cNvSpPr txBox="1"/>
          <p:nvPr/>
        </p:nvSpPr>
        <p:spPr>
          <a:xfrm>
            <a:off x="6403682" y="5429095"/>
            <a:ext cx="1839270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Model Year by Revenue USING COLUMN X &amp; AY</a:t>
            </a:r>
          </a:p>
          <a:p>
            <a:endParaRPr lang="en-IN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3D6084-A95D-FF74-CEA3-6604F15F45DE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1474326" y="5140783"/>
            <a:ext cx="4929356" cy="57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9E32E44-56F5-8EC9-DD29-EB90BBD3AFF7}"/>
              </a:ext>
            </a:extLst>
          </p:cNvPr>
          <p:cNvSpPr txBox="1"/>
          <p:nvPr/>
        </p:nvSpPr>
        <p:spPr>
          <a:xfrm>
            <a:off x="9051632" y="4695670"/>
            <a:ext cx="1839270" cy="577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WPT by Revenue USING COLUMN W &amp; AY</a:t>
            </a:r>
          </a:p>
          <a:p>
            <a:endParaRPr lang="en-IN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0674E9B-660A-BBF9-E3C8-12D5215C4709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3205903" y="4925010"/>
            <a:ext cx="5845729" cy="5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5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4AFEB2-7AA6-2A27-ED94-D8220793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3557"/>
            <a:ext cx="3104210" cy="1924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29C055-6505-FF87-9D53-BB4124212FD2}"/>
              </a:ext>
            </a:extLst>
          </p:cNvPr>
          <p:cNvSpPr txBox="1"/>
          <p:nvPr/>
        </p:nvSpPr>
        <p:spPr>
          <a:xfrm>
            <a:off x="1" y="5015060"/>
            <a:ext cx="177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Last year revenue with current year revenue month wise on bar. Margins on line 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970CF-9E20-2F74-0D1F-1B39B61F50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2" t="41687" r="7478" b="36990"/>
          <a:stretch/>
        </p:blipFill>
        <p:spPr>
          <a:xfrm>
            <a:off x="6096000" y="4829961"/>
            <a:ext cx="2617860" cy="14422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658C6E-EF52-DFC5-683E-A81FB9690EBC}"/>
              </a:ext>
            </a:extLst>
          </p:cNvPr>
          <p:cNvSpPr/>
          <p:nvPr/>
        </p:nvSpPr>
        <p:spPr>
          <a:xfrm>
            <a:off x="6115117" y="4466832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Account Profitability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6AE3B-84B8-0C82-DBB9-FDBC530FDAB3}"/>
              </a:ext>
            </a:extLst>
          </p:cNvPr>
          <p:cNvSpPr txBox="1"/>
          <p:nvPr/>
        </p:nvSpPr>
        <p:spPr>
          <a:xfrm>
            <a:off x="2288882" y="1714345"/>
            <a:ext cx="1839270" cy="106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AV &amp; AY FOR REVENUE BARS</a:t>
            </a:r>
          </a:p>
          <a:p>
            <a:endParaRPr lang="en-IN" dirty="0"/>
          </a:p>
          <a:p>
            <a:r>
              <a:rPr lang="en-IN" dirty="0"/>
              <a:t>COLUMN BA &amp; BE FOR LINE CHART</a:t>
            </a:r>
          </a:p>
          <a:p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91575F-5C51-D5AE-7218-A676A29901C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666875" y="2776174"/>
            <a:ext cx="1541642" cy="246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88969-5D45-3124-EC65-785F50E8621B}"/>
              </a:ext>
            </a:extLst>
          </p:cNvPr>
          <p:cNvSpPr txBox="1"/>
          <p:nvPr/>
        </p:nvSpPr>
        <p:spPr>
          <a:xfrm>
            <a:off x="8118182" y="1704820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E &amp; BE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0279D8-56BF-A3EB-7C34-C83D0D0220C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96175" y="1958736"/>
            <a:ext cx="1541642" cy="327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1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EFC842E-7F26-CA1A-7C49-94DF49FAE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13" t="20262" r="3166" b="61825"/>
          <a:stretch/>
        </p:blipFill>
        <p:spPr>
          <a:xfrm>
            <a:off x="4415702" y="3282228"/>
            <a:ext cx="4059768" cy="13610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0FC1EB-0D42-2E0D-27CA-157F4DCD2239}"/>
              </a:ext>
            </a:extLst>
          </p:cNvPr>
          <p:cNvSpPr/>
          <p:nvPr/>
        </p:nvSpPr>
        <p:spPr>
          <a:xfrm>
            <a:off x="3259086" y="4792036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Top 10 Customers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F9719-401E-4EC4-661D-E65D7B3F25E0}"/>
              </a:ext>
            </a:extLst>
          </p:cNvPr>
          <p:cNvSpPr/>
          <p:nvPr/>
        </p:nvSpPr>
        <p:spPr>
          <a:xfrm>
            <a:off x="8404033" y="4958678"/>
            <a:ext cx="2486437" cy="268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Top 10 Item numbers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CABE2DF-58C3-6B5D-C25E-183B86C37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33" t="10012" r="1596" b="49438"/>
          <a:stretch/>
        </p:blipFill>
        <p:spPr>
          <a:xfrm>
            <a:off x="4296516" y="159602"/>
            <a:ext cx="4101572" cy="298625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5B54838-5C2C-B020-C425-A65B24F957FB}"/>
              </a:ext>
            </a:extLst>
          </p:cNvPr>
          <p:cNvSpPr/>
          <p:nvPr/>
        </p:nvSpPr>
        <p:spPr>
          <a:xfrm>
            <a:off x="5196718" y="1688603"/>
            <a:ext cx="822057" cy="6738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US Operating Unit </a:t>
            </a:r>
            <a:r>
              <a:rPr lang="en-IN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CD03C-93B1-A5CA-291B-55B6795F8AE1}"/>
              </a:ext>
            </a:extLst>
          </p:cNvPr>
          <p:cNvSpPr/>
          <p:nvPr/>
        </p:nvSpPr>
        <p:spPr>
          <a:xfrm>
            <a:off x="7526082" y="533159"/>
            <a:ext cx="836889" cy="605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UK OPERATING UNIT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679D6-94CD-520F-1578-CBE040E023CF}"/>
              </a:ext>
            </a:extLst>
          </p:cNvPr>
          <p:cNvSpPr/>
          <p:nvPr/>
        </p:nvSpPr>
        <p:spPr>
          <a:xfrm>
            <a:off x="4338561" y="2747108"/>
            <a:ext cx="823628" cy="779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CES Germany Operating Unit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A46A3F-3990-84D3-C61D-299C8D257DE0}"/>
              </a:ext>
            </a:extLst>
          </p:cNvPr>
          <p:cNvSpPr/>
          <p:nvPr/>
        </p:nvSpPr>
        <p:spPr>
          <a:xfrm>
            <a:off x="7346985" y="2478918"/>
            <a:ext cx="956938" cy="6484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CES Juarez Operating Unit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6D0CAA-2A2E-41D7-476A-A18030C26F2D}"/>
              </a:ext>
            </a:extLst>
          </p:cNvPr>
          <p:cNvSpPr/>
          <p:nvPr/>
        </p:nvSpPr>
        <p:spPr>
          <a:xfrm>
            <a:off x="5503625" y="287995"/>
            <a:ext cx="2617860" cy="192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Operating unit Revenue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DECF63-1AAD-3538-0393-3FDF5FCE4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55471" r="56472" b="3368"/>
          <a:stretch/>
        </p:blipFill>
        <p:spPr>
          <a:xfrm>
            <a:off x="3259086" y="4958678"/>
            <a:ext cx="2486438" cy="1829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2CE8B08-992A-B541-6A72-412556D37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45" t="51524" r="2422" b="3665"/>
          <a:stretch/>
        </p:blipFill>
        <p:spPr>
          <a:xfrm>
            <a:off x="8557006" y="5325088"/>
            <a:ext cx="2333464" cy="1488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859711-9123-FD41-0769-A1418B827E93}"/>
              </a:ext>
            </a:extLst>
          </p:cNvPr>
          <p:cNvSpPr txBox="1"/>
          <p:nvPr/>
        </p:nvSpPr>
        <p:spPr>
          <a:xfrm>
            <a:off x="9740631" y="666595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A &amp; AY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36694F-1FAC-B4BB-6FB1-D9C52A1FE01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303923" y="920511"/>
            <a:ext cx="2356343" cy="105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F97E33-206C-DB22-BE7B-5EC6389F6381}"/>
              </a:ext>
            </a:extLst>
          </p:cNvPr>
          <p:cNvSpPr txBox="1"/>
          <p:nvPr/>
        </p:nvSpPr>
        <p:spPr>
          <a:xfrm>
            <a:off x="9759681" y="2400145"/>
            <a:ext cx="1839270" cy="41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AZ, BA, BE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84E775-D8F0-9C20-0996-888FBFB625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322973" y="2815643"/>
            <a:ext cx="2356343" cy="88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2C759E-47F4-1057-265E-8B26A6645EE2}"/>
              </a:ext>
            </a:extLst>
          </p:cNvPr>
          <p:cNvSpPr txBox="1"/>
          <p:nvPr/>
        </p:nvSpPr>
        <p:spPr>
          <a:xfrm>
            <a:off x="1608174" y="2435875"/>
            <a:ext cx="1839270" cy="900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F &amp; AO &amp; AY &amp; BE</a:t>
            </a:r>
          </a:p>
          <a:p>
            <a:endParaRPr lang="en-IN" dirty="0"/>
          </a:p>
          <a:p>
            <a:r>
              <a:rPr lang="en-IN" dirty="0"/>
              <a:t>CALCULATE PROFIT MARGIN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CDA040-EEA2-36DE-A7D9-44BF8F670B3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27809" y="3336121"/>
            <a:ext cx="1148841" cy="14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6E55BB-2714-195A-1D96-726364A7BE4F}"/>
              </a:ext>
            </a:extLst>
          </p:cNvPr>
          <p:cNvSpPr txBox="1"/>
          <p:nvPr/>
        </p:nvSpPr>
        <p:spPr>
          <a:xfrm>
            <a:off x="9759681" y="3309572"/>
            <a:ext cx="1839270" cy="900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V &amp; AY &amp; BE</a:t>
            </a:r>
          </a:p>
          <a:p>
            <a:endParaRPr lang="en-IN" dirty="0"/>
          </a:p>
          <a:p>
            <a:r>
              <a:rPr lang="en-IN" dirty="0"/>
              <a:t>CALCULATE PROFIT MARGIN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5B8394-5A1B-0E62-07DE-1826698C95A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439400" y="4209818"/>
            <a:ext cx="239916" cy="125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6DA803B-1AB0-112C-F614-7D58A8795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29" r="1264" b="83463"/>
          <a:stretch/>
        </p:blipFill>
        <p:spPr>
          <a:xfrm>
            <a:off x="10904873" y="2768927"/>
            <a:ext cx="1339143" cy="8241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0050F2-6648-E06D-677E-6E4B40AA4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8" r="72274" b="83463"/>
          <a:stretch/>
        </p:blipFill>
        <p:spPr>
          <a:xfrm>
            <a:off x="10947032" y="6017810"/>
            <a:ext cx="1339143" cy="7859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FDFFEF-798F-B311-8AB1-D94ADE2CA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21" r="48418" b="83463"/>
          <a:stretch/>
        </p:blipFill>
        <p:spPr>
          <a:xfrm>
            <a:off x="10923689" y="4443724"/>
            <a:ext cx="1320328" cy="7610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4D27CE6-7837-7839-6941-4462A088C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8" r="60235" b="83463"/>
          <a:stretch/>
        </p:blipFill>
        <p:spPr>
          <a:xfrm>
            <a:off x="10942504" y="5248453"/>
            <a:ext cx="1301513" cy="7300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F8A6D5-77FB-0B9A-2DBB-C8925C36E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8" r="24514" b="83463"/>
          <a:stretch/>
        </p:blipFill>
        <p:spPr>
          <a:xfrm>
            <a:off x="10904874" y="3626264"/>
            <a:ext cx="1339143" cy="7511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C9D1952-620A-B403-5661-6DDDD6478D6B}"/>
              </a:ext>
            </a:extLst>
          </p:cNvPr>
          <p:cNvSpPr/>
          <p:nvPr/>
        </p:nvSpPr>
        <p:spPr>
          <a:xfrm>
            <a:off x="10942505" y="2798555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Quarters-Q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6C43F3-4E9B-8443-5EC6-74713AF3EEAB}"/>
              </a:ext>
            </a:extLst>
          </p:cNvPr>
          <p:cNvSpPr/>
          <p:nvPr/>
        </p:nvSpPr>
        <p:spPr>
          <a:xfrm>
            <a:off x="10942504" y="3643550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Customers-F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2898C-5422-CD8F-A11C-5063AABD9C8E}"/>
              </a:ext>
            </a:extLst>
          </p:cNvPr>
          <p:cNvSpPr/>
          <p:nvPr/>
        </p:nvSpPr>
        <p:spPr>
          <a:xfrm>
            <a:off x="10942504" y="4427870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Pricelists-AC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1AA958-5F52-09FF-AFF8-BDE66CEA342A}"/>
              </a:ext>
            </a:extLst>
          </p:cNvPr>
          <p:cNvSpPr/>
          <p:nvPr/>
        </p:nvSpPr>
        <p:spPr>
          <a:xfrm>
            <a:off x="10965847" y="5245148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Sales Manager-I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169B4-3FA1-9DDC-2349-BF0AA8BE0D4C}"/>
              </a:ext>
            </a:extLst>
          </p:cNvPr>
          <p:cNvSpPr/>
          <p:nvPr/>
        </p:nvSpPr>
        <p:spPr>
          <a:xfrm>
            <a:off x="10965847" y="6038293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Model Series-X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4B3AAB-3C69-15A3-6B15-6FAFD05E4488}"/>
              </a:ext>
            </a:extLst>
          </p:cNvPr>
          <p:cNvSpPr txBox="1"/>
          <p:nvPr/>
        </p:nvSpPr>
        <p:spPr>
          <a:xfrm>
            <a:off x="3127429" y="4025391"/>
            <a:ext cx="358769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% Change Price </a:t>
            </a:r>
          </a:p>
          <a:p>
            <a:pPr algn="ctr"/>
            <a:r>
              <a:rPr lang="en-US" sz="1400" b="1" dirty="0"/>
              <a:t>H1 2023 Vs 2022: XX</a:t>
            </a:r>
            <a:endParaRPr lang="en-IN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166BBD-86E6-6CBE-64C4-170CE57C2FF7}"/>
              </a:ext>
            </a:extLst>
          </p:cNvPr>
          <p:cNvSpPr txBox="1"/>
          <p:nvPr/>
        </p:nvSpPr>
        <p:spPr>
          <a:xfrm>
            <a:off x="3127430" y="4634022"/>
            <a:ext cx="3587694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002060"/>
                </a:solidFill>
              </a:rPr>
              <a:t>Impact </a:t>
            </a:r>
            <a:r>
              <a:rPr lang="pt-BR" sz="1400" b="1" dirty="0"/>
              <a:t> </a:t>
            </a:r>
          </a:p>
          <a:p>
            <a:pPr algn="ctr"/>
            <a:r>
              <a:rPr lang="pt-BR" sz="1400" b="1" dirty="0"/>
              <a:t>H2 2023 Vs H1 2023:</a:t>
            </a:r>
            <a:endParaRPr lang="en-IN" sz="1400" b="1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75B9AEB-FFC9-B312-8E04-64121809E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336256"/>
              </p:ext>
            </p:extLst>
          </p:nvPr>
        </p:nvGraphicFramePr>
        <p:xfrm>
          <a:off x="5623306" y="273902"/>
          <a:ext cx="3396182" cy="15544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39506">
                  <a:extLst>
                    <a:ext uri="{9D8B030D-6E8A-4147-A177-3AD203B41FA5}">
                      <a16:colId xmlns:a16="http://schemas.microsoft.com/office/drawing/2014/main" val="3987898427"/>
                    </a:ext>
                  </a:extLst>
                </a:gridCol>
                <a:gridCol w="1656676">
                  <a:extLst>
                    <a:ext uri="{9D8B030D-6E8A-4147-A177-3AD203B41FA5}">
                      <a16:colId xmlns:a16="http://schemas.microsoft.com/office/drawing/2014/main" val="2596785913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Business Unit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9427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On- highway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462553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Off- Highway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2501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Prototype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Revenue: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Margin: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1534807"/>
                  </a:ext>
                </a:extLst>
              </a:tr>
            </a:tbl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E2A65906-CAD7-4BB2-160F-6D7456FD9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8" r="24514" b="83463"/>
          <a:stretch/>
        </p:blipFill>
        <p:spPr>
          <a:xfrm>
            <a:off x="10859725" y="2025513"/>
            <a:ext cx="1339143" cy="75118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1660E1E-E736-3948-CC16-258351F0F6C9}"/>
              </a:ext>
            </a:extLst>
          </p:cNvPr>
          <p:cNvSpPr/>
          <p:nvPr/>
        </p:nvSpPr>
        <p:spPr>
          <a:xfrm>
            <a:off x="10897355" y="2042799"/>
            <a:ext cx="1320328" cy="206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Accounts-E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340402-6351-C2BD-8EAF-CCC58426EA1B}"/>
              </a:ext>
            </a:extLst>
          </p:cNvPr>
          <p:cNvSpPr txBox="1"/>
          <p:nvPr/>
        </p:nvSpPr>
        <p:spPr>
          <a:xfrm>
            <a:off x="3055706" y="2160555"/>
            <a:ext cx="3396181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Total Order Quantity</a:t>
            </a:r>
          </a:p>
          <a:p>
            <a:pPr algn="ctr"/>
            <a:r>
              <a:rPr lang="en-IN" sz="1400" b="1" dirty="0" err="1"/>
              <a:t>xxxxxx</a:t>
            </a:r>
            <a:endParaRPr lang="en-IN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C37D57-D5C2-6F55-E61B-726F1700DD6E}"/>
              </a:ext>
            </a:extLst>
          </p:cNvPr>
          <p:cNvSpPr txBox="1"/>
          <p:nvPr/>
        </p:nvSpPr>
        <p:spPr>
          <a:xfrm>
            <a:off x="3055707" y="2769186"/>
            <a:ext cx="3507018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Average Order Quantity</a:t>
            </a:r>
          </a:p>
          <a:p>
            <a:pPr algn="ctr"/>
            <a:r>
              <a:rPr lang="en-IN" sz="1400" b="1" dirty="0" err="1"/>
              <a:t>xxxx</a:t>
            </a:r>
            <a:endParaRPr lang="en-IN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DBFFB1-C09E-8315-6294-E62978CE50FE}"/>
              </a:ext>
            </a:extLst>
          </p:cNvPr>
          <p:cNvSpPr txBox="1"/>
          <p:nvPr/>
        </p:nvSpPr>
        <p:spPr>
          <a:xfrm>
            <a:off x="3075165" y="3383060"/>
            <a:ext cx="363996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2060"/>
                </a:solidFill>
              </a:rPr>
              <a:t>% Change Price</a:t>
            </a:r>
          </a:p>
          <a:p>
            <a:pPr algn="ctr"/>
            <a:r>
              <a:rPr lang="en-IN" sz="1400" b="1" dirty="0"/>
              <a:t>H2 2023 Vs H1 2023: 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CEB6B-3A70-DA03-3EF6-A9CB0DA715C8}"/>
              </a:ext>
            </a:extLst>
          </p:cNvPr>
          <p:cNvSpPr txBox="1"/>
          <p:nvPr/>
        </p:nvSpPr>
        <p:spPr>
          <a:xfrm>
            <a:off x="8102593" y="2522777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AO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FC392A-5D17-C416-333D-3BDFE0E76C3D}"/>
              </a:ext>
            </a:extLst>
          </p:cNvPr>
          <p:cNvCxnSpPr>
            <a:cxnSpLocks/>
          </p:cNvCxnSpPr>
          <p:nvPr/>
        </p:nvCxnSpPr>
        <p:spPr>
          <a:xfrm flipH="1" flipV="1">
            <a:off x="6497035" y="2552700"/>
            <a:ext cx="1627790" cy="9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1BC11A-C1D4-7A3D-0EB8-552DC80D1DB5}"/>
              </a:ext>
            </a:extLst>
          </p:cNvPr>
          <p:cNvSpPr txBox="1"/>
          <p:nvPr/>
        </p:nvSpPr>
        <p:spPr>
          <a:xfrm>
            <a:off x="8102593" y="2903838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COLUMN AO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4B1E1F-7ED7-27CA-A754-2C34C52CC39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562725" y="2895804"/>
            <a:ext cx="1539868" cy="13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5A3BA0-531F-A551-B9D9-6A2696B3C506}"/>
              </a:ext>
            </a:extLst>
          </p:cNvPr>
          <p:cNvSpPr txBox="1"/>
          <p:nvPr/>
        </p:nvSpPr>
        <p:spPr>
          <a:xfrm>
            <a:off x="8131168" y="3408663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CELL BL1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42716-EED8-A634-AF3F-B02292419317}"/>
              </a:ext>
            </a:extLst>
          </p:cNvPr>
          <p:cNvCxnSpPr>
            <a:cxnSpLocks/>
            <a:stCxn id="23" idx="1"/>
            <a:endCxn id="61" idx="3"/>
          </p:cNvCxnSpPr>
          <p:nvPr/>
        </p:nvCxnSpPr>
        <p:spPr>
          <a:xfrm flipH="1">
            <a:off x="6715125" y="3535621"/>
            <a:ext cx="1416043" cy="10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B3661A5-7EB3-7524-002B-4CF315000F4C}"/>
              </a:ext>
            </a:extLst>
          </p:cNvPr>
          <p:cNvSpPr txBox="1"/>
          <p:nvPr/>
        </p:nvSpPr>
        <p:spPr>
          <a:xfrm>
            <a:off x="8159743" y="3780138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CELL BM1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745303-DFF7-6ABD-FA9A-6EB8DF6FB298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>
            <a:off x="6715124" y="3907096"/>
            <a:ext cx="1444619" cy="37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428CE98-EFCF-6516-CD8E-088F1F8F0BB0}"/>
              </a:ext>
            </a:extLst>
          </p:cNvPr>
          <p:cNvSpPr txBox="1"/>
          <p:nvPr/>
        </p:nvSpPr>
        <p:spPr>
          <a:xfrm>
            <a:off x="8178793" y="4275438"/>
            <a:ext cx="183927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USING CELL BN1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682EDC-C9F8-E4B0-D4C8-40714408A22F}"/>
              </a:ext>
            </a:extLst>
          </p:cNvPr>
          <p:cNvCxnSpPr>
            <a:cxnSpLocks/>
            <a:stCxn id="58" idx="1"/>
            <a:endCxn id="48" idx="3"/>
          </p:cNvCxnSpPr>
          <p:nvPr/>
        </p:nvCxnSpPr>
        <p:spPr>
          <a:xfrm flipH="1">
            <a:off x="6715124" y="4402396"/>
            <a:ext cx="1463669" cy="49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2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392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Nupur Singh</dc:creator>
  <cp:lastModifiedBy>Nupur Singh</cp:lastModifiedBy>
  <cp:revision>36</cp:revision>
  <dcterms:created xsi:type="dcterms:W3CDTF">2023-02-10T19:01:18Z</dcterms:created>
  <dcterms:modified xsi:type="dcterms:W3CDTF">2023-02-12T14:47:56Z</dcterms:modified>
</cp:coreProperties>
</file>