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5"/>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ＭＳ Ｐゴシック" charset="-128"/>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ＭＳ Ｐゴシック" charset="-128"/>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ＭＳ Ｐゴシック" charset="-128"/>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ＭＳ Ｐゴシック" charset="-128"/>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ＭＳ Ｐゴシック" charset="-128"/>
        <a:cs typeface="+mn-cs"/>
      </a:defRPr>
    </a:lvl5pPr>
    <a:lvl6pPr marL="2286000" algn="l" defTabSz="914400" rtl="0" eaLnBrk="1" latinLnBrk="0" hangingPunct="1">
      <a:defRPr sz="2400" kern="1200">
        <a:solidFill>
          <a:schemeClr val="bg1"/>
        </a:solidFill>
        <a:latin typeface="Times New Roman" pitchFamily="16" charset="0"/>
        <a:ea typeface="ＭＳ Ｐゴシック" charset="-128"/>
        <a:cs typeface="+mn-cs"/>
      </a:defRPr>
    </a:lvl6pPr>
    <a:lvl7pPr marL="2743200" algn="l" defTabSz="914400" rtl="0" eaLnBrk="1" latinLnBrk="0" hangingPunct="1">
      <a:defRPr sz="2400" kern="1200">
        <a:solidFill>
          <a:schemeClr val="bg1"/>
        </a:solidFill>
        <a:latin typeface="Times New Roman" pitchFamily="16" charset="0"/>
        <a:ea typeface="ＭＳ Ｐゴシック" charset="-128"/>
        <a:cs typeface="+mn-cs"/>
      </a:defRPr>
    </a:lvl7pPr>
    <a:lvl8pPr marL="3200400" algn="l" defTabSz="914400" rtl="0" eaLnBrk="1" latinLnBrk="0" hangingPunct="1">
      <a:defRPr sz="2400" kern="1200">
        <a:solidFill>
          <a:schemeClr val="bg1"/>
        </a:solidFill>
        <a:latin typeface="Times New Roman" pitchFamily="16" charset="0"/>
        <a:ea typeface="ＭＳ Ｐゴシック" charset="-128"/>
        <a:cs typeface="+mn-cs"/>
      </a:defRPr>
    </a:lvl8pPr>
    <a:lvl9pPr marL="3657600" algn="l" defTabSz="914400" rtl="0" eaLnBrk="1" latinLnBrk="0" hangingPunct="1">
      <a:defRPr sz="2400" kern="1200">
        <a:solidFill>
          <a:schemeClr val="bg1"/>
        </a:solidFill>
        <a:latin typeface="Times New Roman" pitchFamily="16"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oleObject" Target="file:///C:\Users\shuichi\Desktop\&#20986;&#39000;&#20214;&#25968;&#25512;&#31227;&#65306;&#25216;&#34899;&#35201;&#32032;&#21029;.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shuichi\Desktop\aaaa\JapanesePatentAnalysis\submissions2\&#20986;&#39000;&#20214;&#25968;&#25512;&#31227;&#65306;&#20027;&#35201;&#20986;&#39000;&#20225;&#26989;.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huichi\Desktop\aaaa\JapanesePatentAnalysis\submissions2\&#12497;&#12486;&#12531;&#12488;&#12510;&#12483;&#1250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depthPercent val="440"/>
      <c:rAngAx val="1"/>
    </c:view3D>
    <c:floor>
      <c:thickness val="0"/>
    </c:floor>
    <c:sideWall>
      <c:thickness val="0"/>
    </c:sideWall>
    <c:backWall>
      <c:thickness val="0"/>
    </c:backWall>
    <c:plotArea>
      <c:layout/>
      <c:bar3DChart>
        <c:barDir val="col"/>
        <c:grouping val="standard"/>
        <c:varyColors val="0"/>
        <c:ser>
          <c:idx val="2"/>
          <c:order val="0"/>
          <c:tx>
            <c:strRef>
              <c:f>'出願件数推移：技術要素別'!$C$1</c:f>
              <c:strCache>
                <c:ptCount val="1"/>
                <c:pt idx="0">
                  <c:v>イメージデータ処理</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'出願件数推移：技術要素別'!$C$2:$C$12</c:f>
              <c:numCache>
                <c:formatCode>General</c:formatCode>
                <c:ptCount val="11"/>
                <c:pt idx="0">
                  <c:v>0</c:v>
                </c:pt>
                <c:pt idx="1">
                  <c:v>0</c:v>
                </c:pt>
                <c:pt idx="2">
                  <c:v>1</c:v>
                </c:pt>
                <c:pt idx="3">
                  <c:v>0</c:v>
                </c:pt>
                <c:pt idx="4">
                  <c:v>0</c:v>
                </c:pt>
                <c:pt idx="5">
                  <c:v>1</c:v>
                </c:pt>
                <c:pt idx="6">
                  <c:v>1</c:v>
                </c:pt>
                <c:pt idx="7">
                  <c:v>0</c:v>
                </c:pt>
                <c:pt idx="8">
                  <c:v>2</c:v>
                </c:pt>
                <c:pt idx="9">
                  <c:v>3</c:v>
                </c:pt>
                <c:pt idx="10">
                  <c:v>2</c:v>
                </c:pt>
              </c:numCache>
            </c:numRef>
          </c:val>
        </c:ser>
        <c:ser>
          <c:idx val="3"/>
          <c:order val="1"/>
          <c:tx>
            <c:strRef>
              <c:f>'出願件数推移：技術要素別'!$D$1</c:f>
              <c:strCache>
                <c:ptCount val="1"/>
                <c:pt idx="0">
                  <c:v>商用特化型データ処理システム</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'出願件数推移：技術要素別'!$D$2:$D$12</c:f>
              <c:numCache>
                <c:formatCode>General</c:formatCode>
                <c:ptCount val="11"/>
                <c:pt idx="0">
                  <c:v>0</c:v>
                </c:pt>
                <c:pt idx="1">
                  <c:v>0</c:v>
                </c:pt>
                <c:pt idx="2">
                  <c:v>0</c:v>
                </c:pt>
                <c:pt idx="3">
                  <c:v>1</c:v>
                </c:pt>
                <c:pt idx="4">
                  <c:v>0</c:v>
                </c:pt>
                <c:pt idx="5">
                  <c:v>0</c:v>
                </c:pt>
                <c:pt idx="6">
                  <c:v>0</c:v>
                </c:pt>
                <c:pt idx="7">
                  <c:v>2</c:v>
                </c:pt>
                <c:pt idx="8">
                  <c:v>4</c:v>
                </c:pt>
                <c:pt idx="9">
                  <c:v>2</c:v>
                </c:pt>
                <c:pt idx="10">
                  <c:v>2</c:v>
                </c:pt>
              </c:numCache>
            </c:numRef>
          </c:val>
        </c:ser>
        <c:ser>
          <c:idx val="4"/>
          <c:order val="2"/>
          <c:tx>
            <c:strRef>
              <c:f>'出願件数推移：技術要素別'!$E$1</c:f>
              <c:strCache>
                <c:ptCount val="1"/>
                <c:pt idx="0">
                  <c:v>材料の調査</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'出願件数推移：技術要素別'!$E$2:$E$12</c:f>
              <c:numCache>
                <c:formatCode>General</c:formatCode>
                <c:ptCount val="11"/>
                <c:pt idx="0">
                  <c:v>0</c:v>
                </c:pt>
                <c:pt idx="1">
                  <c:v>0</c:v>
                </c:pt>
                <c:pt idx="2">
                  <c:v>1</c:v>
                </c:pt>
                <c:pt idx="3">
                  <c:v>1</c:v>
                </c:pt>
                <c:pt idx="4">
                  <c:v>1</c:v>
                </c:pt>
                <c:pt idx="5">
                  <c:v>0</c:v>
                </c:pt>
                <c:pt idx="6">
                  <c:v>0</c:v>
                </c:pt>
                <c:pt idx="7">
                  <c:v>1</c:v>
                </c:pt>
                <c:pt idx="8">
                  <c:v>1</c:v>
                </c:pt>
                <c:pt idx="9">
                  <c:v>2</c:v>
                </c:pt>
                <c:pt idx="10">
                  <c:v>1</c:v>
                </c:pt>
              </c:numCache>
            </c:numRef>
          </c:val>
        </c:ser>
        <c:ser>
          <c:idx val="5"/>
          <c:order val="3"/>
          <c:tx>
            <c:strRef>
              <c:f>'出願件数推移：技術要素別'!$F$1</c:f>
              <c:strCache>
                <c:ptCount val="1"/>
                <c:pt idx="0">
                  <c:v>ヘルスケアインフォマティクス</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'出願件数推移：技術要素別'!$F$2:$F$12</c:f>
              <c:numCache>
                <c:formatCode>General</c:formatCode>
                <c:ptCount val="11"/>
                <c:pt idx="0">
                  <c:v>0</c:v>
                </c:pt>
                <c:pt idx="1">
                  <c:v>0</c:v>
                </c:pt>
                <c:pt idx="2">
                  <c:v>0</c:v>
                </c:pt>
                <c:pt idx="3">
                  <c:v>0</c:v>
                </c:pt>
                <c:pt idx="4">
                  <c:v>0</c:v>
                </c:pt>
                <c:pt idx="5">
                  <c:v>0</c:v>
                </c:pt>
                <c:pt idx="6">
                  <c:v>0</c:v>
                </c:pt>
                <c:pt idx="7">
                  <c:v>1</c:v>
                </c:pt>
                <c:pt idx="8">
                  <c:v>1</c:v>
                </c:pt>
                <c:pt idx="9">
                  <c:v>2</c:v>
                </c:pt>
                <c:pt idx="10">
                  <c:v>1</c:v>
                </c:pt>
              </c:numCache>
            </c:numRef>
          </c:val>
        </c:ser>
        <c:ser>
          <c:idx val="6"/>
          <c:order val="4"/>
          <c:tx>
            <c:strRef>
              <c:f>'出願件数推移：技術要素別'!$G$1</c:f>
              <c:strCache>
                <c:ptCount val="1"/>
                <c:pt idx="0">
                  <c:v>電気的デジタルデータ処理</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'出願件数推移：技術要素別'!$G$2:$G$12</c:f>
              <c:numCache>
                <c:formatCode>General</c:formatCode>
                <c:ptCount val="11"/>
                <c:pt idx="0">
                  <c:v>0</c:v>
                </c:pt>
                <c:pt idx="1">
                  <c:v>0</c:v>
                </c:pt>
                <c:pt idx="2">
                  <c:v>1</c:v>
                </c:pt>
                <c:pt idx="3">
                  <c:v>1</c:v>
                </c:pt>
                <c:pt idx="4">
                  <c:v>0</c:v>
                </c:pt>
                <c:pt idx="5">
                  <c:v>0</c:v>
                </c:pt>
                <c:pt idx="6">
                  <c:v>1</c:v>
                </c:pt>
                <c:pt idx="7">
                  <c:v>0</c:v>
                </c:pt>
                <c:pt idx="8">
                  <c:v>0</c:v>
                </c:pt>
                <c:pt idx="9">
                  <c:v>0</c:v>
                </c:pt>
                <c:pt idx="10">
                  <c:v>0</c:v>
                </c:pt>
              </c:numCache>
            </c:numRef>
          </c:val>
        </c:ser>
        <c:ser>
          <c:idx val="7"/>
          <c:order val="5"/>
          <c:tx>
            <c:strRef>
              <c:f>'出願件数推移：技術要素別'!$H$1</c:f>
              <c:strCache>
                <c:ptCount val="1"/>
                <c:pt idx="0">
                  <c:v>特定の計算モデルに基づくコンピュータ・システム</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'出願件数推移：技術要素別'!$H$2:$H$12</c:f>
              <c:numCache>
                <c:formatCode>General</c:formatCode>
                <c:ptCount val="11"/>
                <c:pt idx="0">
                  <c:v>0</c:v>
                </c:pt>
                <c:pt idx="1">
                  <c:v>0</c:v>
                </c:pt>
                <c:pt idx="2">
                  <c:v>0</c:v>
                </c:pt>
                <c:pt idx="3">
                  <c:v>0</c:v>
                </c:pt>
                <c:pt idx="4">
                  <c:v>0</c:v>
                </c:pt>
                <c:pt idx="5">
                  <c:v>0</c:v>
                </c:pt>
                <c:pt idx="6">
                  <c:v>0</c:v>
                </c:pt>
                <c:pt idx="7">
                  <c:v>0</c:v>
                </c:pt>
                <c:pt idx="8">
                  <c:v>0</c:v>
                </c:pt>
                <c:pt idx="9">
                  <c:v>0</c:v>
                </c:pt>
                <c:pt idx="10">
                  <c:v>1</c:v>
                </c:pt>
              </c:numCache>
            </c:numRef>
          </c:val>
        </c:ser>
        <c:ser>
          <c:idx val="8"/>
          <c:order val="6"/>
          <c:tx>
            <c:strRef>
              <c:f>'出願件数推移：技術要素別'!$I$1</c:f>
              <c:strCache>
                <c:ptCount val="1"/>
                <c:pt idx="0">
                  <c:v>光学要素，光学系，または光学装置</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'出願件数推移：技術要素別'!$I$2:$I$12</c:f>
              <c:numCache>
                <c:formatCode>General</c:formatCode>
                <c:ptCount val="11"/>
                <c:pt idx="0">
                  <c:v>0</c:v>
                </c:pt>
                <c:pt idx="1">
                  <c:v>0</c:v>
                </c:pt>
                <c:pt idx="2">
                  <c:v>0</c:v>
                </c:pt>
                <c:pt idx="3">
                  <c:v>0</c:v>
                </c:pt>
                <c:pt idx="4">
                  <c:v>0</c:v>
                </c:pt>
                <c:pt idx="5">
                  <c:v>0</c:v>
                </c:pt>
                <c:pt idx="6">
                  <c:v>0</c:v>
                </c:pt>
                <c:pt idx="7">
                  <c:v>0</c:v>
                </c:pt>
                <c:pt idx="8">
                  <c:v>0</c:v>
                </c:pt>
                <c:pt idx="9">
                  <c:v>2</c:v>
                </c:pt>
                <c:pt idx="10">
                  <c:v>0</c:v>
                </c:pt>
              </c:numCache>
            </c:numRef>
          </c:val>
        </c:ser>
        <c:ser>
          <c:idx val="9"/>
          <c:order val="7"/>
          <c:tx>
            <c:strRef>
              <c:f>'出願件数推移：技術要素別'!$J$1</c:f>
              <c:strCache>
                <c:ptCount val="1"/>
                <c:pt idx="0">
                  <c:v>酵素 微生物を含む測定 試験方法</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'出願件数推移：技術要素別'!$J$2:$J$12</c:f>
              <c:numCache>
                <c:formatCode>General</c:formatCode>
                <c:ptCount val="11"/>
                <c:pt idx="0">
                  <c:v>0</c:v>
                </c:pt>
                <c:pt idx="1">
                  <c:v>0</c:v>
                </c:pt>
                <c:pt idx="2">
                  <c:v>0</c:v>
                </c:pt>
                <c:pt idx="3">
                  <c:v>0</c:v>
                </c:pt>
                <c:pt idx="4">
                  <c:v>0</c:v>
                </c:pt>
                <c:pt idx="5">
                  <c:v>0</c:v>
                </c:pt>
                <c:pt idx="6">
                  <c:v>0</c:v>
                </c:pt>
                <c:pt idx="7">
                  <c:v>0</c:v>
                </c:pt>
                <c:pt idx="8">
                  <c:v>0</c:v>
                </c:pt>
                <c:pt idx="9">
                  <c:v>1</c:v>
                </c:pt>
                <c:pt idx="10">
                  <c:v>1</c:v>
                </c:pt>
              </c:numCache>
            </c:numRef>
          </c:val>
        </c:ser>
        <c:ser>
          <c:idx val="10"/>
          <c:order val="8"/>
          <c:tx>
            <c:strRef>
              <c:f>'出願件数推移：技術要素別'!$K$1</c:f>
              <c:strCache>
                <c:ptCount val="1"/>
                <c:pt idx="0">
                  <c:v>エレクトログラフィー</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'出願件数推移：技術要素別'!$K$2:$K$12</c:f>
              <c:numCache>
                <c:formatCode>General</c:formatCode>
                <c:ptCount val="11"/>
                <c:pt idx="0">
                  <c:v>0</c:v>
                </c:pt>
                <c:pt idx="1">
                  <c:v>0</c:v>
                </c:pt>
                <c:pt idx="2">
                  <c:v>0</c:v>
                </c:pt>
                <c:pt idx="3">
                  <c:v>0</c:v>
                </c:pt>
                <c:pt idx="4">
                  <c:v>0</c:v>
                </c:pt>
                <c:pt idx="5">
                  <c:v>0</c:v>
                </c:pt>
                <c:pt idx="6">
                  <c:v>0</c:v>
                </c:pt>
                <c:pt idx="7">
                  <c:v>0</c:v>
                </c:pt>
                <c:pt idx="8">
                  <c:v>0</c:v>
                </c:pt>
                <c:pt idx="9">
                  <c:v>0</c:v>
                </c:pt>
                <c:pt idx="10">
                  <c:v>1</c:v>
                </c:pt>
              </c:numCache>
            </c:numRef>
          </c:val>
        </c:ser>
        <c:ser>
          <c:idx val="1"/>
          <c:order val="9"/>
          <c:tx>
            <c:strRef>
              <c:f>'出願件数推移：技術要素別'!$B$1</c:f>
              <c:strCache>
                <c:ptCount val="1"/>
                <c:pt idx="0">
                  <c:v>診断機器</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'出願件数推移：技術要素別'!$B$2:$B$12</c:f>
              <c:numCache>
                <c:formatCode>General</c:formatCode>
                <c:ptCount val="11"/>
                <c:pt idx="0">
                  <c:v>4</c:v>
                </c:pt>
                <c:pt idx="1">
                  <c:v>2</c:v>
                </c:pt>
                <c:pt idx="2">
                  <c:v>2</c:v>
                </c:pt>
                <c:pt idx="3">
                  <c:v>1</c:v>
                </c:pt>
                <c:pt idx="4">
                  <c:v>1</c:v>
                </c:pt>
                <c:pt idx="5">
                  <c:v>1</c:v>
                </c:pt>
                <c:pt idx="6">
                  <c:v>3</c:v>
                </c:pt>
                <c:pt idx="7">
                  <c:v>4</c:v>
                </c:pt>
                <c:pt idx="8">
                  <c:v>7</c:v>
                </c:pt>
                <c:pt idx="9">
                  <c:v>13</c:v>
                </c:pt>
                <c:pt idx="10">
                  <c:v>5</c:v>
                </c:pt>
              </c:numCache>
            </c:numRef>
          </c:val>
        </c:ser>
        <c:dLbls>
          <c:showLegendKey val="0"/>
          <c:showVal val="0"/>
          <c:showCatName val="0"/>
          <c:showSerName val="0"/>
          <c:showPercent val="0"/>
          <c:showBubbleSize val="0"/>
        </c:dLbls>
        <c:gapWidth val="150"/>
        <c:shape val="box"/>
        <c:axId val="196611456"/>
        <c:axId val="196629632"/>
        <c:axId val="196613440"/>
      </c:bar3DChart>
      <c:catAx>
        <c:axId val="196611456"/>
        <c:scaling>
          <c:orientation val="minMax"/>
        </c:scaling>
        <c:delete val="0"/>
        <c:axPos val="b"/>
        <c:numFmt formatCode="General" sourceLinked="1"/>
        <c:majorTickMark val="none"/>
        <c:minorTickMark val="none"/>
        <c:tickLblPos val="nextTo"/>
        <c:crossAx val="196629632"/>
        <c:crosses val="autoZero"/>
        <c:auto val="1"/>
        <c:lblAlgn val="ctr"/>
        <c:lblOffset val="100"/>
        <c:noMultiLvlLbl val="0"/>
      </c:catAx>
      <c:valAx>
        <c:axId val="196629632"/>
        <c:scaling>
          <c:orientation val="minMax"/>
        </c:scaling>
        <c:delete val="0"/>
        <c:axPos val="l"/>
        <c:majorGridlines/>
        <c:numFmt formatCode="General" sourceLinked="1"/>
        <c:majorTickMark val="none"/>
        <c:minorTickMark val="none"/>
        <c:tickLblPos val="nextTo"/>
        <c:crossAx val="196611456"/>
        <c:crosses val="autoZero"/>
        <c:crossBetween val="between"/>
      </c:valAx>
      <c:serAx>
        <c:axId val="196613440"/>
        <c:scaling>
          <c:orientation val="minMax"/>
        </c:scaling>
        <c:delete val="1"/>
        <c:axPos val="b"/>
        <c:majorTickMark val="none"/>
        <c:minorTickMark val="none"/>
        <c:tickLblPos val="nextTo"/>
        <c:crossAx val="196629632"/>
        <c:crosses val="autoZero"/>
      </c:serAx>
    </c:plotArea>
    <c:legend>
      <c:legendPos val="r"/>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'出願件数推移：主要出願企業'!$B$1</c:f>
              <c:strCache>
                <c:ptCount val="1"/>
                <c:pt idx="0">
                  <c:v>コーニンクレッカ フィリップス エヌ ヴェ</c:v>
                </c:pt>
              </c:strCache>
            </c:strRef>
          </c:tx>
          <c:invertIfNegative val="0"/>
          <c:cat>
            <c:numRef>
              <c:f>'出願件数推移：主要出願企業'!$A$2:$A$5</c:f>
              <c:numCache>
                <c:formatCode>General</c:formatCode>
                <c:ptCount val="4"/>
                <c:pt idx="0">
                  <c:v>2005</c:v>
                </c:pt>
                <c:pt idx="1">
                  <c:v>2014</c:v>
                </c:pt>
                <c:pt idx="2">
                  <c:v>2015</c:v>
                </c:pt>
                <c:pt idx="3">
                  <c:v>2016</c:v>
                </c:pt>
              </c:numCache>
            </c:numRef>
          </c:cat>
          <c:val>
            <c:numRef>
              <c:f>'出願件数推移：主要出願企業'!$B$2:$B$5</c:f>
              <c:numCache>
                <c:formatCode>General</c:formatCode>
                <c:ptCount val="4"/>
                <c:pt idx="0">
                  <c:v>1</c:v>
                </c:pt>
                <c:pt idx="1">
                  <c:v>2</c:v>
                </c:pt>
                <c:pt idx="2">
                  <c:v>1</c:v>
                </c:pt>
                <c:pt idx="3">
                  <c:v>1</c:v>
                </c:pt>
              </c:numCache>
            </c:numRef>
          </c:val>
        </c:ser>
        <c:ser>
          <c:idx val="2"/>
          <c:order val="1"/>
          <c:tx>
            <c:strRef>
              <c:f>'出願件数推移：主要出願企業'!$C$1</c:f>
              <c:strCache>
                <c:ptCount val="1"/>
                <c:pt idx="0">
                  <c:v>コニカミノルタ株式会社</c:v>
                </c:pt>
              </c:strCache>
            </c:strRef>
          </c:tx>
          <c:invertIfNegative val="0"/>
          <c:cat>
            <c:numRef>
              <c:f>'出願件数推移：主要出願企業'!$A$2:$A$5</c:f>
              <c:numCache>
                <c:formatCode>General</c:formatCode>
                <c:ptCount val="4"/>
                <c:pt idx="0">
                  <c:v>2005</c:v>
                </c:pt>
                <c:pt idx="1">
                  <c:v>2014</c:v>
                </c:pt>
                <c:pt idx="2">
                  <c:v>2015</c:v>
                </c:pt>
                <c:pt idx="3">
                  <c:v>2016</c:v>
                </c:pt>
              </c:numCache>
            </c:numRef>
          </c:cat>
          <c:val>
            <c:numRef>
              <c:f>'出願件数推移：主要出願企業'!$C$2:$C$5</c:f>
              <c:numCache>
                <c:formatCode>General</c:formatCode>
                <c:ptCount val="4"/>
                <c:pt idx="0">
                  <c:v>0</c:v>
                </c:pt>
                <c:pt idx="1">
                  <c:v>1</c:v>
                </c:pt>
                <c:pt idx="2">
                  <c:v>1</c:v>
                </c:pt>
                <c:pt idx="3">
                  <c:v>1</c:v>
                </c:pt>
              </c:numCache>
            </c:numRef>
          </c:val>
        </c:ser>
        <c:ser>
          <c:idx val="3"/>
          <c:order val="2"/>
          <c:tx>
            <c:strRef>
              <c:f>'出願件数推移：主要出願企業'!$D$1</c:f>
              <c:strCache>
                <c:ptCount val="1"/>
                <c:pt idx="0">
                  <c:v>富士フイルム株式会社</c:v>
                </c:pt>
              </c:strCache>
            </c:strRef>
          </c:tx>
          <c:invertIfNegative val="0"/>
          <c:cat>
            <c:numRef>
              <c:f>'出願件数推移：主要出願企業'!$A$2:$A$5</c:f>
              <c:numCache>
                <c:formatCode>General</c:formatCode>
                <c:ptCount val="4"/>
                <c:pt idx="0">
                  <c:v>2005</c:v>
                </c:pt>
                <c:pt idx="1">
                  <c:v>2014</c:v>
                </c:pt>
                <c:pt idx="2">
                  <c:v>2015</c:v>
                </c:pt>
                <c:pt idx="3">
                  <c:v>2016</c:v>
                </c:pt>
              </c:numCache>
            </c:numRef>
          </c:cat>
          <c:val>
            <c:numRef>
              <c:f>'出願件数推移：主要出願企業'!$D$2:$D$5</c:f>
              <c:numCache>
                <c:formatCode>General</c:formatCode>
                <c:ptCount val="4"/>
                <c:pt idx="0">
                  <c:v>0</c:v>
                </c:pt>
                <c:pt idx="1">
                  <c:v>0</c:v>
                </c:pt>
                <c:pt idx="2">
                  <c:v>1</c:v>
                </c:pt>
                <c:pt idx="3">
                  <c:v>2</c:v>
                </c:pt>
              </c:numCache>
            </c:numRef>
          </c:val>
        </c:ser>
        <c:ser>
          <c:idx val="4"/>
          <c:order val="3"/>
          <c:tx>
            <c:strRef>
              <c:f>'出願件数推移：主要出願企業'!$E$1</c:f>
              <c:strCache>
                <c:ptCount val="1"/>
                <c:pt idx="0">
                  <c:v>株式会社東芝 他</c:v>
                </c:pt>
              </c:strCache>
            </c:strRef>
          </c:tx>
          <c:invertIfNegative val="0"/>
          <c:cat>
            <c:numRef>
              <c:f>'出願件数推移：主要出願企業'!$A$2:$A$5</c:f>
              <c:numCache>
                <c:formatCode>General</c:formatCode>
                <c:ptCount val="4"/>
                <c:pt idx="0">
                  <c:v>2005</c:v>
                </c:pt>
                <c:pt idx="1">
                  <c:v>2014</c:v>
                </c:pt>
                <c:pt idx="2">
                  <c:v>2015</c:v>
                </c:pt>
                <c:pt idx="3">
                  <c:v>2016</c:v>
                </c:pt>
              </c:numCache>
            </c:numRef>
          </c:cat>
          <c:val>
            <c:numRef>
              <c:f>'出願件数推移：主要出願企業'!$E$2:$E$5</c:f>
              <c:numCache>
                <c:formatCode>General</c:formatCode>
                <c:ptCount val="4"/>
                <c:pt idx="0">
                  <c:v>0</c:v>
                </c:pt>
                <c:pt idx="1">
                  <c:v>2</c:v>
                </c:pt>
                <c:pt idx="2">
                  <c:v>0</c:v>
                </c:pt>
                <c:pt idx="3">
                  <c:v>0</c:v>
                </c:pt>
              </c:numCache>
            </c:numRef>
          </c:val>
        </c:ser>
        <c:ser>
          <c:idx val="5"/>
          <c:order val="4"/>
          <c:tx>
            <c:strRef>
              <c:f>'出願件数推移：主要出願企業'!$F$1</c:f>
              <c:strCache>
                <c:ptCount val="1"/>
                <c:pt idx="0">
                  <c:v>シーメンス メディカル ソリューションズ ユーエスエー インコーポレイテッド</c:v>
                </c:pt>
              </c:strCache>
            </c:strRef>
          </c:tx>
          <c:invertIfNegative val="0"/>
          <c:cat>
            <c:numRef>
              <c:f>'出願件数推移：主要出願企業'!$A$2:$A$5</c:f>
              <c:numCache>
                <c:formatCode>General</c:formatCode>
                <c:ptCount val="4"/>
                <c:pt idx="0">
                  <c:v>2005</c:v>
                </c:pt>
                <c:pt idx="1">
                  <c:v>2014</c:v>
                </c:pt>
                <c:pt idx="2">
                  <c:v>2015</c:v>
                </c:pt>
                <c:pt idx="3">
                  <c:v>2016</c:v>
                </c:pt>
              </c:numCache>
            </c:numRef>
          </c:cat>
          <c:val>
            <c:numRef>
              <c:f>'出願件数推移：主要出願企業'!$F$2:$F$5</c:f>
              <c:numCache>
                <c:formatCode>General</c:formatCode>
                <c:ptCount val="4"/>
                <c:pt idx="0">
                  <c:v>0</c:v>
                </c:pt>
                <c:pt idx="1">
                  <c:v>0</c:v>
                </c:pt>
                <c:pt idx="2">
                  <c:v>0</c:v>
                </c:pt>
                <c:pt idx="3">
                  <c:v>0</c:v>
                </c:pt>
              </c:numCache>
            </c:numRef>
          </c:val>
        </c:ser>
        <c:dLbls>
          <c:showLegendKey val="0"/>
          <c:showVal val="0"/>
          <c:showCatName val="0"/>
          <c:showSerName val="0"/>
          <c:showPercent val="0"/>
          <c:showBubbleSize val="0"/>
        </c:dLbls>
        <c:gapWidth val="150"/>
        <c:axId val="126568704"/>
        <c:axId val="126722816"/>
      </c:barChart>
      <c:catAx>
        <c:axId val="126568704"/>
        <c:scaling>
          <c:orientation val="minMax"/>
        </c:scaling>
        <c:delete val="0"/>
        <c:axPos val="b"/>
        <c:numFmt formatCode="General" sourceLinked="1"/>
        <c:majorTickMark val="out"/>
        <c:minorTickMark val="none"/>
        <c:tickLblPos val="nextTo"/>
        <c:crossAx val="126722816"/>
        <c:crosses val="autoZero"/>
        <c:auto val="1"/>
        <c:lblAlgn val="ctr"/>
        <c:lblOffset val="100"/>
        <c:noMultiLvlLbl val="0"/>
      </c:catAx>
      <c:valAx>
        <c:axId val="126722816"/>
        <c:scaling>
          <c:orientation val="minMax"/>
        </c:scaling>
        <c:delete val="0"/>
        <c:axPos val="l"/>
        <c:majorGridlines/>
        <c:numFmt formatCode="General" sourceLinked="1"/>
        <c:majorTickMark val="out"/>
        <c:minorTickMark val="none"/>
        <c:tickLblPos val="nextTo"/>
        <c:crossAx val="12656870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パテントマップ!$B$1</c:f>
              <c:strCache>
                <c:ptCount val="1"/>
                <c:pt idx="0">
                  <c:v>機械学習による新規の診断方法の開発</c:v>
                </c:pt>
              </c:strCache>
            </c:strRef>
          </c:tx>
          <c:invertIfNegative val="0"/>
          <c:dLbls>
            <c:dLbl>
              <c:idx val="0"/>
              <c:spPr>
                <a:solidFill>
                  <a:schemeClr val="bg1"/>
                </a:solidFill>
                <a:ln>
                  <a:solidFill>
                    <a:schemeClr val="tx1"/>
                  </a:solidFill>
                </a:ln>
              </c:spPr>
              <c:txPr>
                <a:bodyPr/>
                <a:lstStyle/>
                <a:p>
                  <a:pPr>
                    <a:defRPr/>
                  </a:pPr>
                  <a:endParaRPr lang="ja-JP"/>
                </a:p>
              </c:txPr>
              <c:dLblPos val="r"/>
              <c:showLegendKey val="0"/>
              <c:showVal val="1"/>
              <c:showCatName val="1"/>
              <c:showSerName val="1"/>
              <c:showPercent val="0"/>
              <c:showBubbleSize val="0"/>
            </c:dLbl>
            <c:spPr>
              <a:ln>
                <a:solidFill>
                  <a:schemeClr val="tx1"/>
                </a:solidFill>
              </a:ln>
            </c:spPr>
            <c:dLblPos val="r"/>
            <c:showLegendKey val="0"/>
            <c:showVal val="1"/>
            <c:showCatName val="1"/>
            <c:showSerName val="1"/>
            <c:showPercent val="0"/>
            <c:showBubbleSize val="0"/>
            <c:showLeaderLines val="0"/>
          </c:dLbls>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パテントマップ!$B$2:$B$11</c:f>
              <c:numCache>
                <c:formatCode>General</c:formatCode>
                <c:ptCount val="10"/>
                <c:pt idx="0">
                  <c:v>11</c:v>
                </c:pt>
                <c:pt idx="1">
                  <c:v>0</c:v>
                </c:pt>
                <c:pt idx="2">
                  <c:v>0</c:v>
                </c:pt>
                <c:pt idx="3">
                  <c:v>0</c:v>
                </c:pt>
                <c:pt idx="4">
                  <c:v>0</c:v>
                </c:pt>
                <c:pt idx="5">
                  <c:v>0</c:v>
                </c:pt>
                <c:pt idx="6">
                  <c:v>0</c:v>
                </c:pt>
                <c:pt idx="7">
                  <c:v>0</c:v>
                </c:pt>
                <c:pt idx="8">
                  <c:v>0</c:v>
                </c:pt>
                <c:pt idx="9">
                  <c:v>0</c:v>
                </c:pt>
              </c:numCache>
            </c:numRef>
          </c:yVal>
          <c:bubbleSize>
            <c:numRef>
              <c:f>パテントマップ!$B$2:$B$11</c:f>
              <c:numCache>
                <c:formatCode>General</c:formatCode>
                <c:ptCount val="10"/>
                <c:pt idx="0">
                  <c:v>11</c:v>
                </c:pt>
                <c:pt idx="1">
                  <c:v>0</c:v>
                </c:pt>
                <c:pt idx="2">
                  <c:v>0</c:v>
                </c:pt>
                <c:pt idx="3">
                  <c:v>0</c:v>
                </c:pt>
                <c:pt idx="4">
                  <c:v>0</c:v>
                </c:pt>
                <c:pt idx="5">
                  <c:v>0</c:v>
                </c:pt>
                <c:pt idx="6">
                  <c:v>0</c:v>
                </c:pt>
                <c:pt idx="7">
                  <c:v>0</c:v>
                </c:pt>
                <c:pt idx="8">
                  <c:v>0</c:v>
                </c:pt>
                <c:pt idx="9">
                  <c:v>0</c:v>
                </c:pt>
              </c:numCache>
            </c:numRef>
          </c:bubbleSize>
          <c:bubble3D val="1"/>
        </c:ser>
        <c:ser>
          <c:idx val="1"/>
          <c:order val="1"/>
          <c:tx>
            <c:strRef>
              <c:f>パテントマップ!$D$1</c:f>
              <c:strCache>
                <c:ptCount val="1"/>
                <c:pt idx="0">
                  <c:v>画像判定</c:v>
                </c:pt>
              </c:strCache>
            </c:strRef>
          </c:tx>
          <c:invertIfNegative val="0"/>
          <c:dLbls>
            <c:delete val="1"/>
          </c:dLbls>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パテントマップ!$D$2:$D$11</c:f>
              <c:numCache>
                <c:formatCode>General</c:formatCode>
                <c:ptCount val="10"/>
                <c:pt idx="0">
                  <c:v>1</c:v>
                </c:pt>
                <c:pt idx="1">
                  <c:v>0</c:v>
                </c:pt>
                <c:pt idx="2">
                  <c:v>0</c:v>
                </c:pt>
                <c:pt idx="3">
                  <c:v>0</c:v>
                </c:pt>
                <c:pt idx="4">
                  <c:v>0</c:v>
                </c:pt>
                <c:pt idx="5">
                  <c:v>0</c:v>
                </c:pt>
                <c:pt idx="6">
                  <c:v>0</c:v>
                </c:pt>
                <c:pt idx="7">
                  <c:v>0</c:v>
                </c:pt>
                <c:pt idx="8">
                  <c:v>0</c:v>
                </c:pt>
                <c:pt idx="9">
                  <c:v>0</c:v>
                </c:pt>
              </c:numCache>
            </c:numRef>
          </c:yVal>
          <c:bubbleSize>
            <c:numRef>
              <c:f>パテントマップ!$D$2:$D$11</c:f>
              <c:numCache>
                <c:formatCode>General</c:formatCode>
                <c:ptCount val="10"/>
                <c:pt idx="0">
                  <c:v>1</c:v>
                </c:pt>
                <c:pt idx="1">
                  <c:v>0</c:v>
                </c:pt>
                <c:pt idx="2">
                  <c:v>0</c:v>
                </c:pt>
                <c:pt idx="3">
                  <c:v>0</c:v>
                </c:pt>
                <c:pt idx="4">
                  <c:v>0</c:v>
                </c:pt>
                <c:pt idx="5">
                  <c:v>0</c:v>
                </c:pt>
                <c:pt idx="6">
                  <c:v>0</c:v>
                </c:pt>
                <c:pt idx="7">
                  <c:v>0</c:v>
                </c:pt>
                <c:pt idx="8">
                  <c:v>0</c:v>
                </c:pt>
                <c:pt idx="9">
                  <c:v>0</c:v>
                </c:pt>
              </c:numCache>
            </c:numRef>
          </c:bubbleSize>
          <c:bubble3D val="1"/>
        </c:ser>
        <c:ser>
          <c:idx val="4"/>
          <c:order val="2"/>
          <c:tx>
            <c:strRef>
              <c:f>パテントマップ!$C$1</c:f>
              <c:strCache>
                <c:ptCount val="1"/>
                <c:pt idx="0">
                  <c:v>画像の目的領域抽出</c:v>
                </c:pt>
              </c:strCache>
            </c:strRef>
          </c:tx>
          <c:invertIfNegative val="0"/>
          <c:dLbls>
            <c:dLbl>
              <c:idx val="0"/>
              <c:spPr>
                <a:solidFill>
                  <a:schemeClr val="bg1"/>
                </a:solidFill>
                <a:ln w="12700">
                  <a:solidFill>
                    <a:schemeClr val="tx1"/>
                  </a:solidFill>
                </a:ln>
              </c:spPr>
              <c:txPr>
                <a:bodyPr/>
                <a:lstStyle/>
                <a:p>
                  <a:pPr>
                    <a:defRPr/>
                  </a:pPr>
                  <a:endParaRPr lang="ja-JP"/>
                </a:p>
              </c:txPr>
              <c:dLblPos val="r"/>
              <c:showLegendKey val="0"/>
              <c:showVal val="1"/>
              <c:showCatName val="1"/>
              <c:showSerName val="1"/>
              <c:showPercent val="0"/>
              <c:showBubbleSize val="0"/>
            </c:dLbl>
            <c:spPr>
              <a:ln>
                <a:solidFill>
                  <a:schemeClr val="tx1"/>
                </a:solidFill>
              </a:ln>
            </c:spPr>
            <c:dLblPos val="r"/>
            <c:showLegendKey val="0"/>
            <c:showVal val="1"/>
            <c:showCatName val="1"/>
            <c:showSerName val="1"/>
            <c:showPercent val="0"/>
            <c:showBubbleSize val="0"/>
            <c:showLeaderLines val="0"/>
          </c:dLbls>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パテントマップ!$C$2:$C$11</c:f>
              <c:numCache>
                <c:formatCode>General</c:formatCode>
                <c:ptCount val="10"/>
                <c:pt idx="0">
                  <c:v>4</c:v>
                </c:pt>
                <c:pt idx="1">
                  <c:v>0</c:v>
                </c:pt>
                <c:pt idx="2">
                  <c:v>0</c:v>
                </c:pt>
                <c:pt idx="3">
                  <c:v>1</c:v>
                </c:pt>
                <c:pt idx="4">
                  <c:v>0</c:v>
                </c:pt>
                <c:pt idx="5">
                  <c:v>0</c:v>
                </c:pt>
                <c:pt idx="6">
                  <c:v>0</c:v>
                </c:pt>
                <c:pt idx="7">
                  <c:v>0</c:v>
                </c:pt>
                <c:pt idx="8">
                  <c:v>0</c:v>
                </c:pt>
                <c:pt idx="9">
                  <c:v>0</c:v>
                </c:pt>
              </c:numCache>
            </c:numRef>
          </c:yVal>
          <c:bubbleSize>
            <c:numRef>
              <c:f>パテントマップ!$C$2:$C$11</c:f>
              <c:numCache>
                <c:formatCode>General</c:formatCode>
                <c:ptCount val="10"/>
                <c:pt idx="0">
                  <c:v>4</c:v>
                </c:pt>
                <c:pt idx="1">
                  <c:v>0</c:v>
                </c:pt>
                <c:pt idx="2">
                  <c:v>0</c:v>
                </c:pt>
                <c:pt idx="3">
                  <c:v>1</c:v>
                </c:pt>
                <c:pt idx="4">
                  <c:v>0</c:v>
                </c:pt>
                <c:pt idx="5">
                  <c:v>0</c:v>
                </c:pt>
                <c:pt idx="6">
                  <c:v>0</c:v>
                </c:pt>
                <c:pt idx="7">
                  <c:v>0</c:v>
                </c:pt>
                <c:pt idx="8">
                  <c:v>0</c:v>
                </c:pt>
                <c:pt idx="9">
                  <c:v>0</c:v>
                </c:pt>
              </c:numCache>
            </c:numRef>
          </c:bubbleSize>
          <c:bubble3D val="1"/>
        </c:ser>
        <c:ser>
          <c:idx val="2"/>
          <c:order val="3"/>
          <c:tx>
            <c:strRef>
              <c:f>パテントマップ!$E$1</c:f>
              <c:strCache>
                <c:ptCount val="1"/>
                <c:pt idx="0">
                  <c:v>レポート作成</c:v>
                </c:pt>
              </c:strCache>
            </c:strRef>
          </c:tx>
          <c:invertIfNegative val="0"/>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パテントマップ!$E$2:$E$11</c:f>
              <c:numCache>
                <c:formatCode>General</c:formatCode>
                <c:ptCount val="10"/>
                <c:pt idx="0">
                  <c:v>0</c:v>
                </c:pt>
                <c:pt idx="1">
                  <c:v>0</c:v>
                </c:pt>
                <c:pt idx="2">
                  <c:v>0</c:v>
                </c:pt>
                <c:pt idx="3">
                  <c:v>0</c:v>
                </c:pt>
                <c:pt idx="4">
                  <c:v>0</c:v>
                </c:pt>
                <c:pt idx="5">
                  <c:v>0</c:v>
                </c:pt>
                <c:pt idx="6">
                  <c:v>0</c:v>
                </c:pt>
                <c:pt idx="7">
                  <c:v>0</c:v>
                </c:pt>
                <c:pt idx="8">
                  <c:v>0</c:v>
                </c:pt>
                <c:pt idx="9">
                  <c:v>0</c:v>
                </c:pt>
              </c:numCache>
            </c:numRef>
          </c:yVal>
          <c:bubbleSize>
            <c:numRef>
              <c:f>パテントマップ!$E$2:$E$11</c:f>
              <c:numCache>
                <c:formatCode>General</c:formatCode>
                <c:ptCount val="10"/>
                <c:pt idx="0">
                  <c:v>0</c:v>
                </c:pt>
                <c:pt idx="1">
                  <c:v>0</c:v>
                </c:pt>
                <c:pt idx="2">
                  <c:v>0</c:v>
                </c:pt>
                <c:pt idx="3">
                  <c:v>0</c:v>
                </c:pt>
                <c:pt idx="4">
                  <c:v>0</c:v>
                </c:pt>
                <c:pt idx="5">
                  <c:v>0</c:v>
                </c:pt>
                <c:pt idx="6">
                  <c:v>0</c:v>
                </c:pt>
                <c:pt idx="7">
                  <c:v>0</c:v>
                </c:pt>
                <c:pt idx="8">
                  <c:v>0</c:v>
                </c:pt>
                <c:pt idx="9">
                  <c:v>0</c:v>
                </c:pt>
              </c:numCache>
            </c:numRef>
          </c:bubbleSize>
          <c:bubble3D val="1"/>
        </c:ser>
        <c:ser>
          <c:idx val="3"/>
          <c:order val="4"/>
          <c:tx>
            <c:strRef>
              <c:f>パテントマップ!$G$1</c:f>
              <c:strCache>
                <c:ptCount val="1"/>
                <c:pt idx="0">
                  <c:v>学習アルゴリズムの改善</c:v>
                </c:pt>
              </c:strCache>
            </c:strRef>
          </c:tx>
          <c:invertIfNegative val="0"/>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パテントマップ!$G$2:$G$11</c:f>
              <c:numCache>
                <c:formatCode>General</c:formatCode>
                <c:ptCount val="10"/>
                <c:pt idx="0">
                  <c:v>0</c:v>
                </c:pt>
                <c:pt idx="1">
                  <c:v>0</c:v>
                </c:pt>
                <c:pt idx="2">
                  <c:v>0</c:v>
                </c:pt>
                <c:pt idx="3">
                  <c:v>0</c:v>
                </c:pt>
                <c:pt idx="4">
                  <c:v>0</c:v>
                </c:pt>
                <c:pt idx="5">
                  <c:v>0</c:v>
                </c:pt>
                <c:pt idx="6">
                  <c:v>0</c:v>
                </c:pt>
                <c:pt idx="7">
                  <c:v>0</c:v>
                </c:pt>
                <c:pt idx="8">
                  <c:v>0</c:v>
                </c:pt>
                <c:pt idx="9">
                  <c:v>0</c:v>
                </c:pt>
              </c:numCache>
            </c:numRef>
          </c:yVal>
          <c:bubbleSize>
            <c:numRef>
              <c:f>パテントマップ!$G$2:$G$11</c:f>
              <c:numCache>
                <c:formatCode>General</c:formatCode>
                <c:ptCount val="10"/>
                <c:pt idx="0">
                  <c:v>0</c:v>
                </c:pt>
                <c:pt idx="1">
                  <c:v>0</c:v>
                </c:pt>
                <c:pt idx="2">
                  <c:v>0</c:v>
                </c:pt>
                <c:pt idx="3">
                  <c:v>0</c:v>
                </c:pt>
                <c:pt idx="4">
                  <c:v>0</c:v>
                </c:pt>
                <c:pt idx="5">
                  <c:v>0</c:v>
                </c:pt>
                <c:pt idx="6">
                  <c:v>0</c:v>
                </c:pt>
                <c:pt idx="7">
                  <c:v>0</c:v>
                </c:pt>
                <c:pt idx="8">
                  <c:v>0</c:v>
                </c:pt>
                <c:pt idx="9">
                  <c:v>0</c:v>
                </c:pt>
              </c:numCache>
            </c:numRef>
          </c:bubbleSize>
          <c:bubble3D val="1"/>
        </c:ser>
        <c:ser>
          <c:idx val="5"/>
          <c:order val="5"/>
          <c:tx>
            <c:strRef>
              <c:f>パテントマップ!$H$1</c:f>
              <c:strCache>
                <c:ptCount val="1"/>
                <c:pt idx="0">
                  <c:v>健康管理</c:v>
                </c:pt>
              </c:strCache>
            </c:strRef>
          </c:tx>
          <c:invertIfNegative val="0"/>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パテントマップ!$H$2:$H$11</c:f>
              <c:numCache>
                <c:formatCode>General</c:formatCode>
                <c:ptCount val="10"/>
                <c:pt idx="0">
                  <c:v>0</c:v>
                </c:pt>
                <c:pt idx="1">
                  <c:v>0</c:v>
                </c:pt>
                <c:pt idx="2">
                  <c:v>0</c:v>
                </c:pt>
                <c:pt idx="3">
                  <c:v>0</c:v>
                </c:pt>
                <c:pt idx="4">
                  <c:v>0</c:v>
                </c:pt>
                <c:pt idx="5">
                  <c:v>0</c:v>
                </c:pt>
                <c:pt idx="6">
                  <c:v>0</c:v>
                </c:pt>
                <c:pt idx="7">
                  <c:v>0</c:v>
                </c:pt>
                <c:pt idx="8">
                  <c:v>0</c:v>
                </c:pt>
                <c:pt idx="9">
                  <c:v>0</c:v>
                </c:pt>
              </c:numCache>
            </c:numRef>
          </c:yVal>
          <c:bubbleSize>
            <c:numRef>
              <c:f>パテントマップ!$H$2:$H$11</c:f>
              <c:numCache>
                <c:formatCode>General</c:formatCode>
                <c:ptCount val="10"/>
                <c:pt idx="0">
                  <c:v>0</c:v>
                </c:pt>
                <c:pt idx="1">
                  <c:v>0</c:v>
                </c:pt>
                <c:pt idx="2">
                  <c:v>0</c:v>
                </c:pt>
                <c:pt idx="3">
                  <c:v>0</c:v>
                </c:pt>
                <c:pt idx="4">
                  <c:v>0</c:v>
                </c:pt>
                <c:pt idx="5">
                  <c:v>0</c:v>
                </c:pt>
                <c:pt idx="6">
                  <c:v>0</c:v>
                </c:pt>
                <c:pt idx="7">
                  <c:v>0</c:v>
                </c:pt>
                <c:pt idx="8">
                  <c:v>0</c:v>
                </c:pt>
                <c:pt idx="9">
                  <c:v>0</c:v>
                </c:pt>
              </c:numCache>
            </c:numRef>
          </c:bubbleSize>
          <c:bubble3D val="1"/>
        </c:ser>
        <c:ser>
          <c:idx val="7"/>
          <c:order val="6"/>
          <c:tx>
            <c:strRef>
              <c:f>パテントマップ!$I$1</c:f>
              <c:strCache>
                <c:ptCount val="1"/>
                <c:pt idx="0">
                  <c:v>保守</c:v>
                </c:pt>
              </c:strCache>
            </c:strRef>
          </c:tx>
          <c:invertIfNegative val="0"/>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パテントマップ!$I$2:$I$11</c:f>
              <c:numCache>
                <c:formatCode>General</c:formatCode>
                <c:ptCount val="10"/>
                <c:pt idx="0">
                  <c:v>0</c:v>
                </c:pt>
                <c:pt idx="1">
                  <c:v>0</c:v>
                </c:pt>
                <c:pt idx="2">
                  <c:v>0</c:v>
                </c:pt>
                <c:pt idx="3">
                  <c:v>0</c:v>
                </c:pt>
                <c:pt idx="4">
                  <c:v>0</c:v>
                </c:pt>
                <c:pt idx="5">
                  <c:v>0</c:v>
                </c:pt>
                <c:pt idx="6">
                  <c:v>0</c:v>
                </c:pt>
                <c:pt idx="7">
                  <c:v>0</c:v>
                </c:pt>
                <c:pt idx="8">
                  <c:v>0</c:v>
                </c:pt>
                <c:pt idx="9">
                  <c:v>0</c:v>
                </c:pt>
              </c:numCache>
            </c:numRef>
          </c:yVal>
          <c:bubbleSize>
            <c:numRef>
              <c:f>パテントマップ!$I$2:$I$11</c:f>
              <c:numCache>
                <c:formatCode>General</c:formatCode>
                <c:ptCount val="10"/>
                <c:pt idx="0">
                  <c:v>0</c:v>
                </c:pt>
                <c:pt idx="1">
                  <c:v>0</c:v>
                </c:pt>
                <c:pt idx="2">
                  <c:v>0</c:v>
                </c:pt>
                <c:pt idx="3">
                  <c:v>0</c:v>
                </c:pt>
                <c:pt idx="4">
                  <c:v>0</c:v>
                </c:pt>
                <c:pt idx="5">
                  <c:v>0</c:v>
                </c:pt>
                <c:pt idx="6">
                  <c:v>0</c:v>
                </c:pt>
                <c:pt idx="7">
                  <c:v>0</c:v>
                </c:pt>
                <c:pt idx="8">
                  <c:v>0</c:v>
                </c:pt>
                <c:pt idx="9">
                  <c:v>0</c:v>
                </c:pt>
              </c:numCache>
            </c:numRef>
          </c:bubbleSize>
          <c:bubble3D val="1"/>
        </c:ser>
        <c:ser>
          <c:idx val="8"/>
          <c:order val="7"/>
          <c:tx>
            <c:strRef>
              <c:f>パテントマップ!$F$1</c:f>
              <c:strCache>
                <c:ptCount val="1"/>
                <c:pt idx="0">
                  <c:v>その他</c:v>
                </c:pt>
              </c:strCache>
            </c:strRef>
          </c:tx>
          <c:invertIfNegative val="0"/>
          <c:dLbls>
            <c:dLbl>
              <c:idx val="0"/>
              <c:layout>
                <c:manualLayout>
                  <c:x val="-5.8536585365853655E-2"/>
                  <c:y val="-6.1925486451818952E-2"/>
                </c:manualLayout>
              </c:layout>
              <c:spPr>
                <a:solidFill>
                  <a:schemeClr val="bg1"/>
                </a:solidFill>
                <a:ln>
                  <a:solidFill>
                    <a:schemeClr val="tx1"/>
                  </a:solidFill>
                </a:ln>
              </c:spPr>
              <c:txPr>
                <a:bodyPr/>
                <a:lstStyle/>
                <a:p>
                  <a:pPr>
                    <a:defRPr/>
                  </a:pPr>
                  <a:endParaRPr lang="ja-JP"/>
                </a:p>
              </c:txPr>
              <c:dLblPos val="r"/>
              <c:showLegendKey val="0"/>
              <c:showVal val="1"/>
              <c:showCatName val="1"/>
              <c:showSerName val="1"/>
              <c:showPercent val="0"/>
              <c:showBubbleSize val="0"/>
            </c:dLbl>
            <c:dLblPos val="r"/>
            <c:showLegendKey val="0"/>
            <c:showVal val="1"/>
            <c:showCatName val="1"/>
            <c:showSerName val="0"/>
            <c:showPercent val="0"/>
            <c:showBubbleSize val="0"/>
            <c:showLeaderLines val="0"/>
          </c:dLbls>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パテントマップ!$F$2:$F$11</c:f>
              <c:numCache>
                <c:formatCode>General</c:formatCode>
                <c:ptCount val="10"/>
                <c:pt idx="0">
                  <c:v>1</c:v>
                </c:pt>
                <c:pt idx="1">
                  <c:v>0</c:v>
                </c:pt>
                <c:pt idx="2">
                  <c:v>0</c:v>
                </c:pt>
                <c:pt idx="3">
                  <c:v>0</c:v>
                </c:pt>
                <c:pt idx="4">
                  <c:v>0</c:v>
                </c:pt>
                <c:pt idx="5">
                  <c:v>0</c:v>
                </c:pt>
                <c:pt idx="6">
                  <c:v>0</c:v>
                </c:pt>
                <c:pt idx="7">
                  <c:v>0</c:v>
                </c:pt>
                <c:pt idx="8">
                  <c:v>0</c:v>
                </c:pt>
                <c:pt idx="9">
                  <c:v>0</c:v>
                </c:pt>
              </c:numCache>
            </c:numRef>
          </c:yVal>
          <c:bubbleSize>
            <c:numRef>
              <c:f>パテントマップ!$F$2:$F$11</c:f>
              <c:numCache>
                <c:formatCode>General</c:formatCode>
                <c:ptCount val="10"/>
                <c:pt idx="0">
                  <c:v>1</c:v>
                </c:pt>
                <c:pt idx="1">
                  <c:v>0</c:v>
                </c:pt>
                <c:pt idx="2">
                  <c:v>0</c:v>
                </c:pt>
                <c:pt idx="3">
                  <c:v>0</c:v>
                </c:pt>
                <c:pt idx="4">
                  <c:v>0</c:v>
                </c:pt>
                <c:pt idx="5">
                  <c:v>0</c:v>
                </c:pt>
                <c:pt idx="6">
                  <c:v>0</c:v>
                </c:pt>
                <c:pt idx="7">
                  <c:v>0</c:v>
                </c:pt>
                <c:pt idx="8">
                  <c:v>0</c:v>
                </c:pt>
                <c:pt idx="9">
                  <c:v>0</c:v>
                </c:pt>
              </c:numCache>
            </c:numRef>
          </c:bubbleSize>
          <c:bubble3D val="1"/>
        </c:ser>
        <c:dLbls>
          <c:dLblPos val="r"/>
          <c:showLegendKey val="0"/>
          <c:showVal val="1"/>
          <c:showCatName val="1"/>
          <c:showSerName val="0"/>
          <c:showPercent val="0"/>
          <c:showBubbleSize val="0"/>
        </c:dLbls>
        <c:bubbleScale val="50"/>
        <c:showNegBubbles val="0"/>
        <c:axId val="192121856"/>
        <c:axId val="197682304"/>
      </c:bubbleChart>
      <c:valAx>
        <c:axId val="192121856"/>
        <c:scaling>
          <c:orientation val="minMax"/>
        </c:scaling>
        <c:delete val="1"/>
        <c:axPos val="b"/>
        <c:majorGridlines/>
        <c:majorTickMark val="out"/>
        <c:minorTickMark val="none"/>
        <c:tickLblPos val="nextTo"/>
        <c:crossAx val="197682304"/>
        <c:crosses val="autoZero"/>
        <c:crossBetween val="midCat"/>
        <c:majorUnit val="1"/>
      </c:valAx>
      <c:valAx>
        <c:axId val="197682304"/>
        <c:scaling>
          <c:orientation val="minMax"/>
        </c:scaling>
        <c:delete val="1"/>
        <c:axPos val="l"/>
        <c:majorGridlines/>
        <c:numFmt formatCode="General" sourceLinked="1"/>
        <c:majorTickMark val="out"/>
        <c:minorTickMark val="none"/>
        <c:tickLblPos val="nextTo"/>
        <c:crossAx val="192121856"/>
        <c:crosses val="autoZero"/>
        <c:crossBetween val="midCat"/>
        <c:majorUnit val="1"/>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39"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40"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41"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42" name="AutoShape 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43" name="AutoShape 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44" name="Rectangle 7"/>
          <p:cNvSpPr>
            <a:spLocks noGrp="1" noChangeArrowheads="1"/>
          </p:cNvSpPr>
          <p:nvPr>
            <p:ph type="sldImg"/>
          </p:nvPr>
        </p:nvSpPr>
        <p:spPr bwMode="auto">
          <a:xfrm>
            <a:off x="-11798300" y="-11796713"/>
            <a:ext cx="11788775" cy="1248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6" name="Rectangle 8"/>
          <p:cNvSpPr>
            <a:spLocks noGrp="1" noChangeArrowheads="1"/>
          </p:cNvSpPr>
          <p:nvPr>
            <p:ph type="body"/>
          </p:nvPr>
        </p:nvSpPr>
        <p:spPr bwMode="auto">
          <a:xfrm>
            <a:off x="685800" y="4343400"/>
            <a:ext cx="5475288" cy="410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ja-JP" altLang="ja-JP" noProof="0" smtClean="0"/>
          </a:p>
        </p:txBody>
      </p:sp>
    </p:spTree>
    <p:extLst>
      <p:ext uri="{BB962C8B-B14F-4D97-AF65-F5344CB8AC3E}">
        <p14:creationId xmlns:p14="http://schemas.microsoft.com/office/powerpoint/2010/main" val="3411407695"/>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uji-keizai.co.jp/market/18046.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group.fuji-keizai.co.jp/press/pdf/180524_18046.pd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3"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5" name="Text Box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dirty="0" smtClean="0">
                <a:latin typeface="Calibri" pitchFamily="32" charset="0"/>
              </a:rPr>
              <a:t>http://www.fujitsu.com/jp/services/knowledge-integration/insights/ai20170531/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3"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3"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7" name="Text Box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pPr>
            <a:r>
              <a:rPr lang="ja-JP" altLang="ja-JP" sz="1200" dirty="0" smtClean="0">
                <a:hlinkClick r:id="rId3"/>
              </a:rPr>
              <a:t>https://www.fuji-keizai.co.jp/market/18046.html</a:t>
            </a:r>
          </a:p>
          <a:p>
            <a:pPr eaLnBrk="1" hangingPunct="1">
              <a:spcBef>
                <a:spcPct val="0"/>
              </a:spcBef>
            </a:pPr>
            <a:endParaRPr lang="ja-JP" altLang="ja-JP" sz="1200" dirty="0" smtClean="0"/>
          </a:p>
          <a:p>
            <a:pPr eaLnBrk="1" hangingPunct="1">
              <a:spcBef>
                <a:spcPct val="0"/>
              </a:spcBef>
            </a:pPr>
            <a:r>
              <a:rPr lang="ja-JP" altLang="ja-JP" sz="1200" dirty="0" smtClean="0">
                <a:hlinkClick r:id="rId4"/>
              </a:rPr>
              <a:t>http://www.group.fuji-keizai.co.jp/press/pdf/180524_18046.pdf</a:t>
            </a:r>
          </a:p>
          <a:p>
            <a:pPr eaLnBrk="1" hangingPunct="1">
              <a:spcBef>
                <a:spcPct val="0"/>
              </a:spcBef>
            </a:pPr>
            <a:endParaRPr lang="ja-JP" altLang="ja-JP" sz="1200" dirty="0" smtClean="0"/>
          </a:p>
          <a:p>
            <a:pPr eaLnBrk="1" hangingPunct="1">
              <a:spcBef>
                <a:spcPct val="0"/>
              </a:spcBef>
            </a:pPr>
            <a:endParaRPr lang="ja-JP" altLang="ja-JP"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1"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5"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9"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7"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idx="10"/>
          </p:nvPr>
        </p:nvSpPr>
        <p:spPr>
          <a:ln/>
        </p:spPr>
        <p:txBody>
          <a:bodyPr/>
          <a:lstStyle>
            <a:lvl1pPr>
              <a:defRPr/>
            </a:lvl1pPr>
          </a:lstStyle>
          <a:p>
            <a:pPr>
              <a:defRPr/>
            </a:pPr>
            <a:fld id="{E9C20025-DAEC-446E-BD26-D26B29598BFD}" type="slidenum">
              <a:rPr lang="en-US" altLang="ja-JP"/>
              <a:pPr>
                <a:defRPr/>
              </a:pPr>
              <a:t>‹#›</a:t>
            </a:fld>
            <a:endParaRPr lang="en-US" altLang="ja-JP"/>
          </a:p>
        </p:txBody>
      </p:sp>
    </p:spTree>
    <p:extLst>
      <p:ext uri="{BB962C8B-B14F-4D97-AF65-F5344CB8AC3E}">
        <p14:creationId xmlns:p14="http://schemas.microsoft.com/office/powerpoint/2010/main" val="710564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idx="10"/>
          </p:nvPr>
        </p:nvSpPr>
        <p:spPr>
          <a:ln/>
        </p:spPr>
        <p:txBody>
          <a:bodyPr/>
          <a:lstStyle>
            <a:lvl1pPr>
              <a:defRPr/>
            </a:lvl1pPr>
          </a:lstStyle>
          <a:p>
            <a:pPr>
              <a:defRPr/>
            </a:pPr>
            <a:fld id="{4DE6383D-9D60-45E5-9758-55EC7C6E3D58}" type="slidenum">
              <a:rPr lang="en-US" altLang="ja-JP"/>
              <a:pPr>
                <a:defRPr/>
              </a:pPr>
              <a:t>‹#›</a:t>
            </a:fld>
            <a:endParaRPr lang="en-US" altLang="ja-JP"/>
          </a:p>
        </p:txBody>
      </p:sp>
    </p:spTree>
    <p:extLst>
      <p:ext uri="{BB962C8B-B14F-4D97-AF65-F5344CB8AC3E}">
        <p14:creationId xmlns:p14="http://schemas.microsoft.com/office/powerpoint/2010/main" val="2513407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07163" y="609600"/>
            <a:ext cx="1939925" cy="5475288"/>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85800" y="609600"/>
            <a:ext cx="5668963" cy="547528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idx="10"/>
          </p:nvPr>
        </p:nvSpPr>
        <p:spPr>
          <a:ln/>
        </p:spPr>
        <p:txBody>
          <a:bodyPr/>
          <a:lstStyle>
            <a:lvl1pPr>
              <a:defRPr/>
            </a:lvl1pPr>
          </a:lstStyle>
          <a:p>
            <a:pPr>
              <a:defRPr/>
            </a:pPr>
            <a:fld id="{DDFBF60A-55A8-4A3F-89D9-DA7F9D8BE24B}" type="slidenum">
              <a:rPr lang="en-US" altLang="ja-JP"/>
              <a:pPr>
                <a:defRPr/>
              </a:pPr>
              <a:t>‹#›</a:t>
            </a:fld>
            <a:endParaRPr lang="en-US" altLang="ja-JP"/>
          </a:p>
        </p:txBody>
      </p:sp>
    </p:spTree>
    <p:extLst>
      <p:ext uri="{BB962C8B-B14F-4D97-AF65-F5344CB8AC3E}">
        <p14:creationId xmlns:p14="http://schemas.microsoft.com/office/powerpoint/2010/main" val="272648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idx="10"/>
          </p:nvPr>
        </p:nvSpPr>
        <p:spPr>
          <a:ln/>
        </p:spPr>
        <p:txBody>
          <a:bodyPr/>
          <a:lstStyle>
            <a:lvl1pPr>
              <a:defRPr/>
            </a:lvl1pPr>
          </a:lstStyle>
          <a:p>
            <a:pPr>
              <a:defRPr/>
            </a:pPr>
            <a:fld id="{CC6A0C38-911E-4B60-808B-7F4DB542D7FF}" type="slidenum">
              <a:rPr lang="en-US" altLang="ja-JP"/>
              <a:pPr>
                <a:defRPr/>
              </a:pPr>
              <a:t>‹#›</a:t>
            </a:fld>
            <a:endParaRPr lang="en-US" altLang="ja-JP"/>
          </a:p>
        </p:txBody>
      </p:sp>
    </p:spTree>
    <p:extLst>
      <p:ext uri="{BB962C8B-B14F-4D97-AF65-F5344CB8AC3E}">
        <p14:creationId xmlns:p14="http://schemas.microsoft.com/office/powerpoint/2010/main" val="362972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idx="10"/>
          </p:nvPr>
        </p:nvSpPr>
        <p:spPr>
          <a:ln/>
        </p:spPr>
        <p:txBody>
          <a:bodyPr/>
          <a:lstStyle>
            <a:lvl1pPr>
              <a:defRPr/>
            </a:lvl1pPr>
          </a:lstStyle>
          <a:p>
            <a:pPr>
              <a:defRPr/>
            </a:pPr>
            <a:fld id="{A8A439C0-0184-414F-B538-B78AF1E9FEB0}" type="slidenum">
              <a:rPr lang="en-US" altLang="ja-JP"/>
              <a:pPr>
                <a:defRPr/>
              </a:pPr>
              <a:t>‹#›</a:t>
            </a:fld>
            <a:endParaRPr lang="en-US" altLang="ja-JP"/>
          </a:p>
        </p:txBody>
      </p:sp>
    </p:spTree>
    <p:extLst>
      <p:ext uri="{BB962C8B-B14F-4D97-AF65-F5344CB8AC3E}">
        <p14:creationId xmlns:p14="http://schemas.microsoft.com/office/powerpoint/2010/main" val="236883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85800" y="1981200"/>
            <a:ext cx="3803650" cy="4103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1850" y="1981200"/>
            <a:ext cx="3805238" cy="4103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sldNum" idx="10"/>
          </p:nvPr>
        </p:nvSpPr>
        <p:spPr>
          <a:ln/>
        </p:spPr>
        <p:txBody>
          <a:bodyPr/>
          <a:lstStyle>
            <a:lvl1pPr>
              <a:defRPr/>
            </a:lvl1pPr>
          </a:lstStyle>
          <a:p>
            <a:pPr>
              <a:defRPr/>
            </a:pPr>
            <a:fld id="{0DD531E0-7643-4F6E-9A46-1F005600752C}" type="slidenum">
              <a:rPr lang="en-US" altLang="ja-JP"/>
              <a:pPr>
                <a:defRPr/>
              </a:pPr>
              <a:t>‹#›</a:t>
            </a:fld>
            <a:endParaRPr lang="en-US" altLang="ja-JP"/>
          </a:p>
        </p:txBody>
      </p:sp>
    </p:spTree>
    <p:extLst>
      <p:ext uri="{BB962C8B-B14F-4D97-AF65-F5344CB8AC3E}">
        <p14:creationId xmlns:p14="http://schemas.microsoft.com/office/powerpoint/2010/main" val="71201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idx="10"/>
          </p:nvPr>
        </p:nvSpPr>
        <p:spPr>
          <a:ln/>
        </p:spPr>
        <p:txBody>
          <a:bodyPr/>
          <a:lstStyle>
            <a:lvl1pPr>
              <a:defRPr/>
            </a:lvl1pPr>
          </a:lstStyle>
          <a:p>
            <a:pPr>
              <a:defRPr/>
            </a:pPr>
            <a:fld id="{DB01485A-22F9-4198-8AA4-E90B4998C073}" type="slidenum">
              <a:rPr lang="en-US" altLang="ja-JP"/>
              <a:pPr>
                <a:defRPr/>
              </a:pPr>
              <a:t>‹#›</a:t>
            </a:fld>
            <a:endParaRPr lang="en-US" altLang="ja-JP"/>
          </a:p>
        </p:txBody>
      </p:sp>
    </p:spTree>
    <p:extLst>
      <p:ext uri="{BB962C8B-B14F-4D97-AF65-F5344CB8AC3E}">
        <p14:creationId xmlns:p14="http://schemas.microsoft.com/office/powerpoint/2010/main" val="1683592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5"/>
          <p:cNvSpPr>
            <a:spLocks noGrp="1" noChangeArrowheads="1"/>
          </p:cNvSpPr>
          <p:nvPr>
            <p:ph type="sldNum" idx="10"/>
          </p:nvPr>
        </p:nvSpPr>
        <p:spPr>
          <a:ln/>
        </p:spPr>
        <p:txBody>
          <a:bodyPr/>
          <a:lstStyle>
            <a:lvl1pPr>
              <a:defRPr/>
            </a:lvl1pPr>
          </a:lstStyle>
          <a:p>
            <a:pPr>
              <a:defRPr/>
            </a:pPr>
            <a:fld id="{2299CCD2-2820-47E3-AB46-8574407518F6}" type="slidenum">
              <a:rPr lang="en-US" altLang="ja-JP"/>
              <a:pPr>
                <a:defRPr/>
              </a:pPr>
              <a:t>‹#›</a:t>
            </a:fld>
            <a:endParaRPr lang="en-US" altLang="ja-JP"/>
          </a:p>
        </p:txBody>
      </p:sp>
    </p:spTree>
    <p:extLst>
      <p:ext uri="{BB962C8B-B14F-4D97-AF65-F5344CB8AC3E}">
        <p14:creationId xmlns:p14="http://schemas.microsoft.com/office/powerpoint/2010/main" val="305505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B66A41F-A865-4B87-8968-0B2E03F2B10C}" type="slidenum">
              <a:rPr lang="en-US" altLang="ja-JP"/>
              <a:pPr>
                <a:defRPr/>
              </a:pPr>
              <a:t>‹#›</a:t>
            </a:fld>
            <a:endParaRPr lang="en-US" altLang="ja-JP"/>
          </a:p>
        </p:txBody>
      </p:sp>
    </p:spTree>
    <p:extLst>
      <p:ext uri="{BB962C8B-B14F-4D97-AF65-F5344CB8AC3E}">
        <p14:creationId xmlns:p14="http://schemas.microsoft.com/office/powerpoint/2010/main" val="3935303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idx="10"/>
          </p:nvPr>
        </p:nvSpPr>
        <p:spPr>
          <a:ln/>
        </p:spPr>
        <p:txBody>
          <a:bodyPr/>
          <a:lstStyle>
            <a:lvl1pPr>
              <a:defRPr/>
            </a:lvl1pPr>
          </a:lstStyle>
          <a:p>
            <a:pPr>
              <a:defRPr/>
            </a:pPr>
            <a:fld id="{9A13E8F5-7417-4B2A-9DD5-69B8217E6E5D}" type="slidenum">
              <a:rPr lang="en-US" altLang="ja-JP"/>
              <a:pPr>
                <a:defRPr/>
              </a:pPr>
              <a:t>‹#›</a:t>
            </a:fld>
            <a:endParaRPr lang="en-US" altLang="ja-JP"/>
          </a:p>
        </p:txBody>
      </p:sp>
    </p:spTree>
    <p:extLst>
      <p:ext uri="{BB962C8B-B14F-4D97-AF65-F5344CB8AC3E}">
        <p14:creationId xmlns:p14="http://schemas.microsoft.com/office/powerpoint/2010/main" val="2358608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idx="10"/>
          </p:nvPr>
        </p:nvSpPr>
        <p:spPr>
          <a:ln/>
        </p:spPr>
        <p:txBody>
          <a:bodyPr/>
          <a:lstStyle>
            <a:lvl1pPr>
              <a:defRPr/>
            </a:lvl1pPr>
          </a:lstStyle>
          <a:p>
            <a:pPr>
              <a:defRPr/>
            </a:pPr>
            <a:fld id="{892AE91D-8912-4B60-A595-158E36F794D8}" type="slidenum">
              <a:rPr lang="en-US" altLang="ja-JP"/>
              <a:pPr>
                <a:defRPr/>
              </a:pPr>
              <a:t>‹#›</a:t>
            </a:fld>
            <a:endParaRPr lang="en-US" altLang="ja-JP"/>
          </a:p>
        </p:txBody>
      </p:sp>
    </p:spTree>
    <p:extLst>
      <p:ext uri="{BB962C8B-B14F-4D97-AF65-F5344CB8AC3E}">
        <p14:creationId xmlns:p14="http://schemas.microsoft.com/office/powerpoint/2010/main" val="253401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85800" y="609600"/>
            <a:ext cx="7761288" cy="113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smtClean="0"/>
              <a:t>タイトルテキストの書式を編集するにはクリックします。</a:t>
            </a:r>
          </a:p>
        </p:txBody>
      </p:sp>
      <p:sp>
        <p:nvSpPr>
          <p:cNvPr id="1027" name="Rectangle 2"/>
          <p:cNvSpPr>
            <a:spLocks noGrp="1" noChangeArrowheads="1"/>
          </p:cNvSpPr>
          <p:nvPr>
            <p:ph type="body" idx="1"/>
          </p:nvPr>
        </p:nvSpPr>
        <p:spPr bwMode="auto">
          <a:xfrm>
            <a:off x="685800" y="1981200"/>
            <a:ext cx="7761288" cy="410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smtClean="0"/>
              <a:t>アウトラインテキストの書式を編集するにはクリックします。</a:t>
            </a:r>
          </a:p>
          <a:p>
            <a:pPr lvl="1"/>
            <a:r>
              <a:rPr lang="en-GB" altLang="ja-JP" smtClean="0"/>
              <a:t>2</a:t>
            </a:r>
            <a:r>
              <a:rPr lang="ja-JP" altLang="en-GB" smtClean="0"/>
              <a:t>レベル目のアウトライン</a:t>
            </a:r>
          </a:p>
          <a:p>
            <a:pPr lvl="2"/>
            <a:r>
              <a:rPr lang="en-GB" altLang="ja-JP" smtClean="0"/>
              <a:t>3</a:t>
            </a:r>
            <a:r>
              <a:rPr lang="ja-JP" altLang="en-GB" smtClean="0"/>
              <a:t>レベル目のアウトライン</a:t>
            </a:r>
          </a:p>
          <a:p>
            <a:pPr lvl="3"/>
            <a:r>
              <a:rPr lang="en-GB" altLang="ja-JP" smtClean="0"/>
              <a:t>4</a:t>
            </a:r>
            <a:r>
              <a:rPr lang="ja-JP" altLang="en-GB" smtClean="0"/>
              <a:t>レベル目のアウトライン</a:t>
            </a:r>
          </a:p>
          <a:p>
            <a:pPr lvl="4"/>
            <a:r>
              <a:rPr lang="en-GB" altLang="ja-JP" smtClean="0"/>
              <a:t>5</a:t>
            </a:r>
            <a:r>
              <a:rPr lang="ja-JP" altLang="en-GB" smtClean="0"/>
              <a:t>レベル目のアウトライン</a:t>
            </a:r>
          </a:p>
          <a:p>
            <a:pPr lvl="4"/>
            <a:r>
              <a:rPr lang="en-GB" altLang="ja-JP" smtClean="0"/>
              <a:t>6</a:t>
            </a:r>
            <a:r>
              <a:rPr lang="ja-JP" altLang="en-GB" smtClean="0"/>
              <a:t>レベル目のアウトライン</a:t>
            </a:r>
          </a:p>
          <a:p>
            <a:pPr lvl="4"/>
            <a:r>
              <a:rPr lang="en-GB" altLang="ja-JP" smtClean="0"/>
              <a:t>7</a:t>
            </a:r>
            <a:r>
              <a:rPr lang="ja-JP" altLang="en-GB" smtClean="0"/>
              <a:t>レベル目のアウトライン</a:t>
            </a:r>
          </a:p>
        </p:txBody>
      </p:sp>
      <p:sp>
        <p:nvSpPr>
          <p:cNvPr id="1028" name="Text Box 3"/>
          <p:cNvSpPr txBox="1">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029" name="Text Box 4"/>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2" name="Rectangle 5"/>
          <p:cNvSpPr>
            <a:spLocks noGrp="1" noChangeArrowheads="1"/>
          </p:cNvSpPr>
          <p:nvPr>
            <p:ph type="sldNum"/>
          </p:nvPr>
        </p:nvSpPr>
        <p:spPr bwMode="auto">
          <a:xfrm>
            <a:off x="6553200" y="6248400"/>
            <a:ext cx="18938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defRPr>
            </a:lvl1pPr>
          </a:lstStyle>
          <a:p>
            <a:pPr>
              <a:defRPr/>
            </a:pPr>
            <a:fld id="{4D2C202E-61D7-4675-9794-6F27F34E68F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2pPr>
      <a:lvl3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3pPr>
      <a:lvl4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4pPr>
      <a:lvl5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Text Box 1"/>
          <p:cNvSpPr txBox="1">
            <a:spLocks noChangeArrowheads="1"/>
          </p:cNvSpPr>
          <p:nvPr/>
        </p:nvSpPr>
        <p:spPr bwMode="auto">
          <a:xfrm>
            <a:off x="579438" y="2060575"/>
            <a:ext cx="8316912" cy="352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9pPr>
          </a:lstStyle>
          <a:p>
            <a:pPr eaLnBrk="1" hangingPunct="1">
              <a:lnSpc>
                <a:spcPct val="125000"/>
              </a:lnSpc>
              <a:spcBef>
                <a:spcPct val="0"/>
              </a:spcBef>
              <a:buClrTx/>
              <a:buFontTx/>
              <a:buNone/>
            </a:pPr>
            <a:r>
              <a:rPr lang="en-US" altLang="ja-JP" sz="2000" dirty="0">
                <a:solidFill>
                  <a:srgbClr val="0000CC"/>
                </a:solidFill>
                <a:latin typeface="ＭＳ ゴシック" pitchFamily="49" charset="-128"/>
                <a:ea typeface="ＭＳ ゴシック" pitchFamily="49" charset="-128"/>
              </a:rPr>
              <a:t> 1.</a:t>
            </a:r>
            <a:r>
              <a:rPr lang="ja-JP" altLang="ja-JP" sz="2000" dirty="0">
                <a:solidFill>
                  <a:srgbClr val="0000CC"/>
                </a:solidFill>
                <a:latin typeface="ＭＳ ゴシック" pitchFamily="49" charset="-128"/>
                <a:ea typeface="ＭＳ ゴシック" pitchFamily="49" charset="-128"/>
              </a:rPr>
              <a:t>技術俯瞰図				</a:t>
            </a:r>
            <a:r>
              <a:rPr lang="en-US" altLang="ja-JP" sz="2000" dirty="0">
                <a:solidFill>
                  <a:srgbClr val="0000CC"/>
                </a:solidFill>
                <a:latin typeface="ＭＳ ゴシック" pitchFamily="49" charset="-128"/>
                <a:ea typeface="ＭＳ ゴシック" pitchFamily="49" charset="-128"/>
              </a:rPr>
              <a:t>6.</a:t>
            </a:r>
            <a:r>
              <a:rPr lang="ja-JP" altLang="ja-JP" sz="2000" dirty="0">
                <a:solidFill>
                  <a:srgbClr val="0000CC"/>
                </a:solidFill>
                <a:latin typeface="ＭＳ ゴシック" pitchFamily="49" charset="-128"/>
                <a:ea typeface="ＭＳ ゴシック" pitchFamily="49" charset="-128"/>
              </a:rPr>
              <a:t>技術区分構造：主要出願企業</a:t>
            </a:r>
          </a:p>
          <a:p>
            <a:pPr eaLnBrk="1" hangingPunct="1">
              <a:lnSpc>
                <a:spcPct val="125000"/>
              </a:lnSpc>
              <a:spcBef>
                <a:spcPct val="0"/>
              </a:spcBef>
              <a:buClrTx/>
              <a:buFontTx/>
              <a:buNone/>
            </a:pPr>
            <a:endParaRPr lang="ja-JP" altLang="ja-JP" sz="2000" dirty="0">
              <a:solidFill>
                <a:srgbClr val="0000CC"/>
              </a:solidFill>
              <a:latin typeface="ＭＳ ゴシック" pitchFamily="49" charset="-128"/>
              <a:ea typeface="ＭＳ ゴシック" pitchFamily="49" charset="-128"/>
            </a:endParaRPr>
          </a:p>
          <a:p>
            <a:pPr eaLnBrk="1" hangingPunct="1">
              <a:lnSpc>
                <a:spcPct val="125000"/>
              </a:lnSpc>
              <a:spcBef>
                <a:spcPct val="0"/>
              </a:spcBef>
              <a:buClrTx/>
              <a:buFontTx/>
              <a:buNone/>
            </a:pPr>
            <a:r>
              <a:rPr lang="ja-JP" altLang="ja-JP" sz="2000" dirty="0">
                <a:solidFill>
                  <a:srgbClr val="0000CC"/>
                </a:solidFill>
                <a:latin typeface="ＭＳ ゴシック" pitchFamily="49" charset="-128"/>
                <a:ea typeface="ＭＳ ゴシック" pitchFamily="49" charset="-128"/>
              </a:rPr>
              <a:t> </a:t>
            </a:r>
            <a:r>
              <a:rPr lang="en-US" altLang="ja-JP" sz="2000" dirty="0">
                <a:solidFill>
                  <a:srgbClr val="0000CC"/>
                </a:solidFill>
                <a:latin typeface="ＭＳ ゴシック" pitchFamily="49" charset="-128"/>
                <a:ea typeface="ＭＳ ゴシック" pitchFamily="49" charset="-128"/>
              </a:rPr>
              <a:t>2.</a:t>
            </a:r>
            <a:r>
              <a:rPr lang="ja-JP" altLang="ja-JP" sz="2000" dirty="0">
                <a:solidFill>
                  <a:srgbClr val="0000CC"/>
                </a:solidFill>
                <a:latin typeface="ＭＳ ゴシック" pitchFamily="49" charset="-128"/>
                <a:ea typeface="ＭＳ ゴシック" pitchFamily="49" charset="-128"/>
              </a:rPr>
              <a:t>出願件数推移			</a:t>
            </a:r>
            <a:r>
              <a:rPr lang="en-US" altLang="ja-JP" sz="2000" dirty="0">
                <a:solidFill>
                  <a:srgbClr val="0000CC"/>
                </a:solidFill>
                <a:latin typeface="ＭＳ ゴシック" pitchFamily="49" charset="-128"/>
                <a:ea typeface="ＭＳ ゴシック" pitchFamily="49" charset="-128"/>
              </a:rPr>
              <a:t>7.</a:t>
            </a:r>
            <a:r>
              <a:rPr lang="ja-JP" altLang="ja-JP" sz="2000" dirty="0">
                <a:solidFill>
                  <a:srgbClr val="0000CC"/>
                </a:solidFill>
                <a:latin typeface="ＭＳ ゴシック" pitchFamily="49" charset="-128"/>
                <a:ea typeface="ＭＳ ゴシック" pitchFamily="49" charset="-128"/>
              </a:rPr>
              <a:t>技術供与・提携関係</a:t>
            </a:r>
          </a:p>
          <a:p>
            <a:pPr eaLnBrk="1" hangingPunct="1">
              <a:lnSpc>
                <a:spcPct val="125000"/>
              </a:lnSpc>
              <a:spcBef>
                <a:spcPct val="0"/>
              </a:spcBef>
              <a:buClrTx/>
              <a:buFontTx/>
              <a:buNone/>
            </a:pPr>
            <a:endParaRPr lang="ja-JP" altLang="ja-JP" sz="2000" dirty="0">
              <a:solidFill>
                <a:srgbClr val="0000CC"/>
              </a:solidFill>
              <a:latin typeface="ＭＳ ゴシック" pitchFamily="49" charset="-128"/>
              <a:ea typeface="ＭＳ ゴシック" pitchFamily="49" charset="-128"/>
            </a:endParaRPr>
          </a:p>
          <a:p>
            <a:pPr eaLnBrk="1" hangingPunct="1">
              <a:lnSpc>
                <a:spcPct val="125000"/>
              </a:lnSpc>
              <a:spcBef>
                <a:spcPct val="0"/>
              </a:spcBef>
              <a:buClrTx/>
              <a:buFontTx/>
              <a:buNone/>
            </a:pPr>
            <a:r>
              <a:rPr lang="ja-JP" altLang="ja-JP" sz="2000" dirty="0">
                <a:solidFill>
                  <a:srgbClr val="0000CC"/>
                </a:solidFill>
                <a:latin typeface="ＭＳ ゴシック" pitchFamily="49" charset="-128"/>
                <a:ea typeface="ＭＳ ゴシック" pitchFamily="49" charset="-128"/>
              </a:rPr>
              <a:t> </a:t>
            </a:r>
            <a:r>
              <a:rPr lang="en-US" altLang="ja-JP" sz="2000" dirty="0">
                <a:solidFill>
                  <a:srgbClr val="0000CC"/>
                </a:solidFill>
                <a:latin typeface="ＭＳ ゴシック" pitchFamily="49" charset="-128"/>
                <a:ea typeface="ＭＳ ゴシック" pitchFamily="49" charset="-128"/>
              </a:rPr>
              <a:t>3.</a:t>
            </a:r>
            <a:r>
              <a:rPr lang="ja-JP" altLang="ja-JP" sz="2000" dirty="0">
                <a:solidFill>
                  <a:srgbClr val="0000CC"/>
                </a:solidFill>
                <a:latin typeface="ＭＳ ゴシック" pitchFamily="49" charset="-128"/>
                <a:ea typeface="ＭＳ ゴシック" pitchFamily="49" charset="-128"/>
              </a:rPr>
              <a:t>出願件数推移：技術要素別		</a:t>
            </a:r>
            <a:r>
              <a:rPr lang="en-US" altLang="ja-JP" sz="2000" dirty="0">
                <a:solidFill>
                  <a:srgbClr val="0000CC"/>
                </a:solidFill>
                <a:latin typeface="ＭＳ ゴシック" pitchFamily="49" charset="-128"/>
                <a:ea typeface="ＭＳ ゴシック" pitchFamily="49" charset="-128"/>
              </a:rPr>
              <a:t>8.</a:t>
            </a:r>
            <a:r>
              <a:rPr lang="ja-JP" altLang="ja-JP" sz="2000" dirty="0">
                <a:solidFill>
                  <a:srgbClr val="0000CC"/>
                </a:solidFill>
                <a:latin typeface="ＭＳ ゴシック" pitchFamily="49" charset="-128"/>
                <a:ea typeface="ＭＳ ゴシック" pitchFamily="49" charset="-128"/>
              </a:rPr>
              <a:t>技術変遷図</a:t>
            </a:r>
          </a:p>
          <a:p>
            <a:pPr eaLnBrk="1" hangingPunct="1">
              <a:lnSpc>
                <a:spcPct val="125000"/>
              </a:lnSpc>
              <a:spcBef>
                <a:spcPct val="0"/>
              </a:spcBef>
              <a:buClrTx/>
              <a:buFontTx/>
              <a:buNone/>
            </a:pPr>
            <a:endParaRPr lang="ja-JP" altLang="ja-JP" sz="2000" dirty="0">
              <a:solidFill>
                <a:srgbClr val="0000CC"/>
              </a:solidFill>
              <a:latin typeface="ＭＳ ゴシック" pitchFamily="49" charset="-128"/>
              <a:ea typeface="ＭＳ ゴシック" pitchFamily="49" charset="-128"/>
            </a:endParaRPr>
          </a:p>
          <a:p>
            <a:pPr eaLnBrk="1" hangingPunct="1">
              <a:lnSpc>
                <a:spcPct val="125000"/>
              </a:lnSpc>
              <a:spcBef>
                <a:spcPct val="0"/>
              </a:spcBef>
              <a:buClrTx/>
              <a:buFontTx/>
              <a:buNone/>
            </a:pPr>
            <a:r>
              <a:rPr lang="ja-JP" altLang="ja-JP" sz="2000" dirty="0">
                <a:solidFill>
                  <a:srgbClr val="0000CC"/>
                </a:solidFill>
                <a:latin typeface="ＭＳ ゴシック" pitchFamily="49" charset="-128"/>
                <a:ea typeface="ＭＳ ゴシック" pitchFamily="49" charset="-128"/>
              </a:rPr>
              <a:t> </a:t>
            </a:r>
            <a:r>
              <a:rPr lang="en-US" altLang="ja-JP" sz="2000" dirty="0">
                <a:solidFill>
                  <a:srgbClr val="0000CC"/>
                </a:solidFill>
                <a:latin typeface="ＭＳ ゴシック" pitchFamily="49" charset="-128"/>
                <a:ea typeface="ＭＳ ゴシック" pitchFamily="49" charset="-128"/>
              </a:rPr>
              <a:t>4.</a:t>
            </a:r>
            <a:r>
              <a:rPr lang="ja-JP" altLang="ja-JP" sz="2000" dirty="0">
                <a:solidFill>
                  <a:srgbClr val="0000CC"/>
                </a:solidFill>
                <a:latin typeface="ＭＳ ゴシック" pitchFamily="49" charset="-128"/>
                <a:ea typeface="ＭＳ ゴシック" pitchFamily="49" charset="-128"/>
              </a:rPr>
              <a:t>主要出願企業			</a:t>
            </a:r>
            <a:r>
              <a:rPr lang="en-US" altLang="ja-JP" sz="2000" dirty="0">
                <a:solidFill>
                  <a:srgbClr val="0000CC"/>
                </a:solidFill>
                <a:latin typeface="ＭＳ ゴシック" pitchFamily="49" charset="-128"/>
                <a:ea typeface="ＭＳ ゴシック" pitchFamily="49" charset="-128"/>
              </a:rPr>
              <a:t>9.</a:t>
            </a:r>
            <a:r>
              <a:rPr lang="ja-JP" altLang="ja-JP" sz="2000" dirty="0">
                <a:solidFill>
                  <a:srgbClr val="0000CC"/>
                </a:solidFill>
                <a:latin typeface="ＭＳ ゴシック" pitchFamily="49" charset="-128"/>
                <a:ea typeface="ＭＳ ゴシック" pitchFamily="49" charset="-128"/>
              </a:rPr>
              <a:t>パテントマップ</a:t>
            </a:r>
          </a:p>
          <a:p>
            <a:pPr eaLnBrk="1" hangingPunct="1">
              <a:lnSpc>
                <a:spcPct val="125000"/>
              </a:lnSpc>
              <a:spcBef>
                <a:spcPct val="0"/>
              </a:spcBef>
              <a:buClrTx/>
              <a:buFontTx/>
              <a:buNone/>
            </a:pPr>
            <a:endParaRPr lang="ja-JP" altLang="ja-JP" sz="2000" dirty="0">
              <a:solidFill>
                <a:srgbClr val="0000CC"/>
              </a:solidFill>
              <a:latin typeface="ＭＳ ゴシック" pitchFamily="49" charset="-128"/>
              <a:ea typeface="ＭＳ ゴシック" pitchFamily="49" charset="-128"/>
            </a:endParaRPr>
          </a:p>
          <a:p>
            <a:pPr eaLnBrk="1" hangingPunct="1">
              <a:lnSpc>
                <a:spcPct val="125000"/>
              </a:lnSpc>
              <a:spcBef>
                <a:spcPct val="0"/>
              </a:spcBef>
              <a:buClrTx/>
              <a:buFontTx/>
              <a:buNone/>
            </a:pPr>
            <a:r>
              <a:rPr lang="ja-JP" altLang="ja-JP" sz="2000" dirty="0">
                <a:solidFill>
                  <a:srgbClr val="0000CC"/>
                </a:solidFill>
                <a:latin typeface="ＭＳ ゴシック" pitchFamily="49" charset="-128"/>
                <a:ea typeface="ＭＳ ゴシック" pitchFamily="49" charset="-128"/>
              </a:rPr>
              <a:t> </a:t>
            </a:r>
            <a:r>
              <a:rPr lang="en-US" altLang="ja-JP" sz="2000" dirty="0">
                <a:solidFill>
                  <a:srgbClr val="0000CC"/>
                </a:solidFill>
                <a:latin typeface="ＭＳ ゴシック" pitchFamily="49" charset="-128"/>
                <a:ea typeface="ＭＳ ゴシック" pitchFamily="49" charset="-128"/>
              </a:rPr>
              <a:t>5.</a:t>
            </a:r>
            <a:r>
              <a:rPr lang="ja-JP" altLang="ja-JP" sz="2000" dirty="0">
                <a:solidFill>
                  <a:srgbClr val="0000CC"/>
                </a:solidFill>
                <a:latin typeface="ＭＳ ゴシック" pitchFamily="49" charset="-128"/>
                <a:ea typeface="ＭＳ ゴシック" pitchFamily="49" charset="-128"/>
              </a:rPr>
              <a:t>出願件数推移：主要出願企業	</a:t>
            </a:r>
            <a:r>
              <a:rPr lang="en-US" altLang="ja-JP" sz="2000" dirty="0">
                <a:solidFill>
                  <a:srgbClr val="0000CC"/>
                </a:solidFill>
                <a:latin typeface="ＭＳ ゴシック" pitchFamily="49" charset="-128"/>
                <a:ea typeface="ＭＳ ゴシック" pitchFamily="49" charset="-128"/>
              </a:rPr>
              <a:t>10.</a:t>
            </a:r>
            <a:r>
              <a:rPr lang="ja-JP" altLang="ja-JP" sz="2000" dirty="0">
                <a:solidFill>
                  <a:srgbClr val="0000CC"/>
                </a:solidFill>
                <a:latin typeface="ＭＳ ゴシック" pitchFamily="49" charset="-128"/>
                <a:ea typeface="ＭＳ ゴシック" pitchFamily="49" charset="-128"/>
              </a:rPr>
              <a:t>マーケット情報</a:t>
            </a:r>
          </a:p>
        </p:txBody>
      </p:sp>
      <p:sp>
        <p:nvSpPr>
          <p:cNvPr id="2051" name="Text Box 2"/>
          <p:cNvSpPr txBox="1">
            <a:spLocks noChangeArrowheads="1"/>
          </p:cNvSpPr>
          <p:nvPr/>
        </p:nvSpPr>
        <p:spPr bwMode="auto">
          <a:xfrm>
            <a:off x="3463925" y="304800"/>
            <a:ext cx="22161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ja-JP" altLang="ja-JP" u="sng">
                <a:solidFill>
                  <a:srgbClr val="FF0000"/>
                </a:solidFill>
                <a:latin typeface="Arial" charset="0"/>
                <a:ea typeface="ＭＳ ゴシック" pitchFamily="49" charset="-128"/>
              </a:rPr>
              <a:t>特許調査書</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0243" name="Rectangle 2"/>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0244" name="Text Box 3"/>
          <p:cNvSpPr txBox="1">
            <a:spLocks noChangeArrowheads="1"/>
          </p:cNvSpPr>
          <p:nvPr/>
        </p:nvSpPr>
        <p:spPr bwMode="auto">
          <a:xfrm>
            <a:off x="801688" y="176213"/>
            <a:ext cx="1955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技術変遷図</a:t>
            </a:r>
          </a:p>
        </p:txBody>
      </p:sp>
      <p:sp>
        <p:nvSpPr>
          <p:cNvPr id="10245" name="Text Box 4"/>
          <p:cNvSpPr txBox="1">
            <a:spLocks noChangeArrowheads="1"/>
          </p:cNvSpPr>
          <p:nvPr/>
        </p:nvSpPr>
        <p:spPr bwMode="auto">
          <a:xfrm>
            <a:off x="804863" y="966788"/>
            <a:ext cx="7429500" cy="173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200" dirty="0"/>
              <a:t>　下図は，機械学習に関する技術変遷図である．機械学習の歴史をひもとくにあたり、前提として人間にしかできなかった計算を自動化するために作られたのがコンピュータという機械である。</a:t>
            </a:r>
            <a:br>
              <a:rPr lang="ja-JP" altLang="ja-JP" sz="1200" dirty="0"/>
            </a:br>
            <a:r>
              <a:rPr lang="ja-JP" altLang="ja-JP" sz="1200" dirty="0"/>
              <a:t>　1960年代に起きた第1次AIブームでは、パズルや迷路問題を解いたり、数学の定理を証明する推論・探索が盛んに行われた。</a:t>
            </a:r>
            <a:br>
              <a:rPr lang="ja-JP" altLang="ja-JP" sz="1200" dirty="0"/>
            </a:br>
            <a:r>
              <a:rPr lang="ja-JP" altLang="ja-JP" sz="1200" dirty="0"/>
              <a:t>　第2次AIブームが起きたのは1980年代。ミニコンピュータやワークステーションといった比較的安価で性能も高いコンピュータが普及したのが契機である。当時は専門家の知識や判断のロジックを記憶させ、複雑な問題を解かせる「エキスパートシステム」の実用化が試みられた。</a:t>
            </a:r>
          </a:p>
          <a:p>
            <a:pPr eaLnBrk="1" hangingPunct="1">
              <a:spcBef>
                <a:spcPct val="0"/>
              </a:spcBef>
              <a:buClrTx/>
              <a:buFontTx/>
              <a:buNone/>
            </a:pPr>
            <a:r>
              <a:rPr lang="ja-JP" altLang="ja-JP" sz="1200" dirty="0"/>
              <a:t>　第3次AIブームの特徴は、「データから学習して分類する」という点である。</a:t>
            </a:r>
          </a:p>
          <a:p>
            <a:pPr eaLnBrk="1" hangingPunct="1">
              <a:spcBef>
                <a:spcPct val="0"/>
              </a:spcBef>
              <a:buClrTx/>
              <a:buFontTx/>
              <a:buNone/>
            </a:pPr>
            <a:endParaRPr lang="ja-JP" altLang="ja-JP" sz="1200" dirty="0"/>
          </a:p>
        </p:txBody>
      </p:sp>
      <p:sp>
        <p:nvSpPr>
          <p:cNvPr id="10246" name="AutoShape 5"/>
          <p:cNvSpPr>
            <a:spLocks noChangeArrowheads="1"/>
          </p:cNvSpPr>
          <p:nvPr/>
        </p:nvSpPr>
        <p:spPr bwMode="auto">
          <a:xfrm>
            <a:off x="714375" y="928688"/>
            <a:ext cx="7529513" cy="1071562"/>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0247" name="Text Box 6"/>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-9-</a:t>
            </a:r>
          </a:p>
        </p:txBody>
      </p:sp>
      <p:sp>
        <p:nvSpPr>
          <p:cNvPr id="10248" name="Text Box 7"/>
          <p:cNvSpPr txBox="1">
            <a:spLocks noChangeArrowheads="1"/>
          </p:cNvSpPr>
          <p:nvPr/>
        </p:nvSpPr>
        <p:spPr bwMode="auto">
          <a:xfrm>
            <a:off x="6648450" y="6286500"/>
            <a:ext cx="816547" cy="233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900" dirty="0"/>
              <a:t>出典</a:t>
            </a:r>
            <a:r>
              <a:rPr lang="ja-JP" altLang="ja-JP" sz="900" dirty="0" smtClean="0"/>
              <a:t>：</a:t>
            </a:r>
            <a:r>
              <a:rPr lang="ja-JP" altLang="en-US" sz="900" dirty="0" smtClean="0"/>
              <a:t>富士通</a:t>
            </a:r>
            <a:endParaRPr lang="ja-JP" altLang="ja-JP" sz="900" dirty="0"/>
          </a:p>
        </p:txBody>
      </p:sp>
      <p:pic>
        <p:nvPicPr>
          <p:cNvPr id="1024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425" y="2200399"/>
            <a:ext cx="6667500" cy="4086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1267" name="Rectangle 2"/>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1268" name="Text Box 3"/>
          <p:cNvSpPr txBox="1">
            <a:spLocks noChangeArrowheads="1"/>
          </p:cNvSpPr>
          <p:nvPr/>
        </p:nvSpPr>
        <p:spPr bwMode="auto">
          <a:xfrm>
            <a:off x="793750" y="176213"/>
            <a:ext cx="22987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パテントマップ</a:t>
            </a:r>
          </a:p>
        </p:txBody>
      </p:sp>
      <p:sp>
        <p:nvSpPr>
          <p:cNvPr id="11269" name="Text Box 4"/>
          <p:cNvSpPr txBox="1">
            <a:spLocks noChangeArrowheads="1"/>
          </p:cNvSpPr>
          <p:nvPr/>
        </p:nvSpPr>
        <p:spPr bwMode="auto">
          <a:xfrm>
            <a:off x="928688" y="909638"/>
            <a:ext cx="7286625"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200" dirty="0"/>
              <a:t>下図は，本調査におけるパテントマップである．やはりガス変換効率向上に関する特許が多く，次いで不純物除去や環境性能向上に関するものが</a:t>
            </a:r>
            <a:r>
              <a:rPr lang="ja-JP" altLang="ja-JP" sz="1200" dirty="0" err="1"/>
              <a:t>く</a:t>
            </a:r>
            <a:r>
              <a:rPr lang="ja-JP" altLang="ja-JP" sz="1200" dirty="0"/>
              <a:t>，ガス化システムや複合システムなどの導入で性能向上を図っている．また，性能向上などの課題に関しては多くの特許が出願されているのに対し，安全性向上や故障防止などの特許の数が少なくなっているため，今後この発電方法が発展していくときは，そういった側面の注意も必要である．</a:t>
            </a:r>
          </a:p>
        </p:txBody>
      </p:sp>
      <p:sp>
        <p:nvSpPr>
          <p:cNvPr id="11270" name="AutoShape 5"/>
          <p:cNvSpPr>
            <a:spLocks noChangeArrowheads="1"/>
          </p:cNvSpPr>
          <p:nvPr/>
        </p:nvSpPr>
        <p:spPr bwMode="auto">
          <a:xfrm>
            <a:off x="900113" y="847725"/>
            <a:ext cx="7343775" cy="935038"/>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1271" name="Text Box 6"/>
          <p:cNvSpPr txBox="1">
            <a:spLocks noChangeArrowheads="1"/>
          </p:cNvSpPr>
          <p:nvPr/>
        </p:nvSpPr>
        <p:spPr bwMode="auto">
          <a:xfrm>
            <a:off x="4332288" y="6521450"/>
            <a:ext cx="5191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-10-</a:t>
            </a:r>
          </a:p>
        </p:txBody>
      </p:sp>
      <p:graphicFrame>
        <p:nvGraphicFramePr>
          <p:cNvPr id="67" name="グラフ 66"/>
          <p:cNvGraphicFramePr>
            <a:graphicFrameLocks/>
          </p:cNvGraphicFramePr>
          <p:nvPr>
            <p:extLst>
              <p:ext uri="{D42A27DB-BD31-4B8C-83A1-F6EECF244321}">
                <p14:modId xmlns:p14="http://schemas.microsoft.com/office/powerpoint/2010/main" val="428033708"/>
              </p:ext>
            </p:extLst>
          </p:nvPr>
        </p:nvGraphicFramePr>
        <p:xfrm>
          <a:off x="1403648" y="2060848"/>
          <a:ext cx="7128792" cy="41044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2291" name="Rectangle 2"/>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2292" name="Text Box 3"/>
          <p:cNvSpPr txBox="1">
            <a:spLocks noChangeArrowheads="1"/>
          </p:cNvSpPr>
          <p:nvPr/>
        </p:nvSpPr>
        <p:spPr bwMode="auto">
          <a:xfrm>
            <a:off x="836613" y="176213"/>
            <a:ext cx="39592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マーケット情報：市場情報</a:t>
            </a:r>
          </a:p>
        </p:txBody>
      </p:sp>
      <p:sp>
        <p:nvSpPr>
          <p:cNvPr id="12293" name="Text Box 4"/>
          <p:cNvSpPr txBox="1">
            <a:spLocks noChangeArrowheads="1"/>
          </p:cNvSpPr>
          <p:nvPr/>
        </p:nvSpPr>
        <p:spPr bwMode="auto">
          <a:xfrm>
            <a:off x="938213" y="804863"/>
            <a:ext cx="7286625" cy="2464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a:t>下図は</a:t>
            </a:r>
            <a:r>
              <a:rPr lang="ja-JP" altLang="ja-JP" sz="1400" dirty="0" smtClean="0"/>
              <a:t>、</a:t>
            </a:r>
            <a:r>
              <a:rPr lang="ja-JP" altLang="en-US" sz="1400" dirty="0"/>
              <a:t>医療</a:t>
            </a:r>
            <a:r>
              <a:rPr lang="ja-JP" altLang="en-US" sz="1400" dirty="0" smtClean="0"/>
              <a:t>機器のＡＩ</a:t>
            </a:r>
            <a:r>
              <a:rPr lang="ja-JP" altLang="ja-JP" sz="1400" dirty="0" smtClean="0"/>
              <a:t>市場</a:t>
            </a:r>
            <a:r>
              <a:rPr lang="ja-JP" altLang="ja-JP" sz="1400" dirty="0"/>
              <a:t>のマーケット規模を示す。</a:t>
            </a:r>
            <a:r>
              <a:rPr lang="en-US" altLang="ja-JP" sz="1400" dirty="0"/>
              <a:t>AI</a:t>
            </a:r>
            <a:r>
              <a:rPr lang="ja-JP" altLang="ja-JP" sz="1400" dirty="0"/>
              <a:t>の応用領域は非常に広範囲であり、市場予測は調査会社によって大きく異なるが、富士キメラ総研の調査では、</a:t>
            </a:r>
            <a:r>
              <a:rPr lang="en-US" altLang="ja-JP" sz="1400" dirty="0"/>
              <a:t>2030</a:t>
            </a:r>
            <a:r>
              <a:rPr lang="ja-JP" altLang="ja-JP" sz="1400" dirty="0" err="1"/>
              <a:t>までに</a:t>
            </a:r>
            <a:r>
              <a:rPr lang="ja-JP" altLang="ja-JP" sz="1400" dirty="0"/>
              <a:t>大幅に市場の規模が拡大されると予想されている。また、</a:t>
            </a:r>
            <a:r>
              <a:rPr lang="en-US" altLang="ja-JP" sz="1400" dirty="0"/>
              <a:t>EY</a:t>
            </a:r>
            <a:r>
              <a:rPr lang="ja-JP" altLang="ja-JP" sz="1400" dirty="0"/>
              <a:t>総合研究所の市場規模予測でも同様に、現在に比べて、</a:t>
            </a:r>
            <a:r>
              <a:rPr lang="en-US" altLang="ja-JP" sz="1400" dirty="0"/>
              <a:t>2030</a:t>
            </a:r>
            <a:r>
              <a:rPr lang="ja-JP" altLang="ja-JP" sz="1400" dirty="0"/>
              <a:t>年には、大幅に市場規模の拡大が予想されている</a:t>
            </a:r>
            <a:r>
              <a:rPr lang="ja-JP" altLang="ja-JP" sz="1400" dirty="0" smtClean="0"/>
              <a:t>。</a:t>
            </a:r>
            <a:endParaRPr lang="en-US" altLang="ja-JP" sz="1400" dirty="0" smtClean="0"/>
          </a:p>
          <a:p>
            <a:pPr eaLnBrk="1" hangingPunct="1">
              <a:spcBef>
                <a:spcPct val="0"/>
              </a:spcBef>
              <a:buClrTx/>
              <a:buFontTx/>
              <a:buNone/>
            </a:pPr>
            <a:r>
              <a:rPr lang="ja-JP" altLang="en-US" sz="1400" dirty="0"/>
              <a:t>なお</a:t>
            </a:r>
            <a:r>
              <a:rPr lang="ja-JP" altLang="en-US" sz="1400" dirty="0" smtClean="0"/>
              <a:t>、「機械学習を用いた診断」について、現状、医療機器の認定機構の発足が世界的にもが遅れており、</a:t>
            </a:r>
            <a:r>
              <a:rPr lang="en-US" altLang="ja-JP" sz="1400" dirty="0" smtClean="0"/>
              <a:t>2018</a:t>
            </a:r>
            <a:r>
              <a:rPr lang="ja-JP" altLang="en-US" sz="1400" dirty="0" smtClean="0"/>
              <a:t>年の</a:t>
            </a:r>
            <a:r>
              <a:rPr lang="en-US" altLang="ja-JP" sz="1400" dirty="0" smtClean="0"/>
              <a:t>4</a:t>
            </a:r>
            <a:r>
              <a:rPr lang="ja-JP" altLang="en-US" sz="1400" dirty="0" smtClean="0"/>
              <a:t>月に世界で初めて、アメリカのＦＤＡ機関が機械学習技術を用いた診断機器を医療機器として認可したというのが現状である。</a:t>
            </a:r>
            <a:endParaRPr lang="en-US" altLang="ja-JP" sz="1400" dirty="0" smtClean="0"/>
          </a:p>
          <a:p>
            <a:pPr eaLnBrk="1" hangingPunct="1">
              <a:spcBef>
                <a:spcPct val="0"/>
              </a:spcBef>
              <a:buClrTx/>
              <a:buFontTx/>
              <a:buNone/>
            </a:pPr>
            <a:r>
              <a:rPr lang="ja-JP" altLang="en-US" sz="1400" dirty="0"/>
              <a:t>つまり</a:t>
            </a:r>
            <a:r>
              <a:rPr lang="ja-JP" altLang="en-US" sz="1400" dirty="0" smtClean="0"/>
              <a:t>、「機械学習技術を用いた医療診断機器」のマーケットは、</a:t>
            </a:r>
            <a:r>
              <a:rPr lang="en-US" altLang="ja-JP" sz="1400" dirty="0" smtClean="0"/>
              <a:t>2017</a:t>
            </a:r>
            <a:r>
              <a:rPr lang="ja-JP" altLang="en-US" sz="1400" dirty="0" smtClean="0"/>
              <a:t>年段階では</a:t>
            </a:r>
            <a:r>
              <a:rPr lang="ja-JP" altLang="ja-JP" sz="1400" dirty="0" smtClean="0"/>
              <a:t>富士キメラ総研の調査</a:t>
            </a:r>
            <a:r>
              <a:rPr lang="ja-JP" altLang="en-US" sz="1400" dirty="0" smtClean="0"/>
              <a:t>では、存在していない。しかし、</a:t>
            </a:r>
            <a:r>
              <a:rPr lang="en-US" altLang="ja-JP" sz="1400" dirty="0" smtClean="0"/>
              <a:t>2025</a:t>
            </a:r>
            <a:r>
              <a:rPr lang="ja-JP" altLang="en-US" sz="1400" dirty="0" smtClean="0"/>
              <a:t>年の「</a:t>
            </a:r>
            <a:r>
              <a:rPr lang="en-US" altLang="ja-JP" sz="1400" dirty="0" smtClean="0"/>
              <a:t>AI</a:t>
            </a:r>
            <a:r>
              <a:rPr lang="ja-JP" altLang="en-US" sz="1400" dirty="0" smtClean="0"/>
              <a:t>搭載型医療画像診断支援システム」に関する市場規模は、</a:t>
            </a:r>
            <a:r>
              <a:rPr lang="en-US" altLang="ja-JP" sz="1400" dirty="0" smtClean="0"/>
              <a:t>30</a:t>
            </a:r>
            <a:r>
              <a:rPr lang="ja-JP" altLang="en-US" sz="1400" dirty="0" smtClean="0"/>
              <a:t>億円と予想されている。</a:t>
            </a:r>
            <a:endParaRPr lang="en-US" altLang="ja-JP" sz="1400" dirty="0"/>
          </a:p>
          <a:p>
            <a:pPr eaLnBrk="1" hangingPunct="1">
              <a:spcBef>
                <a:spcPct val="0"/>
              </a:spcBef>
              <a:buClrTx/>
              <a:buFontTx/>
              <a:buNone/>
            </a:pPr>
            <a:endParaRPr lang="ja-JP" altLang="ja-JP" sz="1400" dirty="0"/>
          </a:p>
        </p:txBody>
      </p:sp>
      <p:sp>
        <p:nvSpPr>
          <p:cNvPr id="12294" name="AutoShape 5"/>
          <p:cNvSpPr>
            <a:spLocks noChangeArrowheads="1"/>
          </p:cNvSpPr>
          <p:nvPr/>
        </p:nvSpPr>
        <p:spPr bwMode="auto">
          <a:xfrm>
            <a:off x="890588" y="815975"/>
            <a:ext cx="7343775" cy="2237838"/>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2295" name="Text Box 6"/>
          <p:cNvSpPr txBox="1">
            <a:spLocks noChangeArrowheads="1"/>
          </p:cNvSpPr>
          <p:nvPr/>
        </p:nvSpPr>
        <p:spPr bwMode="auto">
          <a:xfrm>
            <a:off x="4311650" y="6500813"/>
            <a:ext cx="5191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-11-</a:t>
            </a:r>
          </a:p>
        </p:txBody>
      </p:sp>
      <p:sp>
        <p:nvSpPr>
          <p:cNvPr id="12297" name="Text Box 8"/>
          <p:cNvSpPr txBox="1">
            <a:spLocks noChangeArrowheads="1"/>
          </p:cNvSpPr>
          <p:nvPr/>
        </p:nvSpPr>
        <p:spPr bwMode="auto">
          <a:xfrm>
            <a:off x="5832475" y="6264275"/>
            <a:ext cx="30527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800"/>
              <a:t>参考文献：</a:t>
            </a:r>
            <a:r>
              <a:rPr lang="en-US" altLang="ja-JP" sz="800"/>
              <a:t>（出典）富士キメラ総研「2016 人工知能ビジネス総調査」</a:t>
            </a:r>
          </a:p>
        </p:txBody>
      </p:sp>
      <p:pic>
        <p:nvPicPr>
          <p:cNvPr id="1229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3068960"/>
            <a:ext cx="6096000" cy="2847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3315" name="Rectangle 2"/>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3316" name="Text Box 3"/>
          <p:cNvSpPr txBox="1">
            <a:spLocks noChangeArrowheads="1"/>
          </p:cNvSpPr>
          <p:nvPr/>
        </p:nvSpPr>
        <p:spPr bwMode="auto">
          <a:xfrm>
            <a:off x="809625" y="176213"/>
            <a:ext cx="3436938"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マーケット情報：シェア</a:t>
            </a:r>
          </a:p>
        </p:txBody>
      </p:sp>
      <p:sp>
        <p:nvSpPr>
          <p:cNvPr id="13317" name="Text Box 4"/>
          <p:cNvSpPr txBox="1">
            <a:spLocks noChangeArrowheads="1"/>
          </p:cNvSpPr>
          <p:nvPr/>
        </p:nvSpPr>
        <p:spPr bwMode="auto">
          <a:xfrm>
            <a:off x="928688" y="1000125"/>
            <a:ext cx="7286625"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dirty="0" smtClean="0"/>
              <a:t>2018</a:t>
            </a:r>
            <a:r>
              <a:rPr lang="ja-JP" altLang="en-US" sz="1400" dirty="0"/>
              <a:t>年</a:t>
            </a:r>
            <a:r>
              <a:rPr lang="ja-JP" altLang="en-US" sz="1400" dirty="0" smtClean="0"/>
              <a:t>現在、「</a:t>
            </a:r>
            <a:r>
              <a:rPr lang="ja-JP" altLang="en-US" sz="1400" dirty="0"/>
              <a:t> </a:t>
            </a:r>
            <a:r>
              <a:rPr lang="en-US" altLang="ja-JP" sz="1400" dirty="0"/>
              <a:t>AI</a:t>
            </a:r>
            <a:r>
              <a:rPr lang="ja-JP" altLang="en-US" sz="1400" dirty="0"/>
              <a:t>搭載型医療画像診断支援システム</a:t>
            </a:r>
            <a:r>
              <a:rPr lang="ja-JP" altLang="en-US" sz="1400" dirty="0" smtClean="0"/>
              <a:t>」に関する市場はまだ生まれていないため、市場のシェアは調査したところ、確認されなかった。</a:t>
            </a:r>
            <a:endParaRPr lang="ja-JP" altLang="ja-JP" sz="1400" dirty="0"/>
          </a:p>
        </p:txBody>
      </p:sp>
      <p:sp>
        <p:nvSpPr>
          <p:cNvPr id="13318" name="AutoShape 5"/>
          <p:cNvSpPr>
            <a:spLocks noChangeArrowheads="1"/>
          </p:cNvSpPr>
          <p:nvPr/>
        </p:nvSpPr>
        <p:spPr bwMode="auto">
          <a:xfrm>
            <a:off x="900113" y="981075"/>
            <a:ext cx="7343775" cy="1233488"/>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3319" name="Text Box 6"/>
          <p:cNvSpPr txBox="1">
            <a:spLocks noChangeArrowheads="1"/>
          </p:cNvSpPr>
          <p:nvPr/>
        </p:nvSpPr>
        <p:spPr bwMode="auto">
          <a:xfrm>
            <a:off x="4311650" y="6521450"/>
            <a:ext cx="5191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-12-</a:t>
            </a:r>
          </a:p>
        </p:txBody>
      </p:sp>
      <p:sp>
        <p:nvSpPr>
          <p:cNvPr id="13320" name="Text Box 7"/>
          <p:cNvSpPr txBox="1">
            <a:spLocks noChangeArrowheads="1"/>
          </p:cNvSpPr>
          <p:nvPr/>
        </p:nvSpPr>
        <p:spPr bwMode="auto">
          <a:xfrm>
            <a:off x="6427788" y="6215063"/>
            <a:ext cx="24050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800"/>
              <a:t>参考文献：</a:t>
            </a:r>
            <a:r>
              <a:rPr lang="en-US" altLang="ja-JP" sz="800"/>
              <a:t>1～4富士キメラ総研、5～9EY総合研究所</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83568" y="1844824"/>
            <a:ext cx="4824536" cy="830997"/>
          </a:xfrm>
          <a:prstGeom prst="rect">
            <a:avLst/>
          </a:prstGeom>
          <a:noFill/>
        </p:spPr>
        <p:txBody>
          <a:bodyPr wrap="square" rtlCol="0">
            <a:spAutoFit/>
          </a:bodyPr>
          <a:lstStyle/>
          <a:p>
            <a:r>
              <a:rPr kumimoji="1" lang="ja-JP" altLang="en-US" dirty="0" smtClean="0">
                <a:solidFill>
                  <a:schemeClr val="tx1"/>
                </a:solidFill>
              </a:rPr>
              <a:t>調査内容：機械学習技術による診断</a:t>
            </a:r>
            <a:endParaRPr kumimoji="1" lang="en-US" altLang="ja-JP" dirty="0" smtClean="0">
              <a:solidFill>
                <a:schemeClr val="tx1"/>
              </a:solidFill>
            </a:endParaRPr>
          </a:p>
          <a:p>
            <a:r>
              <a:rPr kumimoji="1" lang="ja-JP" altLang="en-US" dirty="0" smtClean="0">
                <a:solidFill>
                  <a:schemeClr val="tx1"/>
                </a:solidFill>
              </a:rPr>
              <a:t>キーワード：「機械学習＋診断」</a:t>
            </a:r>
            <a:endParaRPr kumimoji="1" lang="ja-JP" altLang="en-US" dirty="0">
              <a:solidFill>
                <a:schemeClr val="tx1"/>
              </a:solidFill>
            </a:endParaRPr>
          </a:p>
        </p:txBody>
      </p:sp>
    </p:spTree>
    <p:extLst>
      <p:ext uri="{BB962C8B-B14F-4D97-AF65-F5344CB8AC3E}">
        <p14:creationId xmlns:p14="http://schemas.microsoft.com/office/powerpoint/2010/main" val="2101878995"/>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3075" name="Rectangle 2"/>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3076" name="Text Box 3"/>
          <p:cNvSpPr txBox="1">
            <a:spLocks noChangeArrowheads="1"/>
          </p:cNvSpPr>
          <p:nvPr/>
        </p:nvSpPr>
        <p:spPr bwMode="auto">
          <a:xfrm>
            <a:off x="804863" y="176213"/>
            <a:ext cx="1955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技術俯瞰図</a:t>
            </a:r>
          </a:p>
        </p:txBody>
      </p:sp>
      <p:grpSp>
        <p:nvGrpSpPr>
          <p:cNvPr id="3077" name="Group 4"/>
          <p:cNvGrpSpPr>
            <a:grpSpLocks/>
          </p:cNvGrpSpPr>
          <p:nvPr/>
        </p:nvGrpSpPr>
        <p:grpSpPr bwMode="auto">
          <a:xfrm>
            <a:off x="714375" y="879475"/>
            <a:ext cx="7704138" cy="1131888"/>
            <a:chOff x="450" y="554"/>
            <a:chExt cx="4853" cy="713"/>
          </a:xfrm>
        </p:grpSpPr>
        <p:sp>
          <p:nvSpPr>
            <p:cNvPr id="3080" name="Text Box 5"/>
            <p:cNvSpPr txBox="1">
              <a:spLocks noChangeArrowheads="1"/>
            </p:cNvSpPr>
            <p:nvPr/>
          </p:nvSpPr>
          <p:spPr bwMode="auto">
            <a:xfrm>
              <a:off x="494" y="587"/>
              <a:ext cx="4808" cy="6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pPr>
              <a:r>
                <a:rPr lang="ja-JP" altLang="en-US" sz="1400" dirty="0" smtClean="0"/>
                <a:t>下記は、</a:t>
              </a:r>
              <a:r>
                <a:rPr lang="en-US" altLang="ja-JP" sz="1400" dirty="0" smtClean="0"/>
                <a:t>2018</a:t>
              </a:r>
              <a:r>
                <a:rPr lang="ja-JP" altLang="en-US" sz="1400" dirty="0"/>
                <a:t>年</a:t>
              </a:r>
              <a:r>
                <a:rPr lang="en-US" altLang="ja-JP" sz="1400" dirty="0" smtClean="0"/>
                <a:t>5</a:t>
              </a:r>
              <a:r>
                <a:rPr lang="ja-JP" altLang="en-US" sz="1400" dirty="0" smtClean="0"/>
                <a:t>月富士経済の「医療ビッグデータビジネス」についての調査結果である。</a:t>
              </a:r>
              <a:endParaRPr lang="en-US" altLang="ja-JP" sz="1400" dirty="0" smtClean="0"/>
            </a:p>
            <a:p>
              <a:pPr eaLnBrk="1" hangingPunct="1">
                <a:spcBef>
                  <a:spcPct val="0"/>
                </a:spcBef>
              </a:pPr>
              <a:r>
                <a:rPr lang="ja-JP" altLang="en-US" sz="1400" dirty="0" smtClean="0"/>
                <a:t>医療系の機械学習技術は</a:t>
              </a:r>
              <a:r>
                <a:rPr lang="en-US" altLang="ja-JP" sz="1400" dirty="0" smtClean="0"/>
                <a:t>2015</a:t>
              </a:r>
              <a:r>
                <a:rPr lang="ja-JP" altLang="en-US" sz="1400" dirty="0" smtClean="0"/>
                <a:t>年、医療機器の法律が更新されたこともあり、非常に新規の分野である。機械学習技術は、現在、創薬やＡＩ診断、ＩｏＴを絡めたサービスへの活用が見込まれており、それに向けた開発が進められていることが読み取れる。</a:t>
              </a:r>
              <a:endParaRPr lang="ja-JP" altLang="ja-JP" sz="1400" dirty="0"/>
            </a:p>
          </p:txBody>
        </p:sp>
        <p:sp>
          <p:nvSpPr>
            <p:cNvPr id="3081" name="AutoShape 6"/>
            <p:cNvSpPr>
              <a:spLocks noChangeArrowheads="1"/>
            </p:cNvSpPr>
            <p:nvPr/>
          </p:nvSpPr>
          <p:spPr bwMode="auto">
            <a:xfrm>
              <a:off x="450" y="554"/>
              <a:ext cx="4853" cy="713"/>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grpSp>
      <p:sp>
        <p:nvSpPr>
          <p:cNvPr id="3078" name="Text Box 7"/>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-2-</a:t>
            </a:r>
          </a:p>
        </p:txBody>
      </p:sp>
      <p:sp>
        <p:nvSpPr>
          <p:cNvPr id="3079" name="Text Box 8"/>
          <p:cNvSpPr txBox="1">
            <a:spLocks noChangeArrowheads="1"/>
          </p:cNvSpPr>
          <p:nvPr/>
        </p:nvSpPr>
        <p:spPr bwMode="auto">
          <a:xfrm>
            <a:off x="7797800" y="6500813"/>
            <a:ext cx="931963" cy="233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900" dirty="0" smtClean="0"/>
              <a:t>出典</a:t>
            </a:r>
            <a:r>
              <a:rPr lang="ja-JP" altLang="en-US" sz="900" dirty="0" smtClean="0"/>
              <a:t>：富士経済</a:t>
            </a:r>
            <a:endParaRPr lang="en-US" altLang="ja-JP" sz="900" dirty="0" smtClean="0"/>
          </a:p>
        </p:txBody>
      </p:sp>
      <p:pic>
        <p:nvPicPr>
          <p:cNvPr id="30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20" y="2264188"/>
            <a:ext cx="8222456" cy="42366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4099" name="Text Box 2"/>
          <p:cNvSpPr txBox="1">
            <a:spLocks noChangeArrowheads="1"/>
          </p:cNvSpPr>
          <p:nvPr/>
        </p:nvSpPr>
        <p:spPr bwMode="auto">
          <a:xfrm>
            <a:off x="801688" y="176213"/>
            <a:ext cx="23114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出願件数推移</a:t>
            </a:r>
          </a:p>
        </p:txBody>
      </p:sp>
      <p:sp>
        <p:nvSpPr>
          <p:cNvPr id="4100" name="Text Box 3"/>
          <p:cNvSpPr txBox="1">
            <a:spLocks noChangeArrowheads="1"/>
          </p:cNvSpPr>
          <p:nvPr/>
        </p:nvSpPr>
        <p:spPr bwMode="auto">
          <a:xfrm>
            <a:off x="1000125" y="1071563"/>
            <a:ext cx="714375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a:t>下図は、「機械</a:t>
            </a:r>
            <a:r>
              <a:rPr lang="ja-JP" altLang="ja-JP" sz="1400" dirty="0" smtClean="0"/>
              <a:t>学習</a:t>
            </a:r>
            <a:r>
              <a:rPr lang="ja-JP" altLang="en-US" sz="1400" dirty="0" smtClean="0"/>
              <a:t>＋画像診断</a:t>
            </a:r>
            <a:r>
              <a:rPr lang="ja-JP" altLang="ja-JP" sz="1400" dirty="0" smtClean="0"/>
              <a:t>」</a:t>
            </a:r>
            <a:r>
              <a:rPr lang="ja-JP" altLang="ja-JP" sz="1400" dirty="0"/>
              <a:t>に関する特許の出願件数の推移を示す。２０１４年から出願件数は増加している。２０１６年にピークを迎え、２０１７年に低下している</a:t>
            </a:r>
            <a:r>
              <a:rPr lang="ja-JP" altLang="ja-JP" sz="1400" dirty="0" smtClean="0"/>
              <a:t>。</a:t>
            </a:r>
            <a:r>
              <a:rPr lang="ja-JP" altLang="en-US" sz="1400" dirty="0" smtClean="0"/>
              <a:t>この低下の流れは、「機械学習」に関する特許の分布と同じであり、医療機器に限られたものではない。つまり、機械学習系の医療機器のトレンドが終わったとは言えない</a:t>
            </a:r>
            <a:endParaRPr lang="ja-JP" altLang="ja-JP" sz="1400" dirty="0"/>
          </a:p>
        </p:txBody>
      </p:sp>
      <p:sp>
        <p:nvSpPr>
          <p:cNvPr id="4101" name="AutoShape 4"/>
          <p:cNvSpPr>
            <a:spLocks noChangeArrowheads="1"/>
          </p:cNvSpPr>
          <p:nvPr/>
        </p:nvSpPr>
        <p:spPr bwMode="auto">
          <a:xfrm>
            <a:off x="900113" y="928688"/>
            <a:ext cx="7343775" cy="1099163"/>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4102"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-3-</a:t>
            </a:r>
          </a:p>
        </p:txBody>
      </p:sp>
      <p:sp>
        <p:nvSpPr>
          <p:cNvPr id="4103"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pic>
        <p:nvPicPr>
          <p:cNvPr id="4104" name="Picture 9" descr="C:\Users\shuichi\Desktop\aaaa\JapanesePatentAnalysis\submissions2\出願件数の推移-hist.png"/>
          <p:cNvPicPr>
            <a:picLocks noChangeAspect="1" noChangeArrowheads="1"/>
          </p:cNvPicPr>
          <p:nvPr/>
        </p:nvPicPr>
        <p:blipFill rotWithShape="1">
          <a:blip r:embed="rId3">
            <a:extLst>
              <a:ext uri="{28A0092B-C50C-407E-A947-70E740481C1C}">
                <a14:useLocalDpi xmlns:a14="http://schemas.microsoft.com/office/drawing/2010/main" val="0"/>
              </a:ext>
            </a:extLst>
          </a:blip>
          <a:srcRect l="10146" t="11686" r="9132"/>
          <a:stretch/>
        </p:blipFill>
        <p:spPr bwMode="auto">
          <a:xfrm>
            <a:off x="533400" y="2159000"/>
            <a:ext cx="8148638"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5123" name="Text Box 3"/>
          <p:cNvSpPr txBox="1">
            <a:spLocks noChangeArrowheads="1"/>
          </p:cNvSpPr>
          <p:nvPr/>
        </p:nvSpPr>
        <p:spPr bwMode="auto">
          <a:xfrm>
            <a:off x="801688" y="176213"/>
            <a:ext cx="42656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出願件数推移：</a:t>
            </a:r>
            <a:r>
              <a:rPr lang="ja-JP" altLang="ja-JP" sz="2800" b="1">
                <a:solidFill>
                  <a:srgbClr val="FF6600"/>
                </a:solidFill>
              </a:rPr>
              <a:t>技術要素別</a:t>
            </a:r>
          </a:p>
        </p:txBody>
      </p:sp>
      <p:sp>
        <p:nvSpPr>
          <p:cNvPr id="5124" name="AutoShape 4"/>
          <p:cNvSpPr>
            <a:spLocks noChangeArrowheads="1"/>
          </p:cNvSpPr>
          <p:nvPr/>
        </p:nvSpPr>
        <p:spPr bwMode="auto">
          <a:xfrm>
            <a:off x="900113" y="857250"/>
            <a:ext cx="7343775" cy="1071563"/>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5125"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-4-</a:t>
            </a:r>
          </a:p>
        </p:txBody>
      </p:sp>
      <p:sp>
        <p:nvSpPr>
          <p:cNvPr id="5126"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l="47362" t="92630" r="40797" b="2942"/>
          <a:stretch>
            <a:fillRect/>
          </a:stretch>
        </p:blipFill>
        <p:spPr bwMode="auto">
          <a:xfrm>
            <a:off x="2571750" y="6286500"/>
            <a:ext cx="714375" cy="214313"/>
          </a:xfrm>
          <a:prstGeom prst="rect">
            <a:avLst/>
          </a:prstGeom>
          <a:noFill/>
          <a:ln>
            <a:noFill/>
          </a:ln>
          <a:effectLst/>
          <a:extLst>
            <a:ext uri="{909E8E84-426E-40DD-AFC4-6F175D3DCCD1}">
              <a14:hiddenFill xmlns:a14="http://schemas.microsoft.com/office/drawing/2010/main">
                <a:blipFill dpi="0" rotWithShape="0">
                  <a:blip/>
                  <a:srcRect l="47362" t="92630" r="40797" b="2942"/>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l="41304" t="91365" r="43596" b="2576"/>
          <a:stretch>
            <a:fillRect/>
          </a:stretch>
        </p:blipFill>
        <p:spPr bwMode="auto">
          <a:xfrm>
            <a:off x="1571625" y="5000625"/>
            <a:ext cx="571500" cy="152400"/>
          </a:xfrm>
          <a:prstGeom prst="rect">
            <a:avLst/>
          </a:prstGeom>
          <a:noFill/>
          <a:ln>
            <a:noFill/>
          </a:ln>
          <a:effectLst/>
          <a:extLst>
            <a:ext uri="{909E8E84-426E-40DD-AFC4-6F175D3DCCD1}">
              <a14:hiddenFill xmlns:a14="http://schemas.microsoft.com/office/drawing/2010/main">
                <a:blipFill dpi="0" rotWithShape="0">
                  <a:blip/>
                  <a:srcRect l="41304" t="91365" r="43596" b="2576"/>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9" name="Text Box 9"/>
          <p:cNvSpPr txBox="1">
            <a:spLocks noChangeArrowheads="1"/>
          </p:cNvSpPr>
          <p:nvPr/>
        </p:nvSpPr>
        <p:spPr bwMode="auto">
          <a:xfrm>
            <a:off x="957263" y="904875"/>
            <a:ext cx="7296150" cy="1171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a:t>下図</a:t>
            </a:r>
            <a:r>
              <a:rPr lang="ja-JP" altLang="ja-JP" sz="1400" dirty="0" smtClean="0"/>
              <a:t>は</a:t>
            </a:r>
            <a:r>
              <a:rPr lang="ja-JP" altLang="en-US" sz="1400" dirty="0" smtClean="0"/>
              <a:t>、</a:t>
            </a:r>
            <a:r>
              <a:rPr lang="ja-JP" altLang="ja-JP" sz="1400" dirty="0" smtClean="0"/>
              <a:t>各技術</a:t>
            </a:r>
            <a:r>
              <a:rPr lang="ja-JP" altLang="ja-JP" sz="1400" dirty="0"/>
              <a:t>要素に関する</a:t>
            </a:r>
            <a:r>
              <a:rPr lang="ja-JP" altLang="ja-JP" sz="1400" dirty="0" smtClean="0"/>
              <a:t>特許</a:t>
            </a:r>
            <a:r>
              <a:rPr lang="ja-JP" altLang="en-US" sz="1400" dirty="0"/>
              <a:t>の</a:t>
            </a:r>
            <a:r>
              <a:rPr lang="ja-JP" altLang="en-US" sz="1400" dirty="0" smtClean="0"/>
              <a:t>出願推移</a:t>
            </a:r>
            <a:r>
              <a:rPr lang="ja-JP" altLang="ja-JP" sz="1400" dirty="0" smtClean="0"/>
              <a:t>を</a:t>
            </a:r>
            <a:r>
              <a:rPr lang="ja-JP" altLang="ja-JP" sz="1400" dirty="0"/>
              <a:t>表したグラフで</a:t>
            </a:r>
            <a:r>
              <a:rPr lang="ja-JP" altLang="ja-JP" sz="1400" dirty="0" smtClean="0"/>
              <a:t>ある</a:t>
            </a:r>
            <a:r>
              <a:rPr lang="ja-JP" altLang="en-US" sz="1400" dirty="0" smtClean="0"/>
              <a:t>。</a:t>
            </a:r>
            <a:endParaRPr lang="en-US" altLang="ja-JP" sz="1400" dirty="0" smtClean="0"/>
          </a:p>
          <a:p>
            <a:pPr eaLnBrk="1" hangingPunct="1">
              <a:spcBef>
                <a:spcPct val="0"/>
              </a:spcBef>
              <a:buClrTx/>
              <a:buFontTx/>
              <a:buNone/>
            </a:pPr>
            <a:r>
              <a:rPr lang="ja-JP" altLang="en-US" sz="1400" dirty="0"/>
              <a:t>グラフ</a:t>
            </a:r>
            <a:r>
              <a:rPr lang="ja-JP" altLang="en-US" sz="1400" dirty="0" smtClean="0"/>
              <a:t>から</a:t>
            </a:r>
            <a:r>
              <a:rPr lang="ja-JP" altLang="en-US" sz="1400" dirty="0"/>
              <a:t>読み取れる</a:t>
            </a:r>
            <a:r>
              <a:rPr lang="ja-JP" altLang="en-US" sz="1400" dirty="0" smtClean="0"/>
              <a:t>こと</a:t>
            </a:r>
            <a:r>
              <a:rPr lang="ja-JP" altLang="en-US" sz="1400" dirty="0"/>
              <a:t>として</a:t>
            </a:r>
            <a:r>
              <a:rPr lang="ja-JP" altLang="en-US" sz="1400" dirty="0" smtClean="0"/>
              <a:t>、診断機器系統の出願が非常に多く、その他の分野は、まだ発展していない。このことから、ヘルスケアインフォマティクス分野や医療用材料の調査分野における機械学習技術の活用は、開拓されていなく、そこに注力することも可能と考えられる。</a:t>
            </a:r>
            <a:endParaRPr lang="en-US" altLang="ja-JP" sz="1400" dirty="0" smtClean="0"/>
          </a:p>
          <a:p>
            <a:pPr eaLnBrk="1" hangingPunct="1">
              <a:spcBef>
                <a:spcPct val="0"/>
              </a:spcBef>
              <a:buClrTx/>
              <a:buFontTx/>
              <a:buNone/>
            </a:pPr>
            <a:endParaRPr lang="ja-JP" altLang="ja-JP" sz="1400" dirty="0"/>
          </a:p>
        </p:txBody>
      </p:sp>
      <p:graphicFrame>
        <p:nvGraphicFramePr>
          <p:cNvPr id="11" name="グラフ 10"/>
          <p:cNvGraphicFramePr>
            <a:graphicFrameLocks/>
          </p:cNvGraphicFramePr>
          <p:nvPr/>
        </p:nvGraphicFramePr>
        <p:xfrm>
          <a:off x="835118" y="1928813"/>
          <a:ext cx="7473764" cy="4194362"/>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6147" name="Text Box 2"/>
          <p:cNvSpPr txBox="1">
            <a:spLocks noChangeArrowheads="1"/>
          </p:cNvSpPr>
          <p:nvPr/>
        </p:nvSpPr>
        <p:spPr bwMode="auto">
          <a:xfrm>
            <a:off x="817563" y="176213"/>
            <a:ext cx="23114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主要出願企業</a:t>
            </a:r>
          </a:p>
        </p:txBody>
      </p:sp>
      <p:sp>
        <p:nvSpPr>
          <p:cNvPr id="6148" name="Text Box 3"/>
          <p:cNvSpPr txBox="1">
            <a:spLocks noChangeArrowheads="1"/>
          </p:cNvSpPr>
          <p:nvPr/>
        </p:nvSpPr>
        <p:spPr bwMode="auto">
          <a:xfrm>
            <a:off x="1009650" y="966788"/>
            <a:ext cx="7143750" cy="740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a:t>下図</a:t>
            </a:r>
            <a:r>
              <a:rPr lang="ja-JP" altLang="ja-JP" sz="1400" dirty="0" smtClean="0"/>
              <a:t>に</a:t>
            </a:r>
            <a:r>
              <a:rPr lang="ja-JP" altLang="en-US" sz="1400" dirty="0" smtClean="0"/>
              <a:t>、「機械学習技術を用いた診断」に関する特許の</a:t>
            </a:r>
            <a:r>
              <a:rPr lang="ja-JP" altLang="ja-JP" sz="1400" dirty="0" smtClean="0"/>
              <a:t>主要</a:t>
            </a:r>
            <a:r>
              <a:rPr lang="ja-JP" altLang="ja-JP" sz="1400" dirty="0"/>
              <a:t>出願</a:t>
            </a:r>
            <a:r>
              <a:rPr lang="ja-JP" altLang="ja-JP" sz="1400" dirty="0" smtClean="0"/>
              <a:t>企業</a:t>
            </a:r>
            <a:r>
              <a:rPr lang="en-US" altLang="ja-JP" sz="1400" dirty="0" smtClean="0"/>
              <a:t>5</a:t>
            </a:r>
            <a:r>
              <a:rPr lang="ja-JP" altLang="ja-JP" sz="1400" dirty="0" smtClean="0"/>
              <a:t>社</a:t>
            </a:r>
            <a:r>
              <a:rPr lang="ja-JP" altLang="ja-JP" sz="1400" dirty="0"/>
              <a:t>の出願件数を</a:t>
            </a:r>
            <a:r>
              <a:rPr lang="ja-JP" altLang="ja-JP" sz="1400" dirty="0" smtClean="0"/>
              <a:t>示す</a:t>
            </a:r>
            <a:r>
              <a:rPr lang="ja-JP" altLang="en-US" sz="1400" dirty="0" smtClean="0"/>
              <a:t>。</a:t>
            </a:r>
            <a:endParaRPr lang="en-US" altLang="ja-JP" sz="1400" dirty="0" smtClean="0"/>
          </a:p>
          <a:p>
            <a:pPr eaLnBrk="1" hangingPunct="1">
              <a:spcBef>
                <a:spcPct val="0"/>
              </a:spcBef>
              <a:buClrTx/>
              <a:buFontTx/>
              <a:buNone/>
            </a:pPr>
            <a:r>
              <a:rPr lang="ja-JP" altLang="en-US" sz="1400" dirty="0" smtClean="0"/>
              <a:t>日本国内に出願されている特許にもかかわらず、海外のメーカーが国際出願を行い、日本市場への知財戦略が行われていることが読み取れる。</a:t>
            </a:r>
            <a:endParaRPr lang="en-US" altLang="ja-JP" sz="1400" dirty="0" smtClean="0"/>
          </a:p>
        </p:txBody>
      </p:sp>
      <p:sp>
        <p:nvSpPr>
          <p:cNvPr id="6149" name="AutoShape 4"/>
          <p:cNvSpPr>
            <a:spLocks noChangeArrowheads="1"/>
          </p:cNvSpPr>
          <p:nvPr/>
        </p:nvSpPr>
        <p:spPr bwMode="auto">
          <a:xfrm>
            <a:off x="900113" y="928688"/>
            <a:ext cx="7343775" cy="1000125"/>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6150"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-5-</a:t>
            </a:r>
          </a:p>
        </p:txBody>
      </p:sp>
      <p:sp>
        <p:nvSpPr>
          <p:cNvPr id="6151"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6152" name="AutoShape 11"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153" name="AutoShape 13"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320675" y="-301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154" name="AutoShape 15"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473075" y="12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155" name="AutoShape 17"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625475" y="2746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156" name="AutoShape 19"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777875" y="427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157" name="AutoShape 21"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930275" y="5794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pic>
        <p:nvPicPr>
          <p:cNvPr id="6158" name="Picture 22" descr="C:\Users\shuichi\Desktop\主要出願企業.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3" y="2205038"/>
            <a:ext cx="6272212"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7171" name="Text Box 2"/>
          <p:cNvSpPr txBox="1">
            <a:spLocks noChangeArrowheads="1"/>
          </p:cNvSpPr>
          <p:nvPr/>
        </p:nvSpPr>
        <p:spPr bwMode="auto">
          <a:xfrm>
            <a:off x="835025" y="176213"/>
            <a:ext cx="46196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出願件数推移：</a:t>
            </a:r>
            <a:r>
              <a:rPr lang="ja-JP" altLang="ja-JP" sz="2800" b="1">
                <a:solidFill>
                  <a:srgbClr val="FF6600"/>
                </a:solidFill>
              </a:rPr>
              <a:t>主要出願企業</a:t>
            </a:r>
          </a:p>
        </p:txBody>
      </p:sp>
      <p:sp>
        <p:nvSpPr>
          <p:cNvPr id="7172" name="Text Box 3"/>
          <p:cNvSpPr txBox="1">
            <a:spLocks noChangeArrowheads="1"/>
          </p:cNvSpPr>
          <p:nvPr/>
        </p:nvSpPr>
        <p:spPr bwMode="auto">
          <a:xfrm>
            <a:off x="985838" y="1066800"/>
            <a:ext cx="7215187" cy="740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a:t>下図</a:t>
            </a:r>
            <a:r>
              <a:rPr lang="ja-JP" altLang="ja-JP" sz="1400" dirty="0" smtClean="0"/>
              <a:t>は</a:t>
            </a:r>
            <a:r>
              <a:rPr lang="ja-JP" altLang="en-US" sz="1400" dirty="0"/>
              <a:t>、</a:t>
            </a:r>
            <a:r>
              <a:rPr lang="ja-JP" altLang="ja-JP" sz="1400" dirty="0" smtClean="0"/>
              <a:t>主要出願</a:t>
            </a:r>
            <a:r>
              <a:rPr lang="ja-JP" altLang="en-US" sz="1400" dirty="0" smtClean="0"/>
              <a:t>企業</a:t>
            </a:r>
            <a:r>
              <a:rPr lang="ja-JP" altLang="ja-JP" sz="1400" dirty="0" smtClean="0"/>
              <a:t>の</a:t>
            </a:r>
            <a:r>
              <a:rPr lang="en-US" altLang="ja-JP" sz="1400" dirty="0" smtClean="0"/>
              <a:t>2005</a:t>
            </a:r>
            <a:r>
              <a:rPr lang="ja-JP" altLang="ja-JP" sz="1400" dirty="0" smtClean="0"/>
              <a:t>年</a:t>
            </a:r>
            <a:r>
              <a:rPr lang="ja-JP" altLang="ja-JP" sz="1400" dirty="0"/>
              <a:t>から</a:t>
            </a:r>
            <a:r>
              <a:rPr lang="en-US" altLang="ja-JP" sz="1400" dirty="0" smtClean="0"/>
              <a:t>2018</a:t>
            </a:r>
            <a:r>
              <a:rPr lang="ja-JP" altLang="ja-JP" sz="1400" dirty="0" smtClean="0"/>
              <a:t>年</a:t>
            </a:r>
            <a:r>
              <a:rPr lang="ja-JP" altLang="ja-JP" sz="1400" dirty="0"/>
              <a:t>にかけての出願件数推移をまとめたもので</a:t>
            </a:r>
            <a:r>
              <a:rPr lang="ja-JP" altLang="ja-JP" sz="1400" dirty="0" smtClean="0"/>
              <a:t>ある</a:t>
            </a:r>
            <a:r>
              <a:rPr lang="ja-JP" altLang="en-US" sz="1400" dirty="0" smtClean="0"/>
              <a:t>。</a:t>
            </a:r>
            <a:endParaRPr lang="en-US" altLang="ja-JP" sz="1400" dirty="0" smtClean="0"/>
          </a:p>
          <a:p>
            <a:pPr eaLnBrk="1" hangingPunct="1">
              <a:spcBef>
                <a:spcPct val="0"/>
              </a:spcBef>
              <a:buClrTx/>
              <a:buFontTx/>
              <a:buNone/>
            </a:pPr>
            <a:r>
              <a:rPr lang="ja-JP" altLang="en-US" sz="1400" dirty="0" smtClean="0"/>
              <a:t>現状、出願件数は少ないため、企業間での差異を比較することは難しいが、全体的に横ばいであるため、今後市場規模が大きくなり開発が進んだ時に、変化が現れるとみられる。</a:t>
            </a:r>
            <a:endParaRPr lang="ja-JP" altLang="ja-JP" sz="1400" dirty="0"/>
          </a:p>
        </p:txBody>
      </p:sp>
      <p:sp>
        <p:nvSpPr>
          <p:cNvPr id="7173" name="AutoShape 4"/>
          <p:cNvSpPr>
            <a:spLocks noChangeArrowheads="1"/>
          </p:cNvSpPr>
          <p:nvPr/>
        </p:nvSpPr>
        <p:spPr bwMode="auto">
          <a:xfrm>
            <a:off x="900113" y="981075"/>
            <a:ext cx="7343775" cy="935038"/>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7174"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-6-</a:t>
            </a:r>
          </a:p>
        </p:txBody>
      </p:sp>
      <p:sp>
        <p:nvSpPr>
          <p:cNvPr id="7175"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pic>
        <p:nvPicPr>
          <p:cNvPr id="7177" name="Picture 8"/>
          <p:cNvPicPr>
            <a:picLocks noChangeAspect="1" noChangeArrowheads="1"/>
          </p:cNvPicPr>
          <p:nvPr/>
        </p:nvPicPr>
        <p:blipFill>
          <a:blip r:embed="rId3">
            <a:extLst>
              <a:ext uri="{28A0092B-C50C-407E-A947-70E740481C1C}">
                <a14:useLocalDpi xmlns:a14="http://schemas.microsoft.com/office/drawing/2010/main" val="0"/>
              </a:ext>
            </a:extLst>
          </a:blip>
          <a:srcRect l="1170" t="31567" r="92940" b="53558"/>
          <a:stretch>
            <a:fillRect/>
          </a:stretch>
        </p:blipFill>
        <p:spPr bwMode="auto">
          <a:xfrm>
            <a:off x="285750" y="3500438"/>
            <a:ext cx="428625" cy="857250"/>
          </a:xfrm>
          <a:prstGeom prst="rect">
            <a:avLst/>
          </a:prstGeom>
          <a:noFill/>
          <a:ln>
            <a:noFill/>
          </a:ln>
          <a:effectLst/>
          <a:extLst>
            <a:ext uri="{909E8E84-426E-40DD-AFC4-6F175D3DCCD1}">
              <a14:hiddenFill xmlns:a14="http://schemas.microsoft.com/office/drawing/2010/main">
                <a:blipFill dpi="0" rotWithShape="0">
                  <a:blip/>
                  <a:srcRect l="1170" t="31567" r="92940" b="53558"/>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8" name="Picture 9"/>
          <p:cNvPicPr>
            <a:picLocks noChangeAspect="1" noChangeArrowheads="1"/>
          </p:cNvPicPr>
          <p:nvPr/>
        </p:nvPicPr>
        <p:blipFill>
          <a:blip r:embed="rId3">
            <a:extLst>
              <a:ext uri="{28A0092B-C50C-407E-A947-70E740481C1C}">
                <a14:useLocalDpi xmlns:a14="http://schemas.microsoft.com/office/drawing/2010/main" val="0"/>
              </a:ext>
            </a:extLst>
          </a:blip>
          <a:srcRect l="47362" t="92197" r="40797" b="3264"/>
          <a:stretch>
            <a:fillRect/>
          </a:stretch>
        </p:blipFill>
        <p:spPr bwMode="auto">
          <a:xfrm>
            <a:off x="3571875" y="6215063"/>
            <a:ext cx="928688" cy="285750"/>
          </a:xfrm>
          <a:prstGeom prst="rect">
            <a:avLst/>
          </a:prstGeom>
          <a:noFill/>
          <a:ln>
            <a:noFill/>
          </a:ln>
          <a:effectLst/>
          <a:extLst>
            <a:ext uri="{909E8E84-426E-40DD-AFC4-6F175D3DCCD1}">
              <a14:hiddenFill xmlns:a14="http://schemas.microsoft.com/office/drawing/2010/main">
                <a:blipFill dpi="0" rotWithShape="0">
                  <a:blip/>
                  <a:srcRect l="47362" t="92197" r="40797" b="3264"/>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1" name="グラフ 10"/>
          <p:cNvGraphicFramePr>
            <a:graphicFrameLocks/>
          </p:cNvGraphicFramePr>
          <p:nvPr>
            <p:extLst>
              <p:ext uri="{D42A27DB-BD31-4B8C-83A1-F6EECF244321}">
                <p14:modId xmlns:p14="http://schemas.microsoft.com/office/powerpoint/2010/main" val="2907075590"/>
              </p:ext>
            </p:extLst>
          </p:nvPr>
        </p:nvGraphicFramePr>
        <p:xfrm>
          <a:off x="985837" y="2132855"/>
          <a:ext cx="7215187" cy="408220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8195" name="Text Box 2"/>
          <p:cNvSpPr txBox="1">
            <a:spLocks noChangeArrowheads="1"/>
          </p:cNvSpPr>
          <p:nvPr/>
        </p:nvSpPr>
        <p:spPr bwMode="auto">
          <a:xfrm>
            <a:off x="835025" y="176213"/>
            <a:ext cx="46196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技術区分構造：</a:t>
            </a:r>
            <a:r>
              <a:rPr lang="ja-JP" altLang="ja-JP" sz="2800" b="1">
                <a:solidFill>
                  <a:srgbClr val="FF6600"/>
                </a:solidFill>
              </a:rPr>
              <a:t>主要出願企業</a:t>
            </a:r>
          </a:p>
        </p:txBody>
      </p:sp>
      <p:sp>
        <p:nvSpPr>
          <p:cNvPr id="8196" name="Text Box 3"/>
          <p:cNvSpPr txBox="1">
            <a:spLocks noChangeArrowheads="1"/>
          </p:cNvSpPr>
          <p:nvPr/>
        </p:nvSpPr>
        <p:spPr bwMode="auto">
          <a:xfrm>
            <a:off x="1009650" y="981075"/>
            <a:ext cx="7143750" cy="740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a:t>下図</a:t>
            </a:r>
            <a:r>
              <a:rPr lang="ja-JP" altLang="ja-JP" sz="1400" dirty="0" smtClean="0"/>
              <a:t>は</a:t>
            </a:r>
            <a:r>
              <a:rPr lang="ja-JP" altLang="en-US" sz="1400" dirty="0" smtClean="0"/>
              <a:t>、「機械学習による診断技術」に関する特許のＦＩコードをもととした、技術分類である。</a:t>
            </a:r>
            <a:endParaRPr lang="en-US" altLang="ja-JP" sz="1400" dirty="0" smtClean="0"/>
          </a:p>
          <a:p>
            <a:pPr eaLnBrk="1" hangingPunct="1">
              <a:spcBef>
                <a:spcPct val="0"/>
              </a:spcBef>
              <a:buClrTx/>
              <a:buFontTx/>
              <a:buNone/>
            </a:pPr>
            <a:r>
              <a:rPr lang="ja-JP" altLang="en-US" sz="1400" dirty="0"/>
              <a:t>診断機器についての特許</a:t>
            </a:r>
            <a:r>
              <a:rPr lang="ja-JP" altLang="en-US" sz="1400" dirty="0" smtClean="0"/>
              <a:t>は、主要企業の各社が出して</a:t>
            </a:r>
            <a:r>
              <a:rPr lang="ja-JP" altLang="en-US" sz="1400" dirty="0"/>
              <a:t>いる</a:t>
            </a:r>
            <a:r>
              <a:rPr lang="ja-JP" altLang="en-US" sz="1400" dirty="0" smtClean="0"/>
              <a:t>。富士フィルムは、自社の光学系の技術を機械学習分野に応用させた特許を申請していることが分かる。</a:t>
            </a:r>
            <a:endParaRPr lang="ja-JP" altLang="ja-JP" sz="1400" dirty="0"/>
          </a:p>
        </p:txBody>
      </p:sp>
      <p:sp>
        <p:nvSpPr>
          <p:cNvPr id="8197" name="AutoShape 4"/>
          <p:cNvSpPr>
            <a:spLocks noChangeArrowheads="1"/>
          </p:cNvSpPr>
          <p:nvPr/>
        </p:nvSpPr>
        <p:spPr bwMode="auto">
          <a:xfrm>
            <a:off x="900113" y="928688"/>
            <a:ext cx="7343775" cy="935037"/>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8198"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-7-</a:t>
            </a:r>
          </a:p>
        </p:txBody>
      </p:sp>
      <p:sp>
        <p:nvSpPr>
          <p:cNvPr id="8199"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pic>
        <p:nvPicPr>
          <p:cNvPr id="8201" name="Picture 11" descr="C:\Users\shuichi\Desktop\技術区分構造：主要出願企業.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2025650"/>
            <a:ext cx="804862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19" name="Text Box 2"/>
          <p:cNvSpPr txBox="1">
            <a:spLocks noChangeArrowheads="1"/>
          </p:cNvSpPr>
          <p:nvPr/>
        </p:nvSpPr>
        <p:spPr bwMode="auto">
          <a:xfrm>
            <a:off x="809625" y="176213"/>
            <a:ext cx="32004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dirty="0">
                <a:solidFill>
                  <a:srgbClr val="FF6600"/>
                </a:solidFill>
                <a:latin typeface="Arial" charset="0"/>
              </a:rPr>
              <a:t>技術供与・提携関係</a:t>
            </a:r>
          </a:p>
        </p:txBody>
      </p:sp>
      <p:sp>
        <p:nvSpPr>
          <p:cNvPr id="9220" name="Text Box 3"/>
          <p:cNvSpPr txBox="1">
            <a:spLocks noChangeArrowheads="1"/>
          </p:cNvSpPr>
          <p:nvPr/>
        </p:nvSpPr>
        <p:spPr bwMode="auto">
          <a:xfrm>
            <a:off x="928688" y="928688"/>
            <a:ext cx="728662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200" dirty="0"/>
              <a:t>下図は，各国の石炭火力発電に関する企業の提携・買収関係をまとめたものである．この図からわかるように，日本の主要な企業は高い技術を持っているにもかかわらず，すべて他国の企業と提携・買収の関係にある．これは，タービンなどの主要機器部門に強い日本の企業が，海外の性能評価やメンテナンスを得意とする企業（</a:t>
            </a:r>
            <a:r>
              <a:rPr lang="en-US" altLang="ja-JP" sz="1200" dirty="0" err="1"/>
              <a:t>ReGENco</a:t>
            </a:r>
            <a:r>
              <a:rPr lang="ja-JP" altLang="ja-JP" sz="1200" dirty="0" err="1"/>
              <a:t>，</a:t>
            </a:r>
            <a:r>
              <a:rPr lang="en-US" altLang="ja-JP" sz="1200" dirty="0"/>
              <a:t>XEG</a:t>
            </a:r>
            <a:r>
              <a:rPr lang="ja-JP" altLang="ja-JP" sz="1200" dirty="0"/>
              <a:t>等）を買収するケースが多々ある．提携関係においても，世界の企業たちはお互いの苦手とする分野を補い合うように，関係を結んでいる．</a:t>
            </a:r>
          </a:p>
        </p:txBody>
      </p:sp>
      <p:sp>
        <p:nvSpPr>
          <p:cNvPr id="9221" name="AutoShape 4"/>
          <p:cNvSpPr>
            <a:spLocks noChangeArrowheads="1"/>
          </p:cNvSpPr>
          <p:nvPr/>
        </p:nvSpPr>
        <p:spPr bwMode="auto">
          <a:xfrm>
            <a:off x="900113" y="857250"/>
            <a:ext cx="7343775" cy="1143000"/>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22"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-8-</a:t>
            </a:r>
          </a:p>
        </p:txBody>
      </p:sp>
      <p:sp>
        <p:nvSpPr>
          <p:cNvPr id="9223"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24" name="Rectangle 7"/>
          <p:cNvSpPr>
            <a:spLocks noChangeArrowheads="1"/>
          </p:cNvSpPr>
          <p:nvPr/>
        </p:nvSpPr>
        <p:spPr bwMode="auto">
          <a:xfrm>
            <a:off x="252413" y="2085975"/>
            <a:ext cx="8643937" cy="4429125"/>
          </a:xfrm>
          <a:prstGeom prst="rect">
            <a:avLst/>
          </a:prstGeom>
          <a:noFill/>
          <a:ln w="190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25" name="Rectangle 8"/>
          <p:cNvSpPr>
            <a:spLocks noChangeArrowheads="1"/>
          </p:cNvSpPr>
          <p:nvPr/>
        </p:nvSpPr>
        <p:spPr bwMode="auto">
          <a:xfrm>
            <a:off x="261938" y="2090738"/>
            <a:ext cx="881062" cy="428625"/>
          </a:xfrm>
          <a:prstGeom prst="rect">
            <a:avLst/>
          </a:prstGeom>
          <a:noFill/>
          <a:ln w="190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ja-JP" altLang="ja-JP" sz="1800"/>
              <a:t>日本</a:t>
            </a:r>
          </a:p>
        </p:txBody>
      </p:sp>
      <p:sp>
        <p:nvSpPr>
          <p:cNvPr id="9226" name="Rectangle 9"/>
          <p:cNvSpPr>
            <a:spLocks noChangeArrowheads="1"/>
          </p:cNvSpPr>
          <p:nvPr/>
        </p:nvSpPr>
        <p:spPr bwMode="auto">
          <a:xfrm>
            <a:off x="2286000" y="2081213"/>
            <a:ext cx="2286000" cy="4429125"/>
          </a:xfrm>
          <a:prstGeom prst="rect">
            <a:avLst/>
          </a:prstGeom>
          <a:noFill/>
          <a:ln w="190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27" name="Rectangle 10"/>
          <p:cNvSpPr>
            <a:spLocks noChangeArrowheads="1"/>
          </p:cNvSpPr>
          <p:nvPr/>
        </p:nvSpPr>
        <p:spPr bwMode="auto">
          <a:xfrm>
            <a:off x="2286000" y="2081213"/>
            <a:ext cx="928688" cy="428625"/>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ja-JP" altLang="ja-JP" sz="1800"/>
              <a:t>アメリカ</a:t>
            </a:r>
          </a:p>
        </p:txBody>
      </p:sp>
      <p:sp>
        <p:nvSpPr>
          <p:cNvPr id="9228" name="Rectangle 11"/>
          <p:cNvSpPr>
            <a:spLocks noChangeArrowheads="1"/>
          </p:cNvSpPr>
          <p:nvPr/>
        </p:nvSpPr>
        <p:spPr bwMode="auto">
          <a:xfrm>
            <a:off x="4572000" y="2081213"/>
            <a:ext cx="928688" cy="428625"/>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ja-JP" altLang="ja-JP" sz="1800"/>
              <a:t>欧州</a:t>
            </a:r>
          </a:p>
        </p:txBody>
      </p:sp>
      <p:grpSp>
        <p:nvGrpSpPr>
          <p:cNvPr id="9229" name="Group 12"/>
          <p:cNvGrpSpPr>
            <a:grpSpLocks/>
          </p:cNvGrpSpPr>
          <p:nvPr/>
        </p:nvGrpSpPr>
        <p:grpSpPr bwMode="auto">
          <a:xfrm>
            <a:off x="6786563" y="2071688"/>
            <a:ext cx="917575" cy="4419600"/>
            <a:chOff x="4275" y="1305"/>
            <a:chExt cx="578" cy="2784"/>
          </a:xfrm>
        </p:grpSpPr>
        <p:sp>
          <p:nvSpPr>
            <p:cNvPr id="9271" name="Rectangle 13"/>
            <p:cNvSpPr>
              <a:spLocks noChangeArrowheads="1"/>
            </p:cNvSpPr>
            <p:nvPr/>
          </p:nvSpPr>
          <p:spPr bwMode="auto">
            <a:xfrm>
              <a:off x="4281" y="1310"/>
              <a:ext cx="572" cy="264"/>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ja-JP" altLang="ja-JP" sz="1800"/>
                <a:t>中国</a:t>
              </a:r>
            </a:p>
          </p:txBody>
        </p:sp>
        <p:sp>
          <p:nvSpPr>
            <p:cNvPr id="9272" name="Line 14"/>
            <p:cNvSpPr>
              <a:spLocks noChangeShapeType="1"/>
            </p:cNvSpPr>
            <p:nvPr/>
          </p:nvSpPr>
          <p:spPr bwMode="auto">
            <a:xfrm flipH="1">
              <a:off x="4274" y="1305"/>
              <a:ext cx="8" cy="2784"/>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grpSp>
      <p:sp>
        <p:nvSpPr>
          <p:cNvPr id="9230" name="Oval 15"/>
          <p:cNvSpPr>
            <a:spLocks noChangeArrowheads="1"/>
          </p:cNvSpPr>
          <p:nvPr/>
        </p:nvSpPr>
        <p:spPr bwMode="auto">
          <a:xfrm>
            <a:off x="571500" y="5857875"/>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31" name="Text Box 16"/>
          <p:cNvSpPr txBox="1">
            <a:spLocks noChangeArrowheads="1"/>
          </p:cNvSpPr>
          <p:nvPr/>
        </p:nvSpPr>
        <p:spPr bwMode="auto">
          <a:xfrm>
            <a:off x="771525" y="5948363"/>
            <a:ext cx="107315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a:t>三菱重工業</a:t>
            </a:r>
          </a:p>
        </p:txBody>
      </p:sp>
      <p:sp>
        <p:nvSpPr>
          <p:cNvPr id="9232" name="Oval 17"/>
          <p:cNvSpPr>
            <a:spLocks noChangeArrowheads="1"/>
          </p:cNvSpPr>
          <p:nvPr/>
        </p:nvSpPr>
        <p:spPr bwMode="auto">
          <a:xfrm>
            <a:off x="642938" y="3857625"/>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33" name="Text Box 18"/>
          <p:cNvSpPr txBox="1">
            <a:spLocks noChangeArrowheads="1"/>
          </p:cNvSpPr>
          <p:nvPr/>
        </p:nvSpPr>
        <p:spPr bwMode="auto">
          <a:xfrm>
            <a:off x="1084263" y="3948113"/>
            <a:ext cx="538162"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a:t>東芝</a:t>
            </a:r>
          </a:p>
        </p:txBody>
      </p:sp>
      <p:sp>
        <p:nvSpPr>
          <p:cNvPr id="9234" name="Oval 19"/>
          <p:cNvSpPr>
            <a:spLocks noChangeArrowheads="1"/>
          </p:cNvSpPr>
          <p:nvPr/>
        </p:nvSpPr>
        <p:spPr bwMode="auto">
          <a:xfrm>
            <a:off x="571500" y="4857750"/>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35" name="Text Box 20"/>
          <p:cNvSpPr txBox="1">
            <a:spLocks noChangeArrowheads="1"/>
          </p:cNvSpPr>
          <p:nvPr/>
        </p:nvSpPr>
        <p:spPr bwMode="auto">
          <a:xfrm>
            <a:off x="768350" y="4957763"/>
            <a:ext cx="107315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a:t>日立製作所</a:t>
            </a:r>
          </a:p>
        </p:txBody>
      </p:sp>
      <p:sp>
        <p:nvSpPr>
          <p:cNvPr id="9236" name="Oval 21"/>
          <p:cNvSpPr>
            <a:spLocks noChangeArrowheads="1"/>
          </p:cNvSpPr>
          <p:nvPr/>
        </p:nvSpPr>
        <p:spPr bwMode="auto">
          <a:xfrm>
            <a:off x="2686050" y="3857625"/>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37" name="Text Box 22"/>
          <p:cNvSpPr txBox="1">
            <a:spLocks noChangeArrowheads="1"/>
          </p:cNvSpPr>
          <p:nvPr/>
        </p:nvSpPr>
        <p:spPr bwMode="auto">
          <a:xfrm>
            <a:off x="2959100" y="3957638"/>
            <a:ext cx="912813"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a:t>ReGENco</a:t>
            </a:r>
          </a:p>
        </p:txBody>
      </p:sp>
      <p:sp>
        <p:nvSpPr>
          <p:cNvPr id="9238" name="Oval 23"/>
          <p:cNvSpPr>
            <a:spLocks noChangeArrowheads="1"/>
          </p:cNvSpPr>
          <p:nvPr/>
        </p:nvSpPr>
        <p:spPr bwMode="auto">
          <a:xfrm>
            <a:off x="4948238" y="2876550"/>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39" name="Text Box 24"/>
          <p:cNvSpPr txBox="1">
            <a:spLocks noChangeArrowheads="1"/>
          </p:cNvSpPr>
          <p:nvPr/>
        </p:nvSpPr>
        <p:spPr bwMode="auto">
          <a:xfrm>
            <a:off x="5121275" y="2976563"/>
            <a:ext cx="1160463"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dirty="0"/>
              <a:t>Siemens</a:t>
            </a:r>
            <a:r>
              <a:rPr lang="ja-JP" altLang="ja-JP" sz="1400" dirty="0"/>
              <a:t>（独）</a:t>
            </a:r>
          </a:p>
        </p:txBody>
      </p:sp>
      <p:sp>
        <p:nvSpPr>
          <p:cNvPr id="9240" name="Oval 25"/>
          <p:cNvSpPr>
            <a:spLocks noChangeArrowheads="1"/>
          </p:cNvSpPr>
          <p:nvPr/>
        </p:nvSpPr>
        <p:spPr bwMode="auto">
          <a:xfrm>
            <a:off x="4972050" y="3571875"/>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41" name="Text Box 26"/>
          <p:cNvSpPr txBox="1">
            <a:spLocks noChangeArrowheads="1"/>
          </p:cNvSpPr>
          <p:nvPr/>
        </p:nvSpPr>
        <p:spPr bwMode="auto">
          <a:xfrm>
            <a:off x="5183188" y="3671888"/>
            <a:ext cx="1081087"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a:t>Alstom</a:t>
            </a:r>
            <a:r>
              <a:rPr lang="ja-JP" altLang="ja-JP" sz="1400"/>
              <a:t>（仏）</a:t>
            </a:r>
          </a:p>
        </p:txBody>
      </p:sp>
      <p:sp>
        <p:nvSpPr>
          <p:cNvPr id="9242" name="Oval 27"/>
          <p:cNvSpPr>
            <a:spLocks noChangeArrowheads="1"/>
          </p:cNvSpPr>
          <p:nvPr/>
        </p:nvSpPr>
        <p:spPr bwMode="auto">
          <a:xfrm>
            <a:off x="642938" y="2857500"/>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43" name="Text Box 28"/>
          <p:cNvSpPr txBox="1">
            <a:spLocks noChangeArrowheads="1"/>
          </p:cNvSpPr>
          <p:nvPr/>
        </p:nvSpPr>
        <p:spPr bwMode="auto">
          <a:xfrm>
            <a:off x="923925" y="2957513"/>
            <a:ext cx="893763"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a:t>富士電機</a:t>
            </a:r>
          </a:p>
        </p:txBody>
      </p:sp>
      <p:sp>
        <p:nvSpPr>
          <p:cNvPr id="9244" name="Oval 29"/>
          <p:cNvSpPr>
            <a:spLocks noChangeArrowheads="1"/>
          </p:cNvSpPr>
          <p:nvPr/>
        </p:nvSpPr>
        <p:spPr bwMode="auto">
          <a:xfrm>
            <a:off x="7143750" y="2857500"/>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45" name="Text Box 30"/>
          <p:cNvSpPr txBox="1">
            <a:spLocks noChangeArrowheads="1"/>
          </p:cNvSpPr>
          <p:nvPr/>
        </p:nvSpPr>
        <p:spPr bwMode="auto">
          <a:xfrm>
            <a:off x="7424738" y="2957513"/>
            <a:ext cx="893762"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a:t>上海電気</a:t>
            </a:r>
          </a:p>
        </p:txBody>
      </p:sp>
      <p:sp>
        <p:nvSpPr>
          <p:cNvPr id="9246" name="Oval 31"/>
          <p:cNvSpPr>
            <a:spLocks noChangeArrowheads="1"/>
          </p:cNvSpPr>
          <p:nvPr/>
        </p:nvSpPr>
        <p:spPr bwMode="auto">
          <a:xfrm>
            <a:off x="5000625" y="4286250"/>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47" name="Text Box 32"/>
          <p:cNvSpPr txBox="1">
            <a:spLocks noChangeArrowheads="1"/>
          </p:cNvSpPr>
          <p:nvPr/>
        </p:nvSpPr>
        <p:spPr bwMode="auto">
          <a:xfrm>
            <a:off x="5303838" y="4386263"/>
            <a:ext cx="890587"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a:t>BBP</a:t>
            </a:r>
            <a:r>
              <a:rPr lang="ja-JP" altLang="ja-JP" sz="1400"/>
              <a:t>（独）</a:t>
            </a:r>
          </a:p>
        </p:txBody>
      </p:sp>
      <p:sp>
        <p:nvSpPr>
          <p:cNvPr id="9248" name="Oval 33"/>
          <p:cNvSpPr>
            <a:spLocks noChangeArrowheads="1"/>
          </p:cNvSpPr>
          <p:nvPr/>
        </p:nvSpPr>
        <p:spPr bwMode="auto">
          <a:xfrm>
            <a:off x="2667000" y="2855913"/>
            <a:ext cx="1428750" cy="500062"/>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49" name="Text Box 34"/>
          <p:cNvSpPr txBox="1">
            <a:spLocks noChangeArrowheads="1"/>
          </p:cNvSpPr>
          <p:nvPr/>
        </p:nvSpPr>
        <p:spPr bwMode="auto">
          <a:xfrm>
            <a:off x="3167063" y="2954338"/>
            <a:ext cx="417512"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a:t>GE</a:t>
            </a:r>
          </a:p>
        </p:txBody>
      </p:sp>
      <p:sp>
        <p:nvSpPr>
          <p:cNvPr id="9250" name="Oval 35"/>
          <p:cNvSpPr>
            <a:spLocks noChangeArrowheads="1"/>
          </p:cNvSpPr>
          <p:nvPr/>
        </p:nvSpPr>
        <p:spPr bwMode="auto">
          <a:xfrm>
            <a:off x="2690813" y="4867275"/>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51" name="Text Box 36"/>
          <p:cNvSpPr txBox="1">
            <a:spLocks noChangeArrowheads="1"/>
          </p:cNvSpPr>
          <p:nvPr/>
        </p:nvSpPr>
        <p:spPr bwMode="auto">
          <a:xfrm>
            <a:off x="2828925" y="4967288"/>
            <a:ext cx="11969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a:t>Westinghouse</a:t>
            </a:r>
          </a:p>
        </p:txBody>
      </p:sp>
      <p:sp>
        <p:nvSpPr>
          <p:cNvPr id="9252" name="Oval 37"/>
          <p:cNvSpPr>
            <a:spLocks noChangeArrowheads="1"/>
          </p:cNvSpPr>
          <p:nvPr/>
        </p:nvSpPr>
        <p:spPr bwMode="auto">
          <a:xfrm>
            <a:off x="5000625" y="5857875"/>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53" name="Text Box 38"/>
          <p:cNvSpPr txBox="1">
            <a:spLocks noChangeArrowheads="1"/>
          </p:cNvSpPr>
          <p:nvPr/>
        </p:nvSpPr>
        <p:spPr bwMode="auto">
          <a:xfrm>
            <a:off x="5238750" y="5948363"/>
            <a:ext cx="99060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a:t>Areva</a:t>
            </a:r>
            <a:r>
              <a:rPr lang="ja-JP" altLang="ja-JP" sz="1400"/>
              <a:t>（仏）</a:t>
            </a:r>
          </a:p>
        </p:txBody>
      </p:sp>
      <p:sp>
        <p:nvSpPr>
          <p:cNvPr id="9254" name="Line 39"/>
          <p:cNvSpPr>
            <a:spLocks noChangeShapeType="1"/>
          </p:cNvSpPr>
          <p:nvPr/>
        </p:nvSpPr>
        <p:spPr bwMode="auto">
          <a:xfrm flipV="1">
            <a:off x="1282700" y="5348288"/>
            <a:ext cx="1588" cy="522287"/>
          </a:xfrm>
          <a:prstGeom prst="line">
            <a:avLst/>
          </a:prstGeom>
          <a:noFill/>
          <a:ln w="50760" cap="sq">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cxnSp>
        <p:nvCxnSpPr>
          <p:cNvPr id="9255" name="AutoShape 40"/>
          <p:cNvCxnSpPr>
            <a:cxnSpLocks noChangeShapeType="1"/>
            <a:stCxn id="9248" idx="4"/>
            <a:endCxn id="9232" idx="0"/>
          </p:cNvCxnSpPr>
          <p:nvPr/>
        </p:nvCxnSpPr>
        <p:spPr bwMode="auto">
          <a:xfrm rot="5400000">
            <a:off x="2118519" y="2593181"/>
            <a:ext cx="501650" cy="2027238"/>
          </a:xfrm>
          <a:prstGeom prst="bentConnector3">
            <a:avLst>
              <a:gd name="adj1" fmla="val 49926"/>
            </a:avLst>
          </a:prstGeom>
          <a:noFill/>
          <a:ln w="50760" cap="sq">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56" name="AutoShape 41"/>
          <p:cNvCxnSpPr>
            <a:cxnSpLocks noChangeShapeType="1"/>
            <a:stCxn id="9234" idx="5"/>
            <a:endCxn id="9267" idx="4"/>
          </p:cNvCxnSpPr>
          <p:nvPr/>
        </p:nvCxnSpPr>
        <p:spPr bwMode="auto">
          <a:xfrm rot="16200000" flipH="1">
            <a:off x="3644900" y="3430588"/>
            <a:ext cx="215900" cy="3924300"/>
          </a:xfrm>
          <a:prstGeom prst="bentConnector3">
            <a:avLst>
              <a:gd name="adj1" fmla="val 210833"/>
            </a:avLst>
          </a:prstGeom>
          <a:noFill/>
          <a:ln w="507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57" name="AutoShape 42"/>
          <p:cNvCxnSpPr>
            <a:cxnSpLocks noChangeShapeType="1"/>
            <a:stCxn id="9232" idx="4"/>
            <a:endCxn id="9250" idx="0"/>
          </p:cNvCxnSpPr>
          <p:nvPr/>
        </p:nvCxnSpPr>
        <p:spPr bwMode="auto">
          <a:xfrm rot="16200000" flipH="1">
            <a:off x="2126457" y="3588544"/>
            <a:ext cx="509587" cy="2047875"/>
          </a:xfrm>
          <a:prstGeom prst="bentConnector3">
            <a:avLst>
              <a:gd name="adj1" fmla="val 49963"/>
            </a:avLst>
          </a:prstGeom>
          <a:noFill/>
          <a:ln w="507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58" name="AutoShape 43"/>
          <p:cNvCxnSpPr>
            <a:cxnSpLocks noChangeShapeType="1"/>
            <a:stCxn id="9232" idx="6"/>
            <a:endCxn id="9236" idx="2"/>
          </p:cNvCxnSpPr>
          <p:nvPr/>
        </p:nvCxnSpPr>
        <p:spPr bwMode="auto">
          <a:xfrm>
            <a:off x="2071688" y="4108450"/>
            <a:ext cx="614362" cy="1588"/>
          </a:xfrm>
          <a:prstGeom prst="straightConnector1">
            <a:avLst/>
          </a:prstGeom>
          <a:noFill/>
          <a:ln w="507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59" name="AutoShape 44"/>
          <p:cNvCxnSpPr>
            <a:cxnSpLocks noChangeShapeType="1"/>
            <a:stCxn id="9242" idx="0"/>
            <a:endCxn id="9238" idx="0"/>
          </p:cNvCxnSpPr>
          <p:nvPr/>
        </p:nvCxnSpPr>
        <p:spPr bwMode="auto">
          <a:xfrm rot="16200000" flipH="1">
            <a:off x="3500438" y="714375"/>
            <a:ext cx="19050" cy="4305300"/>
          </a:xfrm>
          <a:prstGeom prst="bentConnector3">
            <a:avLst>
              <a:gd name="adj1" fmla="val -1282690"/>
            </a:avLst>
          </a:prstGeom>
          <a:noFill/>
          <a:ln w="50760" cap="sq">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60" name="Line 45"/>
          <p:cNvSpPr>
            <a:spLocks noChangeShapeType="1"/>
          </p:cNvSpPr>
          <p:nvPr/>
        </p:nvSpPr>
        <p:spPr bwMode="auto">
          <a:xfrm>
            <a:off x="2000250" y="6108700"/>
            <a:ext cx="3000375" cy="1588"/>
          </a:xfrm>
          <a:prstGeom prst="line">
            <a:avLst/>
          </a:prstGeom>
          <a:noFill/>
          <a:ln w="50760" cap="sq">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cxnSp>
        <p:nvCxnSpPr>
          <p:cNvPr id="9261" name="AutoShape 46"/>
          <p:cNvCxnSpPr>
            <a:cxnSpLocks noChangeShapeType="1"/>
            <a:stCxn id="9240" idx="6"/>
            <a:endCxn id="9244" idx="4"/>
          </p:cNvCxnSpPr>
          <p:nvPr/>
        </p:nvCxnSpPr>
        <p:spPr bwMode="auto">
          <a:xfrm flipV="1">
            <a:off x="6400800" y="3357563"/>
            <a:ext cx="1457325" cy="466725"/>
          </a:xfrm>
          <a:prstGeom prst="bentConnector2">
            <a:avLst/>
          </a:prstGeom>
          <a:noFill/>
          <a:ln w="50760" cap="sq">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62" name="Line 47"/>
          <p:cNvSpPr>
            <a:spLocks noChangeShapeType="1"/>
          </p:cNvSpPr>
          <p:nvPr/>
        </p:nvSpPr>
        <p:spPr bwMode="auto">
          <a:xfrm>
            <a:off x="7072313" y="6000750"/>
            <a:ext cx="539750" cy="1588"/>
          </a:xfrm>
          <a:prstGeom prst="line">
            <a:avLst/>
          </a:prstGeom>
          <a:noFill/>
          <a:ln w="50760" cap="sq">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9263" name="Text Box 48"/>
          <p:cNvSpPr txBox="1">
            <a:spLocks noChangeArrowheads="1"/>
          </p:cNvSpPr>
          <p:nvPr/>
        </p:nvSpPr>
        <p:spPr bwMode="auto">
          <a:xfrm>
            <a:off x="7646988" y="5895975"/>
            <a:ext cx="741362"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100"/>
              <a:t>提携関係</a:t>
            </a:r>
          </a:p>
        </p:txBody>
      </p:sp>
      <p:sp>
        <p:nvSpPr>
          <p:cNvPr id="9264" name="Text Box 49"/>
          <p:cNvSpPr txBox="1">
            <a:spLocks noChangeArrowheads="1"/>
          </p:cNvSpPr>
          <p:nvPr/>
        </p:nvSpPr>
        <p:spPr bwMode="auto">
          <a:xfrm>
            <a:off x="7640638" y="6172200"/>
            <a:ext cx="1036637"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100"/>
              <a:t>買収（親→子）</a:t>
            </a:r>
          </a:p>
        </p:txBody>
      </p:sp>
      <p:cxnSp>
        <p:nvCxnSpPr>
          <p:cNvPr id="9265" name="AutoShape 50"/>
          <p:cNvCxnSpPr>
            <a:cxnSpLocks noChangeShapeType="1"/>
          </p:cNvCxnSpPr>
          <p:nvPr/>
        </p:nvCxnSpPr>
        <p:spPr bwMode="auto">
          <a:xfrm>
            <a:off x="7072313" y="6286500"/>
            <a:ext cx="542925" cy="1588"/>
          </a:xfrm>
          <a:prstGeom prst="straightConnector1">
            <a:avLst/>
          </a:prstGeom>
          <a:noFill/>
          <a:ln w="507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66" name="Line 51"/>
          <p:cNvSpPr>
            <a:spLocks noChangeShapeType="1"/>
          </p:cNvSpPr>
          <p:nvPr/>
        </p:nvSpPr>
        <p:spPr bwMode="auto">
          <a:xfrm>
            <a:off x="6777038" y="5765800"/>
            <a:ext cx="2124075" cy="1588"/>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9267" name="Oval 52"/>
          <p:cNvSpPr>
            <a:spLocks noChangeArrowheads="1"/>
          </p:cNvSpPr>
          <p:nvPr/>
        </p:nvSpPr>
        <p:spPr bwMode="auto">
          <a:xfrm>
            <a:off x="5000625" y="5000625"/>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68" name="Text Box 53"/>
          <p:cNvSpPr txBox="1">
            <a:spLocks noChangeArrowheads="1"/>
          </p:cNvSpPr>
          <p:nvPr/>
        </p:nvSpPr>
        <p:spPr bwMode="auto">
          <a:xfrm>
            <a:off x="5303838" y="5100638"/>
            <a:ext cx="9175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a:t>XEG</a:t>
            </a:r>
            <a:r>
              <a:rPr lang="ja-JP" altLang="ja-JP" sz="1400"/>
              <a:t>（独）</a:t>
            </a:r>
          </a:p>
        </p:txBody>
      </p:sp>
      <p:cxnSp>
        <p:nvCxnSpPr>
          <p:cNvPr id="9269" name="AutoShape 54"/>
          <p:cNvCxnSpPr>
            <a:cxnSpLocks noChangeShapeType="1"/>
            <a:stCxn id="9234" idx="5"/>
            <a:endCxn id="9246" idx="3"/>
          </p:cNvCxnSpPr>
          <p:nvPr/>
        </p:nvCxnSpPr>
        <p:spPr bwMode="auto">
          <a:xfrm rot="-5400000">
            <a:off x="3213100" y="3289300"/>
            <a:ext cx="574675" cy="3419475"/>
          </a:xfrm>
          <a:prstGeom prst="bentConnector3">
            <a:avLst>
              <a:gd name="adj1" fmla="val -54657"/>
            </a:avLst>
          </a:prstGeom>
          <a:noFill/>
          <a:ln w="507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70" name="Text Box 55"/>
          <p:cNvSpPr txBox="1">
            <a:spLocks noChangeArrowheads="1"/>
          </p:cNvSpPr>
          <p:nvPr/>
        </p:nvSpPr>
        <p:spPr bwMode="auto">
          <a:xfrm>
            <a:off x="6642100" y="6519863"/>
            <a:ext cx="217328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800"/>
              <a:t>参考文献：</a:t>
            </a:r>
            <a:r>
              <a:rPr lang="en-US" altLang="ja-JP" sz="800"/>
              <a:t>Mizuho Industry Focus  </a:t>
            </a:r>
          </a:p>
          <a:p>
            <a:pPr eaLnBrk="1" hangingPunct="1">
              <a:spcBef>
                <a:spcPct val="0"/>
              </a:spcBef>
              <a:buClrTx/>
              <a:buFontTx/>
              <a:buNone/>
            </a:pPr>
            <a:r>
              <a:rPr lang="en-US" altLang="ja-JP" sz="800"/>
              <a:t>	</a:t>
            </a:r>
            <a:r>
              <a:rPr lang="ja-JP" altLang="ja-JP" sz="800"/>
              <a:t>発電システム産業における海外戦略</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ja-JP"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ja-JP"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3472</TotalTime>
  <Words>1182</Words>
  <Application>Microsoft Office PowerPoint</Application>
  <PresentationFormat>画面に合わせる (4:3)</PresentationFormat>
  <Paragraphs>85</Paragraphs>
  <Slides>13</Slides>
  <Notes>13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Times New Roman</vt:lpstr>
      <vt:lpstr>ＭＳ Ｐゴシック</vt:lpstr>
      <vt:lpstr>Arial</vt:lpstr>
      <vt:lpstr>ＭＳ ゴシック</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前田篤志</dc:creator>
  <cp:lastModifiedBy>shuichi</cp:lastModifiedBy>
  <cp:revision>128</cp:revision>
  <cp:lastPrinted>1601-01-01T00:00:00Z</cp:lastPrinted>
  <dcterms:created xsi:type="dcterms:W3CDTF">2006-10-18T05:34:43Z</dcterms:created>
  <dcterms:modified xsi:type="dcterms:W3CDTF">2018-11-25T15:42:14Z</dcterms:modified>
</cp:coreProperties>
</file>