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5"/>
  </p:notesMasterIdLst>
  <p:sldIdLst>
    <p:sldId id="269" r:id="rId2"/>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6858000" type="screen4x3"/>
  <p:notesSz cx="6858000" cy="9144000"/>
  <p:defaultTextStyle>
    <a:defPPr>
      <a:defRPr lang="en-GB"/>
    </a:defPPr>
    <a:lvl1pPr algn="l" defTabSz="449263"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ＭＳ Ｐゴシック" charset="-128"/>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ＭＳ Ｐゴシック" charset="-128"/>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ＭＳ Ｐゴシック" charset="-128"/>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ＭＳ Ｐゴシック" charset="-128"/>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ＭＳ Ｐゴシック" charset="-128"/>
        <a:cs typeface="+mn-cs"/>
      </a:defRPr>
    </a:lvl5pPr>
    <a:lvl6pPr marL="2286000" algn="l" defTabSz="914400" rtl="0" eaLnBrk="1" latinLnBrk="0" hangingPunct="1">
      <a:defRPr sz="2400" kern="1200">
        <a:solidFill>
          <a:schemeClr val="bg1"/>
        </a:solidFill>
        <a:latin typeface="Times New Roman" pitchFamily="16" charset="0"/>
        <a:ea typeface="ＭＳ Ｐゴシック" charset="-128"/>
        <a:cs typeface="+mn-cs"/>
      </a:defRPr>
    </a:lvl6pPr>
    <a:lvl7pPr marL="2743200" algn="l" defTabSz="914400" rtl="0" eaLnBrk="1" latinLnBrk="0" hangingPunct="1">
      <a:defRPr sz="2400" kern="1200">
        <a:solidFill>
          <a:schemeClr val="bg1"/>
        </a:solidFill>
        <a:latin typeface="Times New Roman" pitchFamily="16" charset="0"/>
        <a:ea typeface="ＭＳ Ｐゴシック" charset="-128"/>
        <a:cs typeface="+mn-cs"/>
      </a:defRPr>
    </a:lvl7pPr>
    <a:lvl8pPr marL="3200400" algn="l" defTabSz="914400" rtl="0" eaLnBrk="1" latinLnBrk="0" hangingPunct="1">
      <a:defRPr sz="2400" kern="1200">
        <a:solidFill>
          <a:schemeClr val="bg1"/>
        </a:solidFill>
        <a:latin typeface="Times New Roman" pitchFamily="16" charset="0"/>
        <a:ea typeface="ＭＳ Ｐゴシック" charset="-128"/>
        <a:cs typeface="+mn-cs"/>
      </a:defRPr>
    </a:lvl8pPr>
    <a:lvl9pPr marL="3657600" algn="l" defTabSz="914400" rtl="0" eaLnBrk="1" latinLnBrk="0" hangingPunct="1">
      <a:defRPr sz="2400" kern="1200">
        <a:solidFill>
          <a:schemeClr val="bg1"/>
        </a:solidFill>
        <a:latin typeface="Times New Roman" pitchFamily="16"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734" y="9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2" Type="http://schemas.openxmlformats.org/officeDocument/2006/relationships/oleObject" Target="file:///C:\Users\shuichi\Desktop\&#20986;&#39000;&#20214;&#25968;&#25512;&#31227;&#65306;&#25216;&#34899;&#35201;&#32032;&#21029;.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C:\Users\shuichi\Desktop\aaaa\JapanesePatentAnalysis\submissions2\&#20986;&#39000;&#20214;&#25968;&#25512;&#31227;&#65306;&#20027;&#35201;&#20986;&#39000;&#20225;&#26989;.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file:///C:\Users\shuichi\Desktop\aaaa\JapanesePatentAnalysis\submissions2\&#12497;&#12486;&#12531;&#12488;&#12510;&#12483;&#12503;.xlsx" TargetMode="External"/><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view3D>
      <c:rotX val="15"/>
      <c:rotY val="20"/>
      <c:depthPercent val="440"/>
      <c:rAngAx val="1"/>
    </c:view3D>
    <c:floor>
      <c:thickness val="0"/>
    </c:floor>
    <c:sideWall>
      <c:thickness val="0"/>
    </c:sideWall>
    <c:backWall>
      <c:thickness val="0"/>
    </c:backWall>
    <c:plotArea>
      <c:layout/>
      <c:bar3DChart>
        <c:barDir val="col"/>
        <c:grouping val="standard"/>
        <c:varyColors val="0"/>
        <c:ser>
          <c:idx val="2"/>
          <c:order val="0"/>
          <c:tx>
            <c:strRef>
              <c:f>'出願件数推移：技術要素別'!$C$1</c:f>
              <c:strCache>
                <c:ptCount val="1"/>
                <c:pt idx="0">
                  <c:v>イメージデータ処理</c:v>
                </c:pt>
              </c:strCache>
            </c:strRef>
          </c:tx>
          <c:invertIfNegative val="0"/>
          <c:cat>
            <c:numRef>
              <c:f>'出願件数推移：技術要素別'!$A$2:$A$12</c:f>
              <c:numCache>
                <c:formatCode>General</c:formatCode>
                <c:ptCount val="11"/>
                <c:pt idx="0">
                  <c:v>2004</c:v>
                </c:pt>
                <c:pt idx="1">
                  <c:v>2005</c:v>
                </c:pt>
                <c:pt idx="2">
                  <c:v>2008</c:v>
                </c:pt>
                <c:pt idx="3">
                  <c:v>2010</c:v>
                </c:pt>
                <c:pt idx="4">
                  <c:v>2011</c:v>
                </c:pt>
                <c:pt idx="5">
                  <c:v>2012</c:v>
                </c:pt>
                <c:pt idx="6">
                  <c:v>2013</c:v>
                </c:pt>
                <c:pt idx="7">
                  <c:v>2014</c:v>
                </c:pt>
                <c:pt idx="8">
                  <c:v>2015</c:v>
                </c:pt>
                <c:pt idx="9">
                  <c:v>2016</c:v>
                </c:pt>
                <c:pt idx="10">
                  <c:v>2017</c:v>
                </c:pt>
              </c:numCache>
            </c:numRef>
          </c:cat>
          <c:val>
            <c:numRef>
              <c:f>'出願件数推移：技術要素別'!$C$2:$C$12</c:f>
              <c:numCache>
                <c:formatCode>General</c:formatCode>
                <c:ptCount val="11"/>
                <c:pt idx="0">
                  <c:v>0</c:v>
                </c:pt>
                <c:pt idx="1">
                  <c:v>0</c:v>
                </c:pt>
                <c:pt idx="2">
                  <c:v>1</c:v>
                </c:pt>
                <c:pt idx="3">
                  <c:v>0</c:v>
                </c:pt>
                <c:pt idx="4">
                  <c:v>0</c:v>
                </c:pt>
                <c:pt idx="5">
                  <c:v>1</c:v>
                </c:pt>
                <c:pt idx="6">
                  <c:v>1</c:v>
                </c:pt>
                <c:pt idx="7">
                  <c:v>0</c:v>
                </c:pt>
                <c:pt idx="8">
                  <c:v>2</c:v>
                </c:pt>
                <c:pt idx="9">
                  <c:v>3</c:v>
                </c:pt>
                <c:pt idx="10">
                  <c:v>2</c:v>
                </c:pt>
              </c:numCache>
            </c:numRef>
          </c:val>
        </c:ser>
        <c:ser>
          <c:idx val="3"/>
          <c:order val="1"/>
          <c:tx>
            <c:strRef>
              <c:f>'出願件数推移：技術要素別'!$D$1</c:f>
              <c:strCache>
                <c:ptCount val="1"/>
                <c:pt idx="0">
                  <c:v>商用特化型データ処理システム</c:v>
                </c:pt>
              </c:strCache>
            </c:strRef>
          </c:tx>
          <c:invertIfNegative val="0"/>
          <c:cat>
            <c:numRef>
              <c:f>'出願件数推移：技術要素別'!$A$2:$A$12</c:f>
              <c:numCache>
                <c:formatCode>General</c:formatCode>
                <c:ptCount val="11"/>
                <c:pt idx="0">
                  <c:v>2004</c:v>
                </c:pt>
                <c:pt idx="1">
                  <c:v>2005</c:v>
                </c:pt>
                <c:pt idx="2">
                  <c:v>2008</c:v>
                </c:pt>
                <c:pt idx="3">
                  <c:v>2010</c:v>
                </c:pt>
                <c:pt idx="4">
                  <c:v>2011</c:v>
                </c:pt>
                <c:pt idx="5">
                  <c:v>2012</c:v>
                </c:pt>
                <c:pt idx="6">
                  <c:v>2013</c:v>
                </c:pt>
                <c:pt idx="7">
                  <c:v>2014</c:v>
                </c:pt>
                <c:pt idx="8">
                  <c:v>2015</c:v>
                </c:pt>
                <c:pt idx="9">
                  <c:v>2016</c:v>
                </c:pt>
                <c:pt idx="10">
                  <c:v>2017</c:v>
                </c:pt>
              </c:numCache>
            </c:numRef>
          </c:cat>
          <c:val>
            <c:numRef>
              <c:f>'出願件数推移：技術要素別'!$D$2:$D$12</c:f>
              <c:numCache>
                <c:formatCode>General</c:formatCode>
                <c:ptCount val="11"/>
                <c:pt idx="0">
                  <c:v>0</c:v>
                </c:pt>
                <c:pt idx="1">
                  <c:v>0</c:v>
                </c:pt>
                <c:pt idx="2">
                  <c:v>0</c:v>
                </c:pt>
                <c:pt idx="3">
                  <c:v>1</c:v>
                </c:pt>
                <c:pt idx="4">
                  <c:v>0</c:v>
                </c:pt>
                <c:pt idx="5">
                  <c:v>0</c:v>
                </c:pt>
                <c:pt idx="6">
                  <c:v>0</c:v>
                </c:pt>
                <c:pt idx="7">
                  <c:v>2</c:v>
                </c:pt>
                <c:pt idx="8">
                  <c:v>4</c:v>
                </c:pt>
                <c:pt idx="9">
                  <c:v>2</c:v>
                </c:pt>
                <c:pt idx="10">
                  <c:v>2</c:v>
                </c:pt>
              </c:numCache>
            </c:numRef>
          </c:val>
        </c:ser>
        <c:ser>
          <c:idx val="4"/>
          <c:order val="2"/>
          <c:tx>
            <c:strRef>
              <c:f>'出願件数推移：技術要素別'!$E$1</c:f>
              <c:strCache>
                <c:ptCount val="1"/>
                <c:pt idx="0">
                  <c:v>材料の調査</c:v>
                </c:pt>
              </c:strCache>
            </c:strRef>
          </c:tx>
          <c:invertIfNegative val="0"/>
          <c:cat>
            <c:numRef>
              <c:f>'出願件数推移：技術要素別'!$A$2:$A$12</c:f>
              <c:numCache>
                <c:formatCode>General</c:formatCode>
                <c:ptCount val="11"/>
                <c:pt idx="0">
                  <c:v>2004</c:v>
                </c:pt>
                <c:pt idx="1">
                  <c:v>2005</c:v>
                </c:pt>
                <c:pt idx="2">
                  <c:v>2008</c:v>
                </c:pt>
                <c:pt idx="3">
                  <c:v>2010</c:v>
                </c:pt>
                <c:pt idx="4">
                  <c:v>2011</c:v>
                </c:pt>
                <c:pt idx="5">
                  <c:v>2012</c:v>
                </c:pt>
                <c:pt idx="6">
                  <c:v>2013</c:v>
                </c:pt>
                <c:pt idx="7">
                  <c:v>2014</c:v>
                </c:pt>
                <c:pt idx="8">
                  <c:v>2015</c:v>
                </c:pt>
                <c:pt idx="9">
                  <c:v>2016</c:v>
                </c:pt>
                <c:pt idx="10">
                  <c:v>2017</c:v>
                </c:pt>
              </c:numCache>
            </c:numRef>
          </c:cat>
          <c:val>
            <c:numRef>
              <c:f>'出願件数推移：技術要素別'!$E$2:$E$12</c:f>
              <c:numCache>
                <c:formatCode>General</c:formatCode>
                <c:ptCount val="11"/>
                <c:pt idx="0">
                  <c:v>0</c:v>
                </c:pt>
                <c:pt idx="1">
                  <c:v>0</c:v>
                </c:pt>
                <c:pt idx="2">
                  <c:v>1</c:v>
                </c:pt>
                <c:pt idx="3">
                  <c:v>1</c:v>
                </c:pt>
                <c:pt idx="4">
                  <c:v>1</c:v>
                </c:pt>
                <c:pt idx="5">
                  <c:v>0</c:v>
                </c:pt>
                <c:pt idx="6">
                  <c:v>0</c:v>
                </c:pt>
                <c:pt idx="7">
                  <c:v>1</c:v>
                </c:pt>
                <c:pt idx="8">
                  <c:v>1</c:v>
                </c:pt>
                <c:pt idx="9">
                  <c:v>2</c:v>
                </c:pt>
                <c:pt idx="10">
                  <c:v>1</c:v>
                </c:pt>
              </c:numCache>
            </c:numRef>
          </c:val>
        </c:ser>
        <c:ser>
          <c:idx val="5"/>
          <c:order val="3"/>
          <c:tx>
            <c:strRef>
              <c:f>'出願件数推移：技術要素別'!$F$1</c:f>
              <c:strCache>
                <c:ptCount val="1"/>
                <c:pt idx="0">
                  <c:v>ヘルスケアインフォマティクス</c:v>
                </c:pt>
              </c:strCache>
            </c:strRef>
          </c:tx>
          <c:invertIfNegative val="0"/>
          <c:cat>
            <c:numRef>
              <c:f>'出願件数推移：技術要素別'!$A$2:$A$12</c:f>
              <c:numCache>
                <c:formatCode>General</c:formatCode>
                <c:ptCount val="11"/>
                <c:pt idx="0">
                  <c:v>2004</c:v>
                </c:pt>
                <c:pt idx="1">
                  <c:v>2005</c:v>
                </c:pt>
                <c:pt idx="2">
                  <c:v>2008</c:v>
                </c:pt>
                <c:pt idx="3">
                  <c:v>2010</c:v>
                </c:pt>
                <c:pt idx="4">
                  <c:v>2011</c:v>
                </c:pt>
                <c:pt idx="5">
                  <c:v>2012</c:v>
                </c:pt>
                <c:pt idx="6">
                  <c:v>2013</c:v>
                </c:pt>
                <c:pt idx="7">
                  <c:v>2014</c:v>
                </c:pt>
                <c:pt idx="8">
                  <c:v>2015</c:v>
                </c:pt>
                <c:pt idx="9">
                  <c:v>2016</c:v>
                </c:pt>
                <c:pt idx="10">
                  <c:v>2017</c:v>
                </c:pt>
              </c:numCache>
            </c:numRef>
          </c:cat>
          <c:val>
            <c:numRef>
              <c:f>'出願件数推移：技術要素別'!$F$2:$F$12</c:f>
              <c:numCache>
                <c:formatCode>General</c:formatCode>
                <c:ptCount val="11"/>
                <c:pt idx="0">
                  <c:v>0</c:v>
                </c:pt>
                <c:pt idx="1">
                  <c:v>0</c:v>
                </c:pt>
                <c:pt idx="2">
                  <c:v>0</c:v>
                </c:pt>
                <c:pt idx="3">
                  <c:v>0</c:v>
                </c:pt>
                <c:pt idx="4">
                  <c:v>0</c:v>
                </c:pt>
                <c:pt idx="5">
                  <c:v>0</c:v>
                </c:pt>
                <c:pt idx="6">
                  <c:v>0</c:v>
                </c:pt>
                <c:pt idx="7">
                  <c:v>1</c:v>
                </c:pt>
                <c:pt idx="8">
                  <c:v>1</c:v>
                </c:pt>
                <c:pt idx="9">
                  <c:v>2</c:v>
                </c:pt>
                <c:pt idx="10">
                  <c:v>1</c:v>
                </c:pt>
              </c:numCache>
            </c:numRef>
          </c:val>
        </c:ser>
        <c:ser>
          <c:idx val="6"/>
          <c:order val="4"/>
          <c:tx>
            <c:strRef>
              <c:f>'出願件数推移：技術要素別'!$G$1</c:f>
              <c:strCache>
                <c:ptCount val="1"/>
                <c:pt idx="0">
                  <c:v>電気的デジタルデータ処理</c:v>
                </c:pt>
              </c:strCache>
            </c:strRef>
          </c:tx>
          <c:invertIfNegative val="0"/>
          <c:cat>
            <c:numRef>
              <c:f>'出願件数推移：技術要素別'!$A$2:$A$12</c:f>
              <c:numCache>
                <c:formatCode>General</c:formatCode>
                <c:ptCount val="11"/>
                <c:pt idx="0">
                  <c:v>2004</c:v>
                </c:pt>
                <c:pt idx="1">
                  <c:v>2005</c:v>
                </c:pt>
                <c:pt idx="2">
                  <c:v>2008</c:v>
                </c:pt>
                <c:pt idx="3">
                  <c:v>2010</c:v>
                </c:pt>
                <c:pt idx="4">
                  <c:v>2011</c:v>
                </c:pt>
                <c:pt idx="5">
                  <c:v>2012</c:v>
                </c:pt>
                <c:pt idx="6">
                  <c:v>2013</c:v>
                </c:pt>
                <c:pt idx="7">
                  <c:v>2014</c:v>
                </c:pt>
                <c:pt idx="8">
                  <c:v>2015</c:v>
                </c:pt>
                <c:pt idx="9">
                  <c:v>2016</c:v>
                </c:pt>
                <c:pt idx="10">
                  <c:v>2017</c:v>
                </c:pt>
              </c:numCache>
            </c:numRef>
          </c:cat>
          <c:val>
            <c:numRef>
              <c:f>'出願件数推移：技術要素別'!$G$2:$G$12</c:f>
              <c:numCache>
                <c:formatCode>General</c:formatCode>
                <c:ptCount val="11"/>
                <c:pt idx="0">
                  <c:v>0</c:v>
                </c:pt>
                <c:pt idx="1">
                  <c:v>0</c:v>
                </c:pt>
                <c:pt idx="2">
                  <c:v>1</c:v>
                </c:pt>
                <c:pt idx="3">
                  <c:v>1</c:v>
                </c:pt>
                <c:pt idx="4">
                  <c:v>0</c:v>
                </c:pt>
                <c:pt idx="5">
                  <c:v>0</c:v>
                </c:pt>
                <c:pt idx="6">
                  <c:v>1</c:v>
                </c:pt>
                <c:pt idx="7">
                  <c:v>0</c:v>
                </c:pt>
                <c:pt idx="8">
                  <c:v>0</c:v>
                </c:pt>
                <c:pt idx="9">
                  <c:v>0</c:v>
                </c:pt>
                <c:pt idx="10">
                  <c:v>0</c:v>
                </c:pt>
              </c:numCache>
            </c:numRef>
          </c:val>
        </c:ser>
        <c:ser>
          <c:idx val="7"/>
          <c:order val="5"/>
          <c:tx>
            <c:strRef>
              <c:f>'出願件数推移：技術要素別'!$H$1</c:f>
              <c:strCache>
                <c:ptCount val="1"/>
                <c:pt idx="0">
                  <c:v>特定の計算モデルに基づくコンピュータ・システム</c:v>
                </c:pt>
              </c:strCache>
            </c:strRef>
          </c:tx>
          <c:invertIfNegative val="0"/>
          <c:cat>
            <c:numRef>
              <c:f>'出願件数推移：技術要素別'!$A$2:$A$12</c:f>
              <c:numCache>
                <c:formatCode>General</c:formatCode>
                <c:ptCount val="11"/>
                <c:pt idx="0">
                  <c:v>2004</c:v>
                </c:pt>
                <c:pt idx="1">
                  <c:v>2005</c:v>
                </c:pt>
                <c:pt idx="2">
                  <c:v>2008</c:v>
                </c:pt>
                <c:pt idx="3">
                  <c:v>2010</c:v>
                </c:pt>
                <c:pt idx="4">
                  <c:v>2011</c:v>
                </c:pt>
                <c:pt idx="5">
                  <c:v>2012</c:v>
                </c:pt>
                <c:pt idx="6">
                  <c:v>2013</c:v>
                </c:pt>
                <c:pt idx="7">
                  <c:v>2014</c:v>
                </c:pt>
                <c:pt idx="8">
                  <c:v>2015</c:v>
                </c:pt>
                <c:pt idx="9">
                  <c:v>2016</c:v>
                </c:pt>
                <c:pt idx="10">
                  <c:v>2017</c:v>
                </c:pt>
              </c:numCache>
            </c:numRef>
          </c:cat>
          <c:val>
            <c:numRef>
              <c:f>'出願件数推移：技術要素別'!$H$2:$H$12</c:f>
              <c:numCache>
                <c:formatCode>General</c:formatCode>
                <c:ptCount val="11"/>
                <c:pt idx="0">
                  <c:v>0</c:v>
                </c:pt>
                <c:pt idx="1">
                  <c:v>0</c:v>
                </c:pt>
                <c:pt idx="2">
                  <c:v>0</c:v>
                </c:pt>
                <c:pt idx="3">
                  <c:v>0</c:v>
                </c:pt>
                <c:pt idx="4">
                  <c:v>0</c:v>
                </c:pt>
                <c:pt idx="5">
                  <c:v>0</c:v>
                </c:pt>
                <c:pt idx="6">
                  <c:v>0</c:v>
                </c:pt>
                <c:pt idx="7">
                  <c:v>0</c:v>
                </c:pt>
                <c:pt idx="8">
                  <c:v>0</c:v>
                </c:pt>
                <c:pt idx="9">
                  <c:v>0</c:v>
                </c:pt>
                <c:pt idx="10">
                  <c:v>1</c:v>
                </c:pt>
              </c:numCache>
            </c:numRef>
          </c:val>
        </c:ser>
        <c:ser>
          <c:idx val="8"/>
          <c:order val="6"/>
          <c:tx>
            <c:strRef>
              <c:f>'出願件数推移：技術要素別'!$I$1</c:f>
              <c:strCache>
                <c:ptCount val="1"/>
                <c:pt idx="0">
                  <c:v>光学要素，光学系，または光学装置</c:v>
                </c:pt>
              </c:strCache>
            </c:strRef>
          </c:tx>
          <c:invertIfNegative val="0"/>
          <c:cat>
            <c:numRef>
              <c:f>'出願件数推移：技術要素別'!$A$2:$A$12</c:f>
              <c:numCache>
                <c:formatCode>General</c:formatCode>
                <c:ptCount val="11"/>
                <c:pt idx="0">
                  <c:v>2004</c:v>
                </c:pt>
                <c:pt idx="1">
                  <c:v>2005</c:v>
                </c:pt>
                <c:pt idx="2">
                  <c:v>2008</c:v>
                </c:pt>
                <c:pt idx="3">
                  <c:v>2010</c:v>
                </c:pt>
                <c:pt idx="4">
                  <c:v>2011</c:v>
                </c:pt>
                <c:pt idx="5">
                  <c:v>2012</c:v>
                </c:pt>
                <c:pt idx="6">
                  <c:v>2013</c:v>
                </c:pt>
                <c:pt idx="7">
                  <c:v>2014</c:v>
                </c:pt>
                <c:pt idx="8">
                  <c:v>2015</c:v>
                </c:pt>
                <c:pt idx="9">
                  <c:v>2016</c:v>
                </c:pt>
                <c:pt idx="10">
                  <c:v>2017</c:v>
                </c:pt>
              </c:numCache>
            </c:numRef>
          </c:cat>
          <c:val>
            <c:numRef>
              <c:f>'出願件数推移：技術要素別'!$I$2:$I$12</c:f>
              <c:numCache>
                <c:formatCode>General</c:formatCode>
                <c:ptCount val="11"/>
                <c:pt idx="0">
                  <c:v>0</c:v>
                </c:pt>
                <c:pt idx="1">
                  <c:v>0</c:v>
                </c:pt>
                <c:pt idx="2">
                  <c:v>0</c:v>
                </c:pt>
                <c:pt idx="3">
                  <c:v>0</c:v>
                </c:pt>
                <c:pt idx="4">
                  <c:v>0</c:v>
                </c:pt>
                <c:pt idx="5">
                  <c:v>0</c:v>
                </c:pt>
                <c:pt idx="6">
                  <c:v>0</c:v>
                </c:pt>
                <c:pt idx="7">
                  <c:v>0</c:v>
                </c:pt>
                <c:pt idx="8">
                  <c:v>0</c:v>
                </c:pt>
                <c:pt idx="9">
                  <c:v>2</c:v>
                </c:pt>
                <c:pt idx="10">
                  <c:v>0</c:v>
                </c:pt>
              </c:numCache>
            </c:numRef>
          </c:val>
        </c:ser>
        <c:ser>
          <c:idx val="9"/>
          <c:order val="7"/>
          <c:tx>
            <c:strRef>
              <c:f>'出願件数推移：技術要素別'!$J$1</c:f>
              <c:strCache>
                <c:ptCount val="1"/>
                <c:pt idx="0">
                  <c:v>酵素 微生物を含む測定 試験方法</c:v>
                </c:pt>
              </c:strCache>
            </c:strRef>
          </c:tx>
          <c:invertIfNegative val="0"/>
          <c:cat>
            <c:numRef>
              <c:f>'出願件数推移：技術要素別'!$A$2:$A$12</c:f>
              <c:numCache>
                <c:formatCode>General</c:formatCode>
                <c:ptCount val="11"/>
                <c:pt idx="0">
                  <c:v>2004</c:v>
                </c:pt>
                <c:pt idx="1">
                  <c:v>2005</c:v>
                </c:pt>
                <c:pt idx="2">
                  <c:v>2008</c:v>
                </c:pt>
                <c:pt idx="3">
                  <c:v>2010</c:v>
                </c:pt>
                <c:pt idx="4">
                  <c:v>2011</c:v>
                </c:pt>
                <c:pt idx="5">
                  <c:v>2012</c:v>
                </c:pt>
                <c:pt idx="6">
                  <c:v>2013</c:v>
                </c:pt>
                <c:pt idx="7">
                  <c:v>2014</c:v>
                </c:pt>
                <c:pt idx="8">
                  <c:v>2015</c:v>
                </c:pt>
                <c:pt idx="9">
                  <c:v>2016</c:v>
                </c:pt>
                <c:pt idx="10">
                  <c:v>2017</c:v>
                </c:pt>
              </c:numCache>
            </c:numRef>
          </c:cat>
          <c:val>
            <c:numRef>
              <c:f>'出願件数推移：技術要素別'!$J$2:$J$12</c:f>
              <c:numCache>
                <c:formatCode>General</c:formatCode>
                <c:ptCount val="11"/>
                <c:pt idx="0">
                  <c:v>0</c:v>
                </c:pt>
                <c:pt idx="1">
                  <c:v>0</c:v>
                </c:pt>
                <c:pt idx="2">
                  <c:v>0</c:v>
                </c:pt>
                <c:pt idx="3">
                  <c:v>0</c:v>
                </c:pt>
                <c:pt idx="4">
                  <c:v>0</c:v>
                </c:pt>
                <c:pt idx="5">
                  <c:v>0</c:v>
                </c:pt>
                <c:pt idx="6">
                  <c:v>0</c:v>
                </c:pt>
                <c:pt idx="7">
                  <c:v>0</c:v>
                </c:pt>
                <c:pt idx="8">
                  <c:v>0</c:v>
                </c:pt>
                <c:pt idx="9">
                  <c:v>1</c:v>
                </c:pt>
                <c:pt idx="10">
                  <c:v>1</c:v>
                </c:pt>
              </c:numCache>
            </c:numRef>
          </c:val>
        </c:ser>
        <c:ser>
          <c:idx val="10"/>
          <c:order val="8"/>
          <c:tx>
            <c:strRef>
              <c:f>'出願件数推移：技術要素別'!$K$1</c:f>
              <c:strCache>
                <c:ptCount val="1"/>
                <c:pt idx="0">
                  <c:v>エレクトログラフィー</c:v>
                </c:pt>
              </c:strCache>
            </c:strRef>
          </c:tx>
          <c:invertIfNegative val="0"/>
          <c:cat>
            <c:numRef>
              <c:f>'出願件数推移：技術要素別'!$A$2:$A$12</c:f>
              <c:numCache>
                <c:formatCode>General</c:formatCode>
                <c:ptCount val="11"/>
                <c:pt idx="0">
                  <c:v>2004</c:v>
                </c:pt>
                <c:pt idx="1">
                  <c:v>2005</c:v>
                </c:pt>
                <c:pt idx="2">
                  <c:v>2008</c:v>
                </c:pt>
                <c:pt idx="3">
                  <c:v>2010</c:v>
                </c:pt>
                <c:pt idx="4">
                  <c:v>2011</c:v>
                </c:pt>
                <c:pt idx="5">
                  <c:v>2012</c:v>
                </c:pt>
                <c:pt idx="6">
                  <c:v>2013</c:v>
                </c:pt>
                <c:pt idx="7">
                  <c:v>2014</c:v>
                </c:pt>
                <c:pt idx="8">
                  <c:v>2015</c:v>
                </c:pt>
                <c:pt idx="9">
                  <c:v>2016</c:v>
                </c:pt>
                <c:pt idx="10">
                  <c:v>2017</c:v>
                </c:pt>
              </c:numCache>
            </c:numRef>
          </c:cat>
          <c:val>
            <c:numRef>
              <c:f>'出願件数推移：技術要素別'!$K$2:$K$12</c:f>
              <c:numCache>
                <c:formatCode>General</c:formatCode>
                <c:ptCount val="11"/>
                <c:pt idx="0">
                  <c:v>0</c:v>
                </c:pt>
                <c:pt idx="1">
                  <c:v>0</c:v>
                </c:pt>
                <c:pt idx="2">
                  <c:v>0</c:v>
                </c:pt>
                <c:pt idx="3">
                  <c:v>0</c:v>
                </c:pt>
                <c:pt idx="4">
                  <c:v>0</c:v>
                </c:pt>
                <c:pt idx="5">
                  <c:v>0</c:v>
                </c:pt>
                <c:pt idx="6">
                  <c:v>0</c:v>
                </c:pt>
                <c:pt idx="7">
                  <c:v>0</c:v>
                </c:pt>
                <c:pt idx="8">
                  <c:v>0</c:v>
                </c:pt>
                <c:pt idx="9">
                  <c:v>0</c:v>
                </c:pt>
                <c:pt idx="10">
                  <c:v>1</c:v>
                </c:pt>
              </c:numCache>
            </c:numRef>
          </c:val>
        </c:ser>
        <c:ser>
          <c:idx val="1"/>
          <c:order val="9"/>
          <c:tx>
            <c:strRef>
              <c:f>'出願件数推移：技術要素別'!$B$1</c:f>
              <c:strCache>
                <c:ptCount val="1"/>
                <c:pt idx="0">
                  <c:v>診断機器</c:v>
                </c:pt>
              </c:strCache>
            </c:strRef>
          </c:tx>
          <c:invertIfNegative val="0"/>
          <c:cat>
            <c:numRef>
              <c:f>'出願件数推移：技術要素別'!$A$2:$A$12</c:f>
              <c:numCache>
                <c:formatCode>General</c:formatCode>
                <c:ptCount val="11"/>
                <c:pt idx="0">
                  <c:v>2004</c:v>
                </c:pt>
                <c:pt idx="1">
                  <c:v>2005</c:v>
                </c:pt>
                <c:pt idx="2">
                  <c:v>2008</c:v>
                </c:pt>
                <c:pt idx="3">
                  <c:v>2010</c:v>
                </c:pt>
                <c:pt idx="4">
                  <c:v>2011</c:v>
                </c:pt>
                <c:pt idx="5">
                  <c:v>2012</c:v>
                </c:pt>
                <c:pt idx="6">
                  <c:v>2013</c:v>
                </c:pt>
                <c:pt idx="7">
                  <c:v>2014</c:v>
                </c:pt>
                <c:pt idx="8">
                  <c:v>2015</c:v>
                </c:pt>
                <c:pt idx="9">
                  <c:v>2016</c:v>
                </c:pt>
                <c:pt idx="10">
                  <c:v>2017</c:v>
                </c:pt>
              </c:numCache>
            </c:numRef>
          </c:cat>
          <c:val>
            <c:numRef>
              <c:f>'出願件数推移：技術要素別'!$B$2:$B$12</c:f>
              <c:numCache>
                <c:formatCode>General</c:formatCode>
                <c:ptCount val="11"/>
                <c:pt idx="0">
                  <c:v>4</c:v>
                </c:pt>
                <c:pt idx="1">
                  <c:v>2</c:v>
                </c:pt>
                <c:pt idx="2">
                  <c:v>2</c:v>
                </c:pt>
                <c:pt idx="3">
                  <c:v>1</c:v>
                </c:pt>
                <c:pt idx="4">
                  <c:v>1</c:v>
                </c:pt>
                <c:pt idx="5">
                  <c:v>1</c:v>
                </c:pt>
                <c:pt idx="6">
                  <c:v>3</c:v>
                </c:pt>
                <c:pt idx="7">
                  <c:v>4</c:v>
                </c:pt>
                <c:pt idx="8">
                  <c:v>7</c:v>
                </c:pt>
                <c:pt idx="9">
                  <c:v>13</c:v>
                </c:pt>
                <c:pt idx="10">
                  <c:v>5</c:v>
                </c:pt>
              </c:numCache>
            </c:numRef>
          </c:val>
        </c:ser>
        <c:dLbls>
          <c:showLegendKey val="0"/>
          <c:showVal val="0"/>
          <c:showCatName val="0"/>
          <c:showSerName val="0"/>
          <c:showPercent val="0"/>
          <c:showBubbleSize val="0"/>
        </c:dLbls>
        <c:gapWidth val="150"/>
        <c:shape val="box"/>
        <c:axId val="-974429216"/>
        <c:axId val="-974418336"/>
        <c:axId val="-1239151296"/>
      </c:bar3DChart>
      <c:catAx>
        <c:axId val="-974429216"/>
        <c:scaling>
          <c:orientation val="minMax"/>
        </c:scaling>
        <c:delete val="0"/>
        <c:axPos val="b"/>
        <c:numFmt formatCode="General" sourceLinked="1"/>
        <c:majorTickMark val="none"/>
        <c:minorTickMark val="none"/>
        <c:tickLblPos val="nextTo"/>
        <c:crossAx val="-974418336"/>
        <c:crosses val="autoZero"/>
        <c:auto val="1"/>
        <c:lblAlgn val="ctr"/>
        <c:lblOffset val="100"/>
        <c:noMultiLvlLbl val="0"/>
      </c:catAx>
      <c:valAx>
        <c:axId val="-974418336"/>
        <c:scaling>
          <c:orientation val="minMax"/>
        </c:scaling>
        <c:delete val="0"/>
        <c:axPos val="l"/>
        <c:majorGridlines/>
        <c:numFmt formatCode="General" sourceLinked="1"/>
        <c:majorTickMark val="none"/>
        <c:minorTickMark val="none"/>
        <c:tickLblPos val="nextTo"/>
        <c:crossAx val="-974429216"/>
        <c:crosses val="autoZero"/>
        <c:crossBetween val="between"/>
      </c:valAx>
      <c:serAx>
        <c:axId val="-1239151296"/>
        <c:scaling>
          <c:orientation val="minMax"/>
        </c:scaling>
        <c:delete val="1"/>
        <c:axPos val="b"/>
        <c:majorTickMark val="none"/>
        <c:minorTickMark val="none"/>
        <c:tickLblPos val="nextTo"/>
        <c:crossAx val="-974418336"/>
        <c:crosses val="autoZero"/>
      </c:serAx>
    </c:plotArea>
    <c:legend>
      <c:legendPos val="r"/>
      <c:layout/>
      <c:overlay val="0"/>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1"/>
          <c:order val="0"/>
          <c:tx>
            <c:strRef>
              <c:f>'出願件数推移：主要出願企業'!$B$1</c:f>
              <c:strCache>
                <c:ptCount val="1"/>
                <c:pt idx="0">
                  <c:v>コーニンクレッカ フィリップス エヌ ヴェ</c:v>
                </c:pt>
              </c:strCache>
            </c:strRef>
          </c:tx>
          <c:invertIfNegative val="0"/>
          <c:cat>
            <c:numRef>
              <c:f>'出願件数推移：主要出願企業'!$A$2:$A$5</c:f>
              <c:numCache>
                <c:formatCode>General</c:formatCode>
                <c:ptCount val="4"/>
                <c:pt idx="0">
                  <c:v>2005</c:v>
                </c:pt>
                <c:pt idx="1">
                  <c:v>2014</c:v>
                </c:pt>
                <c:pt idx="2">
                  <c:v>2015</c:v>
                </c:pt>
                <c:pt idx="3">
                  <c:v>2016</c:v>
                </c:pt>
              </c:numCache>
            </c:numRef>
          </c:cat>
          <c:val>
            <c:numRef>
              <c:f>'出願件数推移：主要出願企業'!$B$2:$B$5</c:f>
              <c:numCache>
                <c:formatCode>General</c:formatCode>
                <c:ptCount val="4"/>
                <c:pt idx="0">
                  <c:v>1</c:v>
                </c:pt>
                <c:pt idx="1">
                  <c:v>2</c:v>
                </c:pt>
                <c:pt idx="2">
                  <c:v>1</c:v>
                </c:pt>
                <c:pt idx="3">
                  <c:v>1</c:v>
                </c:pt>
              </c:numCache>
            </c:numRef>
          </c:val>
        </c:ser>
        <c:ser>
          <c:idx val="2"/>
          <c:order val="1"/>
          <c:tx>
            <c:strRef>
              <c:f>'出願件数推移：主要出願企業'!$C$1</c:f>
              <c:strCache>
                <c:ptCount val="1"/>
                <c:pt idx="0">
                  <c:v>コニカミノルタ株式会社</c:v>
                </c:pt>
              </c:strCache>
            </c:strRef>
          </c:tx>
          <c:invertIfNegative val="0"/>
          <c:cat>
            <c:numRef>
              <c:f>'出願件数推移：主要出願企業'!$A$2:$A$5</c:f>
              <c:numCache>
                <c:formatCode>General</c:formatCode>
                <c:ptCount val="4"/>
                <c:pt idx="0">
                  <c:v>2005</c:v>
                </c:pt>
                <c:pt idx="1">
                  <c:v>2014</c:v>
                </c:pt>
                <c:pt idx="2">
                  <c:v>2015</c:v>
                </c:pt>
                <c:pt idx="3">
                  <c:v>2016</c:v>
                </c:pt>
              </c:numCache>
            </c:numRef>
          </c:cat>
          <c:val>
            <c:numRef>
              <c:f>'出願件数推移：主要出願企業'!$C$2:$C$5</c:f>
              <c:numCache>
                <c:formatCode>General</c:formatCode>
                <c:ptCount val="4"/>
                <c:pt idx="0">
                  <c:v>0</c:v>
                </c:pt>
                <c:pt idx="1">
                  <c:v>1</c:v>
                </c:pt>
                <c:pt idx="2">
                  <c:v>1</c:v>
                </c:pt>
                <c:pt idx="3">
                  <c:v>1</c:v>
                </c:pt>
              </c:numCache>
            </c:numRef>
          </c:val>
        </c:ser>
        <c:ser>
          <c:idx val="3"/>
          <c:order val="2"/>
          <c:tx>
            <c:strRef>
              <c:f>'出願件数推移：主要出願企業'!$D$1</c:f>
              <c:strCache>
                <c:ptCount val="1"/>
                <c:pt idx="0">
                  <c:v>富士フイルム株式会社</c:v>
                </c:pt>
              </c:strCache>
            </c:strRef>
          </c:tx>
          <c:invertIfNegative val="0"/>
          <c:cat>
            <c:numRef>
              <c:f>'出願件数推移：主要出願企業'!$A$2:$A$5</c:f>
              <c:numCache>
                <c:formatCode>General</c:formatCode>
                <c:ptCount val="4"/>
                <c:pt idx="0">
                  <c:v>2005</c:v>
                </c:pt>
                <c:pt idx="1">
                  <c:v>2014</c:v>
                </c:pt>
                <c:pt idx="2">
                  <c:v>2015</c:v>
                </c:pt>
                <c:pt idx="3">
                  <c:v>2016</c:v>
                </c:pt>
              </c:numCache>
            </c:numRef>
          </c:cat>
          <c:val>
            <c:numRef>
              <c:f>'出願件数推移：主要出願企業'!$D$2:$D$5</c:f>
              <c:numCache>
                <c:formatCode>General</c:formatCode>
                <c:ptCount val="4"/>
                <c:pt idx="0">
                  <c:v>0</c:v>
                </c:pt>
                <c:pt idx="1">
                  <c:v>0</c:v>
                </c:pt>
                <c:pt idx="2">
                  <c:v>1</c:v>
                </c:pt>
                <c:pt idx="3">
                  <c:v>2</c:v>
                </c:pt>
              </c:numCache>
            </c:numRef>
          </c:val>
        </c:ser>
        <c:ser>
          <c:idx val="4"/>
          <c:order val="3"/>
          <c:tx>
            <c:strRef>
              <c:f>'出願件数推移：主要出願企業'!$E$1</c:f>
              <c:strCache>
                <c:ptCount val="1"/>
                <c:pt idx="0">
                  <c:v>株式会社東芝 他</c:v>
                </c:pt>
              </c:strCache>
            </c:strRef>
          </c:tx>
          <c:invertIfNegative val="0"/>
          <c:cat>
            <c:numRef>
              <c:f>'出願件数推移：主要出願企業'!$A$2:$A$5</c:f>
              <c:numCache>
                <c:formatCode>General</c:formatCode>
                <c:ptCount val="4"/>
                <c:pt idx="0">
                  <c:v>2005</c:v>
                </c:pt>
                <c:pt idx="1">
                  <c:v>2014</c:v>
                </c:pt>
                <c:pt idx="2">
                  <c:v>2015</c:v>
                </c:pt>
                <c:pt idx="3">
                  <c:v>2016</c:v>
                </c:pt>
              </c:numCache>
            </c:numRef>
          </c:cat>
          <c:val>
            <c:numRef>
              <c:f>'出願件数推移：主要出願企業'!$E$2:$E$5</c:f>
              <c:numCache>
                <c:formatCode>General</c:formatCode>
                <c:ptCount val="4"/>
                <c:pt idx="0">
                  <c:v>0</c:v>
                </c:pt>
                <c:pt idx="1">
                  <c:v>2</c:v>
                </c:pt>
                <c:pt idx="2">
                  <c:v>0</c:v>
                </c:pt>
                <c:pt idx="3">
                  <c:v>0</c:v>
                </c:pt>
              </c:numCache>
            </c:numRef>
          </c:val>
        </c:ser>
        <c:ser>
          <c:idx val="5"/>
          <c:order val="4"/>
          <c:tx>
            <c:strRef>
              <c:f>'出願件数推移：主要出願企業'!$F$1</c:f>
              <c:strCache>
                <c:ptCount val="1"/>
                <c:pt idx="0">
                  <c:v>シーメンス メディカル ソリューションズ ユーエスエー インコーポレイテッド</c:v>
                </c:pt>
              </c:strCache>
            </c:strRef>
          </c:tx>
          <c:invertIfNegative val="0"/>
          <c:cat>
            <c:numRef>
              <c:f>'出願件数推移：主要出願企業'!$A$2:$A$5</c:f>
              <c:numCache>
                <c:formatCode>General</c:formatCode>
                <c:ptCount val="4"/>
                <c:pt idx="0">
                  <c:v>2005</c:v>
                </c:pt>
                <c:pt idx="1">
                  <c:v>2014</c:v>
                </c:pt>
                <c:pt idx="2">
                  <c:v>2015</c:v>
                </c:pt>
                <c:pt idx="3">
                  <c:v>2016</c:v>
                </c:pt>
              </c:numCache>
            </c:numRef>
          </c:cat>
          <c:val>
            <c:numRef>
              <c:f>'出願件数推移：主要出願企業'!$F$2:$F$5</c:f>
              <c:numCache>
                <c:formatCode>General</c:formatCode>
                <c:ptCount val="4"/>
                <c:pt idx="0">
                  <c:v>0</c:v>
                </c:pt>
                <c:pt idx="1">
                  <c:v>0</c:v>
                </c:pt>
                <c:pt idx="2">
                  <c:v>0</c:v>
                </c:pt>
                <c:pt idx="3">
                  <c:v>0</c:v>
                </c:pt>
              </c:numCache>
            </c:numRef>
          </c:val>
        </c:ser>
        <c:dLbls>
          <c:showLegendKey val="0"/>
          <c:showVal val="0"/>
          <c:showCatName val="0"/>
          <c:showSerName val="0"/>
          <c:showPercent val="0"/>
          <c:showBubbleSize val="0"/>
        </c:dLbls>
        <c:gapWidth val="150"/>
        <c:axId val="-974428128"/>
        <c:axId val="-974431936"/>
      </c:barChart>
      <c:catAx>
        <c:axId val="-974428128"/>
        <c:scaling>
          <c:orientation val="minMax"/>
        </c:scaling>
        <c:delete val="0"/>
        <c:axPos val="b"/>
        <c:numFmt formatCode="General" sourceLinked="1"/>
        <c:majorTickMark val="out"/>
        <c:minorTickMark val="none"/>
        <c:tickLblPos val="nextTo"/>
        <c:crossAx val="-974431936"/>
        <c:crosses val="autoZero"/>
        <c:auto val="1"/>
        <c:lblAlgn val="ctr"/>
        <c:lblOffset val="100"/>
        <c:noMultiLvlLbl val="0"/>
      </c:catAx>
      <c:valAx>
        <c:axId val="-974431936"/>
        <c:scaling>
          <c:orientation val="minMax"/>
        </c:scaling>
        <c:delete val="0"/>
        <c:axPos val="l"/>
        <c:majorGridlines/>
        <c:numFmt formatCode="General" sourceLinked="1"/>
        <c:majorTickMark val="out"/>
        <c:minorTickMark val="none"/>
        <c:tickLblPos val="nextTo"/>
        <c:crossAx val="-974428128"/>
        <c:crosses val="autoZero"/>
        <c:crossBetween val="between"/>
      </c:valAx>
    </c:plotArea>
    <c:legend>
      <c:legendPos val="r"/>
      <c:layout/>
      <c:overlay val="0"/>
    </c:legend>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ubbleChart>
        <c:varyColors val="0"/>
        <c:ser>
          <c:idx val="0"/>
          <c:order val="0"/>
          <c:tx>
            <c:strRef>
              <c:f>パテントマップ!$B$1</c:f>
              <c:strCache>
                <c:ptCount val="1"/>
                <c:pt idx="0">
                  <c:v>機械学習による新規の診断方法の開発</c:v>
                </c:pt>
              </c:strCache>
            </c:strRef>
          </c:tx>
          <c:invertIfNegative val="0"/>
          <c:dLbls>
            <c:dLbl>
              <c:idx val="0"/>
              <c:spPr>
                <a:solidFill>
                  <a:schemeClr val="bg1"/>
                </a:solidFill>
                <a:ln>
                  <a:solidFill>
                    <a:schemeClr val="tx1"/>
                  </a:solidFill>
                </a:ln>
              </c:spPr>
              <c:txPr>
                <a:bodyPr/>
                <a:lstStyle/>
                <a:p>
                  <a:pPr>
                    <a:defRPr/>
                  </a:pPr>
                  <a:endParaRPr lang="ja-JP"/>
                </a:p>
              </c:txPr>
              <c:dLblPos val="r"/>
              <c:showLegendKey val="0"/>
              <c:showVal val="1"/>
              <c:showCatName val="1"/>
              <c:showSerName val="1"/>
              <c:showPercent val="0"/>
              <c:showBubbleSize val="0"/>
            </c:dLbl>
            <c:spPr>
              <a:ln>
                <a:solidFill>
                  <a:schemeClr val="tx1"/>
                </a:solidFill>
              </a:ln>
            </c:spPr>
            <c:dLblPos val="r"/>
            <c:showLegendKey val="0"/>
            <c:showVal val="1"/>
            <c:showCatName val="1"/>
            <c:showSerName val="1"/>
            <c:showPercent val="0"/>
            <c:showBubbleSize val="0"/>
            <c:showLeaderLines val="0"/>
            <c:extLst>
              <c:ext xmlns:c15="http://schemas.microsoft.com/office/drawing/2012/chart" uri="{CE6537A1-D6FC-4f65-9D91-7224C49458BB}">
                <c15:showLeaderLines val="0"/>
              </c:ext>
            </c:extLst>
          </c:dLbls>
          <c:xVal>
            <c:strRef>
              <c:f>パテントマップ!$A$2:$A$11</c:f>
              <c:strCache>
                <c:ptCount val="10"/>
                <c:pt idx="0">
                  <c:v>診断機器</c:v>
                </c:pt>
                <c:pt idx="1">
                  <c:v>イメージデータ処理</c:v>
                </c:pt>
                <c:pt idx="2">
                  <c:v>商用特化型データ処理システム</c:v>
                </c:pt>
                <c:pt idx="3">
                  <c:v>材料の調査</c:v>
                </c:pt>
                <c:pt idx="4">
                  <c:v>ヘルスケアインフォマティクス</c:v>
                </c:pt>
                <c:pt idx="5">
                  <c:v>電気的デジタルデータ処理</c:v>
                </c:pt>
                <c:pt idx="6">
                  <c:v>特定の計算モデルに基づくコンピュータ・システム</c:v>
                </c:pt>
                <c:pt idx="7">
                  <c:v>光学要素，光学系，または光学装置</c:v>
                </c:pt>
                <c:pt idx="8">
                  <c:v>酵素 微生物を含む測定 試験方法</c:v>
                </c:pt>
                <c:pt idx="9">
                  <c:v>エレクトログラフィー</c:v>
                </c:pt>
              </c:strCache>
            </c:strRef>
          </c:xVal>
          <c:yVal>
            <c:numRef>
              <c:f>パテントマップ!$B$2:$B$11</c:f>
              <c:numCache>
                <c:formatCode>General</c:formatCode>
                <c:ptCount val="10"/>
                <c:pt idx="0">
                  <c:v>11</c:v>
                </c:pt>
                <c:pt idx="1">
                  <c:v>0</c:v>
                </c:pt>
                <c:pt idx="2">
                  <c:v>0</c:v>
                </c:pt>
                <c:pt idx="3">
                  <c:v>0</c:v>
                </c:pt>
                <c:pt idx="4">
                  <c:v>0</c:v>
                </c:pt>
                <c:pt idx="5">
                  <c:v>0</c:v>
                </c:pt>
                <c:pt idx="6">
                  <c:v>0</c:v>
                </c:pt>
                <c:pt idx="7">
                  <c:v>0</c:v>
                </c:pt>
                <c:pt idx="8">
                  <c:v>0</c:v>
                </c:pt>
                <c:pt idx="9">
                  <c:v>0</c:v>
                </c:pt>
              </c:numCache>
            </c:numRef>
          </c:yVal>
          <c:bubbleSize>
            <c:numRef>
              <c:f>パテントマップ!$B$2:$B$11</c:f>
              <c:numCache>
                <c:formatCode>General</c:formatCode>
                <c:ptCount val="10"/>
                <c:pt idx="0">
                  <c:v>11</c:v>
                </c:pt>
                <c:pt idx="1">
                  <c:v>0</c:v>
                </c:pt>
                <c:pt idx="2">
                  <c:v>0</c:v>
                </c:pt>
                <c:pt idx="3">
                  <c:v>0</c:v>
                </c:pt>
                <c:pt idx="4">
                  <c:v>0</c:v>
                </c:pt>
                <c:pt idx="5">
                  <c:v>0</c:v>
                </c:pt>
                <c:pt idx="6">
                  <c:v>0</c:v>
                </c:pt>
                <c:pt idx="7">
                  <c:v>0</c:v>
                </c:pt>
                <c:pt idx="8">
                  <c:v>0</c:v>
                </c:pt>
                <c:pt idx="9">
                  <c:v>0</c:v>
                </c:pt>
              </c:numCache>
            </c:numRef>
          </c:bubbleSize>
          <c:bubble3D val="1"/>
        </c:ser>
        <c:ser>
          <c:idx val="1"/>
          <c:order val="1"/>
          <c:tx>
            <c:strRef>
              <c:f>パテントマップ!$D$1</c:f>
              <c:strCache>
                <c:ptCount val="1"/>
                <c:pt idx="0">
                  <c:v>画像判定</c:v>
                </c:pt>
              </c:strCache>
            </c:strRef>
          </c:tx>
          <c:invertIfNegative val="0"/>
          <c:dLbls>
            <c:delete val="1"/>
          </c:dLbls>
          <c:xVal>
            <c:strRef>
              <c:f>パテントマップ!$A$2:$A$11</c:f>
              <c:strCache>
                <c:ptCount val="10"/>
                <c:pt idx="0">
                  <c:v>診断機器</c:v>
                </c:pt>
                <c:pt idx="1">
                  <c:v>イメージデータ処理</c:v>
                </c:pt>
                <c:pt idx="2">
                  <c:v>商用特化型データ処理システム</c:v>
                </c:pt>
                <c:pt idx="3">
                  <c:v>材料の調査</c:v>
                </c:pt>
                <c:pt idx="4">
                  <c:v>ヘルスケアインフォマティクス</c:v>
                </c:pt>
                <c:pt idx="5">
                  <c:v>電気的デジタルデータ処理</c:v>
                </c:pt>
                <c:pt idx="6">
                  <c:v>特定の計算モデルに基づくコンピュータ・システム</c:v>
                </c:pt>
                <c:pt idx="7">
                  <c:v>光学要素，光学系，または光学装置</c:v>
                </c:pt>
                <c:pt idx="8">
                  <c:v>酵素 微生物を含む測定 試験方法</c:v>
                </c:pt>
                <c:pt idx="9">
                  <c:v>エレクトログラフィー</c:v>
                </c:pt>
              </c:strCache>
            </c:strRef>
          </c:xVal>
          <c:yVal>
            <c:numRef>
              <c:f>パテントマップ!$D$2:$D$11</c:f>
              <c:numCache>
                <c:formatCode>General</c:formatCode>
                <c:ptCount val="10"/>
                <c:pt idx="0">
                  <c:v>1</c:v>
                </c:pt>
                <c:pt idx="1">
                  <c:v>0</c:v>
                </c:pt>
                <c:pt idx="2">
                  <c:v>0</c:v>
                </c:pt>
                <c:pt idx="3">
                  <c:v>0</c:v>
                </c:pt>
                <c:pt idx="4">
                  <c:v>0</c:v>
                </c:pt>
                <c:pt idx="5">
                  <c:v>0</c:v>
                </c:pt>
                <c:pt idx="6">
                  <c:v>0</c:v>
                </c:pt>
                <c:pt idx="7">
                  <c:v>0</c:v>
                </c:pt>
                <c:pt idx="8">
                  <c:v>0</c:v>
                </c:pt>
                <c:pt idx="9">
                  <c:v>0</c:v>
                </c:pt>
              </c:numCache>
            </c:numRef>
          </c:yVal>
          <c:bubbleSize>
            <c:numRef>
              <c:f>パテントマップ!$D$2:$D$11</c:f>
              <c:numCache>
                <c:formatCode>General</c:formatCode>
                <c:ptCount val="10"/>
                <c:pt idx="0">
                  <c:v>1</c:v>
                </c:pt>
                <c:pt idx="1">
                  <c:v>0</c:v>
                </c:pt>
                <c:pt idx="2">
                  <c:v>0</c:v>
                </c:pt>
                <c:pt idx="3">
                  <c:v>0</c:v>
                </c:pt>
                <c:pt idx="4">
                  <c:v>0</c:v>
                </c:pt>
                <c:pt idx="5">
                  <c:v>0</c:v>
                </c:pt>
                <c:pt idx="6">
                  <c:v>0</c:v>
                </c:pt>
                <c:pt idx="7">
                  <c:v>0</c:v>
                </c:pt>
                <c:pt idx="8">
                  <c:v>0</c:v>
                </c:pt>
                <c:pt idx="9">
                  <c:v>0</c:v>
                </c:pt>
              </c:numCache>
            </c:numRef>
          </c:bubbleSize>
          <c:bubble3D val="1"/>
        </c:ser>
        <c:ser>
          <c:idx val="4"/>
          <c:order val="2"/>
          <c:tx>
            <c:strRef>
              <c:f>パテントマップ!$C$1</c:f>
              <c:strCache>
                <c:ptCount val="1"/>
                <c:pt idx="0">
                  <c:v>画像の目的領域抽出</c:v>
                </c:pt>
              </c:strCache>
            </c:strRef>
          </c:tx>
          <c:invertIfNegative val="0"/>
          <c:dLbls>
            <c:dLbl>
              <c:idx val="0"/>
              <c:spPr>
                <a:solidFill>
                  <a:schemeClr val="bg1"/>
                </a:solidFill>
                <a:ln w="12700">
                  <a:solidFill>
                    <a:schemeClr val="tx1"/>
                  </a:solidFill>
                </a:ln>
              </c:spPr>
              <c:txPr>
                <a:bodyPr/>
                <a:lstStyle/>
                <a:p>
                  <a:pPr>
                    <a:defRPr/>
                  </a:pPr>
                  <a:endParaRPr lang="ja-JP"/>
                </a:p>
              </c:txPr>
              <c:dLblPos val="r"/>
              <c:showLegendKey val="0"/>
              <c:showVal val="1"/>
              <c:showCatName val="1"/>
              <c:showSerName val="1"/>
              <c:showPercent val="0"/>
              <c:showBubbleSize val="0"/>
            </c:dLbl>
            <c:spPr>
              <a:ln>
                <a:solidFill>
                  <a:schemeClr val="tx1"/>
                </a:solidFill>
              </a:ln>
            </c:spPr>
            <c:dLblPos val="r"/>
            <c:showLegendKey val="0"/>
            <c:showVal val="1"/>
            <c:showCatName val="1"/>
            <c:showSerName val="1"/>
            <c:showPercent val="0"/>
            <c:showBubbleSize val="0"/>
            <c:showLeaderLines val="0"/>
            <c:extLst>
              <c:ext xmlns:c15="http://schemas.microsoft.com/office/drawing/2012/chart" uri="{CE6537A1-D6FC-4f65-9D91-7224C49458BB}">
                <c15:layout/>
                <c15:showLeaderLines val="0"/>
              </c:ext>
            </c:extLst>
          </c:dLbls>
          <c:xVal>
            <c:strRef>
              <c:f>パテントマップ!$A$2:$A$11</c:f>
              <c:strCache>
                <c:ptCount val="10"/>
                <c:pt idx="0">
                  <c:v>診断機器</c:v>
                </c:pt>
                <c:pt idx="1">
                  <c:v>イメージデータ処理</c:v>
                </c:pt>
                <c:pt idx="2">
                  <c:v>商用特化型データ処理システム</c:v>
                </c:pt>
                <c:pt idx="3">
                  <c:v>材料の調査</c:v>
                </c:pt>
                <c:pt idx="4">
                  <c:v>ヘルスケアインフォマティクス</c:v>
                </c:pt>
                <c:pt idx="5">
                  <c:v>電気的デジタルデータ処理</c:v>
                </c:pt>
                <c:pt idx="6">
                  <c:v>特定の計算モデルに基づくコンピュータ・システム</c:v>
                </c:pt>
                <c:pt idx="7">
                  <c:v>光学要素，光学系，または光学装置</c:v>
                </c:pt>
                <c:pt idx="8">
                  <c:v>酵素 微生物を含む測定 試験方法</c:v>
                </c:pt>
                <c:pt idx="9">
                  <c:v>エレクトログラフィー</c:v>
                </c:pt>
              </c:strCache>
            </c:strRef>
          </c:xVal>
          <c:yVal>
            <c:numRef>
              <c:f>パテントマップ!$C$2:$C$11</c:f>
              <c:numCache>
                <c:formatCode>General</c:formatCode>
                <c:ptCount val="10"/>
                <c:pt idx="0">
                  <c:v>4</c:v>
                </c:pt>
                <c:pt idx="1">
                  <c:v>0</c:v>
                </c:pt>
                <c:pt idx="2">
                  <c:v>0</c:v>
                </c:pt>
                <c:pt idx="3">
                  <c:v>1</c:v>
                </c:pt>
                <c:pt idx="4">
                  <c:v>0</c:v>
                </c:pt>
                <c:pt idx="5">
                  <c:v>0</c:v>
                </c:pt>
                <c:pt idx="6">
                  <c:v>0</c:v>
                </c:pt>
                <c:pt idx="7">
                  <c:v>0</c:v>
                </c:pt>
                <c:pt idx="8">
                  <c:v>0</c:v>
                </c:pt>
                <c:pt idx="9">
                  <c:v>0</c:v>
                </c:pt>
              </c:numCache>
            </c:numRef>
          </c:yVal>
          <c:bubbleSize>
            <c:numRef>
              <c:f>パテントマップ!$C$2:$C$11</c:f>
              <c:numCache>
                <c:formatCode>General</c:formatCode>
                <c:ptCount val="10"/>
                <c:pt idx="0">
                  <c:v>4</c:v>
                </c:pt>
                <c:pt idx="1">
                  <c:v>0</c:v>
                </c:pt>
                <c:pt idx="2">
                  <c:v>0</c:v>
                </c:pt>
                <c:pt idx="3">
                  <c:v>1</c:v>
                </c:pt>
                <c:pt idx="4">
                  <c:v>0</c:v>
                </c:pt>
                <c:pt idx="5">
                  <c:v>0</c:v>
                </c:pt>
                <c:pt idx="6">
                  <c:v>0</c:v>
                </c:pt>
                <c:pt idx="7">
                  <c:v>0</c:v>
                </c:pt>
                <c:pt idx="8">
                  <c:v>0</c:v>
                </c:pt>
                <c:pt idx="9">
                  <c:v>0</c:v>
                </c:pt>
              </c:numCache>
            </c:numRef>
          </c:bubbleSize>
          <c:bubble3D val="1"/>
        </c:ser>
        <c:ser>
          <c:idx val="2"/>
          <c:order val="3"/>
          <c:tx>
            <c:strRef>
              <c:f>パテントマップ!$E$1</c:f>
              <c:strCache>
                <c:ptCount val="1"/>
                <c:pt idx="0">
                  <c:v>レポート作成</c:v>
                </c:pt>
              </c:strCache>
            </c:strRef>
          </c:tx>
          <c:invertIfNegative val="0"/>
          <c:dLbls>
            <c:spPr>
              <a:noFill/>
              <a:ln>
                <a:noFill/>
              </a:ln>
              <a:effectLst/>
            </c:spPr>
            <c:dLblPos val="r"/>
            <c:showLegendKey val="0"/>
            <c:showVal val="1"/>
            <c:showCatName val="1"/>
            <c:showSerName val="0"/>
            <c:showPercent val="0"/>
            <c:showBubbleSize val="0"/>
            <c:showLeaderLines val="0"/>
            <c:extLst>
              <c:ext xmlns:c15="http://schemas.microsoft.com/office/drawing/2012/chart" uri="{CE6537A1-D6FC-4f65-9D91-7224C49458BB}">
                <c15:showLeaderLines val="0"/>
              </c:ext>
            </c:extLst>
          </c:dLbls>
          <c:xVal>
            <c:strRef>
              <c:f>パテントマップ!$A$2:$A$11</c:f>
              <c:strCache>
                <c:ptCount val="10"/>
                <c:pt idx="0">
                  <c:v>診断機器</c:v>
                </c:pt>
                <c:pt idx="1">
                  <c:v>イメージデータ処理</c:v>
                </c:pt>
                <c:pt idx="2">
                  <c:v>商用特化型データ処理システム</c:v>
                </c:pt>
                <c:pt idx="3">
                  <c:v>材料の調査</c:v>
                </c:pt>
                <c:pt idx="4">
                  <c:v>ヘルスケアインフォマティクス</c:v>
                </c:pt>
                <c:pt idx="5">
                  <c:v>電気的デジタルデータ処理</c:v>
                </c:pt>
                <c:pt idx="6">
                  <c:v>特定の計算モデルに基づくコンピュータ・システム</c:v>
                </c:pt>
                <c:pt idx="7">
                  <c:v>光学要素，光学系，または光学装置</c:v>
                </c:pt>
                <c:pt idx="8">
                  <c:v>酵素 微生物を含む測定 試験方法</c:v>
                </c:pt>
                <c:pt idx="9">
                  <c:v>エレクトログラフィー</c:v>
                </c:pt>
              </c:strCache>
            </c:strRef>
          </c:xVal>
          <c:yVal>
            <c:numRef>
              <c:f>パテントマップ!$E$2:$E$11</c:f>
              <c:numCache>
                <c:formatCode>General</c:formatCode>
                <c:ptCount val="10"/>
                <c:pt idx="0">
                  <c:v>0</c:v>
                </c:pt>
                <c:pt idx="1">
                  <c:v>0</c:v>
                </c:pt>
                <c:pt idx="2">
                  <c:v>0</c:v>
                </c:pt>
                <c:pt idx="3">
                  <c:v>0</c:v>
                </c:pt>
                <c:pt idx="4">
                  <c:v>0</c:v>
                </c:pt>
                <c:pt idx="5">
                  <c:v>0</c:v>
                </c:pt>
                <c:pt idx="6">
                  <c:v>0</c:v>
                </c:pt>
                <c:pt idx="7">
                  <c:v>0</c:v>
                </c:pt>
                <c:pt idx="8">
                  <c:v>0</c:v>
                </c:pt>
                <c:pt idx="9">
                  <c:v>0</c:v>
                </c:pt>
              </c:numCache>
            </c:numRef>
          </c:yVal>
          <c:bubbleSize>
            <c:numRef>
              <c:f>パテントマップ!$E$2:$E$11</c:f>
              <c:numCache>
                <c:formatCode>General</c:formatCode>
                <c:ptCount val="10"/>
                <c:pt idx="0">
                  <c:v>0</c:v>
                </c:pt>
                <c:pt idx="1">
                  <c:v>0</c:v>
                </c:pt>
                <c:pt idx="2">
                  <c:v>0</c:v>
                </c:pt>
                <c:pt idx="3">
                  <c:v>0</c:v>
                </c:pt>
                <c:pt idx="4">
                  <c:v>0</c:v>
                </c:pt>
                <c:pt idx="5">
                  <c:v>0</c:v>
                </c:pt>
                <c:pt idx="6">
                  <c:v>0</c:v>
                </c:pt>
                <c:pt idx="7">
                  <c:v>0</c:v>
                </c:pt>
                <c:pt idx="8">
                  <c:v>0</c:v>
                </c:pt>
                <c:pt idx="9">
                  <c:v>0</c:v>
                </c:pt>
              </c:numCache>
            </c:numRef>
          </c:bubbleSize>
          <c:bubble3D val="1"/>
        </c:ser>
        <c:ser>
          <c:idx val="3"/>
          <c:order val="4"/>
          <c:tx>
            <c:strRef>
              <c:f>パテントマップ!$G$1</c:f>
              <c:strCache>
                <c:ptCount val="1"/>
                <c:pt idx="0">
                  <c:v>学習アルゴリズムの改善</c:v>
                </c:pt>
              </c:strCache>
            </c:strRef>
          </c:tx>
          <c:invertIfNegative val="0"/>
          <c:dLbls>
            <c:spPr>
              <a:noFill/>
              <a:ln>
                <a:noFill/>
              </a:ln>
              <a:effectLst/>
            </c:spPr>
            <c:dLblPos val="r"/>
            <c:showLegendKey val="0"/>
            <c:showVal val="1"/>
            <c:showCatName val="1"/>
            <c:showSerName val="0"/>
            <c:showPercent val="0"/>
            <c:showBubbleSize val="0"/>
            <c:showLeaderLines val="0"/>
            <c:extLst>
              <c:ext xmlns:c15="http://schemas.microsoft.com/office/drawing/2012/chart" uri="{CE6537A1-D6FC-4f65-9D91-7224C49458BB}">
                <c15:showLeaderLines val="0"/>
              </c:ext>
            </c:extLst>
          </c:dLbls>
          <c:xVal>
            <c:strRef>
              <c:f>パテントマップ!$A$2:$A$11</c:f>
              <c:strCache>
                <c:ptCount val="10"/>
                <c:pt idx="0">
                  <c:v>診断機器</c:v>
                </c:pt>
                <c:pt idx="1">
                  <c:v>イメージデータ処理</c:v>
                </c:pt>
                <c:pt idx="2">
                  <c:v>商用特化型データ処理システム</c:v>
                </c:pt>
                <c:pt idx="3">
                  <c:v>材料の調査</c:v>
                </c:pt>
                <c:pt idx="4">
                  <c:v>ヘルスケアインフォマティクス</c:v>
                </c:pt>
                <c:pt idx="5">
                  <c:v>電気的デジタルデータ処理</c:v>
                </c:pt>
                <c:pt idx="6">
                  <c:v>特定の計算モデルに基づくコンピュータ・システム</c:v>
                </c:pt>
                <c:pt idx="7">
                  <c:v>光学要素，光学系，または光学装置</c:v>
                </c:pt>
                <c:pt idx="8">
                  <c:v>酵素 微生物を含む測定 試験方法</c:v>
                </c:pt>
                <c:pt idx="9">
                  <c:v>エレクトログラフィー</c:v>
                </c:pt>
              </c:strCache>
            </c:strRef>
          </c:xVal>
          <c:yVal>
            <c:numRef>
              <c:f>パテントマップ!$G$2:$G$11</c:f>
              <c:numCache>
                <c:formatCode>General</c:formatCode>
                <c:ptCount val="10"/>
                <c:pt idx="0">
                  <c:v>0</c:v>
                </c:pt>
                <c:pt idx="1">
                  <c:v>0</c:v>
                </c:pt>
                <c:pt idx="2">
                  <c:v>0</c:v>
                </c:pt>
                <c:pt idx="3">
                  <c:v>0</c:v>
                </c:pt>
                <c:pt idx="4">
                  <c:v>0</c:v>
                </c:pt>
                <c:pt idx="5">
                  <c:v>0</c:v>
                </c:pt>
                <c:pt idx="6">
                  <c:v>0</c:v>
                </c:pt>
                <c:pt idx="7">
                  <c:v>0</c:v>
                </c:pt>
                <c:pt idx="8">
                  <c:v>0</c:v>
                </c:pt>
                <c:pt idx="9">
                  <c:v>0</c:v>
                </c:pt>
              </c:numCache>
            </c:numRef>
          </c:yVal>
          <c:bubbleSize>
            <c:numRef>
              <c:f>パテントマップ!$G$2:$G$11</c:f>
              <c:numCache>
                <c:formatCode>General</c:formatCode>
                <c:ptCount val="10"/>
                <c:pt idx="0">
                  <c:v>0</c:v>
                </c:pt>
                <c:pt idx="1">
                  <c:v>0</c:v>
                </c:pt>
                <c:pt idx="2">
                  <c:v>0</c:v>
                </c:pt>
                <c:pt idx="3">
                  <c:v>0</c:v>
                </c:pt>
                <c:pt idx="4">
                  <c:v>0</c:v>
                </c:pt>
                <c:pt idx="5">
                  <c:v>0</c:v>
                </c:pt>
                <c:pt idx="6">
                  <c:v>0</c:v>
                </c:pt>
                <c:pt idx="7">
                  <c:v>0</c:v>
                </c:pt>
                <c:pt idx="8">
                  <c:v>0</c:v>
                </c:pt>
                <c:pt idx="9">
                  <c:v>0</c:v>
                </c:pt>
              </c:numCache>
            </c:numRef>
          </c:bubbleSize>
          <c:bubble3D val="1"/>
        </c:ser>
        <c:ser>
          <c:idx val="5"/>
          <c:order val="5"/>
          <c:tx>
            <c:strRef>
              <c:f>パテントマップ!$H$1</c:f>
              <c:strCache>
                <c:ptCount val="1"/>
                <c:pt idx="0">
                  <c:v>健康管理</c:v>
                </c:pt>
              </c:strCache>
            </c:strRef>
          </c:tx>
          <c:invertIfNegative val="0"/>
          <c:dLbls>
            <c:spPr>
              <a:noFill/>
              <a:ln>
                <a:noFill/>
              </a:ln>
              <a:effectLst/>
            </c:spPr>
            <c:dLblPos val="r"/>
            <c:showLegendKey val="0"/>
            <c:showVal val="1"/>
            <c:showCatName val="1"/>
            <c:showSerName val="0"/>
            <c:showPercent val="0"/>
            <c:showBubbleSize val="0"/>
            <c:showLeaderLines val="0"/>
            <c:extLst>
              <c:ext xmlns:c15="http://schemas.microsoft.com/office/drawing/2012/chart" uri="{CE6537A1-D6FC-4f65-9D91-7224C49458BB}">
                <c15:showLeaderLines val="0"/>
              </c:ext>
            </c:extLst>
          </c:dLbls>
          <c:xVal>
            <c:strRef>
              <c:f>パテントマップ!$A$2:$A$11</c:f>
              <c:strCache>
                <c:ptCount val="10"/>
                <c:pt idx="0">
                  <c:v>診断機器</c:v>
                </c:pt>
                <c:pt idx="1">
                  <c:v>イメージデータ処理</c:v>
                </c:pt>
                <c:pt idx="2">
                  <c:v>商用特化型データ処理システム</c:v>
                </c:pt>
                <c:pt idx="3">
                  <c:v>材料の調査</c:v>
                </c:pt>
                <c:pt idx="4">
                  <c:v>ヘルスケアインフォマティクス</c:v>
                </c:pt>
                <c:pt idx="5">
                  <c:v>電気的デジタルデータ処理</c:v>
                </c:pt>
                <c:pt idx="6">
                  <c:v>特定の計算モデルに基づくコンピュータ・システム</c:v>
                </c:pt>
                <c:pt idx="7">
                  <c:v>光学要素，光学系，または光学装置</c:v>
                </c:pt>
                <c:pt idx="8">
                  <c:v>酵素 微生物を含む測定 試験方法</c:v>
                </c:pt>
                <c:pt idx="9">
                  <c:v>エレクトログラフィー</c:v>
                </c:pt>
              </c:strCache>
            </c:strRef>
          </c:xVal>
          <c:yVal>
            <c:numRef>
              <c:f>パテントマップ!$H$2:$H$11</c:f>
              <c:numCache>
                <c:formatCode>General</c:formatCode>
                <c:ptCount val="10"/>
                <c:pt idx="0">
                  <c:v>0</c:v>
                </c:pt>
                <c:pt idx="1">
                  <c:v>0</c:v>
                </c:pt>
                <c:pt idx="2">
                  <c:v>0</c:v>
                </c:pt>
                <c:pt idx="3">
                  <c:v>0</c:v>
                </c:pt>
                <c:pt idx="4">
                  <c:v>0</c:v>
                </c:pt>
                <c:pt idx="5">
                  <c:v>0</c:v>
                </c:pt>
                <c:pt idx="6">
                  <c:v>0</c:v>
                </c:pt>
                <c:pt idx="7">
                  <c:v>0</c:v>
                </c:pt>
                <c:pt idx="8">
                  <c:v>0</c:v>
                </c:pt>
                <c:pt idx="9">
                  <c:v>0</c:v>
                </c:pt>
              </c:numCache>
            </c:numRef>
          </c:yVal>
          <c:bubbleSize>
            <c:numRef>
              <c:f>パテントマップ!$H$2:$H$11</c:f>
              <c:numCache>
                <c:formatCode>General</c:formatCode>
                <c:ptCount val="10"/>
                <c:pt idx="0">
                  <c:v>0</c:v>
                </c:pt>
                <c:pt idx="1">
                  <c:v>0</c:v>
                </c:pt>
                <c:pt idx="2">
                  <c:v>0</c:v>
                </c:pt>
                <c:pt idx="3">
                  <c:v>0</c:v>
                </c:pt>
                <c:pt idx="4">
                  <c:v>0</c:v>
                </c:pt>
                <c:pt idx="5">
                  <c:v>0</c:v>
                </c:pt>
                <c:pt idx="6">
                  <c:v>0</c:v>
                </c:pt>
                <c:pt idx="7">
                  <c:v>0</c:v>
                </c:pt>
                <c:pt idx="8">
                  <c:v>0</c:v>
                </c:pt>
                <c:pt idx="9">
                  <c:v>0</c:v>
                </c:pt>
              </c:numCache>
            </c:numRef>
          </c:bubbleSize>
          <c:bubble3D val="1"/>
        </c:ser>
        <c:ser>
          <c:idx val="7"/>
          <c:order val="6"/>
          <c:tx>
            <c:strRef>
              <c:f>パテントマップ!$I$1</c:f>
              <c:strCache>
                <c:ptCount val="1"/>
                <c:pt idx="0">
                  <c:v>保守</c:v>
                </c:pt>
              </c:strCache>
            </c:strRef>
          </c:tx>
          <c:invertIfNegative val="0"/>
          <c:dLbls>
            <c:spPr>
              <a:noFill/>
              <a:ln>
                <a:noFill/>
              </a:ln>
              <a:effectLst/>
            </c:spPr>
            <c:dLblPos val="r"/>
            <c:showLegendKey val="0"/>
            <c:showVal val="1"/>
            <c:showCatName val="1"/>
            <c:showSerName val="0"/>
            <c:showPercent val="0"/>
            <c:showBubbleSize val="0"/>
            <c:showLeaderLines val="0"/>
            <c:extLst>
              <c:ext xmlns:c15="http://schemas.microsoft.com/office/drawing/2012/chart" uri="{CE6537A1-D6FC-4f65-9D91-7224C49458BB}">
                <c15:showLeaderLines val="0"/>
              </c:ext>
            </c:extLst>
          </c:dLbls>
          <c:xVal>
            <c:strRef>
              <c:f>パテントマップ!$A$2:$A$11</c:f>
              <c:strCache>
                <c:ptCount val="10"/>
                <c:pt idx="0">
                  <c:v>診断機器</c:v>
                </c:pt>
                <c:pt idx="1">
                  <c:v>イメージデータ処理</c:v>
                </c:pt>
                <c:pt idx="2">
                  <c:v>商用特化型データ処理システム</c:v>
                </c:pt>
                <c:pt idx="3">
                  <c:v>材料の調査</c:v>
                </c:pt>
                <c:pt idx="4">
                  <c:v>ヘルスケアインフォマティクス</c:v>
                </c:pt>
                <c:pt idx="5">
                  <c:v>電気的デジタルデータ処理</c:v>
                </c:pt>
                <c:pt idx="6">
                  <c:v>特定の計算モデルに基づくコンピュータ・システム</c:v>
                </c:pt>
                <c:pt idx="7">
                  <c:v>光学要素，光学系，または光学装置</c:v>
                </c:pt>
                <c:pt idx="8">
                  <c:v>酵素 微生物を含む測定 試験方法</c:v>
                </c:pt>
                <c:pt idx="9">
                  <c:v>エレクトログラフィー</c:v>
                </c:pt>
              </c:strCache>
            </c:strRef>
          </c:xVal>
          <c:yVal>
            <c:numRef>
              <c:f>パテントマップ!$I$2:$I$11</c:f>
              <c:numCache>
                <c:formatCode>General</c:formatCode>
                <c:ptCount val="10"/>
                <c:pt idx="0">
                  <c:v>0</c:v>
                </c:pt>
                <c:pt idx="1">
                  <c:v>0</c:v>
                </c:pt>
                <c:pt idx="2">
                  <c:v>0</c:v>
                </c:pt>
                <c:pt idx="3">
                  <c:v>0</c:v>
                </c:pt>
                <c:pt idx="4">
                  <c:v>0</c:v>
                </c:pt>
                <c:pt idx="5">
                  <c:v>0</c:v>
                </c:pt>
                <c:pt idx="6">
                  <c:v>0</c:v>
                </c:pt>
                <c:pt idx="7">
                  <c:v>0</c:v>
                </c:pt>
                <c:pt idx="8">
                  <c:v>0</c:v>
                </c:pt>
                <c:pt idx="9">
                  <c:v>0</c:v>
                </c:pt>
              </c:numCache>
            </c:numRef>
          </c:yVal>
          <c:bubbleSize>
            <c:numRef>
              <c:f>パテントマップ!$I$2:$I$11</c:f>
              <c:numCache>
                <c:formatCode>General</c:formatCode>
                <c:ptCount val="10"/>
                <c:pt idx="0">
                  <c:v>0</c:v>
                </c:pt>
                <c:pt idx="1">
                  <c:v>0</c:v>
                </c:pt>
                <c:pt idx="2">
                  <c:v>0</c:v>
                </c:pt>
                <c:pt idx="3">
                  <c:v>0</c:v>
                </c:pt>
                <c:pt idx="4">
                  <c:v>0</c:v>
                </c:pt>
                <c:pt idx="5">
                  <c:v>0</c:v>
                </c:pt>
                <c:pt idx="6">
                  <c:v>0</c:v>
                </c:pt>
                <c:pt idx="7">
                  <c:v>0</c:v>
                </c:pt>
                <c:pt idx="8">
                  <c:v>0</c:v>
                </c:pt>
                <c:pt idx="9">
                  <c:v>0</c:v>
                </c:pt>
              </c:numCache>
            </c:numRef>
          </c:bubbleSize>
          <c:bubble3D val="1"/>
        </c:ser>
        <c:ser>
          <c:idx val="8"/>
          <c:order val="7"/>
          <c:tx>
            <c:strRef>
              <c:f>パテントマップ!$F$1</c:f>
              <c:strCache>
                <c:ptCount val="1"/>
                <c:pt idx="0">
                  <c:v>その他</c:v>
                </c:pt>
              </c:strCache>
            </c:strRef>
          </c:tx>
          <c:invertIfNegative val="0"/>
          <c:dLbls>
            <c:dLbl>
              <c:idx val="0"/>
              <c:layout>
                <c:manualLayout>
                  <c:x val="-5.8536585365853655E-2"/>
                  <c:y val="-6.1925486451818952E-2"/>
                </c:manualLayout>
              </c:layout>
              <c:spPr>
                <a:solidFill>
                  <a:schemeClr val="bg1"/>
                </a:solidFill>
                <a:ln>
                  <a:solidFill>
                    <a:schemeClr val="tx1"/>
                  </a:solidFill>
                </a:ln>
              </c:spPr>
              <c:txPr>
                <a:bodyPr/>
                <a:lstStyle/>
                <a:p>
                  <a:pPr>
                    <a:defRPr/>
                  </a:pPr>
                  <a:endParaRPr lang="ja-JP"/>
                </a:p>
              </c:txPr>
              <c:dLblPos val="r"/>
              <c:showLegendKey val="0"/>
              <c:showVal val="1"/>
              <c:showCatName val="1"/>
              <c:showSerName val="1"/>
              <c:showPercent val="0"/>
              <c:showBubbleSize val="0"/>
              <c:extLst>
                <c:ext xmlns:c15="http://schemas.microsoft.com/office/drawing/2012/chart" uri="{CE6537A1-D6FC-4f65-9D91-7224C49458BB}">
                  <c15:layout/>
                </c:ext>
              </c:extLst>
            </c:dLbl>
            <c:spPr>
              <a:noFill/>
              <a:ln>
                <a:noFill/>
              </a:ln>
              <a:effectLst/>
            </c:spPr>
            <c:dLblPos val="r"/>
            <c:showLegendKey val="0"/>
            <c:showVal val="1"/>
            <c:showCatName val="1"/>
            <c:showSerName val="0"/>
            <c:showPercent val="0"/>
            <c:showBubbleSize val="0"/>
            <c:showLeaderLines val="0"/>
            <c:extLst>
              <c:ext xmlns:c15="http://schemas.microsoft.com/office/drawing/2012/chart" uri="{CE6537A1-D6FC-4f65-9D91-7224C49458BB}">
                <c15:showLeaderLines val="0"/>
              </c:ext>
            </c:extLst>
          </c:dLbls>
          <c:xVal>
            <c:strRef>
              <c:f>パテントマップ!$A$2:$A$11</c:f>
              <c:strCache>
                <c:ptCount val="10"/>
                <c:pt idx="0">
                  <c:v>診断機器</c:v>
                </c:pt>
                <c:pt idx="1">
                  <c:v>イメージデータ処理</c:v>
                </c:pt>
                <c:pt idx="2">
                  <c:v>商用特化型データ処理システム</c:v>
                </c:pt>
                <c:pt idx="3">
                  <c:v>材料の調査</c:v>
                </c:pt>
                <c:pt idx="4">
                  <c:v>ヘルスケアインフォマティクス</c:v>
                </c:pt>
                <c:pt idx="5">
                  <c:v>電気的デジタルデータ処理</c:v>
                </c:pt>
                <c:pt idx="6">
                  <c:v>特定の計算モデルに基づくコンピュータ・システム</c:v>
                </c:pt>
                <c:pt idx="7">
                  <c:v>光学要素，光学系，または光学装置</c:v>
                </c:pt>
                <c:pt idx="8">
                  <c:v>酵素 微生物を含む測定 試験方法</c:v>
                </c:pt>
                <c:pt idx="9">
                  <c:v>エレクトログラフィー</c:v>
                </c:pt>
              </c:strCache>
            </c:strRef>
          </c:xVal>
          <c:yVal>
            <c:numRef>
              <c:f>パテントマップ!$F$2:$F$11</c:f>
              <c:numCache>
                <c:formatCode>General</c:formatCode>
                <c:ptCount val="10"/>
                <c:pt idx="0">
                  <c:v>1</c:v>
                </c:pt>
                <c:pt idx="1">
                  <c:v>0</c:v>
                </c:pt>
                <c:pt idx="2">
                  <c:v>0</c:v>
                </c:pt>
                <c:pt idx="3">
                  <c:v>0</c:v>
                </c:pt>
                <c:pt idx="4">
                  <c:v>0</c:v>
                </c:pt>
                <c:pt idx="5">
                  <c:v>0</c:v>
                </c:pt>
                <c:pt idx="6">
                  <c:v>0</c:v>
                </c:pt>
                <c:pt idx="7">
                  <c:v>0</c:v>
                </c:pt>
                <c:pt idx="8">
                  <c:v>0</c:v>
                </c:pt>
                <c:pt idx="9">
                  <c:v>0</c:v>
                </c:pt>
              </c:numCache>
            </c:numRef>
          </c:yVal>
          <c:bubbleSize>
            <c:numRef>
              <c:f>パテントマップ!$F$2:$F$11</c:f>
              <c:numCache>
                <c:formatCode>General</c:formatCode>
                <c:ptCount val="10"/>
                <c:pt idx="0">
                  <c:v>1</c:v>
                </c:pt>
                <c:pt idx="1">
                  <c:v>0</c:v>
                </c:pt>
                <c:pt idx="2">
                  <c:v>0</c:v>
                </c:pt>
                <c:pt idx="3">
                  <c:v>0</c:v>
                </c:pt>
                <c:pt idx="4">
                  <c:v>0</c:v>
                </c:pt>
                <c:pt idx="5">
                  <c:v>0</c:v>
                </c:pt>
                <c:pt idx="6">
                  <c:v>0</c:v>
                </c:pt>
                <c:pt idx="7">
                  <c:v>0</c:v>
                </c:pt>
                <c:pt idx="8">
                  <c:v>0</c:v>
                </c:pt>
                <c:pt idx="9">
                  <c:v>0</c:v>
                </c:pt>
              </c:numCache>
            </c:numRef>
          </c:bubbleSize>
          <c:bubble3D val="1"/>
        </c:ser>
        <c:dLbls>
          <c:dLblPos val="r"/>
          <c:showLegendKey val="0"/>
          <c:showVal val="1"/>
          <c:showCatName val="1"/>
          <c:showSerName val="0"/>
          <c:showPercent val="0"/>
          <c:showBubbleSize val="0"/>
        </c:dLbls>
        <c:bubbleScale val="50"/>
        <c:showNegBubbles val="0"/>
        <c:axId val="-974420512"/>
        <c:axId val="-974428672"/>
      </c:bubbleChart>
      <c:valAx>
        <c:axId val="-974420512"/>
        <c:scaling>
          <c:orientation val="minMax"/>
        </c:scaling>
        <c:delete val="1"/>
        <c:axPos val="b"/>
        <c:majorGridlines/>
        <c:majorTickMark val="out"/>
        <c:minorTickMark val="none"/>
        <c:tickLblPos val="nextTo"/>
        <c:crossAx val="-974428672"/>
        <c:crosses val="autoZero"/>
        <c:crossBetween val="midCat"/>
        <c:majorUnit val="1"/>
      </c:valAx>
      <c:valAx>
        <c:axId val="-974428672"/>
        <c:scaling>
          <c:orientation val="minMax"/>
        </c:scaling>
        <c:delete val="1"/>
        <c:axPos val="l"/>
        <c:majorGridlines/>
        <c:numFmt formatCode="General" sourceLinked="1"/>
        <c:majorTickMark val="out"/>
        <c:minorTickMark val="none"/>
        <c:tickLblPos val="nextTo"/>
        <c:crossAx val="-974420512"/>
        <c:crosses val="autoZero"/>
        <c:crossBetween val="midCat"/>
        <c:majorUnit val="1"/>
      </c:valAx>
    </c:plotArea>
    <c:legend>
      <c:legendPos val="r"/>
      <c:layout/>
      <c:overlay val="0"/>
    </c:legend>
    <c:plotVisOnly val="1"/>
    <c:dispBlanksAs val="gap"/>
    <c:showDLblsOverMax val="0"/>
  </c:chart>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4339" name="AutoShape 2"/>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4340" name="AutoShape 3"/>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4341" name="AutoShape 4"/>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4342" name="AutoShape 5"/>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4343" name="AutoShape 6"/>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4344" name="Rectangle 7"/>
          <p:cNvSpPr>
            <a:spLocks noGrp="1" noRot="1" noChangeAspect="1" noChangeArrowheads="1"/>
          </p:cNvSpPr>
          <p:nvPr>
            <p:ph type="sldImg"/>
          </p:nvPr>
        </p:nvSpPr>
        <p:spPr bwMode="auto">
          <a:xfrm>
            <a:off x="-11798300" y="-11796713"/>
            <a:ext cx="11788775" cy="12482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6" name="Rectangle 8"/>
          <p:cNvSpPr>
            <a:spLocks noGrp="1" noChangeArrowheads="1"/>
          </p:cNvSpPr>
          <p:nvPr>
            <p:ph type="body"/>
          </p:nvPr>
        </p:nvSpPr>
        <p:spPr bwMode="auto">
          <a:xfrm>
            <a:off x="685800" y="4343400"/>
            <a:ext cx="5475288" cy="4103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ja-JP" altLang="ja-JP" noProof="0" smtClean="0"/>
          </a:p>
        </p:txBody>
      </p:sp>
    </p:spTree>
    <p:extLst>
      <p:ext uri="{BB962C8B-B14F-4D97-AF65-F5344CB8AC3E}">
        <p14:creationId xmlns:p14="http://schemas.microsoft.com/office/powerpoint/2010/main" val="2266787849"/>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fuji-keizai.co.jp/market/18046.html"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www.group.fuji-keizai.co.jp/press/pdf/180524_18046.pdf"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3"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smtClean="0"/>
          </a:p>
        </p:txBody>
      </p:sp>
    </p:spTree>
    <p:extLst>
      <p:ext uri="{BB962C8B-B14F-4D97-AF65-F5344CB8AC3E}">
        <p14:creationId xmlns:p14="http://schemas.microsoft.com/office/powerpoint/2010/main" val="3950930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79"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smtClean="0"/>
          </a:p>
        </p:txBody>
      </p:sp>
    </p:spTree>
    <p:extLst>
      <p:ext uri="{BB962C8B-B14F-4D97-AF65-F5344CB8AC3E}">
        <p14:creationId xmlns:p14="http://schemas.microsoft.com/office/powerpoint/2010/main" val="2082628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3"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smtClean="0"/>
          </a:p>
        </p:txBody>
      </p:sp>
    </p:spTree>
    <p:extLst>
      <p:ext uri="{BB962C8B-B14F-4D97-AF65-F5344CB8AC3E}">
        <p14:creationId xmlns:p14="http://schemas.microsoft.com/office/powerpoint/2010/main" val="3408578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7"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smtClean="0"/>
          </a:p>
        </p:txBody>
      </p:sp>
    </p:spTree>
    <p:extLst>
      <p:ext uri="{BB962C8B-B14F-4D97-AF65-F5344CB8AC3E}">
        <p14:creationId xmlns:p14="http://schemas.microsoft.com/office/powerpoint/2010/main" val="3300241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7" name="Text Box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pPr>
            <a:r>
              <a:rPr lang="ja-JP" altLang="ja-JP" smtClean="0">
                <a:hlinkClick r:id="rId3"/>
              </a:rPr>
              <a:t>https://www.fuji-keizai.co.jp/market/18046.html</a:t>
            </a:r>
          </a:p>
          <a:p>
            <a:pPr eaLnBrk="1" hangingPunct="1">
              <a:spcBef>
                <a:spcPct val="0"/>
              </a:spcBef>
            </a:pPr>
            <a:endParaRPr lang="ja-JP" altLang="ja-JP" smtClean="0"/>
          </a:p>
          <a:p>
            <a:pPr eaLnBrk="1" hangingPunct="1">
              <a:spcBef>
                <a:spcPct val="0"/>
              </a:spcBef>
            </a:pPr>
            <a:r>
              <a:rPr lang="ja-JP" altLang="ja-JP" smtClean="0">
                <a:hlinkClick r:id="rId4"/>
              </a:rPr>
              <a:t>http://www.group.fuji-keizai.co.jp/press/pdf/180524_18046.pdf</a:t>
            </a:r>
          </a:p>
          <a:p>
            <a:pPr eaLnBrk="1" hangingPunct="1">
              <a:spcBef>
                <a:spcPct val="0"/>
              </a:spcBef>
            </a:pPr>
            <a:endParaRPr lang="ja-JP" altLang="ja-JP" smtClean="0"/>
          </a:p>
          <a:p>
            <a:pPr eaLnBrk="1" hangingPunct="1">
              <a:spcBef>
                <a:spcPct val="0"/>
              </a:spcBef>
            </a:pPr>
            <a:endParaRPr lang="ja-JP" altLang="ja-JP" smtClean="0"/>
          </a:p>
        </p:txBody>
      </p:sp>
    </p:spTree>
    <p:extLst>
      <p:ext uri="{BB962C8B-B14F-4D97-AF65-F5344CB8AC3E}">
        <p14:creationId xmlns:p14="http://schemas.microsoft.com/office/powerpoint/2010/main" val="2803356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1"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smtClean="0"/>
          </a:p>
        </p:txBody>
      </p:sp>
    </p:spTree>
    <p:extLst>
      <p:ext uri="{BB962C8B-B14F-4D97-AF65-F5344CB8AC3E}">
        <p14:creationId xmlns:p14="http://schemas.microsoft.com/office/powerpoint/2010/main" val="3475257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5"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smtClean="0"/>
          </a:p>
        </p:txBody>
      </p:sp>
    </p:spTree>
    <p:extLst>
      <p:ext uri="{BB962C8B-B14F-4D97-AF65-F5344CB8AC3E}">
        <p14:creationId xmlns:p14="http://schemas.microsoft.com/office/powerpoint/2010/main" val="1555280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9"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smtClean="0"/>
          </a:p>
        </p:txBody>
      </p:sp>
    </p:spTree>
    <p:extLst>
      <p:ext uri="{BB962C8B-B14F-4D97-AF65-F5344CB8AC3E}">
        <p14:creationId xmlns:p14="http://schemas.microsoft.com/office/powerpoint/2010/main" val="2991672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3"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smtClean="0"/>
          </a:p>
        </p:txBody>
      </p:sp>
    </p:spTree>
    <p:extLst>
      <p:ext uri="{BB962C8B-B14F-4D97-AF65-F5344CB8AC3E}">
        <p14:creationId xmlns:p14="http://schemas.microsoft.com/office/powerpoint/2010/main" val="3345293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7"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smtClean="0"/>
          </a:p>
        </p:txBody>
      </p:sp>
    </p:spTree>
    <p:extLst>
      <p:ext uri="{BB962C8B-B14F-4D97-AF65-F5344CB8AC3E}">
        <p14:creationId xmlns:p14="http://schemas.microsoft.com/office/powerpoint/2010/main" val="3279380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1"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smtClean="0"/>
          </a:p>
        </p:txBody>
      </p:sp>
    </p:spTree>
    <p:extLst>
      <p:ext uri="{BB962C8B-B14F-4D97-AF65-F5344CB8AC3E}">
        <p14:creationId xmlns:p14="http://schemas.microsoft.com/office/powerpoint/2010/main" val="2898916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5" name="Text Box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ja-JP" dirty="0" smtClean="0">
                <a:latin typeface="Calibri" pitchFamily="32" charset="0"/>
              </a:rPr>
              <a:t>http://www.fujitsu.com/jp/services/knowledge-integration/insights/ai20170531/</a:t>
            </a:r>
          </a:p>
        </p:txBody>
      </p:sp>
    </p:spTree>
    <p:extLst>
      <p:ext uri="{BB962C8B-B14F-4D97-AF65-F5344CB8AC3E}">
        <p14:creationId xmlns:p14="http://schemas.microsoft.com/office/powerpoint/2010/main" val="2179017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5"/>
          <p:cNvSpPr>
            <a:spLocks noGrp="1" noChangeArrowheads="1"/>
          </p:cNvSpPr>
          <p:nvPr>
            <p:ph type="sldNum" idx="10"/>
          </p:nvPr>
        </p:nvSpPr>
        <p:spPr>
          <a:ln/>
        </p:spPr>
        <p:txBody>
          <a:bodyPr/>
          <a:lstStyle>
            <a:lvl1pPr>
              <a:defRPr/>
            </a:lvl1pPr>
          </a:lstStyle>
          <a:p>
            <a:pPr>
              <a:defRPr/>
            </a:pPr>
            <a:fld id="{13899A96-7289-48C3-9B3B-2D0ED160D496}" type="slidenum">
              <a:rPr lang="en-US" altLang="ja-JP"/>
              <a:pPr>
                <a:defRPr/>
              </a:pPr>
              <a:t>‹#›</a:t>
            </a:fld>
            <a:endParaRPr lang="en-US" altLang="ja-JP"/>
          </a:p>
        </p:txBody>
      </p:sp>
    </p:spTree>
    <p:extLst>
      <p:ext uri="{BB962C8B-B14F-4D97-AF65-F5344CB8AC3E}">
        <p14:creationId xmlns:p14="http://schemas.microsoft.com/office/powerpoint/2010/main" val="3213980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idx="10"/>
          </p:nvPr>
        </p:nvSpPr>
        <p:spPr>
          <a:ln/>
        </p:spPr>
        <p:txBody>
          <a:bodyPr/>
          <a:lstStyle>
            <a:lvl1pPr>
              <a:defRPr/>
            </a:lvl1pPr>
          </a:lstStyle>
          <a:p>
            <a:pPr>
              <a:defRPr/>
            </a:pPr>
            <a:fld id="{F26323E6-EA9B-4622-982D-A17870D978C7}" type="slidenum">
              <a:rPr lang="en-US" altLang="ja-JP"/>
              <a:pPr>
                <a:defRPr/>
              </a:pPr>
              <a:t>‹#›</a:t>
            </a:fld>
            <a:endParaRPr lang="en-US" altLang="ja-JP"/>
          </a:p>
        </p:txBody>
      </p:sp>
    </p:spTree>
    <p:extLst>
      <p:ext uri="{BB962C8B-B14F-4D97-AF65-F5344CB8AC3E}">
        <p14:creationId xmlns:p14="http://schemas.microsoft.com/office/powerpoint/2010/main" val="1544448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07163" y="609600"/>
            <a:ext cx="1939925" cy="5475288"/>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685800" y="609600"/>
            <a:ext cx="5668963" cy="547528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idx="10"/>
          </p:nvPr>
        </p:nvSpPr>
        <p:spPr>
          <a:ln/>
        </p:spPr>
        <p:txBody>
          <a:bodyPr/>
          <a:lstStyle>
            <a:lvl1pPr>
              <a:defRPr/>
            </a:lvl1pPr>
          </a:lstStyle>
          <a:p>
            <a:pPr>
              <a:defRPr/>
            </a:pPr>
            <a:fld id="{662318A6-9601-4C8B-948A-1AF8EF631C5B}" type="slidenum">
              <a:rPr lang="en-US" altLang="ja-JP"/>
              <a:pPr>
                <a:defRPr/>
              </a:pPr>
              <a:t>‹#›</a:t>
            </a:fld>
            <a:endParaRPr lang="en-US" altLang="ja-JP"/>
          </a:p>
        </p:txBody>
      </p:sp>
    </p:spTree>
    <p:extLst>
      <p:ext uri="{BB962C8B-B14F-4D97-AF65-F5344CB8AC3E}">
        <p14:creationId xmlns:p14="http://schemas.microsoft.com/office/powerpoint/2010/main" val="1120560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idx="10"/>
          </p:nvPr>
        </p:nvSpPr>
        <p:spPr>
          <a:ln/>
        </p:spPr>
        <p:txBody>
          <a:bodyPr/>
          <a:lstStyle>
            <a:lvl1pPr>
              <a:defRPr/>
            </a:lvl1pPr>
          </a:lstStyle>
          <a:p>
            <a:pPr>
              <a:defRPr/>
            </a:pPr>
            <a:fld id="{AF6380BC-F15F-4187-8E29-59BC2A903E04}" type="slidenum">
              <a:rPr lang="en-US" altLang="ja-JP"/>
              <a:pPr>
                <a:defRPr/>
              </a:pPr>
              <a:t>‹#›</a:t>
            </a:fld>
            <a:endParaRPr lang="en-US" altLang="ja-JP"/>
          </a:p>
        </p:txBody>
      </p:sp>
    </p:spTree>
    <p:extLst>
      <p:ext uri="{BB962C8B-B14F-4D97-AF65-F5344CB8AC3E}">
        <p14:creationId xmlns:p14="http://schemas.microsoft.com/office/powerpoint/2010/main" val="799396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5"/>
          <p:cNvSpPr>
            <a:spLocks noGrp="1" noChangeArrowheads="1"/>
          </p:cNvSpPr>
          <p:nvPr>
            <p:ph type="sldNum" idx="10"/>
          </p:nvPr>
        </p:nvSpPr>
        <p:spPr>
          <a:ln/>
        </p:spPr>
        <p:txBody>
          <a:bodyPr/>
          <a:lstStyle>
            <a:lvl1pPr>
              <a:defRPr/>
            </a:lvl1pPr>
          </a:lstStyle>
          <a:p>
            <a:pPr>
              <a:defRPr/>
            </a:pPr>
            <a:fld id="{9303BAEF-A00F-4E3C-BF76-CF0119D55A90}" type="slidenum">
              <a:rPr lang="en-US" altLang="ja-JP"/>
              <a:pPr>
                <a:defRPr/>
              </a:pPr>
              <a:t>‹#›</a:t>
            </a:fld>
            <a:endParaRPr lang="en-US" altLang="ja-JP"/>
          </a:p>
        </p:txBody>
      </p:sp>
    </p:spTree>
    <p:extLst>
      <p:ext uri="{BB962C8B-B14F-4D97-AF65-F5344CB8AC3E}">
        <p14:creationId xmlns:p14="http://schemas.microsoft.com/office/powerpoint/2010/main" val="269421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685800" y="1981200"/>
            <a:ext cx="3803650" cy="4103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1850" y="1981200"/>
            <a:ext cx="3805238" cy="4103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5"/>
          <p:cNvSpPr>
            <a:spLocks noGrp="1" noChangeArrowheads="1"/>
          </p:cNvSpPr>
          <p:nvPr>
            <p:ph type="sldNum" idx="10"/>
          </p:nvPr>
        </p:nvSpPr>
        <p:spPr>
          <a:ln/>
        </p:spPr>
        <p:txBody>
          <a:bodyPr/>
          <a:lstStyle>
            <a:lvl1pPr>
              <a:defRPr/>
            </a:lvl1pPr>
          </a:lstStyle>
          <a:p>
            <a:pPr>
              <a:defRPr/>
            </a:pPr>
            <a:fld id="{8E7C5BF1-908A-4752-A8DB-2E066A5D8DF6}" type="slidenum">
              <a:rPr lang="en-US" altLang="ja-JP"/>
              <a:pPr>
                <a:defRPr/>
              </a:pPr>
              <a:t>‹#›</a:t>
            </a:fld>
            <a:endParaRPr lang="en-US" altLang="ja-JP"/>
          </a:p>
        </p:txBody>
      </p:sp>
    </p:spTree>
    <p:extLst>
      <p:ext uri="{BB962C8B-B14F-4D97-AF65-F5344CB8AC3E}">
        <p14:creationId xmlns:p14="http://schemas.microsoft.com/office/powerpoint/2010/main" val="2544687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5"/>
          <p:cNvSpPr>
            <a:spLocks noGrp="1" noChangeArrowheads="1"/>
          </p:cNvSpPr>
          <p:nvPr>
            <p:ph type="sldNum" idx="10"/>
          </p:nvPr>
        </p:nvSpPr>
        <p:spPr>
          <a:ln/>
        </p:spPr>
        <p:txBody>
          <a:bodyPr/>
          <a:lstStyle>
            <a:lvl1pPr>
              <a:defRPr/>
            </a:lvl1pPr>
          </a:lstStyle>
          <a:p>
            <a:pPr>
              <a:defRPr/>
            </a:pPr>
            <a:fld id="{BC544BD4-71F3-46E9-A635-DF2D61F7E83A}" type="slidenum">
              <a:rPr lang="en-US" altLang="ja-JP"/>
              <a:pPr>
                <a:defRPr/>
              </a:pPr>
              <a:t>‹#›</a:t>
            </a:fld>
            <a:endParaRPr lang="en-US" altLang="ja-JP"/>
          </a:p>
        </p:txBody>
      </p:sp>
    </p:spTree>
    <p:extLst>
      <p:ext uri="{BB962C8B-B14F-4D97-AF65-F5344CB8AC3E}">
        <p14:creationId xmlns:p14="http://schemas.microsoft.com/office/powerpoint/2010/main" val="913990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5"/>
          <p:cNvSpPr>
            <a:spLocks noGrp="1" noChangeArrowheads="1"/>
          </p:cNvSpPr>
          <p:nvPr>
            <p:ph type="sldNum" idx="10"/>
          </p:nvPr>
        </p:nvSpPr>
        <p:spPr>
          <a:ln/>
        </p:spPr>
        <p:txBody>
          <a:bodyPr/>
          <a:lstStyle>
            <a:lvl1pPr>
              <a:defRPr/>
            </a:lvl1pPr>
          </a:lstStyle>
          <a:p>
            <a:pPr>
              <a:defRPr/>
            </a:pPr>
            <a:fld id="{94A2381C-A39E-496F-B54A-DE747E5C458B}" type="slidenum">
              <a:rPr lang="en-US" altLang="ja-JP"/>
              <a:pPr>
                <a:defRPr/>
              </a:pPr>
              <a:t>‹#›</a:t>
            </a:fld>
            <a:endParaRPr lang="en-US" altLang="ja-JP"/>
          </a:p>
        </p:txBody>
      </p:sp>
    </p:spTree>
    <p:extLst>
      <p:ext uri="{BB962C8B-B14F-4D97-AF65-F5344CB8AC3E}">
        <p14:creationId xmlns:p14="http://schemas.microsoft.com/office/powerpoint/2010/main" val="2673312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A45E82D2-30B2-40AA-BD6F-A7CB15501E1F}" type="slidenum">
              <a:rPr lang="en-US" altLang="ja-JP"/>
              <a:pPr>
                <a:defRPr/>
              </a:pPr>
              <a:t>‹#›</a:t>
            </a:fld>
            <a:endParaRPr lang="en-US" altLang="ja-JP"/>
          </a:p>
        </p:txBody>
      </p:sp>
    </p:spTree>
    <p:extLst>
      <p:ext uri="{BB962C8B-B14F-4D97-AF65-F5344CB8AC3E}">
        <p14:creationId xmlns:p14="http://schemas.microsoft.com/office/powerpoint/2010/main" val="1935940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idx="10"/>
          </p:nvPr>
        </p:nvSpPr>
        <p:spPr>
          <a:ln/>
        </p:spPr>
        <p:txBody>
          <a:bodyPr/>
          <a:lstStyle>
            <a:lvl1pPr>
              <a:defRPr/>
            </a:lvl1pPr>
          </a:lstStyle>
          <a:p>
            <a:pPr>
              <a:defRPr/>
            </a:pPr>
            <a:fld id="{F2C2385E-5181-4948-A937-32DA1AC9FBC9}" type="slidenum">
              <a:rPr lang="en-US" altLang="ja-JP"/>
              <a:pPr>
                <a:defRPr/>
              </a:pPr>
              <a:t>‹#›</a:t>
            </a:fld>
            <a:endParaRPr lang="en-US" altLang="ja-JP"/>
          </a:p>
        </p:txBody>
      </p:sp>
    </p:spTree>
    <p:extLst>
      <p:ext uri="{BB962C8B-B14F-4D97-AF65-F5344CB8AC3E}">
        <p14:creationId xmlns:p14="http://schemas.microsoft.com/office/powerpoint/2010/main" val="210942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idx="10"/>
          </p:nvPr>
        </p:nvSpPr>
        <p:spPr>
          <a:ln/>
        </p:spPr>
        <p:txBody>
          <a:bodyPr/>
          <a:lstStyle>
            <a:lvl1pPr>
              <a:defRPr/>
            </a:lvl1pPr>
          </a:lstStyle>
          <a:p>
            <a:pPr>
              <a:defRPr/>
            </a:pPr>
            <a:fld id="{8899F27E-15B0-4C22-80B6-FE29B7044219}" type="slidenum">
              <a:rPr lang="en-US" altLang="ja-JP"/>
              <a:pPr>
                <a:defRPr/>
              </a:pPr>
              <a:t>‹#›</a:t>
            </a:fld>
            <a:endParaRPr lang="en-US" altLang="ja-JP"/>
          </a:p>
        </p:txBody>
      </p:sp>
    </p:spTree>
    <p:extLst>
      <p:ext uri="{BB962C8B-B14F-4D97-AF65-F5344CB8AC3E}">
        <p14:creationId xmlns:p14="http://schemas.microsoft.com/office/powerpoint/2010/main" val="2309496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85800" y="609600"/>
            <a:ext cx="7761288" cy="1131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ja-JP" altLang="en-GB" smtClean="0"/>
              <a:t>タイトルテキストの書式を編集するにはクリックします。</a:t>
            </a:r>
          </a:p>
        </p:txBody>
      </p:sp>
      <p:sp>
        <p:nvSpPr>
          <p:cNvPr id="1027" name="Rectangle 2"/>
          <p:cNvSpPr>
            <a:spLocks noGrp="1" noChangeArrowheads="1"/>
          </p:cNvSpPr>
          <p:nvPr>
            <p:ph type="body" idx="1"/>
          </p:nvPr>
        </p:nvSpPr>
        <p:spPr bwMode="auto">
          <a:xfrm>
            <a:off x="685800" y="1981200"/>
            <a:ext cx="7761288" cy="4103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ja-JP" altLang="en-GB" smtClean="0"/>
              <a:t>アウトラインテキストの書式を編集するにはクリックします。</a:t>
            </a:r>
          </a:p>
          <a:p>
            <a:pPr lvl="1"/>
            <a:r>
              <a:rPr lang="en-GB" altLang="ja-JP" smtClean="0"/>
              <a:t>2</a:t>
            </a:r>
            <a:r>
              <a:rPr lang="ja-JP" altLang="en-GB" smtClean="0"/>
              <a:t>レベル目のアウトライン</a:t>
            </a:r>
          </a:p>
          <a:p>
            <a:pPr lvl="2"/>
            <a:r>
              <a:rPr lang="en-GB" altLang="ja-JP" smtClean="0"/>
              <a:t>3</a:t>
            </a:r>
            <a:r>
              <a:rPr lang="ja-JP" altLang="en-GB" smtClean="0"/>
              <a:t>レベル目のアウトライン</a:t>
            </a:r>
          </a:p>
          <a:p>
            <a:pPr lvl="3"/>
            <a:r>
              <a:rPr lang="en-GB" altLang="ja-JP" smtClean="0"/>
              <a:t>4</a:t>
            </a:r>
            <a:r>
              <a:rPr lang="ja-JP" altLang="en-GB" smtClean="0"/>
              <a:t>レベル目のアウトライン</a:t>
            </a:r>
          </a:p>
          <a:p>
            <a:pPr lvl="4"/>
            <a:r>
              <a:rPr lang="en-GB" altLang="ja-JP" smtClean="0"/>
              <a:t>5</a:t>
            </a:r>
            <a:r>
              <a:rPr lang="ja-JP" altLang="en-GB" smtClean="0"/>
              <a:t>レベル目のアウトライン</a:t>
            </a:r>
          </a:p>
          <a:p>
            <a:pPr lvl="4"/>
            <a:r>
              <a:rPr lang="en-GB" altLang="ja-JP" smtClean="0"/>
              <a:t>6</a:t>
            </a:r>
            <a:r>
              <a:rPr lang="ja-JP" altLang="en-GB" smtClean="0"/>
              <a:t>レベル目のアウトライン</a:t>
            </a:r>
          </a:p>
          <a:p>
            <a:pPr lvl="4"/>
            <a:r>
              <a:rPr lang="en-GB" altLang="ja-JP" smtClean="0"/>
              <a:t>7</a:t>
            </a:r>
            <a:r>
              <a:rPr lang="ja-JP" altLang="en-GB" smtClean="0"/>
              <a:t>レベル目のアウトライン</a:t>
            </a:r>
          </a:p>
        </p:txBody>
      </p:sp>
      <p:sp>
        <p:nvSpPr>
          <p:cNvPr id="1028" name="Text Box 3"/>
          <p:cNvSpPr txBox="1">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029" name="Text Box 4"/>
          <p:cNvSpPr txBox="1">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2" name="Rectangle 5"/>
          <p:cNvSpPr>
            <a:spLocks noGrp="1" noChangeArrowheads="1"/>
          </p:cNvSpPr>
          <p:nvPr>
            <p:ph type="sldNum"/>
          </p:nvPr>
        </p:nvSpPr>
        <p:spPr bwMode="auto">
          <a:xfrm>
            <a:off x="6553200" y="6248400"/>
            <a:ext cx="1893888"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defRPr>
            </a:lvl1pPr>
          </a:lstStyle>
          <a:p>
            <a:pPr>
              <a:defRPr/>
            </a:pPr>
            <a:fld id="{CB6D8E28-956B-4208-8628-D8CA0E811C22}"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ＭＳ Ｐゴシック" charset="-128"/>
        </a:defRPr>
      </a:lvl2pPr>
      <a:lvl3pPr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ＭＳ Ｐゴシック" charset="-128"/>
        </a:defRPr>
      </a:lvl3pPr>
      <a:lvl4pPr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ＭＳ Ｐゴシック" charset="-128"/>
        </a:defRPr>
      </a:lvl4pPr>
      <a:lvl5pPr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ＭＳ Ｐゴシック" charset="-128"/>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ＭＳ Ｐゴシック" charset="-128"/>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ＭＳ Ｐゴシック" charset="-128"/>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ＭＳ Ｐゴシック" charset="-128"/>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ＭＳ Ｐゴシック" charset="-128"/>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itchFamily="16" charset="0"/>
        <a:defRPr sz="2800">
          <a:solidFill>
            <a:srgbClr val="000000"/>
          </a:solidFill>
          <a:latin typeface="+mn-lt"/>
          <a:ea typeface="+mn-ea"/>
        </a:defRPr>
      </a:lvl2pPr>
      <a:lvl3pPr marL="1143000" indent="-228600" algn="l" defTabSz="449263" rtl="0" eaLnBrk="0" fontAlgn="base" hangingPunct="0">
        <a:spcBef>
          <a:spcPts val="600"/>
        </a:spcBef>
        <a:spcAft>
          <a:spcPct val="0"/>
        </a:spcAft>
        <a:buClr>
          <a:srgbClr val="000000"/>
        </a:buClr>
        <a:buSzPct val="100000"/>
        <a:buFont typeface="Times New Roman" pitchFamily="16" charset="0"/>
        <a:defRPr sz="2400">
          <a:solidFill>
            <a:srgbClr val="000000"/>
          </a:solidFill>
          <a:latin typeface="+mn-lt"/>
          <a:ea typeface="+mn-ea"/>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chart" Target="../charts/chart1.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調査概要</a:t>
            </a:r>
            <a:endParaRPr kumimoji="1" lang="ja-JP" altLang="en-US" dirty="0"/>
          </a:p>
        </p:txBody>
      </p:sp>
      <p:sp>
        <p:nvSpPr>
          <p:cNvPr id="3" name="コンテンツ プレースホルダー 2"/>
          <p:cNvSpPr>
            <a:spLocks noGrp="1"/>
          </p:cNvSpPr>
          <p:nvPr>
            <p:ph idx="1"/>
          </p:nvPr>
        </p:nvSpPr>
        <p:spPr/>
        <p:txBody>
          <a:bodyPr/>
          <a:lstStyle/>
          <a:p>
            <a:pPr marL="457200" indent="-457200">
              <a:buFont typeface="Arial" panose="020B0604020202020204" pitchFamily="34" charset="0"/>
              <a:buChar char="•"/>
            </a:pPr>
            <a:r>
              <a:rPr kumimoji="1" lang="ja-JP" altLang="en-US" b="1" dirty="0">
                <a:solidFill>
                  <a:schemeClr val="tx1"/>
                </a:solidFill>
              </a:rPr>
              <a:t>調査内容：機械学習による医療診断</a:t>
            </a:r>
            <a:endParaRPr kumimoji="1" lang="en-US" altLang="ja-JP" b="1" dirty="0">
              <a:solidFill>
                <a:schemeClr val="tx1"/>
              </a:solidFill>
            </a:endParaRPr>
          </a:p>
          <a:p>
            <a:pPr marL="457200" indent="-457200">
              <a:buFont typeface="Arial" panose="020B0604020202020204" pitchFamily="34" charset="0"/>
              <a:buChar char="•"/>
            </a:pPr>
            <a:r>
              <a:rPr kumimoji="1" lang="ja-JP" altLang="en-US" b="1" dirty="0">
                <a:solidFill>
                  <a:schemeClr val="tx1"/>
                </a:solidFill>
              </a:rPr>
              <a:t>キーワード：「機械学習＋診断」</a:t>
            </a:r>
            <a:endParaRPr kumimoji="1" lang="en-US" altLang="ja-JP" b="1" dirty="0">
              <a:solidFill>
                <a:schemeClr val="tx1"/>
              </a:solidFill>
            </a:endParaRPr>
          </a:p>
          <a:p>
            <a:pPr marL="457200" indent="-457200">
              <a:buFont typeface="Arial" panose="020B0604020202020204" pitchFamily="34" charset="0"/>
              <a:buChar char="•"/>
            </a:pPr>
            <a:r>
              <a:rPr kumimoji="1" lang="ja-JP" altLang="en-US" b="1" dirty="0">
                <a:solidFill>
                  <a:schemeClr val="tx1"/>
                </a:solidFill>
              </a:rPr>
              <a:t>参照論文数：６０件</a:t>
            </a:r>
            <a:endParaRPr kumimoji="1" lang="en-US" altLang="ja-JP" b="1" dirty="0">
              <a:solidFill>
                <a:schemeClr val="tx1"/>
              </a:solidFill>
            </a:endParaRPr>
          </a:p>
          <a:p>
            <a:endParaRPr kumimoji="1" lang="ja-JP" altLang="en-US" dirty="0"/>
          </a:p>
        </p:txBody>
      </p:sp>
    </p:spTree>
    <p:extLst>
      <p:ext uri="{BB962C8B-B14F-4D97-AF65-F5344CB8AC3E}">
        <p14:creationId xmlns:p14="http://schemas.microsoft.com/office/powerpoint/2010/main" val="9160072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250825" y="230188"/>
            <a:ext cx="511175" cy="511175"/>
          </a:xfrm>
          <a:prstGeom prst="rect">
            <a:avLst/>
          </a:prstGeom>
          <a:solidFill>
            <a:srgbClr val="FF66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0243" name="Rectangle 2"/>
          <p:cNvSpPr>
            <a:spLocks noChangeArrowheads="1"/>
          </p:cNvSpPr>
          <p:nvPr/>
        </p:nvSpPr>
        <p:spPr bwMode="auto">
          <a:xfrm>
            <a:off x="250825" y="668338"/>
            <a:ext cx="8713788" cy="73025"/>
          </a:xfrm>
          <a:prstGeom prst="rect">
            <a:avLst/>
          </a:prstGeom>
          <a:gradFill rotWithShape="0">
            <a:gsLst>
              <a:gs pos="0">
                <a:srgbClr val="FFFFFF"/>
              </a:gs>
              <a:gs pos="100000">
                <a:srgbClr val="FF6600"/>
              </a:gs>
            </a:gsLst>
            <a:lin ang="108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0244" name="Text Box 3"/>
          <p:cNvSpPr txBox="1">
            <a:spLocks noChangeArrowheads="1"/>
          </p:cNvSpPr>
          <p:nvPr/>
        </p:nvSpPr>
        <p:spPr bwMode="auto">
          <a:xfrm>
            <a:off x="801688" y="176213"/>
            <a:ext cx="19558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2800" b="1">
                <a:solidFill>
                  <a:srgbClr val="FF6600"/>
                </a:solidFill>
                <a:latin typeface="Arial" charset="0"/>
              </a:rPr>
              <a:t>技術変遷図</a:t>
            </a:r>
          </a:p>
        </p:txBody>
      </p:sp>
      <p:sp>
        <p:nvSpPr>
          <p:cNvPr id="10245" name="Text Box 4"/>
          <p:cNvSpPr txBox="1">
            <a:spLocks noChangeArrowheads="1"/>
          </p:cNvSpPr>
          <p:nvPr/>
        </p:nvSpPr>
        <p:spPr bwMode="auto">
          <a:xfrm>
            <a:off x="804863" y="966788"/>
            <a:ext cx="7429500" cy="95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1400" dirty="0" smtClean="0"/>
              <a:t>下図は</a:t>
            </a:r>
            <a:r>
              <a:rPr lang="ja-JP" altLang="en-US" sz="1400" dirty="0" smtClean="0"/>
              <a:t>、</a:t>
            </a:r>
            <a:r>
              <a:rPr lang="ja-JP" altLang="ja-JP" sz="1400" dirty="0" smtClean="0"/>
              <a:t>機械</a:t>
            </a:r>
            <a:r>
              <a:rPr lang="ja-JP" altLang="ja-JP" sz="1400" dirty="0"/>
              <a:t>学習に関する技術変遷図で</a:t>
            </a:r>
            <a:r>
              <a:rPr lang="ja-JP" altLang="ja-JP" sz="1400" dirty="0" smtClean="0"/>
              <a:t>ある</a:t>
            </a:r>
            <a:r>
              <a:rPr lang="ja-JP" altLang="en-US" sz="1400" dirty="0" smtClean="0"/>
              <a:t>。ＡＩブームはこれまでに二度あり、現在のブームの違い、</a:t>
            </a:r>
            <a:r>
              <a:rPr lang="ja-JP" altLang="ja-JP" sz="1400" dirty="0" smtClean="0"/>
              <a:t>第3次</a:t>
            </a:r>
            <a:r>
              <a:rPr lang="ja-JP" altLang="ja-JP" sz="1400" dirty="0"/>
              <a:t>AIブームの特徴は、「データから学習して分類する」という点である。</a:t>
            </a:r>
          </a:p>
          <a:p>
            <a:pPr eaLnBrk="1" hangingPunct="1">
              <a:spcBef>
                <a:spcPct val="0"/>
              </a:spcBef>
              <a:buClrTx/>
              <a:buFontTx/>
              <a:buNone/>
            </a:pPr>
            <a:r>
              <a:rPr lang="ja-JP" altLang="en-US" sz="1400" dirty="0" smtClean="0"/>
              <a:t>これはどの産業分野においても言えることであり、医療分野では、診断データを活用した機械学習技術が開発されると予想される。</a:t>
            </a:r>
            <a:endParaRPr lang="ja-JP" altLang="ja-JP" sz="1400" dirty="0"/>
          </a:p>
        </p:txBody>
      </p:sp>
      <p:sp>
        <p:nvSpPr>
          <p:cNvPr id="10246" name="AutoShape 5"/>
          <p:cNvSpPr>
            <a:spLocks noChangeArrowheads="1"/>
          </p:cNvSpPr>
          <p:nvPr/>
        </p:nvSpPr>
        <p:spPr bwMode="auto">
          <a:xfrm>
            <a:off x="714375" y="928688"/>
            <a:ext cx="7529513" cy="1071562"/>
          </a:xfrm>
          <a:prstGeom prst="roundRect">
            <a:avLst>
              <a:gd name="adj" fmla="val 16667"/>
            </a:avLst>
          </a:prstGeom>
          <a:noFill/>
          <a:ln w="381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0247" name="Text Box 6"/>
          <p:cNvSpPr txBox="1">
            <a:spLocks noChangeArrowheads="1"/>
          </p:cNvSpPr>
          <p:nvPr/>
        </p:nvSpPr>
        <p:spPr bwMode="auto">
          <a:xfrm>
            <a:off x="4364038" y="6521450"/>
            <a:ext cx="4175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en-US" altLang="ja-JP" sz="1600"/>
              <a:t>-9-</a:t>
            </a:r>
          </a:p>
        </p:txBody>
      </p:sp>
      <p:sp>
        <p:nvSpPr>
          <p:cNvPr id="10248" name="Text Box 7"/>
          <p:cNvSpPr txBox="1">
            <a:spLocks noChangeArrowheads="1"/>
          </p:cNvSpPr>
          <p:nvPr/>
        </p:nvSpPr>
        <p:spPr bwMode="auto">
          <a:xfrm>
            <a:off x="6648450" y="6286500"/>
            <a:ext cx="816547" cy="2330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900" dirty="0"/>
              <a:t>出典</a:t>
            </a:r>
            <a:r>
              <a:rPr lang="ja-JP" altLang="ja-JP" sz="900" dirty="0" smtClean="0"/>
              <a:t>：</a:t>
            </a:r>
            <a:r>
              <a:rPr lang="ja-JP" altLang="en-US" sz="900" dirty="0" smtClean="0"/>
              <a:t>富士通</a:t>
            </a:r>
            <a:endParaRPr lang="ja-JP" altLang="ja-JP" sz="900" dirty="0"/>
          </a:p>
        </p:txBody>
      </p:sp>
      <p:pic>
        <p:nvPicPr>
          <p:cNvPr id="1024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8425" y="2160588"/>
            <a:ext cx="6667500" cy="4086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250825" y="230188"/>
            <a:ext cx="511175" cy="511175"/>
          </a:xfrm>
          <a:prstGeom prst="rect">
            <a:avLst/>
          </a:prstGeom>
          <a:solidFill>
            <a:srgbClr val="FF66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b="1">
              <a:solidFill>
                <a:schemeClr val="tx1"/>
              </a:solidFill>
            </a:endParaRPr>
          </a:p>
        </p:txBody>
      </p:sp>
      <p:sp>
        <p:nvSpPr>
          <p:cNvPr id="11267" name="Rectangle 2"/>
          <p:cNvSpPr>
            <a:spLocks noChangeArrowheads="1"/>
          </p:cNvSpPr>
          <p:nvPr/>
        </p:nvSpPr>
        <p:spPr bwMode="auto">
          <a:xfrm>
            <a:off x="250825" y="668338"/>
            <a:ext cx="8713788" cy="73025"/>
          </a:xfrm>
          <a:prstGeom prst="rect">
            <a:avLst/>
          </a:prstGeom>
          <a:gradFill rotWithShape="0">
            <a:gsLst>
              <a:gs pos="0">
                <a:srgbClr val="FFFFFF"/>
              </a:gs>
              <a:gs pos="100000">
                <a:srgbClr val="FF6600"/>
              </a:gs>
            </a:gsLst>
            <a:lin ang="108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b="1">
              <a:solidFill>
                <a:schemeClr val="tx1"/>
              </a:solidFill>
            </a:endParaRPr>
          </a:p>
        </p:txBody>
      </p:sp>
      <p:sp>
        <p:nvSpPr>
          <p:cNvPr id="11268" name="Text Box 3"/>
          <p:cNvSpPr txBox="1">
            <a:spLocks noChangeArrowheads="1"/>
          </p:cNvSpPr>
          <p:nvPr/>
        </p:nvSpPr>
        <p:spPr bwMode="auto">
          <a:xfrm>
            <a:off x="793750" y="176213"/>
            <a:ext cx="22987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2800" b="1">
                <a:solidFill>
                  <a:schemeClr val="tx1"/>
                </a:solidFill>
                <a:latin typeface="Arial" charset="0"/>
              </a:rPr>
              <a:t>パテントマップ</a:t>
            </a:r>
          </a:p>
        </p:txBody>
      </p:sp>
      <p:sp>
        <p:nvSpPr>
          <p:cNvPr id="11269" name="Text Box 4"/>
          <p:cNvSpPr txBox="1">
            <a:spLocks noChangeArrowheads="1"/>
          </p:cNvSpPr>
          <p:nvPr/>
        </p:nvSpPr>
        <p:spPr bwMode="auto">
          <a:xfrm>
            <a:off x="928688" y="909638"/>
            <a:ext cx="7286625" cy="95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1400" dirty="0">
                <a:solidFill>
                  <a:schemeClr val="tx1"/>
                </a:solidFill>
              </a:rPr>
              <a:t>下図</a:t>
            </a:r>
            <a:r>
              <a:rPr lang="ja-JP" altLang="ja-JP" sz="1400" dirty="0" smtClean="0">
                <a:solidFill>
                  <a:schemeClr val="tx1"/>
                </a:solidFill>
              </a:rPr>
              <a:t>は</a:t>
            </a:r>
            <a:r>
              <a:rPr lang="ja-JP" altLang="en-US" sz="1400" dirty="0" smtClean="0">
                <a:solidFill>
                  <a:schemeClr val="tx1"/>
                </a:solidFill>
              </a:rPr>
              <a:t>、</a:t>
            </a:r>
            <a:r>
              <a:rPr lang="ja-JP" altLang="ja-JP" sz="1400" dirty="0" smtClean="0">
                <a:solidFill>
                  <a:schemeClr val="tx1"/>
                </a:solidFill>
              </a:rPr>
              <a:t>本調査</a:t>
            </a:r>
            <a:r>
              <a:rPr lang="ja-JP" altLang="ja-JP" sz="1400" dirty="0">
                <a:solidFill>
                  <a:schemeClr val="tx1"/>
                </a:solidFill>
              </a:rPr>
              <a:t>におけるパテントマップで</a:t>
            </a:r>
            <a:r>
              <a:rPr lang="ja-JP" altLang="ja-JP" sz="1400" dirty="0" smtClean="0">
                <a:solidFill>
                  <a:schemeClr val="tx1"/>
                </a:solidFill>
              </a:rPr>
              <a:t>ある</a:t>
            </a:r>
            <a:r>
              <a:rPr lang="ja-JP" altLang="en-US" sz="1400" dirty="0" smtClean="0">
                <a:solidFill>
                  <a:schemeClr val="tx1"/>
                </a:solidFill>
              </a:rPr>
              <a:t>。</a:t>
            </a:r>
            <a:endParaRPr lang="en-US" altLang="ja-JP" sz="1400" dirty="0" smtClean="0">
              <a:solidFill>
                <a:schemeClr val="tx1"/>
              </a:solidFill>
            </a:endParaRPr>
          </a:p>
          <a:p>
            <a:pPr eaLnBrk="1" hangingPunct="1">
              <a:spcBef>
                <a:spcPct val="0"/>
              </a:spcBef>
              <a:buClrTx/>
              <a:buFontTx/>
              <a:buNone/>
            </a:pPr>
            <a:r>
              <a:rPr lang="ja-JP" altLang="en-US" sz="1400" dirty="0">
                <a:solidFill>
                  <a:schemeClr val="tx1"/>
                </a:solidFill>
              </a:rPr>
              <a:t>技術課題としては</a:t>
            </a:r>
            <a:r>
              <a:rPr lang="ja-JP" altLang="en-US" sz="1400" dirty="0" smtClean="0">
                <a:solidFill>
                  <a:schemeClr val="tx1"/>
                </a:solidFill>
              </a:rPr>
              <a:t>、「機械学習による新規の診断方法の開発」に関する特許がとびぬけて多い。つぎに、医療画像の領域抽出に関する特許が多かった。</a:t>
            </a:r>
            <a:endParaRPr lang="en-US" altLang="ja-JP" sz="1400" dirty="0" smtClean="0">
              <a:solidFill>
                <a:schemeClr val="tx1"/>
              </a:solidFill>
            </a:endParaRPr>
          </a:p>
          <a:p>
            <a:pPr eaLnBrk="1" hangingPunct="1">
              <a:spcBef>
                <a:spcPct val="0"/>
              </a:spcBef>
              <a:buClrTx/>
              <a:buFontTx/>
              <a:buNone/>
            </a:pPr>
            <a:r>
              <a:rPr lang="ja-JP" altLang="en-US" sz="1400" dirty="0" smtClean="0">
                <a:solidFill>
                  <a:schemeClr val="tx1"/>
                </a:solidFill>
              </a:rPr>
              <a:t>ＦＩコードをもとにした技術</a:t>
            </a:r>
            <a:r>
              <a:rPr lang="ja-JP" altLang="en-US" sz="1400" dirty="0">
                <a:solidFill>
                  <a:schemeClr val="tx1"/>
                </a:solidFill>
              </a:rPr>
              <a:t>分野に</a:t>
            </a:r>
            <a:r>
              <a:rPr lang="ja-JP" altLang="en-US" sz="1400" dirty="0" smtClean="0">
                <a:solidFill>
                  <a:schemeClr val="tx1"/>
                </a:solidFill>
              </a:rPr>
              <a:t>関して</a:t>
            </a:r>
            <a:r>
              <a:rPr lang="ja-JP" altLang="en-US" sz="1400" dirty="0">
                <a:solidFill>
                  <a:schemeClr val="tx1"/>
                </a:solidFill>
              </a:rPr>
              <a:t>は</a:t>
            </a:r>
            <a:r>
              <a:rPr lang="ja-JP" altLang="en-US" sz="1400" dirty="0" smtClean="0">
                <a:solidFill>
                  <a:schemeClr val="tx1"/>
                </a:solidFill>
              </a:rPr>
              <a:t>、診断機器分野の</a:t>
            </a:r>
            <a:r>
              <a:rPr lang="ja-JP" altLang="en-US" sz="1400" smtClean="0">
                <a:solidFill>
                  <a:schemeClr val="tx1"/>
                </a:solidFill>
              </a:rPr>
              <a:t>特許が多く見受けられた。</a:t>
            </a:r>
            <a:endParaRPr lang="ja-JP" altLang="ja-JP" sz="1400" dirty="0">
              <a:solidFill>
                <a:schemeClr val="tx1"/>
              </a:solidFill>
            </a:endParaRPr>
          </a:p>
        </p:txBody>
      </p:sp>
      <p:sp>
        <p:nvSpPr>
          <p:cNvPr id="11270" name="AutoShape 5"/>
          <p:cNvSpPr>
            <a:spLocks noChangeArrowheads="1"/>
          </p:cNvSpPr>
          <p:nvPr/>
        </p:nvSpPr>
        <p:spPr bwMode="auto">
          <a:xfrm>
            <a:off x="900113" y="847724"/>
            <a:ext cx="7343775" cy="1141115"/>
          </a:xfrm>
          <a:prstGeom prst="roundRect">
            <a:avLst>
              <a:gd name="adj" fmla="val 16667"/>
            </a:avLst>
          </a:prstGeom>
          <a:noFill/>
          <a:ln w="381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b="1">
              <a:solidFill>
                <a:schemeClr val="tx1"/>
              </a:solidFill>
            </a:endParaRPr>
          </a:p>
        </p:txBody>
      </p:sp>
      <p:sp>
        <p:nvSpPr>
          <p:cNvPr id="11271" name="Text Box 6"/>
          <p:cNvSpPr txBox="1">
            <a:spLocks noChangeArrowheads="1"/>
          </p:cNvSpPr>
          <p:nvPr/>
        </p:nvSpPr>
        <p:spPr bwMode="auto">
          <a:xfrm>
            <a:off x="4329444" y="6521450"/>
            <a:ext cx="524800"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en-US" altLang="ja-JP" sz="1600" b="1">
                <a:solidFill>
                  <a:schemeClr val="tx1"/>
                </a:solidFill>
              </a:rPr>
              <a:t>-10-</a:t>
            </a:r>
          </a:p>
        </p:txBody>
      </p:sp>
      <p:graphicFrame>
        <p:nvGraphicFramePr>
          <p:cNvPr id="67" name="グラフ 66"/>
          <p:cNvGraphicFramePr>
            <a:graphicFrameLocks/>
          </p:cNvGraphicFramePr>
          <p:nvPr>
            <p:extLst>
              <p:ext uri="{D42A27DB-BD31-4B8C-83A1-F6EECF244321}">
                <p14:modId xmlns:p14="http://schemas.microsoft.com/office/powerpoint/2010/main" val="207992365"/>
              </p:ext>
            </p:extLst>
          </p:nvPr>
        </p:nvGraphicFramePr>
        <p:xfrm>
          <a:off x="1403648" y="2060848"/>
          <a:ext cx="7128792" cy="4104456"/>
        </p:xfrm>
        <a:graphic>
          <a:graphicData uri="http://schemas.openxmlformats.org/drawingml/2006/chart">
            <c:chart xmlns:c="http://schemas.openxmlformats.org/drawingml/2006/chart" xmlns:r="http://schemas.openxmlformats.org/officeDocument/2006/relationships" r:id="rId3"/>
          </a:graphicData>
        </a:graphic>
      </p:graphicFrame>
      <p:sp>
        <p:nvSpPr>
          <p:cNvPr id="2" name="テキスト ボックス 1"/>
          <p:cNvSpPr txBox="1"/>
          <p:nvPr/>
        </p:nvSpPr>
        <p:spPr>
          <a:xfrm>
            <a:off x="6300192" y="2766118"/>
            <a:ext cx="1415772" cy="461665"/>
          </a:xfrm>
          <a:prstGeom prst="rect">
            <a:avLst/>
          </a:prstGeom>
          <a:noFill/>
        </p:spPr>
        <p:txBody>
          <a:bodyPr wrap="none" rtlCol="0">
            <a:spAutoFit/>
          </a:bodyPr>
          <a:lstStyle/>
          <a:p>
            <a:r>
              <a:rPr kumimoji="1" lang="ja-JP" altLang="en-US" b="1" dirty="0" smtClean="0">
                <a:solidFill>
                  <a:schemeClr val="tx1"/>
                </a:solidFill>
              </a:rPr>
              <a:t>技術課題</a:t>
            </a:r>
            <a:endParaRPr kumimoji="1" lang="ja-JP" altLang="en-US" b="1" dirty="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250825" y="230188"/>
            <a:ext cx="511175" cy="511175"/>
          </a:xfrm>
          <a:prstGeom prst="rect">
            <a:avLst/>
          </a:prstGeom>
          <a:solidFill>
            <a:srgbClr val="FF66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2291" name="Rectangle 2"/>
          <p:cNvSpPr>
            <a:spLocks noChangeArrowheads="1"/>
          </p:cNvSpPr>
          <p:nvPr/>
        </p:nvSpPr>
        <p:spPr bwMode="auto">
          <a:xfrm>
            <a:off x="250825" y="668338"/>
            <a:ext cx="8713788" cy="73025"/>
          </a:xfrm>
          <a:prstGeom prst="rect">
            <a:avLst/>
          </a:prstGeom>
          <a:gradFill rotWithShape="0">
            <a:gsLst>
              <a:gs pos="0">
                <a:srgbClr val="FFFFFF"/>
              </a:gs>
              <a:gs pos="100000">
                <a:srgbClr val="FF6600"/>
              </a:gs>
            </a:gsLst>
            <a:lin ang="108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2292" name="Text Box 3"/>
          <p:cNvSpPr txBox="1">
            <a:spLocks noChangeArrowheads="1"/>
          </p:cNvSpPr>
          <p:nvPr/>
        </p:nvSpPr>
        <p:spPr bwMode="auto">
          <a:xfrm>
            <a:off x="836613" y="176213"/>
            <a:ext cx="3959225"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2800" b="1">
                <a:solidFill>
                  <a:srgbClr val="FF6600"/>
                </a:solidFill>
                <a:latin typeface="Arial" charset="0"/>
              </a:rPr>
              <a:t>マーケット情報：市場情報</a:t>
            </a:r>
          </a:p>
        </p:txBody>
      </p:sp>
      <p:sp>
        <p:nvSpPr>
          <p:cNvPr id="12293" name="Text Box 4"/>
          <p:cNvSpPr txBox="1">
            <a:spLocks noChangeArrowheads="1"/>
          </p:cNvSpPr>
          <p:nvPr/>
        </p:nvSpPr>
        <p:spPr bwMode="auto">
          <a:xfrm>
            <a:off x="938213" y="804863"/>
            <a:ext cx="7286625" cy="16026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1400" dirty="0"/>
              <a:t>下図は、</a:t>
            </a:r>
            <a:r>
              <a:rPr lang="en-US" altLang="ja-JP" sz="1400" dirty="0"/>
              <a:t>AI</a:t>
            </a:r>
            <a:r>
              <a:rPr lang="ja-JP" altLang="ja-JP" sz="1400" dirty="0"/>
              <a:t>市場のマーケット規模を示す。</a:t>
            </a:r>
            <a:r>
              <a:rPr lang="en-US" altLang="ja-JP" sz="1400" dirty="0"/>
              <a:t>AI</a:t>
            </a:r>
            <a:r>
              <a:rPr lang="ja-JP" altLang="ja-JP" sz="1400" dirty="0"/>
              <a:t>の応用領域は非常に広範囲であり、市場予測は調査会社によって大きく異なるが、富士キメラ総研の調査では、</a:t>
            </a:r>
            <a:r>
              <a:rPr lang="en-US" altLang="ja-JP" sz="1400" dirty="0"/>
              <a:t>2030</a:t>
            </a:r>
            <a:r>
              <a:rPr lang="ja-JP" altLang="ja-JP" sz="1400" dirty="0" err="1"/>
              <a:t>までに</a:t>
            </a:r>
            <a:r>
              <a:rPr lang="ja-JP" altLang="ja-JP" sz="1400" dirty="0"/>
              <a:t>大幅に市場の規模が拡大されると予想されている。また、</a:t>
            </a:r>
            <a:r>
              <a:rPr lang="en-US" altLang="ja-JP" sz="1400" dirty="0"/>
              <a:t>EY</a:t>
            </a:r>
            <a:r>
              <a:rPr lang="ja-JP" altLang="ja-JP" sz="1400" dirty="0"/>
              <a:t>総合研究所の市場規模予測でも同様に、現在に比べて、</a:t>
            </a:r>
            <a:r>
              <a:rPr lang="en-US" altLang="ja-JP" sz="1400" dirty="0"/>
              <a:t>2030</a:t>
            </a:r>
            <a:r>
              <a:rPr lang="ja-JP" altLang="ja-JP" sz="1400" dirty="0"/>
              <a:t>年には、大幅に市場規模の拡大が予想されている</a:t>
            </a:r>
            <a:r>
              <a:rPr lang="ja-JP" altLang="ja-JP" sz="1400" dirty="0" smtClean="0"/>
              <a:t>。</a:t>
            </a:r>
            <a:endParaRPr lang="en-US" altLang="ja-JP" sz="1400" dirty="0" smtClean="0"/>
          </a:p>
          <a:p>
            <a:pPr eaLnBrk="1" hangingPunct="1">
              <a:spcBef>
                <a:spcPct val="0"/>
              </a:spcBef>
              <a:buClrTx/>
              <a:buFontTx/>
              <a:buNone/>
            </a:pPr>
            <a:r>
              <a:rPr lang="ja-JP" altLang="en-US" sz="1400" dirty="0" smtClean="0"/>
              <a:t>「機械による医療診断」の市場規模は、現状まだ発足しておらず、今後、伸びていくと予想されている。富士キメラ総研の予想では、</a:t>
            </a:r>
            <a:r>
              <a:rPr lang="en-US" altLang="ja-JP" sz="1400" dirty="0" smtClean="0"/>
              <a:t>2025</a:t>
            </a:r>
            <a:r>
              <a:rPr lang="ja-JP" altLang="en-US" sz="1400" dirty="0" smtClean="0"/>
              <a:t>年には、</a:t>
            </a:r>
            <a:r>
              <a:rPr lang="en-US" altLang="ja-JP" sz="1400" dirty="0" smtClean="0"/>
              <a:t>30</a:t>
            </a:r>
            <a:r>
              <a:rPr lang="ja-JP" altLang="en-US" sz="1400" dirty="0" smtClean="0"/>
              <a:t>億円の市場規模となる予想がされており、急速に市場が拡大されることが予想される。</a:t>
            </a:r>
            <a:endParaRPr lang="ja-JP" altLang="ja-JP" sz="1400" dirty="0"/>
          </a:p>
        </p:txBody>
      </p:sp>
      <p:sp>
        <p:nvSpPr>
          <p:cNvPr id="12294" name="AutoShape 5"/>
          <p:cNvSpPr>
            <a:spLocks noChangeArrowheads="1"/>
          </p:cNvSpPr>
          <p:nvPr/>
        </p:nvSpPr>
        <p:spPr bwMode="auto">
          <a:xfrm>
            <a:off x="890588" y="815975"/>
            <a:ext cx="7343775" cy="1922967"/>
          </a:xfrm>
          <a:prstGeom prst="roundRect">
            <a:avLst>
              <a:gd name="adj" fmla="val 16667"/>
            </a:avLst>
          </a:prstGeom>
          <a:noFill/>
          <a:ln w="381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2295" name="Text Box 6"/>
          <p:cNvSpPr txBox="1">
            <a:spLocks noChangeArrowheads="1"/>
          </p:cNvSpPr>
          <p:nvPr/>
        </p:nvSpPr>
        <p:spPr bwMode="auto">
          <a:xfrm>
            <a:off x="4311650" y="6500813"/>
            <a:ext cx="51911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en-US" altLang="ja-JP" sz="1600"/>
              <a:t>-11-</a:t>
            </a:r>
          </a:p>
        </p:txBody>
      </p:sp>
      <p:sp>
        <p:nvSpPr>
          <p:cNvPr id="12297" name="Text Box 8"/>
          <p:cNvSpPr txBox="1">
            <a:spLocks noChangeArrowheads="1"/>
          </p:cNvSpPr>
          <p:nvPr/>
        </p:nvSpPr>
        <p:spPr bwMode="auto">
          <a:xfrm>
            <a:off x="5832475" y="6264275"/>
            <a:ext cx="3052763"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800"/>
              <a:t>参考文献：</a:t>
            </a:r>
            <a:r>
              <a:rPr lang="en-US" altLang="ja-JP" sz="800"/>
              <a:t>（出典）富士キメラ総研「2016 人工知能ビジネス総調査」</a:t>
            </a:r>
          </a:p>
        </p:txBody>
      </p:sp>
      <p:pic>
        <p:nvPicPr>
          <p:cNvPr id="1229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066" y="2738942"/>
            <a:ext cx="7573544" cy="353826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250825" y="230188"/>
            <a:ext cx="511175" cy="511175"/>
          </a:xfrm>
          <a:prstGeom prst="rect">
            <a:avLst/>
          </a:prstGeom>
          <a:solidFill>
            <a:srgbClr val="FF66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3315" name="Rectangle 2"/>
          <p:cNvSpPr>
            <a:spLocks noChangeArrowheads="1"/>
          </p:cNvSpPr>
          <p:nvPr/>
        </p:nvSpPr>
        <p:spPr bwMode="auto">
          <a:xfrm>
            <a:off x="250825" y="668338"/>
            <a:ext cx="8713788" cy="73025"/>
          </a:xfrm>
          <a:prstGeom prst="rect">
            <a:avLst/>
          </a:prstGeom>
          <a:gradFill rotWithShape="0">
            <a:gsLst>
              <a:gs pos="0">
                <a:srgbClr val="FFFFFF"/>
              </a:gs>
              <a:gs pos="100000">
                <a:srgbClr val="FF6600"/>
              </a:gs>
            </a:gsLst>
            <a:lin ang="108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3316" name="Text Box 3"/>
          <p:cNvSpPr txBox="1">
            <a:spLocks noChangeArrowheads="1"/>
          </p:cNvSpPr>
          <p:nvPr/>
        </p:nvSpPr>
        <p:spPr bwMode="auto">
          <a:xfrm>
            <a:off x="809625" y="176213"/>
            <a:ext cx="3436938"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2800" b="1">
                <a:solidFill>
                  <a:srgbClr val="FF6600"/>
                </a:solidFill>
                <a:latin typeface="Arial" charset="0"/>
              </a:rPr>
              <a:t>マーケット情報：シェア</a:t>
            </a:r>
          </a:p>
        </p:txBody>
      </p:sp>
      <p:sp>
        <p:nvSpPr>
          <p:cNvPr id="13317" name="Text Box 4"/>
          <p:cNvSpPr txBox="1">
            <a:spLocks noChangeArrowheads="1"/>
          </p:cNvSpPr>
          <p:nvPr/>
        </p:nvSpPr>
        <p:spPr bwMode="auto">
          <a:xfrm>
            <a:off x="928688" y="1000125"/>
            <a:ext cx="7286625"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en-US" sz="1600" smtClean="0"/>
              <a:t>現段階で、機械学習による医療診断の市場は生まれていないため、市場のシェアは存在していない。</a:t>
            </a:r>
            <a:endParaRPr lang="ja-JP" altLang="ja-JP" sz="1600" dirty="0"/>
          </a:p>
        </p:txBody>
      </p:sp>
      <p:sp>
        <p:nvSpPr>
          <p:cNvPr id="13318" name="AutoShape 5"/>
          <p:cNvSpPr>
            <a:spLocks noChangeArrowheads="1"/>
          </p:cNvSpPr>
          <p:nvPr/>
        </p:nvSpPr>
        <p:spPr bwMode="auto">
          <a:xfrm>
            <a:off x="900113" y="981075"/>
            <a:ext cx="7343775" cy="1233488"/>
          </a:xfrm>
          <a:prstGeom prst="roundRect">
            <a:avLst>
              <a:gd name="adj" fmla="val 16667"/>
            </a:avLst>
          </a:prstGeom>
          <a:noFill/>
          <a:ln w="381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3319" name="Text Box 6"/>
          <p:cNvSpPr txBox="1">
            <a:spLocks noChangeArrowheads="1"/>
          </p:cNvSpPr>
          <p:nvPr/>
        </p:nvSpPr>
        <p:spPr bwMode="auto">
          <a:xfrm>
            <a:off x="4311650" y="6521450"/>
            <a:ext cx="51911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en-US" altLang="ja-JP" sz="1600"/>
              <a:t>-12-</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Text Box 1"/>
          <p:cNvSpPr txBox="1">
            <a:spLocks noChangeArrowheads="1"/>
          </p:cNvSpPr>
          <p:nvPr/>
        </p:nvSpPr>
        <p:spPr bwMode="auto">
          <a:xfrm>
            <a:off x="579438" y="2060575"/>
            <a:ext cx="8316912" cy="3522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 pos="10323513" algn="l"/>
                <a:tab pos="10779125" algn="l"/>
                <a:tab pos="1078071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 pos="10323513" algn="l"/>
                <a:tab pos="10779125" algn="l"/>
                <a:tab pos="1078071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 pos="10323513" algn="l"/>
                <a:tab pos="10779125" algn="l"/>
                <a:tab pos="1078071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 pos="10323513" algn="l"/>
                <a:tab pos="10779125" algn="l"/>
                <a:tab pos="1078071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 pos="10323513" algn="l"/>
                <a:tab pos="10779125" algn="l"/>
                <a:tab pos="1078071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3513" algn="l"/>
                <a:tab pos="10779125" algn="l"/>
                <a:tab pos="1078071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3513" algn="l"/>
                <a:tab pos="10779125" algn="l"/>
                <a:tab pos="1078071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3513" algn="l"/>
                <a:tab pos="10779125" algn="l"/>
                <a:tab pos="1078071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3513" algn="l"/>
                <a:tab pos="10779125" algn="l"/>
                <a:tab pos="10780713" algn="l"/>
              </a:tabLst>
              <a:defRPr sz="2000">
                <a:solidFill>
                  <a:srgbClr val="000000"/>
                </a:solidFill>
                <a:latin typeface="Times New Roman" pitchFamily="16" charset="0"/>
                <a:ea typeface="ＭＳ Ｐゴシック" charset="-128"/>
              </a:defRPr>
            </a:lvl9pPr>
          </a:lstStyle>
          <a:p>
            <a:pPr eaLnBrk="1" hangingPunct="1">
              <a:lnSpc>
                <a:spcPct val="125000"/>
              </a:lnSpc>
              <a:spcBef>
                <a:spcPct val="0"/>
              </a:spcBef>
              <a:buClrTx/>
              <a:buFontTx/>
              <a:buNone/>
            </a:pPr>
            <a:r>
              <a:rPr lang="en-US" altLang="ja-JP" sz="2000" dirty="0">
                <a:solidFill>
                  <a:srgbClr val="0000CC"/>
                </a:solidFill>
                <a:latin typeface="ＭＳ ゴシック" pitchFamily="49" charset="-128"/>
                <a:ea typeface="ＭＳ ゴシック" pitchFamily="49" charset="-128"/>
              </a:rPr>
              <a:t> 1.</a:t>
            </a:r>
            <a:r>
              <a:rPr lang="ja-JP" altLang="ja-JP" sz="2000" dirty="0">
                <a:solidFill>
                  <a:srgbClr val="0000CC"/>
                </a:solidFill>
                <a:latin typeface="ＭＳ ゴシック" pitchFamily="49" charset="-128"/>
                <a:ea typeface="ＭＳ ゴシック" pitchFamily="49" charset="-128"/>
              </a:rPr>
              <a:t>技術俯瞰図				</a:t>
            </a:r>
            <a:r>
              <a:rPr lang="en-US" altLang="ja-JP" sz="2000" dirty="0">
                <a:solidFill>
                  <a:srgbClr val="0000CC"/>
                </a:solidFill>
                <a:latin typeface="ＭＳ ゴシック" pitchFamily="49" charset="-128"/>
                <a:ea typeface="ＭＳ ゴシック" pitchFamily="49" charset="-128"/>
              </a:rPr>
              <a:t>6.</a:t>
            </a:r>
            <a:r>
              <a:rPr lang="ja-JP" altLang="ja-JP" sz="2000" dirty="0">
                <a:solidFill>
                  <a:srgbClr val="0000CC"/>
                </a:solidFill>
                <a:latin typeface="ＭＳ ゴシック" pitchFamily="49" charset="-128"/>
                <a:ea typeface="ＭＳ ゴシック" pitchFamily="49" charset="-128"/>
              </a:rPr>
              <a:t>技術区分構造：主要出願企業</a:t>
            </a:r>
          </a:p>
          <a:p>
            <a:pPr eaLnBrk="1" hangingPunct="1">
              <a:lnSpc>
                <a:spcPct val="125000"/>
              </a:lnSpc>
              <a:spcBef>
                <a:spcPct val="0"/>
              </a:spcBef>
              <a:buClrTx/>
              <a:buFontTx/>
              <a:buNone/>
            </a:pPr>
            <a:endParaRPr lang="ja-JP" altLang="ja-JP" sz="2000" dirty="0">
              <a:solidFill>
                <a:srgbClr val="0000CC"/>
              </a:solidFill>
              <a:latin typeface="ＭＳ ゴシック" pitchFamily="49" charset="-128"/>
              <a:ea typeface="ＭＳ ゴシック" pitchFamily="49" charset="-128"/>
            </a:endParaRPr>
          </a:p>
          <a:p>
            <a:pPr eaLnBrk="1" hangingPunct="1">
              <a:lnSpc>
                <a:spcPct val="125000"/>
              </a:lnSpc>
              <a:spcBef>
                <a:spcPct val="0"/>
              </a:spcBef>
              <a:buClrTx/>
              <a:buFontTx/>
              <a:buNone/>
            </a:pPr>
            <a:r>
              <a:rPr lang="ja-JP" altLang="ja-JP" sz="2000" dirty="0">
                <a:solidFill>
                  <a:srgbClr val="0000CC"/>
                </a:solidFill>
                <a:latin typeface="ＭＳ ゴシック" pitchFamily="49" charset="-128"/>
                <a:ea typeface="ＭＳ ゴシック" pitchFamily="49" charset="-128"/>
              </a:rPr>
              <a:t> </a:t>
            </a:r>
            <a:r>
              <a:rPr lang="en-US" altLang="ja-JP" sz="2000" dirty="0">
                <a:solidFill>
                  <a:srgbClr val="0000CC"/>
                </a:solidFill>
                <a:latin typeface="ＭＳ ゴシック" pitchFamily="49" charset="-128"/>
                <a:ea typeface="ＭＳ ゴシック" pitchFamily="49" charset="-128"/>
              </a:rPr>
              <a:t>2.</a:t>
            </a:r>
            <a:r>
              <a:rPr lang="ja-JP" altLang="ja-JP" sz="2000" dirty="0">
                <a:solidFill>
                  <a:srgbClr val="0000CC"/>
                </a:solidFill>
                <a:latin typeface="ＭＳ ゴシック" pitchFamily="49" charset="-128"/>
                <a:ea typeface="ＭＳ ゴシック" pitchFamily="49" charset="-128"/>
              </a:rPr>
              <a:t>出願件数推移			</a:t>
            </a:r>
            <a:r>
              <a:rPr lang="en-US" altLang="ja-JP" sz="2000" dirty="0">
                <a:solidFill>
                  <a:srgbClr val="0000CC"/>
                </a:solidFill>
                <a:latin typeface="ＭＳ ゴシック" pitchFamily="49" charset="-128"/>
                <a:ea typeface="ＭＳ ゴシック" pitchFamily="49" charset="-128"/>
              </a:rPr>
              <a:t>7.</a:t>
            </a:r>
            <a:r>
              <a:rPr lang="ja-JP" altLang="ja-JP" sz="2000" dirty="0">
                <a:solidFill>
                  <a:srgbClr val="0000CC"/>
                </a:solidFill>
                <a:latin typeface="ＭＳ ゴシック" pitchFamily="49" charset="-128"/>
                <a:ea typeface="ＭＳ ゴシック" pitchFamily="49" charset="-128"/>
              </a:rPr>
              <a:t>技術供与・提携関係</a:t>
            </a:r>
          </a:p>
          <a:p>
            <a:pPr eaLnBrk="1" hangingPunct="1">
              <a:lnSpc>
                <a:spcPct val="125000"/>
              </a:lnSpc>
              <a:spcBef>
                <a:spcPct val="0"/>
              </a:spcBef>
              <a:buClrTx/>
              <a:buFontTx/>
              <a:buNone/>
            </a:pPr>
            <a:endParaRPr lang="ja-JP" altLang="ja-JP" sz="2000" dirty="0">
              <a:solidFill>
                <a:srgbClr val="0000CC"/>
              </a:solidFill>
              <a:latin typeface="ＭＳ ゴシック" pitchFamily="49" charset="-128"/>
              <a:ea typeface="ＭＳ ゴシック" pitchFamily="49" charset="-128"/>
            </a:endParaRPr>
          </a:p>
          <a:p>
            <a:pPr eaLnBrk="1" hangingPunct="1">
              <a:lnSpc>
                <a:spcPct val="125000"/>
              </a:lnSpc>
              <a:spcBef>
                <a:spcPct val="0"/>
              </a:spcBef>
              <a:buClrTx/>
              <a:buFontTx/>
              <a:buNone/>
            </a:pPr>
            <a:r>
              <a:rPr lang="ja-JP" altLang="ja-JP" sz="2000" dirty="0">
                <a:solidFill>
                  <a:srgbClr val="0000CC"/>
                </a:solidFill>
                <a:latin typeface="ＭＳ ゴシック" pitchFamily="49" charset="-128"/>
                <a:ea typeface="ＭＳ ゴシック" pitchFamily="49" charset="-128"/>
              </a:rPr>
              <a:t> </a:t>
            </a:r>
            <a:r>
              <a:rPr lang="en-US" altLang="ja-JP" sz="2000" dirty="0">
                <a:solidFill>
                  <a:srgbClr val="0000CC"/>
                </a:solidFill>
                <a:latin typeface="ＭＳ ゴシック" pitchFamily="49" charset="-128"/>
                <a:ea typeface="ＭＳ ゴシック" pitchFamily="49" charset="-128"/>
              </a:rPr>
              <a:t>3.</a:t>
            </a:r>
            <a:r>
              <a:rPr lang="ja-JP" altLang="ja-JP" sz="2000" dirty="0">
                <a:solidFill>
                  <a:srgbClr val="0000CC"/>
                </a:solidFill>
                <a:latin typeface="ＭＳ ゴシック" pitchFamily="49" charset="-128"/>
                <a:ea typeface="ＭＳ ゴシック" pitchFamily="49" charset="-128"/>
              </a:rPr>
              <a:t>出願件数推移：技術要素別		</a:t>
            </a:r>
            <a:r>
              <a:rPr lang="en-US" altLang="ja-JP" sz="2000" dirty="0">
                <a:solidFill>
                  <a:srgbClr val="0000CC"/>
                </a:solidFill>
                <a:latin typeface="ＭＳ ゴシック" pitchFamily="49" charset="-128"/>
                <a:ea typeface="ＭＳ ゴシック" pitchFamily="49" charset="-128"/>
              </a:rPr>
              <a:t>8.</a:t>
            </a:r>
            <a:r>
              <a:rPr lang="ja-JP" altLang="ja-JP" sz="2000" dirty="0">
                <a:solidFill>
                  <a:srgbClr val="0000CC"/>
                </a:solidFill>
                <a:latin typeface="ＭＳ ゴシック" pitchFamily="49" charset="-128"/>
                <a:ea typeface="ＭＳ ゴシック" pitchFamily="49" charset="-128"/>
              </a:rPr>
              <a:t>技術変遷図</a:t>
            </a:r>
          </a:p>
          <a:p>
            <a:pPr eaLnBrk="1" hangingPunct="1">
              <a:lnSpc>
                <a:spcPct val="125000"/>
              </a:lnSpc>
              <a:spcBef>
                <a:spcPct val="0"/>
              </a:spcBef>
              <a:buClrTx/>
              <a:buFontTx/>
              <a:buNone/>
            </a:pPr>
            <a:endParaRPr lang="ja-JP" altLang="ja-JP" sz="2000" dirty="0">
              <a:solidFill>
                <a:srgbClr val="0000CC"/>
              </a:solidFill>
              <a:latin typeface="ＭＳ ゴシック" pitchFamily="49" charset="-128"/>
              <a:ea typeface="ＭＳ ゴシック" pitchFamily="49" charset="-128"/>
            </a:endParaRPr>
          </a:p>
          <a:p>
            <a:pPr eaLnBrk="1" hangingPunct="1">
              <a:lnSpc>
                <a:spcPct val="125000"/>
              </a:lnSpc>
              <a:spcBef>
                <a:spcPct val="0"/>
              </a:spcBef>
              <a:buClrTx/>
              <a:buFontTx/>
              <a:buNone/>
            </a:pPr>
            <a:r>
              <a:rPr lang="ja-JP" altLang="ja-JP" sz="2000" dirty="0">
                <a:solidFill>
                  <a:srgbClr val="0000CC"/>
                </a:solidFill>
                <a:latin typeface="ＭＳ ゴシック" pitchFamily="49" charset="-128"/>
                <a:ea typeface="ＭＳ ゴシック" pitchFamily="49" charset="-128"/>
              </a:rPr>
              <a:t> </a:t>
            </a:r>
            <a:r>
              <a:rPr lang="en-US" altLang="ja-JP" sz="2000" dirty="0">
                <a:solidFill>
                  <a:srgbClr val="0000CC"/>
                </a:solidFill>
                <a:latin typeface="ＭＳ ゴシック" pitchFamily="49" charset="-128"/>
                <a:ea typeface="ＭＳ ゴシック" pitchFamily="49" charset="-128"/>
              </a:rPr>
              <a:t>4.</a:t>
            </a:r>
            <a:r>
              <a:rPr lang="ja-JP" altLang="ja-JP" sz="2000" dirty="0">
                <a:solidFill>
                  <a:srgbClr val="0000CC"/>
                </a:solidFill>
                <a:latin typeface="ＭＳ ゴシック" pitchFamily="49" charset="-128"/>
                <a:ea typeface="ＭＳ ゴシック" pitchFamily="49" charset="-128"/>
              </a:rPr>
              <a:t>主要出願企業			</a:t>
            </a:r>
            <a:r>
              <a:rPr lang="en-US" altLang="ja-JP" sz="2000" dirty="0">
                <a:solidFill>
                  <a:srgbClr val="0000CC"/>
                </a:solidFill>
                <a:latin typeface="ＭＳ ゴシック" pitchFamily="49" charset="-128"/>
                <a:ea typeface="ＭＳ ゴシック" pitchFamily="49" charset="-128"/>
              </a:rPr>
              <a:t>9.</a:t>
            </a:r>
            <a:r>
              <a:rPr lang="ja-JP" altLang="ja-JP" sz="2000" dirty="0">
                <a:solidFill>
                  <a:srgbClr val="0000CC"/>
                </a:solidFill>
                <a:latin typeface="ＭＳ ゴシック" pitchFamily="49" charset="-128"/>
                <a:ea typeface="ＭＳ ゴシック" pitchFamily="49" charset="-128"/>
              </a:rPr>
              <a:t>パテントマップ</a:t>
            </a:r>
          </a:p>
          <a:p>
            <a:pPr eaLnBrk="1" hangingPunct="1">
              <a:lnSpc>
                <a:spcPct val="125000"/>
              </a:lnSpc>
              <a:spcBef>
                <a:spcPct val="0"/>
              </a:spcBef>
              <a:buClrTx/>
              <a:buFontTx/>
              <a:buNone/>
            </a:pPr>
            <a:endParaRPr lang="ja-JP" altLang="ja-JP" sz="2000" dirty="0">
              <a:solidFill>
                <a:srgbClr val="0000CC"/>
              </a:solidFill>
              <a:latin typeface="ＭＳ ゴシック" pitchFamily="49" charset="-128"/>
              <a:ea typeface="ＭＳ ゴシック" pitchFamily="49" charset="-128"/>
            </a:endParaRPr>
          </a:p>
          <a:p>
            <a:pPr eaLnBrk="1" hangingPunct="1">
              <a:lnSpc>
                <a:spcPct val="125000"/>
              </a:lnSpc>
              <a:spcBef>
                <a:spcPct val="0"/>
              </a:spcBef>
              <a:buClrTx/>
              <a:buFontTx/>
              <a:buNone/>
            </a:pPr>
            <a:r>
              <a:rPr lang="ja-JP" altLang="ja-JP" sz="2000" dirty="0">
                <a:solidFill>
                  <a:srgbClr val="0000CC"/>
                </a:solidFill>
                <a:latin typeface="ＭＳ ゴシック" pitchFamily="49" charset="-128"/>
                <a:ea typeface="ＭＳ ゴシック" pitchFamily="49" charset="-128"/>
              </a:rPr>
              <a:t> </a:t>
            </a:r>
            <a:r>
              <a:rPr lang="en-US" altLang="ja-JP" sz="2000" dirty="0">
                <a:solidFill>
                  <a:srgbClr val="0000CC"/>
                </a:solidFill>
                <a:latin typeface="ＭＳ ゴシック" pitchFamily="49" charset="-128"/>
                <a:ea typeface="ＭＳ ゴシック" pitchFamily="49" charset="-128"/>
              </a:rPr>
              <a:t>5.</a:t>
            </a:r>
            <a:r>
              <a:rPr lang="ja-JP" altLang="ja-JP" sz="2000" dirty="0">
                <a:solidFill>
                  <a:srgbClr val="0000CC"/>
                </a:solidFill>
                <a:latin typeface="ＭＳ ゴシック" pitchFamily="49" charset="-128"/>
                <a:ea typeface="ＭＳ ゴシック" pitchFamily="49" charset="-128"/>
              </a:rPr>
              <a:t>出願件数推移：主要出願企業	</a:t>
            </a:r>
            <a:r>
              <a:rPr lang="en-US" altLang="ja-JP" sz="2000" dirty="0">
                <a:solidFill>
                  <a:srgbClr val="0000CC"/>
                </a:solidFill>
                <a:latin typeface="ＭＳ ゴシック" pitchFamily="49" charset="-128"/>
                <a:ea typeface="ＭＳ ゴシック" pitchFamily="49" charset="-128"/>
              </a:rPr>
              <a:t>10.</a:t>
            </a:r>
            <a:r>
              <a:rPr lang="ja-JP" altLang="ja-JP" sz="2000" dirty="0">
                <a:solidFill>
                  <a:srgbClr val="0000CC"/>
                </a:solidFill>
                <a:latin typeface="ＭＳ ゴシック" pitchFamily="49" charset="-128"/>
                <a:ea typeface="ＭＳ ゴシック" pitchFamily="49" charset="-128"/>
              </a:rPr>
              <a:t>マーケット情報</a:t>
            </a:r>
          </a:p>
        </p:txBody>
      </p:sp>
      <p:sp>
        <p:nvSpPr>
          <p:cNvPr id="2051" name="Text Box 2"/>
          <p:cNvSpPr txBox="1">
            <a:spLocks noChangeArrowheads="1"/>
          </p:cNvSpPr>
          <p:nvPr/>
        </p:nvSpPr>
        <p:spPr bwMode="auto">
          <a:xfrm>
            <a:off x="3463925" y="304800"/>
            <a:ext cx="221615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ja-JP" altLang="ja-JP" u="sng">
                <a:solidFill>
                  <a:srgbClr val="FF0000"/>
                </a:solidFill>
                <a:latin typeface="Arial" charset="0"/>
                <a:ea typeface="ＭＳ ゴシック" pitchFamily="49" charset="-128"/>
              </a:rPr>
              <a:t>特許調査書</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0825" y="230188"/>
            <a:ext cx="511175" cy="511175"/>
          </a:xfrm>
          <a:prstGeom prst="rect">
            <a:avLst/>
          </a:prstGeom>
          <a:solidFill>
            <a:srgbClr val="FF66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3075" name="Rectangle 2"/>
          <p:cNvSpPr>
            <a:spLocks noChangeArrowheads="1"/>
          </p:cNvSpPr>
          <p:nvPr/>
        </p:nvSpPr>
        <p:spPr bwMode="auto">
          <a:xfrm>
            <a:off x="250825" y="668338"/>
            <a:ext cx="8713788" cy="73025"/>
          </a:xfrm>
          <a:prstGeom prst="rect">
            <a:avLst/>
          </a:prstGeom>
          <a:gradFill rotWithShape="0">
            <a:gsLst>
              <a:gs pos="0">
                <a:srgbClr val="FFFFFF"/>
              </a:gs>
              <a:gs pos="100000">
                <a:srgbClr val="FF6600"/>
              </a:gs>
            </a:gsLst>
            <a:lin ang="108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3076" name="Text Box 3"/>
          <p:cNvSpPr txBox="1">
            <a:spLocks noChangeArrowheads="1"/>
          </p:cNvSpPr>
          <p:nvPr/>
        </p:nvSpPr>
        <p:spPr bwMode="auto">
          <a:xfrm>
            <a:off x="804863" y="176213"/>
            <a:ext cx="19558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2800" b="1">
                <a:solidFill>
                  <a:srgbClr val="FF6600"/>
                </a:solidFill>
                <a:latin typeface="Arial" charset="0"/>
              </a:rPr>
              <a:t>技術俯瞰図</a:t>
            </a:r>
          </a:p>
        </p:txBody>
      </p:sp>
      <p:grpSp>
        <p:nvGrpSpPr>
          <p:cNvPr id="3077" name="Group 4"/>
          <p:cNvGrpSpPr>
            <a:grpSpLocks/>
          </p:cNvGrpSpPr>
          <p:nvPr/>
        </p:nvGrpSpPr>
        <p:grpSpPr bwMode="auto">
          <a:xfrm>
            <a:off x="714375" y="879475"/>
            <a:ext cx="7704138" cy="1131888"/>
            <a:chOff x="450" y="554"/>
            <a:chExt cx="4853" cy="713"/>
          </a:xfrm>
        </p:grpSpPr>
        <p:sp>
          <p:nvSpPr>
            <p:cNvPr id="3081" name="Text Box 5"/>
            <p:cNvSpPr txBox="1">
              <a:spLocks noChangeArrowheads="1"/>
            </p:cNvSpPr>
            <p:nvPr/>
          </p:nvSpPr>
          <p:spPr bwMode="auto">
            <a:xfrm>
              <a:off x="494" y="587"/>
              <a:ext cx="4808" cy="6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pPr>
              <a:r>
                <a:rPr lang="ja-JP" altLang="en-US" sz="1400" dirty="0"/>
                <a:t>下記は、</a:t>
              </a:r>
              <a:r>
                <a:rPr lang="en-US" altLang="ja-JP" sz="1400" dirty="0"/>
                <a:t>2018</a:t>
              </a:r>
              <a:r>
                <a:rPr lang="ja-JP" altLang="en-US" sz="1400" dirty="0"/>
                <a:t>年</a:t>
              </a:r>
              <a:r>
                <a:rPr lang="en-US" altLang="ja-JP" sz="1400" dirty="0"/>
                <a:t>5</a:t>
              </a:r>
              <a:r>
                <a:rPr lang="ja-JP" altLang="en-US" sz="1400" dirty="0"/>
                <a:t>月富士経済の「医療ビッグデータビジネス」についての調査結果である。</a:t>
              </a:r>
              <a:endParaRPr lang="en-US" altLang="ja-JP" sz="1400" dirty="0"/>
            </a:p>
            <a:p>
              <a:pPr eaLnBrk="1" hangingPunct="1">
                <a:spcBef>
                  <a:spcPct val="0"/>
                </a:spcBef>
              </a:pPr>
              <a:r>
                <a:rPr lang="ja-JP" altLang="en-US" sz="1400" dirty="0"/>
                <a:t>医療系の機械学習技術は</a:t>
              </a:r>
              <a:r>
                <a:rPr lang="en-US" altLang="ja-JP" sz="1400" dirty="0"/>
                <a:t>2015</a:t>
              </a:r>
              <a:r>
                <a:rPr lang="ja-JP" altLang="en-US" sz="1400" dirty="0"/>
                <a:t>年、医療機器の法律が更新されたこともあり、非常に新規の分野である。機械学習技術は、現在、創薬やＡＩ診断、ＩｏＴを絡めたサービスへの活用が見込まれており、それに向けた開発が進められていることが読み取れる。</a:t>
              </a:r>
              <a:endParaRPr lang="ja-JP" altLang="ja-JP" sz="1400" dirty="0"/>
            </a:p>
          </p:txBody>
        </p:sp>
        <p:sp>
          <p:nvSpPr>
            <p:cNvPr id="3082" name="AutoShape 6"/>
            <p:cNvSpPr>
              <a:spLocks noChangeArrowheads="1"/>
            </p:cNvSpPr>
            <p:nvPr/>
          </p:nvSpPr>
          <p:spPr bwMode="auto">
            <a:xfrm>
              <a:off x="450" y="554"/>
              <a:ext cx="4853" cy="713"/>
            </a:xfrm>
            <a:prstGeom prst="roundRect">
              <a:avLst>
                <a:gd name="adj" fmla="val 16667"/>
              </a:avLst>
            </a:prstGeom>
            <a:noFill/>
            <a:ln w="381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grpSp>
      <p:sp>
        <p:nvSpPr>
          <p:cNvPr id="3078" name="Text Box 7"/>
          <p:cNvSpPr txBox="1">
            <a:spLocks noChangeArrowheads="1"/>
          </p:cNvSpPr>
          <p:nvPr/>
        </p:nvSpPr>
        <p:spPr bwMode="auto">
          <a:xfrm>
            <a:off x="4364038" y="6521450"/>
            <a:ext cx="4175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en-US" altLang="ja-JP" sz="1600"/>
              <a:t>-2-</a:t>
            </a:r>
          </a:p>
        </p:txBody>
      </p:sp>
      <p:sp>
        <p:nvSpPr>
          <p:cNvPr id="3079" name="Text Box 8"/>
          <p:cNvSpPr txBox="1">
            <a:spLocks noChangeArrowheads="1"/>
          </p:cNvSpPr>
          <p:nvPr/>
        </p:nvSpPr>
        <p:spPr bwMode="auto">
          <a:xfrm>
            <a:off x="7797800" y="6500813"/>
            <a:ext cx="931863" cy="233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900"/>
              <a:t>出典</a:t>
            </a:r>
            <a:r>
              <a:rPr lang="ja-JP" altLang="en-US" sz="900"/>
              <a:t>：富士経済</a:t>
            </a:r>
            <a:endParaRPr lang="en-US" altLang="ja-JP" sz="900"/>
          </a:p>
        </p:txBody>
      </p:sp>
      <p:pic>
        <p:nvPicPr>
          <p:cNvPr id="308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400" y="2263775"/>
            <a:ext cx="8223250" cy="423703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ChangeArrowheads="1"/>
          </p:cNvSpPr>
          <p:nvPr/>
        </p:nvSpPr>
        <p:spPr bwMode="auto">
          <a:xfrm>
            <a:off x="250825" y="230188"/>
            <a:ext cx="511175" cy="511175"/>
          </a:xfrm>
          <a:prstGeom prst="rect">
            <a:avLst/>
          </a:prstGeom>
          <a:solidFill>
            <a:srgbClr val="FF66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4099" name="Text Box 2"/>
          <p:cNvSpPr txBox="1">
            <a:spLocks noChangeArrowheads="1"/>
          </p:cNvSpPr>
          <p:nvPr/>
        </p:nvSpPr>
        <p:spPr bwMode="auto">
          <a:xfrm>
            <a:off x="801688" y="176213"/>
            <a:ext cx="23114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2800" b="1">
                <a:solidFill>
                  <a:srgbClr val="FF6600"/>
                </a:solidFill>
                <a:latin typeface="Arial" charset="0"/>
              </a:rPr>
              <a:t>出願件数推移</a:t>
            </a:r>
          </a:p>
        </p:txBody>
      </p:sp>
      <p:sp>
        <p:nvSpPr>
          <p:cNvPr id="4100" name="Text Box 3"/>
          <p:cNvSpPr txBox="1">
            <a:spLocks noChangeArrowheads="1"/>
          </p:cNvSpPr>
          <p:nvPr/>
        </p:nvSpPr>
        <p:spPr bwMode="auto">
          <a:xfrm>
            <a:off x="1000125" y="994262"/>
            <a:ext cx="7143750" cy="95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1400" dirty="0"/>
              <a:t>下図は、「機械学習」に関する特許の出願件数の推移を示す。２０１４年から出願件数は増加している。２０１６年にピークを迎え、２０１７年に低下している</a:t>
            </a:r>
            <a:r>
              <a:rPr lang="ja-JP" altLang="ja-JP" sz="1400" dirty="0" smtClean="0"/>
              <a:t>。</a:t>
            </a:r>
            <a:endParaRPr lang="en-US" altLang="ja-JP" sz="1400" dirty="0" smtClean="0"/>
          </a:p>
          <a:p>
            <a:pPr eaLnBrk="1" hangingPunct="1">
              <a:spcBef>
                <a:spcPct val="0"/>
              </a:spcBef>
              <a:buClrTx/>
              <a:buFontTx/>
              <a:buNone/>
            </a:pPr>
            <a:r>
              <a:rPr lang="ja-JP" altLang="en-US" sz="1400" dirty="0"/>
              <a:t>この流れは</a:t>
            </a:r>
            <a:r>
              <a:rPr lang="ja-JP" altLang="en-US" sz="1400" dirty="0" smtClean="0"/>
              <a:t>、「機械学習」に関する特許の推移と同じであり、医療診断の技術トレンドが終わったと結論付けることはできない。</a:t>
            </a:r>
            <a:endParaRPr lang="ja-JP" altLang="ja-JP" sz="1400" dirty="0"/>
          </a:p>
        </p:txBody>
      </p:sp>
      <p:sp>
        <p:nvSpPr>
          <p:cNvPr id="4101" name="AutoShape 4"/>
          <p:cNvSpPr>
            <a:spLocks noChangeArrowheads="1"/>
          </p:cNvSpPr>
          <p:nvPr/>
        </p:nvSpPr>
        <p:spPr bwMode="auto">
          <a:xfrm>
            <a:off x="900113" y="928688"/>
            <a:ext cx="7343775" cy="1087437"/>
          </a:xfrm>
          <a:prstGeom prst="roundRect">
            <a:avLst>
              <a:gd name="adj" fmla="val 16667"/>
            </a:avLst>
          </a:prstGeom>
          <a:noFill/>
          <a:ln w="381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4102" name="Text Box 5"/>
          <p:cNvSpPr txBox="1">
            <a:spLocks noChangeArrowheads="1"/>
          </p:cNvSpPr>
          <p:nvPr/>
        </p:nvSpPr>
        <p:spPr bwMode="auto">
          <a:xfrm>
            <a:off x="4364038" y="6521450"/>
            <a:ext cx="4175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en-US" altLang="ja-JP" sz="1600"/>
              <a:t>-3-</a:t>
            </a:r>
          </a:p>
        </p:txBody>
      </p:sp>
      <p:sp>
        <p:nvSpPr>
          <p:cNvPr id="4103" name="Rectangle 6"/>
          <p:cNvSpPr>
            <a:spLocks noChangeArrowheads="1"/>
          </p:cNvSpPr>
          <p:nvPr/>
        </p:nvSpPr>
        <p:spPr bwMode="auto">
          <a:xfrm>
            <a:off x="250825" y="668338"/>
            <a:ext cx="8713788" cy="73025"/>
          </a:xfrm>
          <a:prstGeom prst="rect">
            <a:avLst/>
          </a:prstGeom>
          <a:gradFill rotWithShape="0">
            <a:gsLst>
              <a:gs pos="0">
                <a:srgbClr val="FFFFFF"/>
              </a:gs>
              <a:gs pos="100000">
                <a:srgbClr val="FF6600"/>
              </a:gs>
            </a:gsLst>
            <a:lin ang="108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pic>
        <p:nvPicPr>
          <p:cNvPr id="4104" name="Picture 9" descr="C:\Users\shuichi\Desktop\aaaa\JapanesePatentAnalysis\submissions2\出願件数の推移-hist.png"/>
          <p:cNvPicPr>
            <a:picLocks noChangeAspect="1" noChangeArrowheads="1"/>
          </p:cNvPicPr>
          <p:nvPr/>
        </p:nvPicPr>
        <p:blipFill>
          <a:blip r:embed="rId3">
            <a:extLst>
              <a:ext uri="{28A0092B-C50C-407E-A947-70E740481C1C}">
                <a14:useLocalDpi xmlns:a14="http://schemas.microsoft.com/office/drawing/2010/main" val="0"/>
              </a:ext>
            </a:extLst>
          </a:blip>
          <a:srcRect l="10146" t="8794" r="9132"/>
          <a:stretch>
            <a:fillRect/>
          </a:stretch>
        </p:blipFill>
        <p:spPr bwMode="auto">
          <a:xfrm>
            <a:off x="533400" y="2016125"/>
            <a:ext cx="8148638" cy="450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50825" y="230188"/>
            <a:ext cx="511175" cy="511175"/>
          </a:xfrm>
          <a:prstGeom prst="rect">
            <a:avLst/>
          </a:prstGeom>
          <a:solidFill>
            <a:srgbClr val="FF66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5123" name="Text Box 3"/>
          <p:cNvSpPr txBox="1">
            <a:spLocks noChangeArrowheads="1"/>
          </p:cNvSpPr>
          <p:nvPr/>
        </p:nvSpPr>
        <p:spPr bwMode="auto">
          <a:xfrm>
            <a:off x="801688" y="176213"/>
            <a:ext cx="4265612"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2800" b="1">
                <a:solidFill>
                  <a:srgbClr val="FF6600"/>
                </a:solidFill>
                <a:latin typeface="Arial" charset="0"/>
              </a:rPr>
              <a:t>出願件数推移：</a:t>
            </a:r>
            <a:r>
              <a:rPr lang="ja-JP" altLang="ja-JP" sz="2800" b="1">
                <a:solidFill>
                  <a:srgbClr val="FF6600"/>
                </a:solidFill>
              </a:rPr>
              <a:t>技術要素別</a:t>
            </a:r>
          </a:p>
        </p:txBody>
      </p:sp>
      <p:sp>
        <p:nvSpPr>
          <p:cNvPr id="5124" name="AutoShape 4"/>
          <p:cNvSpPr>
            <a:spLocks noChangeArrowheads="1"/>
          </p:cNvSpPr>
          <p:nvPr/>
        </p:nvSpPr>
        <p:spPr bwMode="auto">
          <a:xfrm>
            <a:off x="900113" y="857250"/>
            <a:ext cx="7343775" cy="1071563"/>
          </a:xfrm>
          <a:prstGeom prst="roundRect">
            <a:avLst>
              <a:gd name="adj" fmla="val 16667"/>
            </a:avLst>
          </a:prstGeom>
          <a:noFill/>
          <a:ln w="381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5125" name="Text Box 5"/>
          <p:cNvSpPr txBox="1">
            <a:spLocks noChangeArrowheads="1"/>
          </p:cNvSpPr>
          <p:nvPr/>
        </p:nvSpPr>
        <p:spPr bwMode="auto">
          <a:xfrm>
            <a:off x="4364038" y="6521450"/>
            <a:ext cx="4175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en-US" altLang="ja-JP" sz="1600"/>
              <a:t>-4-</a:t>
            </a:r>
          </a:p>
        </p:txBody>
      </p:sp>
      <p:sp>
        <p:nvSpPr>
          <p:cNvPr id="5126" name="Rectangle 6"/>
          <p:cNvSpPr>
            <a:spLocks noChangeArrowheads="1"/>
          </p:cNvSpPr>
          <p:nvPr/>
        </p:nvSpPr>
        <p:spPr bwMode="auto">
          <a:xfrm>
            <a:off x="250825" y="668338"/>
            <a:ext cx="8713788" cy="73025"/>
          </a:xfrm>
          <a:prstGeom prst="rect">
            <a:avLst/>
          </a:prstGeom>
          <a:gradFill rotWithShape="0">
            <a:gsLst>
              <a:gs pos="0">
                <a:srgbClr val="FFFFFF"/>
              </a:gs>
              <a:gs pos="100000">
                <a:srgbClr val="FF6600"/>
              </a:gs>
            </a:gsLst>
            <a:lin ang="108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pic>
        <p:nvPicPr>
          <p:cNvPr id="5127" name="Picture 7"/>
          <p:cNvPicPr>
            <a:picLocks noChangeAspect="1" noChangeArrowheads="1"/>
          </p:cNvPicPr>
          <p:nvPr/>
        </p:nvPicPr>
        <p:blipFill>
          <a:blip r:embed="rId3">
            <a:extLst>
              <a:ext uri="{28A0092B-C50C-407E-A947-70E740481C1C}">
                <a14:useLocalDpi xmlns:a14="http://schemas.microsoft.com/office/drawing/2010/main" val="0"/>
              </a:ext>
            </a:extLst>
          </a:blip>
          <a:srcRect l="47362" t="92630" r="40797" b="2942"/>
          <a:stretch>
            <a:fillRect/>
          </a:stretch>
        </p:blipFill>
        <p:spPr bwMode="auto">
          <a:xfrm>
            <a:off x="2571750" y="6286500"/>
            <a:ext cx="714375" cy="214313"/>
          </a:xfrm>
          <a:prstGeom prst="rect">
            <a:avLst/>
          </a:prstGeom>
          <a:noFill/>
          <a:ln>
            <a:noFill/>
          </a:ln>
          <a:effectLst/>
          <a:extLst>
            <a:ext uri="{909E8E84-426E-40DD-AFC4-6F175D3DCCD1}">
              <a14:hiddenFill xmlns:a14="http://schemas.microsoft.com/office/drawing/2010/main">
                <a:blipFill dpi="0" rotWithShape="0">
                  <a:blip/>
                  <a:srcRect l="47362" t="92630" r="40797" b="2942"/>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8" name="Picture 8"/>
          <p:cNvPicPr>
            <a:picLocks noChangeAspect="1" noChangeArrowheads="1"/>
          </p:cNvPicPr>
          <p:nvPr/>
        </p:nvPicPr>
        <p:blipFill>
          <a:blip r:embed="rId4">
            <a:extLst>
              <a:ext uri="{28A0092B-C50C-407E-A947-70E740481C1C}">
                <a14:useLocalDpi xmlns:a14="http://schemas.microsoft.com/office/drawing/2010/main" val="0"/>
              </a:ext>
            </a:extLst>
          </a:blip>
          <a:srcRect l="41304" t="91365" r="43596" b="2576"/>
          <a:stretch>
            <a:fillRect/>
          </a:stretch>
        </p:blipFill>
        <p:spPr bwMode="auto">
          <a:xfrm>
            <a:off x="1571625" y="5000625"/>
            <a:ext cx="571500" cy="152400"/>
          </a:xfrm>
          <a:prstGeom prst="rect">
            <a:avLst/>
          </a:prstGeom>
          <a:noFill/>
          <a:ln>
            <a:noFill/>
          </a:ln>
          <a:effectLst/>
          <a:extLst>
            <a:ext uri="{909E8E84-426E-40DD-AFC4-6F175D3DCCD1}">
              <a14:hiddenFill xmlns:a14="http://schemas.microsoft.com/office/drawing/2010/main">
                <a:blipFill dpi="0" rotWithShape="0">
                  <a:blip/>
                  <a:srcRect l="41304" t="91365" r="43596" b="2576"/>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9" name="Text Box 9"/>
          <p:cNvSpPr txBox="1">
            <a:spLocks noChangeArrowheads="1"/>
          </p:cNvSpPr>
          <p:nvPr/>
        </p:nvSpPr>
        <p:spPr bwMode="auto">
          <a:xfrm>
            <a:off x="957263" y="904875"/>
            <a:ext cx="7296150" cy="95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1400" dirty="0"/>
              <a:t>下図</a:t>
            </a:r>
            <a:r>
              <a:rPr lang="ja-JP" altLang="ja-JP" sz="1400" dirty="0" smtClean="0"/>
              <a:t>は</a:t>
            </a:r>
            <a:r>
              <a:rPr lang="ja-JP" altLang="en-US" sz="1400" dirty="0" smtClean="0"/>
              <a:t>、</a:t>
            </a:r>
            <a:r>
              <a:rPr lang="ja-JP" altLang="ja-JP" sz="1400" dirty="0" smtClean="0"/>
              <a:t>各技術</a:t>
            </a:r>
            <a:r>
              <a:rPr lang="ja-JP" altLang="ja-JP" sz="1400" dirty="0"/>
              <a:t>要素に</a:t>
            </a:r>
            <a:r>
              <a:rPr lang="ja-JP" altLang="ja-JP" sz="1400" dirty="0" smtClean="0"/>
              <a:t>関する</a:t>
            </a:r>
            <a:r>
              <a:rPr lang="ja-JP" altLang="en-US" sz="1400" dirty="0"/>
              <a:t>出願件数の</a:t>
            </a:r>
            <a:r>
              <a:rPr lang="ja-JP" altLang="en-US" sz="1400" dirty="0" smtClean="0"/>
              <a:t>推移</a:t>
            </a:r>
            <a:r>
              <a:rPr lang="ja-JP" altLang="en-US" sz="1400" dirty="0"/>
              <a:t>である</a:t>
            </a:r>
            <a:r>
              <a:rPr lang="ja-JP" altLang="en-US" sz="1400" dirty="0" smtClean="0"/>
              <a:t>。</a:t>
            </a:r>
            <a:r>
              <a:rPr lang="en-US" altLang="ja-JP" sz="1400" dirty="0" smtClean="0"/>
              <a:t/>
            </a:r>
            <a:br>
              <a:rPr lang="en-US" altLang="ja-JP" sz="1400" dirty="0" smtClean="0"/>
            </a:br>
            <a:r>
              <a:rPr lang="ja-JP" altLang="en-US" sz="1400" dirty="0" smtClean="0"/>
              <a:t>最も多いのは、「診断機器」に関する特許であり、様々な機械学習を用いた診断方法の特許が見受けられた。一方で、ヘルスケアインフォマティクス分野やエレクトログラフィーの分野の特許はまだ少なく、今後注力すれば市場シェアを獲得できる可能性があると考えられる。</a:t>
            </a:r>
            <a:endParaRPr lang="ja-JP" altLang="ja-JP" sz="1400" dirty="0"/>
          </a:p>
        </p:txBody>
      </p:sp>
      <p:graphicFrame>
        <p:nvGraphicFramePr>
          <p:cNvPr id="11" name="グラフ 10"/>
          <p:cNvGraphicFramePr>
            <a:graphicFrameLocks/>
          </p:cNvGraphicFramePr>
          <p:nvPr/>
        </p:nvGraphicFramePr>
        <p:xfrm>
          <a:off x="835118" y="1928813"/>
          <a:ext cx="7473764" cy="4194362"/>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250825" y="230188"/>
            <a:ext cx="511175" cy="511175"/>
          </a:xfrm>
          <a:prstGeom prst="rect">
            <a:avLst/>
          </a:prstGeom>
          <a:solidFill>
            <a:srgbClr val="FF66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6147" name="Text Box 2"/>
          <p:cNvSpPr txBox="1">
            <a:spLocks noChangeArrowheads="1"/>
          </p:cNvSpPr>
          <p:nvPr/>
        </p:nvSpPr>
        <p:spPr bwMode="auto">
          <a:xfrm>
            <a:off x="817563" y="176213"/>
            <a:ext cx="23114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2800" b="1">
                <a:solidFill>
                  <a:srgbClr val="FF6600"/>
                </a:solidFill>
                <a:latin typeface="Arial" charset="0"/>
              </a:rPr>
              <a:t>主要出願企業</a:t>
            </a:r>
          </a:p>
        </p:txBody>
      </p:sp>
      <p:sp>
        <p:nvSpPr>
          <p:cNvPr id="6148" name="Text Box 3"/>
          <p:cNvSpPr txBox="1">
            <a:spLocks noChangeArrowheads="1"/>
          </p:cNvSpPr>
          <p:nvPr/>
        </p:nvSpPr>
        <p:spPr bwMode="auto">
          <a:xfrm>
            <a:off x="1009650" y="966788"/>
            <a:ext cx="7143750" cy="11717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1400" dirty="0"/>
              <a:t>下図</a:t>
            </a:r>
            <a:r>
              <a:rPr lang="ja-JP" altLang="ja-JP" sz="1400" dirty="0" smtClean="0"/>
              <a:t>に</a:t>
            </a:r>
            <a:r>
              <a:rPr lang="ja-JP" altLang="en-US" sz="1400" dirty="0" smtClean="0"/>
              <a:t>、</a:t>
            </a:r>
            <a:r>
              <a:rPr lang="ja-JP" altLang="ja-JP" sz="1400" dirty="0" smtClean="0"/>
              <a:t>主要</a:t>
            </a:r>
            <a:r>
              <a:rPr lang="ja-JP" altLang="ja-JP" sz="1400" dirty="0"/>
              <a:t>出願</a:t>
            </a:r>
            <a:r>
              <a:rPr lang="ja-JP" altLang="ja-JP" sz="1400" dirty="0" smtClean="0"/>
              <a:t>企業</a:t>
            </a:r>
            <a:r>
              <a:rPr lang="ja-JP" altLang="en-US" sz="1400" dirty="0" smtClean="0"/>
              <a:t>５</a:t>
            </a:r>
            <a:r>
              <a:rPr lang="ja-JP" altLang="ja-JP" sz="1400" dirty="0" smtClean="0"/>
              <a:t>社</a:t>
            </a:r>
            <a:r>
              <a:rPr lang="ja-JP" altLang="ja-JP" sz="1400" dirty="0"/>
              <a:t>の出願件数を</a:t>
            </a:r>
            <a:r>
              <a:rPr lang="ja-JP" altLang="ja-JP" sz="1400" dirty="0" smtClean="0"/>
              <a:t>示す</a:t>
            </a:r>
            <a:r>
              <a:rPr lang="ja-JP" altLang="en-US" sz="1400" dirty="0" smtClean="0"/>
              <a:t>。</a:t>
            </a:r>
            <a:endParaRPr lang="en-US" altLang="ja-JP" sz="1400" dirty="0" smtClean="0"/>
          </a:p>
          <a:p>
            <a:pPr eaLnBrk="1" hangingPunct="1">
              <a:spcBef>
                <a:spcPct val="0"/>
              </a:spcBef>
              <a:buClrTx/>
              <a:buFontTx/>
              <a:buNone/>
            </a:pPr>
            <a:r>
              <a:rPr lang="ja-JP" altLang="en-US" sz="1400" dirty="0" smtClean="0"/>
              <a:t>まだ、「機械学習を用いた医療診断」に関する技術は未成熟なことから、特許数が少ないが、現状、外資系の企業が多い事が挙げられる。これらの企業は海外に拠点を持っており、国際出願により、日本にも出願したと考えられる。</a:t>
            </a:r>
            <a:endParaRPr lang="en-US" altLang="ja-JP" sz="1400" dirty="0" smtClean="0"/>
          </a:p>
          <a:p>
            <a:pPr eaLnBrk="1" hangingPunct="1">
              <a:spcBef>
                <a:spcPct val="0"/>
              </a:spcBef>
              <a:buClrTx/>
              <a:buFontTx/>
              <a:buNone/>
            </a:pPr>
            <a:endParaRPr lang="ja-JP" altLang="ja-JP" sz="1400" dirty="0"/>
          </a:p>
        </p:txBody>
      </p:sp>
      <p:sp>
        <p:nvSpPr>
          <p:cNvPr id="6149" name="AutoShape 4"/>
          <p:cNvSpPr>
            <a:spLocks noChangeArrowheads="1"/>
          </p:cNvSpPr>
          <p:nvPr/>
        </p:nvSpPr>
        <p:spPr bwMode="auto">
          <a:xfrm>
            <a:off x="900113" y="928688"/>
            <a:ext cx="7343775" cy="1000125"/>
          </a:xfrm>
          <a:prstGeom prst="roundRect">
            <a:avLst>
              <a:gd name="adj" fmla="val 16667"/>
            </a:avLst>
          </a:prstGeom>
          <a:noFill/>
          <a:ln w="381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6150" name="Text Box 5"/>
          <p:cNvSpPr txBox="1">
            <a:spLocks noChangeArrowheads="1"/>
          </p:cNvSpPr>
          <p:nvPr/>
        </p:nvSpPr>
        <p:spPr bwMode="auto">
          <a:xfrm>
            <a:off x="4364038" y="6521450"/>
            <a:ext cx="4175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en-US" altLang="ja-JP" sz="1600"/>
              <a:t>-5-</a:t>
            </a:r>
          </a:p>
        </p:txBody>
      </p:sp>
      <p:sp>
        <p:nvSpPr>
          <p:cNvPr id="6151" name="Rectangle 6"/>
          <p:cNvSpPr>
            <a:spLocks noChangeArrowheads="1"/>
          </p:cNvSpPr>
          <p:nvPr/>
        </p:nvSpPr>
        <p:spPr bwMode="auto">
          <a:xfrm>
            <a:off x="250825" y="668338"/>
            <a:ext cx="8713788" cy="73025"/>
          </a:xfrm>
          <a:prstGeom prst="rect">
            <a:avLst/>
          </a:prstGeom>
          <a:gradFill rotWithShape="0">
            <a:gsLst>
              <a:gs pos="0">
                <a:srgbClr val="FFFFFF"/>
              </a:gs>
              <a:gs pos="100000">
                <a:srgbClr val="FF6600"/>
              </a:gs>
            </a:gsLst>
            <a:lin ang="108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6152" name="AutoShape 11" descr="data:image/png;base64,iVBORw0KGgoAAAANSUhEUgAAAlgAAAFzCAYAAADi5Xe0AAAgAElEQVR4Xu2d/48VaVb/n8HosKI2I8nArLHB6MAkLqDhy/iDjDORZTPamEy6WQ0NMTad/aU32d/d/Qv8nV9WaKMNjLHBiYH4A8NGhd24ASYjEDcDu6vA6oZeo2n8sguzUT459+PTVhdVt6ruPe/b97n1uslkoG/VOed5nVNdb87z1FMvPHv27FngAwEIQAACEIAABCDgRuAFBJYbSwxBAAIQgAAEIACBDgEEFoUAAQhAAAIQgAAEnAkgsJyBYg4CEIAABCAAAQggsKgBCEAAAhCAAAQg4EwAgeUMFHMQgAAEIAABCEAAgUUNQAACEIAABCAAAWcCCCxnoJiDAAQgAAEIQAACCCxqAAIQgAAEIAABCDgTQGA5A8UcBCAAAQhAAAIQQGBRAxCAAAQgAAEIQMCZAALLGSjmIAABCEAAAhCAAAKLGoAABCAAAQhAAALOBBBYzkAxBwEIQAACEIAABBBY1AAEIAABCEAAAhBwJoDAcgaKOQhAAAIQgAAEIIDAogYgAAEIQAACEICAMwEEljNQzEEAAhCAAAQgAIGBCayzZ892aE9PT0O9BwKPHz8OJ0+eDMvLy2Hbtm1hZmYmrF+/vgdLnAIBCEAAAhCAgJrAQASWiYMLFy6Ejz76qJE4uHLlSrh8+XLfDA4dOhQOHjxYacf8Xb9+PczNzYWxsbHK47Oip+xg8719+/Zw6tSp8OTJk8LDdu/eXSk8TaA+ePAgHD58OCwuLoYdO3ZUnhOd2bkWaxRld+7c6diYnZ0N4+Pjwf5+8eLFlXHHce3fv78Wt0pQHAABCEAAAhBoGYGBCKzINAqmfjswecEQBYGJj507d3ZNYTfxUCaw4jlbt25dJWqK/JqImp+f74iqIlGXFzd16s3Ge/fu3RVB9PDhw45gqyuy4vFHjhzp8KkSWE2FZp0xcAwEIAABCECgTQQGKrAMrN28b9++HY4dOxZefvnlnlgPs8Ay0XX69OkwNTXV6Q7lPzb+e/fu1Z7iy4uraK+pyMpO0XYTWC+++GJXgdhTwjgJAhCAAAQg0DICrgIrdm/u37/fM8Z8d8vEwMLCQs/2jh8/vqqrpepgWYBFcdr03+TkZEe0FHHZuHFj4ZRkjNPsZqcss+Ly6dOnnXVZ+WPyHcOe4f3viXWnWPv1w/kQgAAEIACBUSHgKrCqoFj35urVqytTXVXH2/f59UH2szodrPy0WPSlFFjZdUwxTvt/FFi2riu7yL9obHHMJtaK1mblxx793Lp1K+TFZJ5v1fRkL/mpk0OOgQAEIAABCLSNAAIrk/F+1mCZmX4FVuwAPnr0qFSEFgks8x0F5ZYtW0qnH6P9vNCz81nY3rZLn/FCAAIQgICSQGsFlm130PST7yhlF7mbrX6mCM2WLVyPC9HLYisTWPH4fBfKjrfuVq+ffh9I6NUv50EAAhCAAARSJpCEwPJcg9UtWU2fnssLrH47WNnYyqY4qwRWk2KsmjJsYotjIQABCEAAAhD4PwJDL7CKktVUCNVNeFO7ayWwyjpStvFo3NuqzpgRWHUocQwEIAABCECgOQF3gdXP5qBlT9Rlh9XPWqGqc7sJrLh+yWKJG3Zal+nMmTOdLSfMdj9ThPmNTb06WNFO2San3UqmqWBrXn6cAQEIQAACEBhNAu4Cqxumpk+p9bt+KMYS104pBVbc86pIGJUtLi97itDi9hJY3fJBB2s0L2pGBQEIQAACa09gqAVWHk+Z6IjHRSFjC9iLXnfjLbCyAsliszVY8VU2v/Vbv9V57Y7t6P6rv/qrnX2w6m7TgMBa+wuDCCAAAQhAAAL9EEhGYHXbYiACiNOTZftBKQTWtWvXOlOG9q5F+xw4cGDlacClpaVg//Wy0ahHB8u7A9hPoXEuBCAAAQhAoE0EkhFYZWuJ4i7jUUx022zTW2CZoDMBNTEx0dlR3bpX1qWK2y3Yn8+fPx9OnDhR6+XR2cLzEFhlhZzdHd/WWdl/JmCbLJBv00XCWCEAAQhAAAJNCSQjsIoGFgVT3NOqalG2p8CyeOJLne3P8f2C3/ve91YE1quvvto5xrpa9pJlE4GbN2/uvATaxJl9il4IbT9XCKxo0+ybmDIei4uLnT/bx4ShMSyaXm1aWBwPAQhAAAIQaDOB5ARW/t2EWVGVnRIr2iAzL8h6SXy0a+8BjC91tmnCKJyKhFH2vYK2kagJr29+85sdcWNPTsanEhUdrOyY8wK0aJF7tlNY9eqdXvhxDgQgAAEIQKANBFwFVj9bNGRhZ18unF9HVPR+vqJEFU0ZVnWwuiU8v02DdapsvEePHu10fewTfWa3m4iCsEys2DkPHjzodI1M3PSzqWqM33zF7pm9YLrsZc1VTxHG8bCbext+FTBGCEAAAhDwJOAqsDwDwxYEIAABCEAAAhBIlQACK9XMETcEIAABCEAAAkNLAIE1tKkhMAhAAAIQgAAEUiWAwEo1c8QNAQhAAAIQgMDQEkBgDW1qCAwCEIAABCAAgVQJILBSzRxxQwACEIAABCAwtAQQWEObGgKDAAQgAAEIQCBVAgisVDNH3BCAAAQgAAEIDC0BBNbQpobAIAABCEAAAhBIlQACK9XMETcEIAABCEAAAkNLAIE1tKkhMAhAAAIQgAAEUiWAwEo1c8QNAQhAAAIQgMDQEkBgDW1qCAwCEIAABCAAgVQJILBSzRxxQwACEIAABCAwtAQQWEObmuEJ7Mtf/nL43Oc+NzwBjVgk3/3ud8MnP/nJERvVcA0Hxvp8wBjGegJ6D551jMDS5yt5D3v37g03b95MfhzDOoAPPvgg7NmzZ1jDG4m4YKxPI4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Yb6ePHkS5ufnw4EDB8LOnTuFnuqZfvz4cTh9+nSYmpoK4+Pj9U4KISCwaqPq6UDPC7qnAFpwEoz1SYYxjPUE9B486xiBVZEvEyUnT54M+/fvDwcPHmyU3Tt37oSLFy+Gubm5MDY2Vnru2bNnw65du+QiDIHVKH0DO9jzgh5Y0Ik5grE+YTCGsZ6A3oNnHQ+dwLpy5Uq4fPlyV4q7d+8O09PTPZE20bOwsND13I0bNz4nikwE3bp1Kxw/fryWEIrdq/v37xf6OnTo0IpgUwqsOjzXr18fZmdnS7tab33xW2Hdhld64s1JEIAABCAAgWEnML5pXfjSOy+G5e98GPbs2eMS7tAJrKpRmUC6fft2zwKryn6376No2r59e2U3y+JcXFwsFC55QdWrwHr48GG4ceNGmJycXAn7woULYd++fYViyTpY5svEaeyo2ZjOnTvXGU/ZtCECq5+q4VwIQAACEEiBgImsz+/9BgKr1w6WIsl50WfC59SpU+HIkSPPdbuKpumaCCw7/9KlSyuiKiuOTCyZwJqYmCickrS4rKN19OjRYF0r+yCwFBWBTQhAAAIQSJHAH3zmIwRWFFgeU2D9FEFeMFWt2SrqwFUJrLwwsjFv3ry5I97M3tLSUqcDlRVfUUBlx2bn2bFZcYrA6if7nAsBCEAAAqNEAIG1RlOE+SLKTxlWPTUYxdfhw4dXdba6CSwTV2fOnAnHjh1bmcLLCq6nT5+uTPvZdKF9ihbjl8VWNG2YHydThKP064OxQAACEIBAGQEE1hAIrKpOVVHyTEjZJz+9WSawytZxFXWdqoSS2bp27VqYmZlZmR60WKq6XnYMAotfRhCAAAQg0AYCCKw1FljxScTsk4DdCi+KMXs6MS9w7Ly8wIrdpuXl5cotHqJIsq0k8p2xGFNZ58y+r/PQAAKrDb9WGCMEIAABCIy0wKqzpqrXbRri4nMTMFWfbdu2rRJD2W0XirZxKLIXhY0JpW5iLCuwmmwHkY2pbPuIqk6b+bP1XN32+EJgVVUL30MAAhCAwCgQGGmBNWwJyoqyuh2rOsInO84oquxndffZiud0i6lo3VV+f668kCzij8AatqokHghAAAIQUBBAYCmoCm1GkbZly5bCKUKhaxfTCCwXjBiBAAQgAIEhJ4DAGvIE5cO7efNmePXVVzvrnWwzzybvARyGoSKwhiELxAABCEAAAmoCIyew6qyNqrvuqQy+re2yT9Fao6p9qLolNLvOqirxcTrOtlawRem2Nqvo0+9YszbrxFc19YnAqsos30MAAhCAwCgQGDmBVZWUqi0IsuebWDt//nw4ceLEqt3MVQKrTuynT58OU1NTtTpX3eI0X3UeAqh6t2A25jriEoFVlWW+hwAEIACBUSDQOoFV9IqXokQWbcoZj+tVYDV9318+ribisOg1OlUFW5dNkZ26sSGwqrLA9xCAAAQgMAoEWiew6uzV1E1cxc6P/b/OFGE/7/vLF1id2OuIwLLCrSuwTGBev3591b5aRa/OKfKDwBqFXxuMAQIQgAAEqgi0TmBVTWPZ93fv3g2zs7Ol03BNO1i9vu8vn7w6+0zZOWU7rVcVQ12BZXbieiz7s20Hsbi4WGvqEoFVlQW+hwAEIACBUSDQKoFVtqYqu5+TbTxq64727dvXWGCVvaOvl/f95YurLPai406dOhV62cahicCKfqt2ls/Hh8AahV8bjAECEIAABKoItEZglb3iJb6qJrsp54ULF7oKrG5TbEWL4nt531/WR9UO6vHYrAizP1+8eLHW63Gy51u37ejRo6veMVg23uwLqm0H94WFhcrNTRFYVZck30MAAhCAwCgQaIXAavq+v14EVlZsdHtVTHZ6rex9f9nCqht70bqoshc8dxOIdQVWUVxlHbysPwTWKPzaYAwQgAAEIFBFYKQFVtyGoMlWAwasicDKTi9W7QHV5LU3UcBUxR67W1u3bg3T09PP5btMZEX7VQVi32f30orn9bq/FgKrDnGOgQAEIACB1AmMnMDKipg678YrSmAdgZXdQ6pKWJmPOu/7yx5XR8CY2KkzDdjrovcsm8jVNjSdm5tbtS9Yk4sAgdWEFsdCAAIQgECqBEZOYKWaiGGLO24vsWPHjs4u8VXTnnXjR2DVJcVxEIAABCCQMgEEVsrZc449/xShdemsk2bbVkxMTPTctcqGicByThrmIAABCEBgKAkgsIYyLWsTVC/bNDSNFIHVlBjHQwACEIBAigQQWClmzSlm73cR1gkLgVWHEsdAAAIQgEDqBBBYqWewj/irXgad378r+wBBkds6C/MRWH0kjFMhAAEIQCAZAgisZFLlH2hTgZWPwJ5OXFpaarQAHoHln0csQgACEIDA8BFAYA1fTgYWUZXAsicJbXsJ219rbGzsubgQWANLFY4gAAEIQCAxAgisxBI2yHBNQN2+fbtwA1OLA4E1yGzgCwIQgAAEUiKAwEopWwOMtc5rbxBYA0wIriAAAQhAICkCCKyk0jWYYKO4smnBotfvxCgQWIPJB14gAAEIQCA9Agis9HImizi+19B2bi96/U+dbR12797dVZSxyF2WPgxDAAIQgMAQEUBgDVEy1iqU+J7EqhdLe8SHwPKgiA0IQAACEBhmAuOb1oXP7/1G2LNnj0uYLzx79uyZiyWMjCwBBNbIppaBQQACEIBACMHE1ZfeeTEsf+dDBBYVMTgCe/fuDTdv3hycw5Z5+uCDD9wu6Jahqz1cGNdG1fOBMO4ZXe0TYVwbVc8HejKmg9VzGtpzIgJLm2v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289cVvhXUbXkl+HAwAAhCAAAQgUERgfNO68KV3XgzL3/kw7NmzxwUSAssF42gbQWCNdn4ZHQQgAAEIhGAi6/N7v4HAohgGRwCBNTjWeIIABCAAgbUj8Aef+QiBtXb40/f8+PHjcPbs2XDgwIHw/vvvhxMnToSxsbHSgSGw0s85I4AABCAAgWoCCKwSRiYcTp8+HaampsL4+Hg1ySE7Igqf6enproLnypUrYfPmzWHnzp3hzp07YWlpqfP327dvBzu36pP1Y38+f/58V5GFwKoiyvcQgAAEIDAKBBBYfQosEyULCwurrGzcuDHMzc11FTZFbq0TtGvXro7YKftkBVG3ArS46oikrL3o3+zmz3348GE4depUePLkSWXdb9u2LczMzIT169c/dywCqxIfB0AAAhCAwAgQSEpgmRi4fPlyV+y7d+9e6bwUiZ/8yVkxVMe+iYbZ2dmuXa2sGKkrtky4zM/Pd6basgLLukKXLl0Kk5OTHcFSR2DZOSdPngzLy8uFrI4fP94Rf1nB9Prrr4e7d+8WnmPHl4m+up2yGAgCawR+azAECEAAAhCoJJCUwKoaTd2uTZUd+75IOJgIOnfuXDh48KD7tGGZUOlFYJkIu3fv3nNdpKL4Y9fKpgbtY2NrwtFsXrhwIUxMTNTq2CGw6lQfx0AAAhCAQOoEEFglGbQulAmVo0ePrkx1FQmUoqmzQ4cOdYRKk0+ZqGkqsMzO4uJiYZctL+Jip8vizE5plsViYuzWrVurhvXaa6+tCLM6a9UQWE2qgmMhAAEIQCBVAgisksyZuLKuTnahd90OVhQi/U4Pxk5a3SnCOCX62c9+Nly/fj08evRoldDKCycbowmmHTt2dDp2NkVYtMYqO+1qMdl5sdtl/6+zdixiRmCl+quCuCEAAQhAoAkBBFYBrW7roUxMVD2Z1yQBUbAUTenZd/lOWtEaLIvpF37hF8LXvva1VU89xnHcv38/2MJz+3t8KjJ2xmwt1tatW1fWWMVz8uIsO6a8wMr/vdv4EVhNq4PjIQABCEAgRQIIrIKsWafn2rVrz61hyk/XeSS825Se2S/qOsVtFeL3RbFmY4uiafv27StTl1GoxW0ZbBF7PM5E19OnT1e6VPmpv7ygyopAOy/bccszQmB5VA02IAABCEBg2AkgsHIZiuuSDh8+/NyTc3mxk39KMT+VVpV8EypXr14tfSqxaEoyv2/VxYsXu24JEcezf//+wnVh0Z6JKHvy0MZtH9umwRaux59lnyLMPm0Zn6q8ceNG2LdvX+dc+7M99Vj0QWBVVQXfQwACEIDAKBBISmDV2UYhipxe9m2y7osJijIxYlNx1j0qW8CeXwReth9UHEe3/aKsuIr8RUFkAujBgwel4iqO3+x021bC7NlaMbMXn47MCsm44erbb78d3nvvvc42DkVxxy6WbTNhthBYo/DrgTFAAAIQgECvBJISWL0Oss55ReuusmuYzEaVIMr7yXeooujZsmVL6Uac0UbZuqYozsqeVIwxmxCqs9lp0ZquJts0ZMccO3rdnqKkg1WnGjkGAhCAAARSJ4DASj2DicWPwEosYYQLAQhAAAI9EUBg9YRtNE+KU5zddm6P7yvMTpMW7RlWRgiBNZq1w6ggAAEIQGA1AQQWFdEhENd72UL1opdcF71+JwoxBBZFBAEIQAACEEBgUQMZAkVbOHR7ktJOzW9XgcCipCAAAQhAAAIILGrgfwnERfdHjhwpfJmzdbVMTM3MzKy8Lih2u3bt2tV5WjD/6hz7vtt2FUwRUn4QgAAEINAGAkwRtiHLBWOML4S2XelNSNlu7/mPPQ1o21Jk321Y9AohOlgtLSKGDQEIQAACpQQQWBRHbQLZfciyWzEgsGoj5EAIQAACEGgJAQRWSxKdH2Z+j69uGGInK75Wx/5vU4e2IN52gEdgtbSIGDYEIAABCNDBoga6E6japT6ezTYNVBIEIAABCECgmgAdrGpGI39EvgNVtKs9Amvky4ABQgACEICAIwEEliPMFE0VvVDaxhHXW+U3HaWDlWKWiRkCEIAABAZNAIE1aOJD5C//cupsaLbVwsTExHObjkaBZcdevny5cDTr168vfcE02zQMUQEQCgQgAAEIyAggsGRoMVxEAIFFXUAAAhCAQBsIILDakOUhGiMCa4iSQSgQgAAEICAjgMCSocUwHSxqAAIQgAAE2koAgdXWzK/RuOlgrRF43EIAAhCAwEAJILAGihtnCCxqAAIQgAAE2kAAgdWGLA/RGBFYQ5QMQoEABCAAAQmB8U3rwuf3fiPs2bPHxf4Lz549e+ZiCSMjSwCBNbKpZWAQgAAEIBBCMHH1pXdeDMvf+RCBRUUMjsDevXvDzZs3B+ewZZ4++OADtwu6ZehqDxfGtVH1fCCMe0ZX+0QY10bV84GejOlg9ZyG9pyIwNLm2v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2998Vth3YZXkh8HA4AABCCQKoHxTevC5I5vh4k3P5XqEJKIG4GVRJpGJ0gE1ujkkpFAAALpEnh5w8fh3S+8lO4AEogcgZVAkkYpRATWKGWTsUAAAikT+Mrvb0g5/KGPPWmB9fDhw3Djxo0wOTk59KBTCfDx48fh7Nmz4cCBA+H9998PJ06cCGNjY27hI7DcUGIIAhCAQF8EEFh94as8ORmBZTf+kydPhuXl5cpBHTp0KBw8ePC54+7cuRNu374dpqenK214HGAxnz59OkxNTYXx8XEPk5U2rly5EjZv3hx27twZbLxLS0udv9cddxRYxsj+fP78+VKRZULs1q1b4fjx4x1/dT4IrDqUOAYCEICAngACS8s4KYF16dKlTrdq/fr1pVSiqOhFYFlH7NSpU+HJkyel9jdu3Bjm5uYquzpmY35+Pmzfvr1Q7EUHWUHULdXRnnWWuomZrD0TQLt27eqYzQusOmON8Wzbti3MzMys4m62Tbjt27evkYhEYGkvaKxDAAIQqEsAgVWXVG/HJSew9u/fHxYWFgpFkAkB+966XL0IrCqE2e5Ot2mz2G3bunXrc90y+y4rFOsKLBNE3bpJecH0+uuvh7t37xZ2/Lp1nKrGWCQc43gPHz5c2clCYFVVGd9DAAIQGAwBBJaWczICywNDv1OEJmJMEB09erS0ixaFzhtvvFEo8noVWObXpvuqpjdj18qOtY8JzSbjNgF14cKFMDEx8VyXLo7tyJEjhULKfNv48t2ubO4QWB6VjA0IQAAC/RNAYPXPsJuF5ASWCVZCGyYAACAASURBVI3Lly8XjsmmDmdnZzvrnZqs2dq9e3elcDGH3YRK1l/RlFoMuBeBVXd6MMZgvrLTmGVxxzVUWZivvfbaijDLrhsz7vfu3etwsvPu37//XA5s7ZtNGy4uLq7kIX8QAkt7QWMdAhCAQF0CCKy6pHo7LkmBFRdx54dsnRdbE1S2oLxJJ6cIZ+wOZddAmU2bsrSPTb3Z1GG3LlcvAivfOSsbh/m1Rec7duzoCEybIixaT5YXlHZe7HbZ/4vG2Vt5PX8WAsuLJHYgAAEI9EcAgdUfv6qzkxJY3bpXcaDdFqH3I7Dya6BiV8nWe2W7RVXTiPnvi9Zg5QVOXgBFEWRCM641i8LNBJ6t/YoiMMb56NGj0q5S3n6Rv2inqHOVL7KypzjtOARW1SXJ9xCAAAQGQwCBpeWcnMDKdq/y+2B1Wz9kGHsVWE0WcVcJrHwMeYFl31+7dm1lHVPZonMb67lz5zoCyzp20U7clsEEVhRFJrqePn260qXKd/jygio7Bjuv6OnN+BRh0cME3UoWgaW9oLEOAQhAoC4BBFZdUr0dl5zAKlt/pepgxSnAbl2ZLPpuAisviuy8/L5VFy9erLV+ys4t2mg12jMRZfuG2ZN99rFtGmzhevxZdpoz2xmM69hsA1ebbrVPfjPX/BjrrhGjg9XbRcpZEIAABBQEEFgKqv9nMzmB1aSDVbSIO48zuzA++10UHWXfl6Wlm8Aq6vpEQWQC6MGDB6vEVV6Qle1dld12wezZNKnZi92tbNcsbn769ttvh/fee6+zjUPRovw4Dtt3y2zF3fKLRGIUiiZ+qzYdpYOlvaCxDgEIQKAuAQRWXVK9HZecwOqng1WFKLvOqNuTgN3slAmsonVNWWGS75AViamimPJTikVrunqdGs1377oJVls4bx2yqp3rEVhVVcj3EIAABAZDAIGl5ZyUwNKiwPogCCCwBkEZHxCAAASqCSCwqhn1cwQCqx96LTy36FVEVQv7s5gQWC0sGoYMAQgMJQEEljYtCCwt35GxXrRxa1xvhcAamTQzEAhAoEUEEFjaZCOwtHxH0np+s1QE1kimmUFBAAIjTgCBpU0wAkvLdyStx41Q7elC2zk+/+n26iGmCEeyJBgUBCCQIAEEljZpCCwt35GzXvTSaTpYI5dmBgQBCLSAAAJLm2QElpbvSFnPbkia3VYCgTVSaWYwEIBASwggsLSJRmBp+Y6M9fj0oG30aq/jsXVY8cXaCKyRSTMDgQAEWkQAgaVNNgJLy3fkrLNNw8illAFBAAItJYDA0iYegaXlO3LWEVgjl1IGBAEItJQAAkubeASWlu/IWUdgjVxKGRAEINBSAggsbeIRWFq+I2c9CiwbWNl7Ibu9IJttGkauJBgQBCCQKAEEljZxCCwtX6znCCCwKAkIQAACw0EAgaXNAwJLyxfrCCxqAAIQgMBQEkBgadOCwNLyxToCixqAAAQgMJQEEFjatCCwtHyxjsCiBiAAAQgMJQEEljYtCCwtX6wjsKgBCEAAAkNJAIGlTQsCS8sX6wgsagACEIDA0BF4ecPH4d0vvDR0cY1SQAisUcpmAmPhKcIEkkSIEIDASBMY37QuTO74dph481MjPc61HhwCa60z0DL/e/fuDTdv3mzZqAc3XM8LenBRp+UJxvp8wRjGegJ6D551/MKzZ8+e6UPGQ8oEEFja7Hle0NpI07UOY33uYAxjPQG9B886RmDp85W8BwSWNoW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Vo183blzJywsLISNGzeGubm5MDY2VuOs/g95/PhxOHv2bJienl7xaT87efJk2L9/fzh48GClk3j88vJy4bF1xoTAqsTc1wGeF3RfgYzwyTDWJxfGMNYT0HvwrGMEVoN8ZcXK8ePHw86dOxuc3fzQhw8fhhs3boTJycnnTjbhdevWrdBPHFeuXOnYrRJqCKzmuWtyhucF3cRvm46FsT7bMIaxnoDeg2cdI7D0+ar0YELq/Pnz4cSJE6u6Yyaidu3aVSrknjx5Eubn58P27dsrRVI+CBOLp0+fDlNTU2F8fLxrjAisyhT2dYDnBd1XICN8Moz1yYUxjPUE9B486xiBVZGv2Cnatm1bmJmZCevXr5dkOHbHtm7d2pkStL9funSp071q6tOmNG/fvt2xU/ap272y8xFYkpSvGPW8oLWRpmsdxvrcwRjGegJ6D551jMCqmS/rMp06dapz9Ozs7Kqujwmaa9eudQTYV7/61XD58uWuVk0w5W3EE+J6L/t7L9N/dTpT2XjriDcEVs0i6fEwzwu6xxBG/jQY61MMYxjrCeg9eNYxAqvPfNURNE1dWHfJRFrTrlmdKcMoFLds2VK7I4fAaprBZsd7XtDNPLfnaBjrcw1jGOsJ6D141jECq498RbFy5MgRtwXv+W7Y1atXS7td2dDrPF2YXetlf7548WKtpyIRWH0USY1TPS/oGu5aeQiM9WmHMYz1BPQePOsYgdVDvmKn6NGjR7XET10X1rm6d+/eqs5S2QL4rM04rXjo0KHSxe5m+/r166sElZ23uLhYOYa3vvitsG7DK3WHwXEQgEDLCIxvWhcmd3w7TLz5qZaNfLDD9bz5DzbydLx5MkZgNch7nLqzU7qJmQYmO4fW6T7lbUaRd//+/a77c+UXz+ft1BFZCKymGeV4CLSPwMsbPg7vfuGl9g18gCP2vPkPMOykXHkyRmBVpD6791XTNVFVVRVFkm0CWncD0zgtaedWiTwTT3WmAasWvSOwqjLJ9xCAgBH4yu9vAISQgOfNXxhm0qY9GSOwki6FwQSPwBoMZ7xAIHUCCCxtBj1v/tpI07XuyRiBNcA6sK7ThQsXOpuH2lqroh3am4SjeIKxyD8Cq0lWOBYC7SWAwNLm3vPmr400XeuejBFYfdRB0bsCs+u0ikzv3r07bN68ubPuat++fZW7qHcLr1eBZTFaDHVf9YPA6qNIOBUCLSKAwNIm2/Pmr400XeuejBFYfdRBt3cF9mF25dSiJwirBJydnN/INL8rPALLIzvYgAAE8gQQWNqa8Lz5ayNN17onYwRWjTro9V2BNUyXHmI+z5w5E44dO1ba5SrqoNk05Llz5zrbNcR3DCKw+skE50IAAnUJILDqkurtOM+bf28RjP5ZnowRWDXrpc67ArNP+FWZtanCsncF1hFXZt+Os27U0aNHV95XiMCqIs/3EICAigACS0X2/9v1vPlrI03XuidjBFbDOmj6rsCiLlM3l/Zy6bt371Zu/mk2TFwtLS2tEmoIrIYJ5XAIQMCNAALLDWWhIc+bvzbSdK17MkZg9VAHTd4VWEdgZTcNtc6WraGqWgAfzzlw4MCqxepF/vKdrqI1WCbs7OnGooXvLHLvoUg4BQItJIDA0ibd8+avjTRd656MEVgN66DpuwKrNvGMHbHjx4+viBvbyqFKYJXZza+3suHZsbdv317pdOUFVlWMCKyGRcLhEGgpAQSWNvGeN39tpOla92SMwGpQB03fFRjXbR0+fLj2lggWTpXA6mY3L6aKpgyzAqvObu8IrAZFwqEQaDEBBJY2+Z43f22k6Vr3ZIzAqlEHvbwrME4jVr3Opsh9N4FVFYtN9dkeV/YUoX3yf7efRYFlXa0HDx5UvqYHgVWjSDgEAhDgVTniGvC8+YtDTda8J2MEVpcy6OVdgfEcMzszM7PydF+TaisTWEXrrrLrt8xH9n2JJqTsE8VWjKGp+ENgNckex0KgvQToYGlz73nz10aarnVPxgisdOvAJXITc9u3b+9s+fCbv/mbhTYRWC6oMQKBkSeAwNKm2PPmr400XeuejBFY6daBS+RxN3qbVrSNSePmpFnjCCwX1BiBwMgTQGBpU+x589dGmq51T8ZDJ7DKprViuoqmybqd0237AVUJxCcDN27cWLm+qWkMVWuw8vaqNj/ttuFptIXAapoljodAOwkgsLR597z5ayNN17on46ETWEVPvWVTVfZUnB2TX2tkP1sLgRXjjWJoeXk5ZLdh8Cg9G9etW7f6sluXDQLLI2PYgMDoE0BgaXPsefPXRpqudU/GQyewLC35rQayqSraSLNpByu7G3vWdp1ujqJsolgqsp1dtJ7/PnbzbA1VkbjsFmvRa3bKjkdgKbKOTQiMHgEEljannjd/baTpWvdkPJQCq1sXq0h8NRVYRak3u/bamaZCJW8riqVuwqhu6RVtGlrn3G4C1c4v2wUegVWHLsdAAAJlBBBY2trwvPlrI03XuifjoRRYlpqy9+zNz8+H/OthlAIrbmnQrVzs1Tazs7OrFojHtU92Xv67qp3To69eBJadc/r06TA1NVW4YL2Mbbfx0cFK95cFkUNgkAQQWFranjd/baTpWvdkPLQCq6zLdO3atef2lyoTWE06NUXv51OUSJEA6nWKMB9fnSnDpntgmQ8ElqISsAmB0SOAwNLm1PPmr400XeuejJMRWLEjdOTIkdqvnbFzzp8/H06cOBHGxsa6Zrzq9TQe5dJ0DE06WHWeLsy+6sfGa5/p6enKoSGwKhFxAAQgEAI7uYurwPPmLw41WfOejJMQWEUvRK7KXp1uTrRhx5rgmJiYqBRiVX6Lvo+xPHr06Lnpwm726gqsyKfba3msS5YXVPYz81G14zwCq5escw4E2keADpY25543f22k6Vr3ZDzUAitOZzXZTyr76pgiwdFtOi6WhMcCdbOVXb9VJn7yr7rJl2VZLNnzuvGJXbM33nijdBuLKpGFwEr3lwWRQ2CQBBBYWtqeN39tpOla92Q8lAIrdmSaCJ06YmYQKc/ufdUk/rqxZTcOrXqRdHZK0Bbil32KXgidPRaBVTc7HAeBdhNAYGnz73nz10aarnVPxkMpsNJNzWhGjsAazbwyKgh4E0BgeRNdbc/z5q+NNF3rnowRWInVQd0tHjyHhcDypIktCIwuAQSWNreeN39tpOla92TcSoGVncYrKoMma74GWUY2PXjmzJlw7NixlT2uTHAtLi42WjzfNGYEVlNiHA+BdhJAYGnz7nnz10aarnVPxgMRWFWCpt/39PW6GWhRCRTtqeVpv9ey6/YkZeRrtufm5tyfhERg9Zo1zoNAuwggsLT59rz5ayNN17on44EIrG6oFftPNXnPXja2Orug2/G92u+15EzgXb16tbJLVdTh6tVn9jwElgdFbEBg9AkgsLQ59rz5ayNN17on4zUVWKr9p3oVQN1euZMtl17tNy257Eupq54Y7GbbnhLctWtX7Q1a87YQWE0zx/EQaB+Blzd8HN79wkvtG/gAR+x58x9g2Em58mS8pgKrbCPNfqfkehFATRaPV9nvN/64V1dcC3bjxo1OgfbyIuom4yq7ChBYSf1+IFgIDJzA+KZ1YXLHt8PEm58auO82OfS8+beJW5OxejJeU4FVJVSaQOmnwxT3ltqyZUvlrubmRxn3qVOnwo4dO1a9wqZuZy3Py2vKcO/eveHmzZu9poPzKgh4XtDALiYAY31lwBjGegJ6D551vKYCy7ort2/frvU+vCZYmwig7PsK7c8XL16sXCjexH6TuMuO7UVgeT5diMDyyGK5Dc8LWhtputZhrM8djGGsJ6D34FnHay6wlpaWepr66oa5rgAy4XL9+vVVgqqOMKlr36sUmgosm2K8e/fuc4vi/+d//id8//vfD5/4xCfCD3/4w/Ds2bPw4osvhh/84Aedn61bt64wZASWVybprmhJImLXiq/59bwxreU4htk3jPXZ8WQsF1h11iNFZPY6l9nZ2ZU9nuqgzC4Erzo+rmmy406ePBm2bt1a2D3LiixbJ7awsFBluvO9av+sOgIr+wqd3bt3F47r3/7t38L8/HyYmprqCLDvfe97HXF77ty58Du/8zvhZ37mZxBYtTLte5DnBe0b2ehYg7E+lzCGsZ6A3oNnHcsFlh5HMw8mnupMA3osDm8WWfnR3QRWFLC9iNO68dHBqkuqt+M8L+jeIhj9s2CszzGMYawnoPfgWcetE1j69IyeBwSWNqe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lj5fyXt464vfCus2vJL8OBgABCCgITC+aV2Y3PHtMPHmpzQOsNoh4HnzB2kxAU/GCCyqrJIAAqsSEQdAoPUEXt7wcXj3Cy+1noMSgOfNXxlnyrY9GSOwUq6EAcWOwBoQaNxAIHECX/n9DYmPYLjD97z5D/dI1y46T8YIrLXLYzKeEVjJpIpAIbCmBBBYWvyeN39tpOla92SMwEq3DgYWOQJrYKhxBIGkCSCwtOnzvPlrI03XuidjBFa6dTCwyBFYA0ONIwgkTQCBpU2f581fG2m61j0ZI7DSrYOBRY7AGhhqHEEgaQIILG36PG/+2kjTte7JGIGVbh0MLHIE1sBQ4wgCSRNAYGnT53nz10aarnVPxgisIaiDhw8fhhs3boTJyckhiOb5EBBYQ5kWgoLA0BFAYGlT4nnz10aarnVPxq0VWI8fPw5nz54NBw4cCO+//344ceJEGBsbW5OqGITAunDhQti3b18YHx/vjPHKlSth8+bNYefOnZVjRmBVIuIACEAghIDA0paB581fG2m61j0ZJyuwsgLhzp07YWlpqSMYbt++HaanpyuzGwWWHWt/Pn/+fKnIMiF269atcPz48VJBEmM4ePDgim8TThbn0aNHw/r16zs/N18nT54My8vLlTHu3r171VjMR3Z8ZuvSpUudzle0X2Q0Kybv3bvXOR6BVYmfAyAAgYYEEFgNgTU83PPm39B1aw73ZDwSAssE0K5duzoFkBdYJnJOnToVnjx5Ulkg27ZtCzMzM6vEitk24Wbdn9OnT4epqamVLlCZYIpCrEhgFQXRrYPVb/yxW2UC1Lp1cSrSBJaJRvu5ibPZ2dlV48rGSQersnQ4AAIQoIMlrwHPm7882EQdeDJOTmDlBcfrr78e7t69W9gR6tZxynawiqYGTZDNz8+H7du3h9iVit2nw4cPF3ay8h2lMoFVp4t16NChFb+xTnvpYMVxmLiycWbFZvSRnz7MXxcIrER/UxA2BAZMgA6WFrjnzV8babrWPRknJ7Bi2mLXyjow9jERlBcg3VJswsOExcTExHNrr6KIO3LkSKGQMt8mkoq6XdZJsy6adYfynzjlVyTEsovci6Ybs7aarNkyWwsLC8F8W0wxhuwUIQIr3V8GRA6BYSKAwNJmw/Pmr400XeuejJMUWLEDZCmcm5tbEUhlAiuuocqm/LXXXlsRZnHht/3AhIetU7K1WXbe/fv3n6sU6/zYtOHi4uLK1JqdZ2Ivu/7Lu4MVA6krsGL3ysZg3TzrYGWnCOMidwRWur8MiBwCw0QAgaXNhufNXxtputY9GScpsOL6oR07dnQ6STZFWLTGKr9I3M6L3S77f+yC1XmSrlu5mN3Lly93DslO7XUTWNnF6XnBlO9gZe2XxbFx48ZVYjOKRfu/CT/rrCGw0r3oiRwCKRBAYGmz5Hnz10aarnVPxskJrDi9ZmJh69atK1N4sVvz6NGj0gXbeYGV/7uVRLbrU1UisZMVn2C0/1t8cTsEVQcrG1edhfRRSCKwqjLK9xCAQD8EEFj90Ks+1/PmX+2tnUd4Mk5OYMW1Q1HUWPcpiiITEE+fPl3pUmWn/rIdnbhoPStO7LyiLQ/iU4TZ7ReKyq7uNg35c7OL9osWtpeVeJwmtc5Vfi1Y/pwygWVPD169erVzeHaqNX8+i9zb+YuGUUOgKQEEVlNizY73vPk389yeoz0ZJyewYpqj0DIRZftK2ZN99rEF5rZwPf4sO/2XnWqLWxPYmiTrONknv5t6vjuUfSIvP63Yi8CK670+/elPd+I2gZhfx2VxmZiKW0TYn23RetGUYNklUNXBqtpPC4HVnl8ujBQC/RBAYPVDr/pcz5t/tbd2HuHJOGmBZSLDhIl1l0xoZRe5R1Hy9ttvh/fee6+zjUPRPldRRNk2BmYrvq7GxNS5c+dWbGeFna23ym8B0URgxa7VG2+80bGfXYMVn/rL2jchZmO9fv16R4TV2Ug1e2kUCazs91XTjAisdv6iYdQQaEoAgdWUWLPjPW/+zTy352hPxkkLrPyrXpps05Atlyhq4hRd0VOH8XhbOG8dsvymo1Fg2XFxwXu+JK1r9tZbb4W//du/XTUlV/RUoMXw4MGD8Ou//uvBEh6nAWOsReWeX9Qfj4kC69VXX+3s7VX2ZGTZNCgCqz2/XBgpBPohgMDqh171uZ43/2pv7TzCk3GyAqudqV+bUSOw1oY7XiGQGgEEljZjnjd/baTpWvdkjMBKtw4GFjkCa2CocQSBpAkgsLTp87z5ayNN17onYwRWunUwsMgRWANDjSMIJE0AgaVNn+fNXxtputY9GSOw0q2DgUWOwBoYahxBIGkCCCxt+jxv/tpI07XuyRiBlW4dDCxyBNbAUOMIAkkTQGBp0+d589dGmq51T8YIrHTrYGCRI7AGhhpHEEiaAAJLmz7Pm7820nStezJGYKVbBwOLHIE1MNQ4gkDSBBBY2vR53vy1kaZr3ZMxAivdOhhY5AisgaHGEQSSJoDA0qbP8+avjTRd656MEVjp1sHAIkdgDQw1jiCQNAEEljZ9njd/baTpWvdkjMBKtw4GFjkCa2CocQSBpAkgsLTp87z5ayNN17onYwRWunUwsMgRWANDjSMIJE0AgaVNn+fNXxtputY9GSOw0q2DgUWOwBoYahxBIFkCL2/4OLz7hZeSjT+FwD1v/imMdy1i9GSMwFqLDCbmE4GVWMIIFwIDJjC+aV2Y3PHtMPHmpwbsuV3uPG/+7SJXf7SejBFY9bm39si9e/eGmzdvtnb86oF7XtDqWFO1D2N95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hy1/+cvjc5z6X/DiGdQDf/e53wyc/+clhDW8k4oKxPo0whrGegN6DZx0jsPT5wgMEIAABCEAAAi0jgMBqWcIZLgQgAAEIQAACegIILD1jPEAAAhCAAAQg0DICCKyWJZzhQgACEIAABCCgJ4DA0jPGAwQgAAEIQAACLSOAwGpZwhkuBCAAAQhAAAJ6AggsPeMkPTx79ix89atfDe+//374+OOPwy/+4i+Gqamp8IlPfCLJ8Qxj0P/93/8d7t+/H772ta+Fp0+fhuPHj4f169cPY6jJxrS8vBzOnTsXHj58GH7sx34svPnmm+HXfu3Xwo/8yI8kO6ZhC/yf/umfwp/+6Z+Gf/mXfwkbNmwIk5OTnd8XfPwJ/OAHPwjz8/Nh48aNYXp62t9Biy3euHEjLC4urhAwxnNzc2FsbKxnKgisntGN9om2F4jdmH77t387bNmypVN4VnC/8Ru/MdoDH+Do/vqv/zo8ePAgbNq0qSMAZmZmEFiO/E3Anj17Nrz8MLqCwgAABF1JREFU8svh05/+dPjXf/3X8Md//Mfh8OHD4bXXXnP01F5T8Ya/b9++YBsS/+M//mP4i7/4i04t2+8LPr4E7B+9f/mXf9kRsAgsX7ZXrlzpGDx48KCbYQSWG8rRMmRq/qOPPgrHjh0LL7zwQvj7v//7Tkfr937v9zqdAD5+BO7cuROuXbuGwPJD2rH05MmTcPXq1bBnz56OiLWPCa5du3aFnTt3Ontrp7kf/vCHnS7stm3bwo/+6I+Gx48fh9OnT3e63ePj4+2EIhq1dQj//M//PPz0T/90Z1YBgeUL2rqwP//zPx/sHwteHwSWF8kRs2NqfmlpaeUitg6L/ezo0aN0WZxzjcByBlpi7t///d/DwsJCeOedd9g5X4DclhV8+OGH4etf/3rnH2IsJ/CDbN3Y8+fPh5/7uZ8LVsfZ381+XtpryWr3zJkznZmE//iP/wg//uM/7jLVjcBqb011HTkCa3CFgcDSs443qJ/4iZ/oTHNbV5aPHwGrYROvtgbLut7WCeDjR8BmE0y4Wtfqb/7mbxBYfmg7luz3wze/+c3wkz/5k+GVV14Jf/d3fxdsCcfs7Gz4qZ/6qZ69IbB6RjfaJyKwBpdfBJaWtf3r9Ctf+Ur453/+5/DZz36WzooIt3H+h3/4h84arN/93d9dmZYVuWuN2f/6r//qdFc+85nPdKZi87+bWwNigAO15QW2XtPWY/XzjwUE1gCTlpIr1mANLlsILC1r+9eo1bN1Vpi28mX9/e9/vzOtYjchW4NlNyZ7yu3AgQOsc3NCbetf/+RP/iSYgM1+TGzxYIwPZHtYwx44ytYxAsuHLVYKCNhThNbyP3LkSPjZn/1ZniIUVgkCSwfXxNVf/dVfdToqtjiYjy+B//zP/wx/+Id/2Nn64pd/+Zc7TxHaQmzbcmTz5s2+zrDWIUAHy78QTGD90R/9UfiVX/mV8Eu/9EtMEfojxmKWgP1ryf7Vf+nSJfbBEpcGAksDOHZT7Ck3/uWvYWxW7V/+f/Znf9bZB8vWuLEPlo41AkvH1vZze/fddzt1/NJLL3XqePv27X05ZIqwL3ycDAEIQAACEIAABJ4ngMCiKiAAAQhAAAIQgIAzAQSWM1DMQQACEIAABCAAAQQWNQABCEAAAhCAAAScCSCwnIFiDgIQgAAEIAABCCCwqAEIQAACEIAABCDgTACB5QwUcxCAAAQgAAEIQACBRQ1AAAIQgAAEIAABZwIILGegmIMABCAAAQhAAAIILGoAAhCAAAQgAAEIOBNAYDkDxRwEIAABCEAAAhBAYFEDEIAABCAAAQhAwJkAAssZKOYgAAEIQAACEIAAAosagAAEIAABCEAAAs4EEFjOQDEHAQhAAAIQgAAEEFjUAAQgAAEIQAACEHAmgMByBoo5CEAAAhCAAAQggMCiBiAAAQhAAAIQgIAzAQSWM1DMQQACEIAABCAAAQQWNQABCEAAAhCAAAScCSCwnIFiDgIQgAAEIAABCPw/0LEgad0cx3MAAAAASUVORK5CYII="/>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153" name="AutoShape 13" descr="data:image/png;base64,iVBORw0KGgoAAAANSUhEUgAAAlgAAAFzCAYAAADi5Xe0AAAgAElEQVR4Xu2d/48VaVb/n8HosKI2I8nArLHB6MAkLqDhy/iDjDORZTPamEy6WQ0NMTad/aU32d/d/Qv8nV9WaKMNjLHBiYH4A8NGhd24ASYjEDcDu6vA6oZeo2n8sguzUT459+PTVhdVt6ruPe/b97n1uslkoG/VOed5nVNdb87z1FMvPHv27FngAwEIQAACEIAABCDgRuAFBJYbSwxBAAIQgAAEIACBDgEEFoUAAQhAAAIQgAAEnAkgsJyBYg4CEIAABCAAAQggsKgBCEAAAhCAAAQg4EwAgeUMFHMQgAAEIAABCEAAgUUNQAACEIAABCAAAWcCCCxnoJiDAAQgAAEIQAACCCxqAAIQgAAEIAABCDgTQGA5A8UcBCAAAQhAAAIQQGBRAxCAAAQgAAEIQMCZAALLGSjmIAABCEAAAhCAAAKLGoAABCAAAQhAAALOBBBYzkAxBwEIQAACEIAABBBY1AAEIAABCEAAAhBwJoDAcgaKOQhAAAIQgAAEIIDAogYgAAEIQAACEICAMwEEljNQzEEAAhCAAAQgAIGBCayzZ892aE9PT0O9BwKPHz8OJ0+eDMvLy2Hbtm1hZmYmrF+/vgdLnAIBCEAAAhCAgJrAQASWiYMLFy6Ejz76qJE4uHLlSrh8+XLfDA4dOhQOHjxYacf8Xb9+PczNzYWxsbHK47Oip+xg8719+/Zw6tSp8OTJk8LDdu/eXSk8TaA+ePAgHD58OCwuLoYdO3ZUnhOd2bkWaxRld+7c6diYnZ0N4+Pjwf5+8eLFlXHHce3fv78Wt0pQHAABCEAAAhBoGYGBCKzINAqmfjswecEQBYGJj507d3ZNYTfxUCaw4jlbt25dJWqK/JqImp+f74iqIlGXFzd16s3Ge/fu3RVB9PDhw45gqyuy4vFHjhzp8KkSWE2FZp0xcAwEIAABCECgTQQGKrAMrN28b9++HY4dOxZefvnlnlgPs8Ay0XX69OkwNTXV6Q7lPzb+e/fu1Z7iy4uraK+pyMpO0XYTWC+++GJXgdhTwjgJAhCAAAQg0DICrgIrdm/u37/fM8Z8d8vEwMLCQs/2jh8/vqqrpepgWYBFcdr03+TkZEe0FHHZuHFj4ZRkjNPsZqcss+Ly6dOnnXVZ+WPyHcOe4f3viXWnWPv1w/kQgAAEIACBUSHgKrCqoFj35urVqytTXVXH2/f59UH2szodrPy0WPSlFFjZdUwxTvt/FFi2riu7yL9obHHMJtaK1mblxx793Lp1K+TFZJ5v1fRkL/mpk0OOgQAEIAABCLSNAAIrk/F+1mCZmX4FVuwAPnr0qFSEFgks8x0F5ZYtW0qnH6P9vNCz81nY3rZLn/FCAAIQgICSQGsFlm130PST7yhlF7mbrX6mCM2WLVyPC9HLYisTWPH4fBfKjrfuVq+ffh9I6NUv50EAAhCAAARSJpCEwPJcg9UtWU2fnssLrH47WNnYyqY4qwRWk2KsmjJsYotjIQABCEAAAhD4PwJDL7CKktVUCNVNeFO7ayWwyjpStvFo3NuqzpgRWHUocQwEIAABCECgOQF3gdXP5qBlT9Rlh9XPWqGqc7sJrLh+yWKJG3Zal+nMmTOdLSfMdj9ThPmNTb06WNFO2San3UqmqWBrXn6cAQEIQAACEBhNAu4Cqxumpk+p9bt+KMYS104pBVbc86pIGJUtLi97itDi9hJY3fJBB2s0L2pGBQEIQAACa09gqAVWHk+Z6IjHRSFjC9iLXnfjLbCyAsliszVY8VU2v/Vbv9V57Y7t6P6rv/qrnX2w6m7TgMBa+wuDCCAAAQhAAAL9EEhGYHXbYiACiNOTZftBKQTWtWvXOlOG9q5F+xw4cGDlacClpaVg//Wy0ahHB8u7A9hPoXEuBCAAAQhAoE0EkhFYZWuJ4i7jUUx022zTW2CZoDMBNTEx0dlR3bpX1qWK2y3Yn8+fPx9OnDhR6+XR2cLzEFhlhZzdHd/WWdl/JmCbLJBv00XCWCEAAQhAAAJNCSQjsIoGFgVT3NOqalG2p8CyeOJLne3P8f2C3/ve91YE1quvvto5xrpa9pJlE4GbN2/uvATaxJl9il4IbT9XCKxo0+ybmDIei4uLnT/bx4ShMSyaXm1aWBwPAQhAAAIQaDOB5ARW/t2EWVGVnRIr2iAzL8h6SXy0a+8BjC91tmnCKJyKhFH2vYK2kagJr29+85sdcWNPTsanEhUdrOyY8wK0aJF7tlNY9eqdXvhxDgQgAAEIQKANBFwFVj9bNGRhZ18unF9HVPR+vqJEFU0ZVnWwuiU8v02DdapsvEePHu10fewTfWa3m4iCsEys2DkPHjzodI1M3PSzqWqM33zF7pm9YLrsZc1VTxHG8bCbext+FTBGCEAAAhDwJOAqsDwDwxYEIAABCEAAAhBIlQACK9XMETcEIAABCEAAAkNLAIE1tKkhMAhAAAIQgAAEUiWAwEo1c8QNAQhAAAIQgMDQEkBgDW1qCAwCEIAABCAAgVQJILBSzRxxQwACEIAABCAwtAQQWEObGgKDAAQgAAEIQCBVAgisVDNH3BCAAAQgAAEIDC0BBNbQpobAIAABCEAAAhBIlQACK9XMETcEIAABCEAAAkNLAIE1tKkhMAhAAAIQgAAEUiWAwEo1c8QNAQhAAAIQgMDQEkBgDW1qCAwCEIAABCAAgVQJILBSzRxxQwACEIAABCAwtAQQWEObmuEJ7Mtf/nL43Oc+NzwBjVgk3/3ud8MnP/nJERvVcA0Hxvp8wBjGegJ6D551jMDS5yt5D3v37g03b95MfhzDOoAPPvgg7NmzZ1jDG4m4YKxPI4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Yb6ePHkS5ufnw4EDB8LOnTuFnuqZfvz4cTh9+nSYmpoK4+Pj9U4KISCwaqPq6UDPC7qnAFpwEoz1SYYxjPUE9B486xiBVZEvEyUnT54M+/fvDwcPHmyU3Tt37oSLFy+Gubm5MDY2Vnru2bNnw65du+QiDIHVKH0DO9jzgh5Y0Ik5grE+YTCGsZ6A3oNnHQ+dwLpy5Uq4fPlyV4q7d+8O09PTPZE20bOwsND13I0bNz4nikwE3bp1Kxw/fryWEIrdq/v37xf6OnTo0IpgUwqsOjzXr18fZmdnS7tab33xW2Hdhld64s1JEIAABCAAgWEnML5pXfjSOy+G5e98GPbs2eMS7tAJrKpRmUC6fft2zwKryn6376No2r59e2U3y+JcXFwsFC55QdWrwHr48GG4ceNGmJycXAn7woULYd++fYViyTpY5svEaeyo2ZjOnTvXGU/ZtCECq5+q4VwIQAACEEiBgImsz+/9BgKr1w6WIsl50WfC59SpU+HIkSPPdbuKpumaCCw7/9KlSyuiKiuOTCyZwJqYmCickrS4rKN19OjRYF0r+yCwFBWBTQhAAAIQSJHAH3zmIwRWFFgeU2D9FEFeMFWt2SrqwFUJrLwwsjFv3ry5I97M3tLSUqcDlRVfUUBlx2bn2bFZcYrA6if7nAsBCEAAAqNEAIG1RlOE+SLKTxlWPTUYxdfhw4dXdba6CSwTV2fOnAnHjh1bmcLLCq6nT5+uTPvZdKF9ihbjl8VWNG2YHydThKP064OxQAACEIBAGQEE1hAIrKpOVVHyTEjZJz+9WSawytZxFXWdqoSS2bp27VqYmZlZmR60WKq6XnYMAotfRhCAAAQg0AYCCKw1FljxScTsk4DdCi+KMXs6MS9w7Ly8wIrdpuXl5cotHqJIsq0k8p2xGFNZ58y+r/PQAAKrDb9WGCMEIAABCIy0wKqzpqrXbRri4nMTMFWfbdu2rRJD2W0XirZxKLIXhY0JpW5iLCuwmmwHkY2pbPuIqk6b+bP1XN32+EJgVVUL30MAAhCAwCgQGGmBNWwJyoqyuh2rOsInO84oquxndffZiud0i6lo3VV+f668kCzij8AatqokHghAAAIQUBBAYCmoCm1GkbZly5bCKUKhaxfTCCwXjBiBAAQgAIEhJ4DAGvIE5cO7efNmePXVVzvrnWwzzybvARyGoSKwhiELxAABCEAAAmoCIyew6qyNqrvuqQy+re2yT9Fao6p9qLolNLvOqirxcTrOtlawRem2Nqvo0+9YszbrxFc19YnAqsos30MAAhCAwCgQGDmBVZWUqi0IsuebWDt//nw4ceLEqt3MVQKrTuynT58OU1NTtTpX3eI0X3UeAqh6t2A25jriEoFVlWW+hwAEIACBUSDQOoFV9IqXokQWbcoZj+tVYDV9318+ribisOg1OlUFW5dNkZ26sSGwqrLA9xCAAAQgMAoEWiew6uzV1E1cxc6P/b/OFGE/7/vLF1id2OuIwLLCrSuwTGBev3591b5aRa/OKfKDwBqFXxuMAQIQgAAEqgi0TmBVTWPZ93fv3g2zs7Ol03BNO1i9vu8vn7w6+0zZOWU7rVcVQ12BZXbieiz7s20Hsbi4WGvqEoFVlQW+hwAEIACBUSDQKoFVtqYqu5+TbTxq64727dvXWGCVvaOvl/f95YurLPai406dOhV62cahicCKfqt2ls/Hh8AahV8bjAECEIAABKoItEZglb3iJb6qJrsp54ULF7oKrG5TbEWL4nt531/WR9UO6vHYrAizP1+8eLHW63Gy51u37ejRo6veMVg23uwLqm0H94WFhcrNTRFYVZck30MAAhCAwCgQaIXAavq+v14EVlZsdHtVTHZ6rex9f9nCqht70bqoshc8dxOIdQVWUVxlHbysPwTWKPzaYAwQgAAEIFBFYKQFVtyGoMlWAwasicDKTi9W7QHV5LU3UcBUxR67W1u3bg3T09PP5btMZEX7VQVi32f30orn9bq/FgKrDnGOgQAEIACB1AmMnMDKipg678YrSmAdgZXdQ6pKWJmPOu/7yx5XR8CY2KkzDdjrovcsm8jVNjSdm5tbtS9Yk4sAgdWEFsdCAAIQgECqBEZOYKWaiGGLO24vsWPHjs4u8VXTnnXjR2DVJcVxEIAABCCQMgEEVsrZc449/xShdemsk2bbVkxMTPTctcqGicByThrmIAABCEBgKAkgsIYyLWsTVC/bNDSNFIHVlBjHQwACEIBAigQQWClmzSlm73cR1gkLgVWHEsdAAAIQgEDqBBBYqWewj/irXgad378r+wBBkds6C/MRWH0kjFMhAAEIQCAZAgisZFLlH2hTgZWPwJ5OXFpaarQAHoHln0csQgACEIDA8BFAYA1fTgYWUZXAsicJbXsJ219rbGzsubgQWANLFY4gAAEIQCAxAgisxBI2yHBNQN2+fbtwA1OLA4E1yGzgCwIQgAAEUiKAwEopWwOMtc5rbxBYA0wIriAAAQhAICkCCKyk0jWYYKO4smnBotfvxCgQWIPJB14gAAEIQCA9Agis9HImizi+19B2bi96/U+dbR12797dVZSxyF2WPgxDAAIQgMAQEUBgDVEy1iqU+J7EqhdLe8SHwPKgiA0IQAACEBhmAuOb1oXP7/1G2LNnj0uYLzx79uyZiyWMjCwBBNbIppaBQQACEIBACMHE1ZfeeTEsf+dDBBYVMTgCe/fuDTdv3hycw5Z5+uCDD9wu6Jahqz1cGNdG1fOBMO4ZXe0TYVwbVc8HejKmg9VzGtpzIgJLm2v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289cVvhXUbXkl+HAwAAhCAAAQgUERgfNO68KV3XgzL3/kw7NmzxwUSAssF42gbQWCNdn4ZHQQgAAEIhGAi6/N7v4HAohgGRwCBNTjWeIIABCAAgbUj8Aef+QiBtXb40/f8+PHjcPbs2XDgwIHw/vvvhxMnToSxsbHSgSGw0s85I4AABCAAgWoCCKwSRiYcTp8+HaampsL4+Hg1ySE7Igqf6enproLnypUrYfPmzWHnzp3hzp07YWlpqfP327dvBzu36pP1Y38+f/58V5GFwKoiyvcQgAAEIDAKBBBYfQosEyULCwurrGzcuDHMzc11FTZFbq0TtGvXro7YKftkBVG3ArS46oikrL3o3+zmz3348GE4depUePLkSWXdb9u2LczMzIT169c/dywCqxIfB0AAAhCAwAgQSEpgmRi4fPlyV+y7d+9e6bwUiZ/8yVkxVMe+iYbZ2dmuXa2sGKkrtky4zM/Pd6basgLLukKXLl0Kk5OTHcFSR2DZOSdPngzLy8uFrI4fP94Rf1nB9Prrr4e7d+8WnmPHl4m+up2yGAgCawR+azAECEAAAhCoJJCUwKoaTd2uTZUd+75IOJgIOnfuXDh48KD7tGGZUOlFYJkIu3fv3nNdpKL4Y9fKpgbtY2NrwtFsXrhwIUxMTNTq2CGw6lQfx0AAAhCAQOoEEFglGbQulAmVo0ePrkx1FQmUoqmzQ4cOdYRKk0+ZqGkqsMzO4uJiYZctL+Jip8vizE5plsViYuzWrVurhvXaa6+tCLM6a9UQWE2qgmMhAAEIQCBVAgisksyZuLKuTnahd90OVhQi/U4Pxk5a3SnCOCX62c9+Nly/fj08evRoldDKCycbowmmHTt2dDp2NkVYtMYqO+1qMdl5sdtl/6+zdixiRmCl+quCuCEAAQhAoAkBBFYBrW7roUxMVD2Z1yQBUbAUTenZd/lOWtEaLIvpF37hF8LXvva1VU89xnHcv38/2MJz+3t8KjJ2xmwt1tatW1fWWMVz8uIsO6a8wMr/vdv4EVhNq4PjIQABCEAgRQIIrIKsWafn2rVrz61hyk/XeSS825Se2S/qOsVtFeL3RbFmY4uiafv27StTl1GoxW0ZbBF7PM5E19OnT1e6VPmpv7ygyopAOy/bccszQmB5VA02IAABCEBg2AkgsHIZiuuSDh8+/NyTc3mxk39KMT+VVpV8EypXr14tfSqxaEoyv2/VxYsXu24JEcezf//+wnVh0Z6JKHvy0MZtH9umwRaux59lnyLMPm0Zn6q8ceNG2LdvX+dc+7M99Vj0QWBVVQXfQwACEIDAKBBISmDV2UYhipxe9m2y7osJijIxYlNx1j0qW8CeXwReth9UHEe3/aKsuIr8RUFkAujBgwel4iqO3+x021bC7NlaMbMXn47MCsm44erbb78d3nvvvc42DkVxxy6WbTNhthBYo/DrgTFAAAIQgECvBJISWL0Oss55ReuusmuYzEaVIMr7yXeooujZsmVL6Uac0UbZuqYozsqeVIwxmxCqs9lp0ZquJts0ZMccO3rdnqKkg1WnGjkGAhCAAARSJ4DASj2DicWPwEosYYQLAQhAAAI9EUBg9YRtNE+KU5zddm6P7yvMTpMW7RlWRgiBNZq1w6ggAAEIQGA1AQQWFdEhENd72UL1opdcF71+JwoxBBZFBAEIQAACEEBgUQMZAkVbOHR7ktJOzW9XgcCipCAAAQhAAAIILGrgfwnERfdHjhwpfJmzdbVMTM3MzKy8Lih2u3bt2tV5WjD/6hz7vtt2FUwRUn4QgAAEINAGAkwRtiHLBWOML4S2XelNSNlu7/mPPQ1o21Jk321Y9AohOlgtLSKGDQEIQAACpQQQWBRHbQLZfciyWzEgsGoj5EAIQAACEGgJAQRWSxKdH2Z+j69uGGInK75Wx/5vU4e2IN52gEdgtbSIGDYEIAABCNDBoga6E6japT6ezTYNVBIEIAABCECgmgAdrGpGI39EvgNVtKs9Amvky4ABQgACEICAIwEEliPMFE0VvVDaxhHXW+U3HaWDlWKWiRkCEIAABAZNAIE1aOJD5C//cupsaLbVwsTExHObjkaBZcdevny5cDTr168vfcE02zQMUQEQCgQgAAEIyAggsGRoMVxEAIFFXUAAAhCAQBsIILDakOUhGiMCa4iSQSgQgAAEICAjgMCSocUwHSxqAAIQgAAE2koAgdXWzK/RuOlgrRF43EIAAhCAwEAJILAGihtnCCxqAAIQgAAE2kAAgdWGLA/RGBFYQ5QMQoEABCAAAQmB8U3rwuf3fiPs2bPHxf4Lz549e+ZiCSMjSwCBNbKpZWAQgAAEIBBCMHH1pXdeDMvf+RCBRUUMjsDevXvDzZs3B+ewZZ4++OADtwu6ZehqDxfGtVH1fCCMe0ZX+0QY10bV84GejOlg9ZyG9pyIwNLm2v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2998Vth3YZXkh8HA4AABCCQKoHxTevC5I5vh4k3P5XqEJKIG4GVRJpGJ0gE1ujkkpFAAALpEnh5w8fh3S+8lO4AEogcgZVAkkYpRATWKGWTsUAAAikT+Mrvb0g5/KGPPWmB9fDhw3Djxo0wOTk59KBTCfDx48fh7Nmz4cCBA+H9998PJ06cCGNjY27hI7DcUGIIAhCAQF8EEFh94as8ORmBZTf+kydPhuXl5cpBHTp0KBw8ePC54+7cuRNu374dpqenK214HGAxnz59OkxNTYXx8XEPk5U2rly5EjZv3hx27twZbLxLS0udv9cddxRYxsj+fP78+VKRZULs1q1b4fjx4x1/dT4IrDqUOAYCEICAngACS8s4KYF16dKlTrdq/fr1pVSiqOhFYFlH7NSpU+HJkyel9jdu3Bjm5uYquzpmY35+Pmzfvr1Q7EUHWUHULdXRnnWWuomZrD0TQLt27eqYzQusOmON8Wzbti3MzMys4m62Tbjt27evkYhEYGkvaKxDAAIQqEsAgVWXVG/HJSew9u/fHxYWFgpFkAkB+966XL0IrCqE2e5Ot2mz2G3bunXrc90y+y4rFOsKLBNE3bpJecH0+uuvh7t37xZ2/Lp1nKrGWCQc43gPHz5c2clCYFVVGd9DAAIQGAwBBJaWczICywNDv1OEJmJMEB09erS0ixaFzhtvvFEo8noVWObXpvuqpjdj18qOtY8JzSbjNgF14cKFMDEx8VyXLo7tyJEjhULKfNv48t2ubO4QWB6VjA0IQAAC/RNAYPXPsJuF5ASWCVZCGyYAACAASURBVI3Lly8XjsmmDmdnZzvrnZqs2dq9e3elcDGH3YRK1l/RlFoMuBeBVXd6MMZgvrLTmGVxxzVUWZivvfbaijDLrhsz7vfu3etwsvPu37//XA5s7ZtNGy4uLq7kIX8QAkt7QWMdAhCAQF0CCKy6pHo7LkmBFRdx54dsnRdbE1S2oLxJJ6cIZ+wOZddAmU2bsrSPTb3Z1GG3LlcvAivfOSsbh/m1Rec7duzoCEybIixaT5YXlHZe7HbZ/4vG2Vt5PX8WAsuLJHYgAAEI9EcAgdUfv6qzkxJY3bpXcaDdFqH3I7Dya6BiV8nWe2W7RVXTiPnvi9Zg5QVOXgBFEWRCM641i8LNBJ6t/YoiMMb56NGj0q5S3n6Rv2inqHOVL7KypzjtOARW1SXJ9xCAAAQGQwCBpeWcnMDKdq/y+2B1Wz9kGHsVWE0WcVcJrHwMeYFl31+7dm1lHVPZonMb67lz5zoCyzp20U7clsEEVhRFJrqePn260qXKd/jygio7Bjuv6OnN+BRh0cME3UoWgaW9oLEOAQhAoC4BBFZdUr0dl5zAKlt/pepgxSnAbl2ZLPpuAisviuy8/L5VFy9erLV+ys4t2mg12jMRZfuG2ZN99rFtGmzhevxZdpoz2xmM69hsA1ebbrVPfjPX/BjrrhGjg9XbRcpZEIAABBQEEFgKqv9nMzmB1aSDVbSIO48zuzA++10UHWXfl6Wlm8Aq6vpEQWQC6MGDB6vEVV6Qle1dld12wezZNKnZi92tbNcsbn769ttvh/fee6+zjUPRovw4Dtt3y2zF3fKLRGIUiiZ+qzYdpYOlvaCxDgEIQKAuAQRWXVK9HZecwOqng1WFKLvOqNuTgN3slAmsonVNWWGS75AViamimPJTikVrunqdGs1377oJVls4bx2yqp3rEVhVVcj3EIAABAZDAIGl5ZyUwNKiwPogCCCwBkEZHxCAAASqCSCwqhn1cwQCqx96LTy36FVEVQv7s5gQWC0sGoYMAQgMJQEEljYtCCwt35GxXrRxa1xvhcAamTQzEAhAoEUEEFjaZCOwtHxH0np+s1QE1kimmUFBAAIjTgCBpU0wAkvLdyStx41Q7elC2zk+/+n26iGmCEeyJBgUBCCQIAEEljZpCCwt35GzXvTSaTpYI5dmBgQBCLSAAAJLm2QElpbvSFnPbkia3VYCgTVSaWYwEIBASwggsLSJRmBp+Y6M9fj0oG30aq/jsXVY8cXaCKyRSTMDgQAEWkQAgaVNNgJLy3fkrLNNw8illAFBAAItJYDA0iYegaXlO3LWEVgjl1IGBAEItJQAAkubeASWlu/IWUdgjVxKGRAEINBSAggsbeIRWFq+I2c9CiwbWNl7Ibu9IJttGkauJBgQBCCQKAEEljZxCCwtX6znCCCwKAkIQAACw0EAgaXNAwJLyxfrCCxqAAIQgMBQEkBgadOCwNLyxToCixqAAAQgMJQEEFjatCCwtHyxjsCiBiAAAQgMJQEEljYtCCwtX6wjsKgBCEAAAkNJAIGlTQsCS8sX6wgsagACEIDA0BF4ecPH4d0vvDR0cY1SQAisUcpmAmPhKcIEkkSIEIDASBMY37QuTO74dph481MjPc61HhwCa60z0DL/e/fuDTdv3mzZqAc3XM8LenBRp+UJxvp8wRjGegJ6D551/MKzZ8+e6UPGQ8oEEFja7Hle0NpI07UOY33uYAxjPQG9B886RmDp85W8BwSWNoW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Vo183blzJywsLISNGzeGubm5MDY2VuOs/g95/PhxOHv2bJienl7xaT87efJk2L9/fzh48GClk3j88vJy4bF1xoTAqsTc1wGeF3RfgYzwyTDWJxfGMNYT0HvwrGMEVoN8ZcXK8ePHw86dOxuc3fzQhw8fhhs3boTJycnnTjbhdevWrdBPHFeuXOnYrRJqCKzmuWtyhucF3cRvm46FsT7bMIaxnoDeg2cdI7D0+ar0YELq/Pnz4cSJE6u6Yyaidu3aVSrknjx5Eubn58P27dsrRVI+CBOLp0+fDlNTU2F8fLxrjAisyhT2dYDnBd1XICN8Moz1yYUxjPUE9B486xiBVZGv2Cnatm1bmJmZCevXr5dkOHbHtm7d2pkStL9funSp071q6tOmNG/fvt2xU/ap272y8xFYkpSvGPW8oLWRpmsdxvrcwRjGegJ6D551jMCqmS/rMp06dapz9Ozs7Kqujwmaa9eudQTYV7/61XD58uWuVk0w5W3EE+J6L/t7L9N/dTpT2XjriDcEVs0i6fEwzwu6xxBG/jQY61MMYxjrCeg9eNYxAqvPfNURNE1dWHfJRFrTrlmdKcMoFLds2VK7I4fAaprBZsd7XtDNPLfnaBjrcw1jGOsJ6D141jECq498RbFy5MgRtwXv+W7Y1atXS7td2dDrPF2YXetlf7548WKtpyIRWH0USY1TPS/oGu5aeQiM9WmHMYz1BPQePOsYgdVDvmKn6NGjR7XET10X1rm6d+/eqs5S2QL4rM04rXjo0KHSxe5m+/r166sElZ23uLhYOYa3vvitsG7DK3WHwXEQgEDLCIxvWhcmd3w7TLz5qZaNfLDD9bz5DzbydLx5MkZgNch7nLqzU7qJmQYmO4fW6T7lbUaRd//+/a77c+UXz+ft1BFZCKymGeV4CLSPwMsbPg7vfuGl9g18gCP2vPkPMOykXHkyRmBVpD6791XTNVFVVRVFkm0CWncD0zgtaedWiTwTT3WmAasWvSOwqjLJ9xCAgBH4yu9vAISQgOfNXxhm0qY9GSOwki6FwQSPwBoMZ7xAIHUCCCxtBj1v/tpI07XuyRiBNcA6sK7ThQsXOpuH2lqroh3am4SjeIKxyD8Cq0lWOBYC7SWAwNLm3vPmr400XeuejBFYfdRB0bsCs+u0ikzv3r07bN68ubPuat++fZW7qHcLr1eBZTFaDHVf9YPA6qNIOBUCLSKAwNIm2/Pmr400XeuejBFYfdRBt3cF9mF25dSiJwirBJydnN/INL8rPALLIzvYgAAE8gQQWNqa8Lz5ayNN17onYwRWjTro9V2BNUyXHmI+z5w5E44dO1ba5SrqoNk05Llz5zrbNcR3DCKw+skE50IAAnUJILDqkurtOM+bf28RjP5ZnowRWDXrpc67ArNP+FWZtanCsncF1hFXZt+Os27U0aNHV95XiMCqIs/3EICAigACS0X2/9v1vPlrI03XuidjBFbDOmj6rsCiLlM3l/Zy6bt371Zu/mk2TFwtLS2tEmoIrIYJ5XAIQMCNAALLDWWhIc+bvzbSdK17MkZg9VAHTd4VWEdgZTcNtc6WraGqWgAfzzlw4MCqxepF/vKdrqI1WCbs7OnGooXvLHLvoUg4BQItJIDA0ibd8+avjTRd656MEVgN66DpuwKrNvGMHbHjx4+viBvbyqFKYJXZza+3suHZsbdv317pdOUFVlWMCKyGRcLhEGgpAQSWNvGeN39tpOla92SMwGpQB03fFRjXbR0+fLj2lggWTpXA6mY3L6aKpgyzAqvObu8IrAZFwqEQaDEBBJY2+Z43f22k6Vr3ZIzAqlEHvbwrME4jVr3Opsh9N4FVFYtN9dkeV/YUoX3yf7efRYFlXa0HDx5UvqYHgVWjSDgEAhDgVTniGvC8+YtDTda8J2MEVpcy6OVdgfEcMzszM7PydF+TaisTWEXrrrLrt8xH9n2JJqTsE8VWjKGp+ENgNckex0KgvQToYGlz73nz10aarnVPxgisdOvAJXITc9u3b+9s+fCbv/mbhTYRWC6oMQKBkSeAwNKm2PPmr400XeuejBFY6daBS+RxN3qbVrSNSePmpFnjCCwX1BiBwMgTQGBpU+x589dGmq51T8ZDJ7DKprViuoqmybqd0237AVUJxCcDN27cWLm+qWkMVWuw8vaqNj/ttuFptIXAapoljodAOwkgsLR597z5ayNN17on46ETWEVPvWVTVfZUnB2TX2tkP1sLgRXjjWJoeXk5ZLdh8Cg9G9etW7f6sluXDQLLI2PYgMDoE0BgaXPsefPXRpqudU/GQyewLC35rQayqSraSLNpByu7G3vWdp1ujqJsolgqsp1dtJ7/PnbzbA1VkbjsFmvRa3bKjkdgKbKOTQiMHgEEljannjd/baTpWvdkPJQCq1sXq0h8NRVYRak3u/bamaZCJW8riqVuwqhu6RVtGlrn3G4C1c4v2wUegVWHLsdAAAJlBBBY2trwvPlrI03XuifjoRRYlpqy9+zNz8+H/OthlAIrbmnQrVzs1Tazs7OrFojHtU92Xv67qp3To69eBJadc/r06TA1NVW4YL2Mbbfx0cFK95cFkUNgkAQQWFranjd/baTpWvdkPLQCq6zLdO3atef2lyoTWE06NUXv51OUSJEA6nWKMB9fnSnDpntgmQ8ElqISsAmB0SOAwNLm1PPmr400XeuejJMRWLEjdOTIkdqvnbFzzp8/H06cOBHGxsa6Zrzq9TQe5dJ0DE06WHWeLsy+6sfGa5/p6enKoSGwKhFxAAQgEAI7uYurwPPmLw41WfOejJMQWEUvRK7KXp1uTrRhx5rgmJiYqBRiVX6Lvo+xPHr06Lnpwm726gqsyKfba3msS5YXVPYz81G14zwCq5escw4E2keADpY25543f22k6Vr3ZDzUAitOZzXZTyr76pgiwdFtOi6WhMcCdbOVXb9VJn7yr7rJl2VZLNnzuvGJXbM33nijdBuLKpGFwEr3lwWRQ2CQBBBYWtqeN39tpOla92Q8lAIrdmSaCJ06YmYQKc/ufdUk/rqxZTcOrXqRdHZK0Bbil32KXgidPRaBVTc7HAeBdhNAYGnz73nz10aarnVPxkMpsNJNzWhGjsAazbwyKgh4E0BgeRNdbc/z5q+NNF3rnowRWInVQd0tHjyHhcDypIktCIwuAQSWNreeN39tpOla92TcSoGVncYrKoMma74GWUY2PXjmzJlw7NixlT2uTHAtLi42WjzfNGYEVlNiHA+BdhJAYGnz7nnz10aarnVPxgMRWFWCpt/39PW6GWhRCRTtqeVpv9ey6/YkZeRrtufm5tyfhERg9Zo1zoNAuwggsLT59rz5ayNN17on44EIrG6oFftPNXnPXja2Orug2/G92u+15EzgXb16tbJLVdTh6tVn9jwElgdFbEBg9AkgsLQ59rz5ayNN17on4zUVWKr9p3oVQN1euZMtl17tNy257Eupq54Y7GbbnhLctWtX7Q1a87YQWE0zx/EQaB+Blzd8HN79wkvtG/gAR+x58x9g2Em58mS8pgKrbCPNfqfkehFATRaPV9nvN/64V1dcC3bjxo1OgfbyIuom4yq7ChBYSf1+IFgIDJzA+KZ1YXLHt8PEm58auO82OfS8+beJW5OxejJeU4FVJVSaQOmnwxT3ltqyZUvlrubmRxn3qVOnwo4dO1a9wqZuZy3Py2vKcO/eveHmzZu9poPzKgh4XtDALiYAY31lwBjGegJ6D551vKYCy7ort2/frvU+vCZYmwig7PsK7c8XL16sXCjexH6TuMuO7UVgeT5diMDyyGK5Dc8LWhtputZhrM8djGGsJ6D34FnHay6wlpaWepr66oa5rgAy4XL9+vVVgqqOMKlr36sUmgosm2K8e/fuc4vi/+d//id8//vfD5/4xCfCD3/4w/Ds2bPw4osvhh/84Aedn61bt64wZASWVybprmhJImLXiq/59bwxreU4htk3jPXZ8WQsF1h11iNFZPY6l9nZ2ZU9nuqgzC4Erzo+rmmy406ePBm2bt1a2D3LiixbJ7awsFBluvO9av+sOgIr+wqd3bt3F47r3/7t38L8/HyYmprqCLDvfe97HXF77ty58Du/8zvhZ37mZxBYtTLte5DnBe0b2ehYg7E+lzCGsZ6A3oNnHcsFlh5HMw8mnupMA3osDm8WWfnR3QRWFLC9iNO68dHBqkuqt+M8L+jeIhj9s2CszzGMYawnoPfgWcetE1j69IyeBwSWNqe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lj5fyXt464vfCus2vJL8OBgABCCgITC+aV2Y3PHtMPHmpzQOsNoh4HnzB2kxAU/GCCyqrJIAAqsSEQdAoPUEXt7wcXj3Cy+1noMSgOfNXxlnyrY9GSOwUq6EAcWOwBoQaNxAIHECX/n9DYmPYLjD97z5D/dI1y46T8YIrLXLYzKeEVjJpIpAIbCmBBBYWvyeN39tpOla92SMwEq3DgYWOQJrYKhxBIGkCSCwtOnzvPlrI03XuidjBFa6dTCwyBFYA0ONIwgkTQCBpU2f581fG2m61j0ZI7DSrYOBRY7AGhhqHEEgaQIILG36PG/+2kjTte7JGIGVbh0MLHIE1sBQ4wgCSRNAYGnT53nz10aarnVPxgisIaiDhw8fhhs3boTJyckhiOb5EBBYQ5kWgoLA0BFAYGlT4nnz10aarnVPxq0VWI8fPw5nz54NBw4cCO+//344ceJEGBsbW5OqGITAunDhQti3b18YHx/vjPHKlSth8+bNYefOnZVjRmBVIuIACEAghIDA0paB581fG2m61j0ZJyuwsgLhzp07YWlpqSMYbt++HaanpyuzGwWWHWt/Pn/+fKnIMiF269atcPz48VJBEmM4ePDgim8TThbn0aNHw/r16zs/N18nT54My8vLlTHu3r171VjMR3Z8ZuvSpUudzle0X2Q0Kybv3bvXOR6BVYmfAyAAgYYEEFgNgTU83PPm39B1aw73ZDwSAssE0K5duzoFkBdYJnJOnToVnjx5Ulkg27ZtCzMzM6vEitk24Wbdn9OnT4epqamVLlCZYIpCrEhgFQXRrYPVb/yxW2UC1Lp1cSrSBJaJRvu5ibPZ2dlV48rGSQersnQ4AAIQoIMlrwHPm7882EQdeDJOTmDlBcfrr78e7t69W9gR6tZxynawiqYGTZDNz8+H7du3h9iVit2nw4cPF3ay8h2lMoFVp4t16NChFb+xTnvpYMVxmLiycWbFZvSRnz7MXxcIrER/UxA2BAZMgA6WFrjnzV8babrWPRknJ7Bi2mLXyjow9jERlBcg3VJswsOExcTExHNrr6KIO3LkSKGQMt8mkoq6XdZJsy6adYfynzjlVyTEsovci6Ybs7aarNkyWwsLC8F8W0wxhuwUIQIr3V8GRA6BYSKAwNJmw/Pmr400XeuejJMUWLEDZCmcm5tbEUhlAiuuocqm/LXXXlsRZnHht/3AhIetU7K1WXbe/fv3n6sU6/zYtOHi4uLK1JqdZ2Ivu/7Lu4MVA6krsGL3ysZg3TzrYGWnCOMidwRWur8MiBwCw0QAgaXNhufNXxtputY9GScpsOL6oR07dnQ6STZFWLTGKr9I3M6L3S77f+yC1XmSrlu5mN3Lly93DslO7XUTWNnF6XnBlO9gZe2XxbFx48ZVYjOKRfu/CT/rrCGw0r3oiRwCKRBAYGmz5Hnz10aarnVPxskJrDi9ZmJh69atK1N4sVvz6NGj0gXbeYGV/7uVRLbrU1UisZMVn2C0/1t8cTsEVQcrG1edhfRRSCKwqjLK9xCAQD8EEFj90Ks+1/PmX+2tnUd4Mk5OYMW1Q1HUWPcpiiITEE+fPl3pUmWn/rIdnbhoPStO7LyiLQ/iU4TZ7ReKyq7uNg35c7OL9osWtpeVeJwmtc5Vfi1Y/pwygWVPD169erVzeHaqNX8+i9zb+YuGUUOgKQEEVlNizY73vPk389yeoz0ZJyewYpqj0DIRZftK2ZN99rEF5rZwPf4sO/2XnWqLWxPYmiTrONknv5t6vjuUfSIvP63Yi8CK670+/elPd+I2gZhfx2VxmZiKW0TYn23RetGUYNklUNXBqtpPC4HVnl8ujBQC/RBAYPVDr/pcz5t/tbd2HuHJOGmBZSLDhIl1l0xoZRe5R1Hy9ttvh/fee6+zjUPRPldRRNk2BmYrvq7GxNS5c+dWbGeFna23ym8B0URgxa7VG2+80bGfXYMVn/rL2jchZmO9fv16R4TV2Ug1e2kUCazs91XTjAisdv6iYdQQaEoAgdWUWLPjPW/+zTy352hPxkkLrPyrXpps05Atlyhq4hRd0VOH8XhbOG8dsvymo1Fg2XFxwXu+JK1r9tZbb4W//du/XTUlV/RUoMXw4MGD8Ou//uvBEh6nAWOsReWeX9Qfj4kC69VXX+3s7VX2ZGTZNCgCqz2/XBgpBPohgMDqh171uZ43/2pv7TzCk3GyAqudqV+bUSOw1oY7XiGQGgEEljZjnjd/baTpWvdkjMBKtw4GFjkCa2CocQSBpAkgsLTp87z5ayNN17onYwRWunUwsMgRWANDjSMIJE0AgaVNn+fNXxtputY9GSOw0q2DgUWOwBoYahxBIGkCCCxt+jxv/tpI07XuyRiBlW4dDCxyBNbAUOMIAkkTQGBp0+d589dGmq51T8YIrHTrYGCRI7AGhhpHEEiaAAJLmz7Pm7820nStezJGYKVbBwOLHIE1MNQ4gkDSBBBY2vR53vy1kaZr3ZMxAivdOhhY5AisgaHGEQSSJoDA0qbP8+avjTRd656MEVjp1sHAIkdgDQw1jiCQNAEEljZ9njd/baTpWvdkjMBKtw4GFjkCa2CocQSBpAkgsLTp87z5ayNN17onYwRWunUwsMgRWANDjSMIJE0AgaVNn+fNXxtputY9GSOw0q2DgUWOwBoYahxBIFkCL2/4OLz7hZeSjT+FwD1v/imMdy1i9GSMwFqLDCbmE4GVWMIIFwIDJjC+aV2Y3PHtMPHmpwbsuV3uPG/+7SJXf7SejBFY9bm39si9e/eGmzdvtnb86oF7XtDqWFO1D2N95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hy1/+cvjc5z6X/DiGdQDf/e53wyc/+clhDW8k4oKxPo0whrGegN6DZx0jsPT5wgMEIAABCEAAAi0jgMBqWcIZLgQgAAEIQAACegIILD1jPEAAAhCAAAQg0DICCKyWJZzhQgACEIAABCCgJ4DA0jPGAwQgAAEIQAACLSOAwGpZwhkuBCAAAQhAAAJ6AggsPeMkPTx79ix89atfDe+//374+OOPwy/+4i+Gqamp8IlPfCLJ8Qxj0P/93/8d7t+/H772ta+Fp0+fhuPHj4f169cPY6jJxrS8vBzOnTsXHj58GH7sx34svPnmm+HXfu3Xwo/8yI8kO6ZhC/yf/umfwp/+6Z+Gf/mXfwkbNmwIk5OTnd8XfPwJ/OAHPwjz8/Nh48aNYXp62t9Biy3euHEjLC4urhAwxnNzc2FsbKxnKgisntGN9om2F4jdmH77t387bNmypVN4VnC/8Ru/MdoDH+Do/vqv/zo8ePAgbNq0qSMAZmZmEFiO/E3Anj17Nrz8MLqCwgAABF1JREFU8svh05/+dPjXf/3X8Md//Mfh8OHD4bXXXnP01F5T8Ya/b9++YBsS/+M//mP4i7/4i04t2+8LPr4E7B+9f/mXf9kRsAgsX7ZXrlzpGDx48KCbYQSWG8rRMmRq/qOPPgrHjh0LL7zwQvj7v//7Tkfr937v9zqdAD5+BO7cuROuXbuGwPJD2rH05MmTcPXq1bBnz56OiLWPCa5du3aFnTt3Ontrp7kf/vCHnS7stm3bwo/+6I+Gx48fh9OnT3e63ePj4+2EIhq1dQj//M//PPz0T/90Z1YBgeUL2rqwP//zPx/sHwteHwSWF8kRs2NqfmlpaeUitg6L/ezo0aN0WZxzjcByBlpi7t///d/DwsJCeOedd9g5X4DclhV8+OGH4etf/3rnH2IsJ/CDbN3Y8+fPh5/7uZ8LVsfZ381+XtpryWr3zJkznZmE//iP/wg//uM/7jLVjcBqb011HTkCa3CFgcDSs443qJ/4iZ/oTHNbV5aPHwGrYROvtgbLut7WCeDjR8BmE0y4Wtfqb/7mbxBYfmg7luz3wze/+c3wkz/5k+GVV14Jf/d3fxdsCcfs7Gz4qZ/6qZ69IbB6RjfaJyKwBpdfBJaWtf3r9Ctf+Ur453/+5/DZz36WzooIt3H+h3/4h84arN/93d9dmZYVuWuN2f/6r//qdFc+85nPdKZi87+bWwNigAO15QW2XtPWY/XzjwUE1gCTlpIr1mANLlsILC1r+9eo1bN1Vpi28mX9/e9/vzOtYjchW4NlNyZ7yu3AgQOsc3NCbetf/+RP/iSYgM1+TGzxYIwPZHtYwx44ytYxAsuHLVYKCNhThNbyP3LkSPjZn/1ZniIUVgkCSwfXxNVf/dVfdToqtjiYjy+B//zP/wx/+Id/2Nn64pd/+Zc7TxHaQmzbcmTz5s2+zrDWIUAHy78QTGD90R/9UfiVX/mV8Eu/9EtMEfojxmKWgP1ryf7Vf+nSJfbBEpcGAksDOHZT7Ck3/uWvYWxW7V/+f/Znf9bZB8vWuLEPlo41AkvH1vZze/fddzt1/NJLL3XqePv27X05ZIqwL3ycDAEIQAACEIAABJ4ngMCiKiAAAQhAAAIQgIAzAQSWM1DMQQACEIAABCAAAQQWNQABCEAAAhCAAAScCSCwnIFiDgIQgAAEIAABCCCwqAEIQAACEIAABCDgTACB5QwUcxCAAAQgAAEIQACBRQ1AAAIQgAAEIAABZwIILGegmIMABCAAAQhAAAIILGoAAhCAAAQgAAEIOBNAYDkDxRwEIAABCEAAAhBAYFEDEIAABCAAAQhAwJkAAssZKOYgAAEIQAACEIAAAosagAAEIAABCEAAAs4EEFjOQDEHAQhAAAIQgAAEEFjUAAQgAAEIQAACEHAmgMByBoo5CEAAAhCAAAQggMCiBiAAAQhAAAIQgIAzAQSWM1DMQQACEIAABCAAAQQWNQABCEAAAhCAAAScCSCwnIFiDgIQgAAEIAABCPw/0LEgad0cx3MAAAAASUVORK5CYII="/>
          <p:cNvSpPr>
            <a:spLocks noChangeAspect="1" noChangeArrowheads="1"/>
          </p:cNvSpPr>
          <p:nvPr/>
        </p:nvSpPr>
        <p:spPr bwMode="auto">
          <a:xfrm>
            <a:off x="320675" y="-301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154" name="AutoShape 15" descr="data:image/png;base64,iVBORw0KGgoAAAANSUhEUgAAAlgAAAFzCAYAAADi5Xe0AAAgAElEQVR4Xu2d/48VaVb/n8HosKI2I8nArLHB6MAkLqDhy/iDjDORZTPamEy6WQ0NMTad/aU32d/d/Qv8nV9WaKMNjLHBiYH4A8NGhd24ASYjEDcDu6vA6oZeo2n8sguzUT459+PTVhdVt6ruPe/b97n1uslkoG/VOed5nVNdb87z1FMvPHv27FngAwEIQAACEIAABCDgRuAFBJYbSwxBAAIQgAAEIACBDgEEFoUAAQhAAAIQgAAEnAkgsJyBYg4CEIAABCAAAQggsKgBCEAAAhCAAAQg4EwAgeUMFHMQgAAEIAABCEAAgUUNQAACEIAABCAAAWcCCCxnoJiDAAQgAAEIQAACCCxqAAIQgAAEIAABCDgTQGA5A8UcBCAAAQhAAAIQQGBRAxCAAAQgAAEIQMCZAALLGSjmIAABCEAAAhCAAAKLGoAABCAAAQhAAALOBBBYzkAxBwEIQAACEIAABBBY1AAEIAABCEAAAhBwJoDAcgaKOQhAAAIQgAAEIIDAogYgAAEIQAACEICAMwEEljNQzEEAAhCAAAQgAIGBCayzZ892aE9PT0O9BwKPHz8OJ0+eDMvLy2Hbtm1hZmYmrF+/vgdLnAIBCEAAAhCAgJrAQASWiYMLFy6Ejz76qJE4uHLlSrh8+XLfDA4dOhQOHjxYacf8Xb9+PczNzYWxsbHK47Oip+xg8719+/Zw6tSp8OTJk8LDdu/eXSk8TaA+ePAgHD58OCwuLoYdO3ZUnhOd2bkWaxRld+7c6diYnZ0N4+Pjwf5+8eLFlXHHce3fv78Wt0pQHAABCEAAAhBoGYGBCKzINAqmfjswecEQBYGJj507d3ZNYTfxUCaw4jlbt25dJWqK/JqImp+f74iqIlGXFzd16s3Ge/fu3RVB9PDhw45gqyuy4vFHjhzp8KkSWE2FZp0xcAwEIAABCECgTQQGKrAMrN28b9++HY4dOxZefvnlnlgPs8Ay0XX69OkwNTXV6Q7lPzb+e/fu1Z7iy4uraK+pyMpO0XYTWC+++GJXgdhTwjgJAhCAAAQg0DICrgIrdm/u37/fM8Z8d8vEwMLCQs/2jh8/vqqrpepgWYBFcdr03+TkZEe0FHHZuHFj4ZRkjNPsZqcss+Ly6dOnnXVZ+WPyHcOe4f3viXWnWPv1w/kQgAAEIACBUSHgKrCqoFj35urVqytTXVXH2/f59UH2szodrPy0WPSlFFjZdUwxTvt/FFi2riu7yL9obHHMJtaK1mblxx793Lp1K+TFZJ5v1fRkL/mpk0OOgQAEIAABCLSNAAIrk/F+1mCZmX4FVuwAPnr0qFSEFgks8x0F5ZYtW0qnH6P9vNCz81nY3rZLn/FCAAIQgICSQGsFlm130PST7yhlF7mbrX6mCM2WLVyPC9HLYisTWPH4fBfKjrfuVq+ffh9I6NUv50EAAhCAAARSJpCEwPJcg9UtWU2fnssLrH47WNnYyqY4qwRWk2KsmjJsYotjIQABCEAAAhD4PwJDL7CKktVUCNVNeFO7ayWwyjpStvFo3NuqzpgRWHUocQwEIAABCECgOQF3gdXP5qBlT9Rlh9XPWqGqc7sJrLh+yWKJG3Zal+nMmTOdLSfMdj9ThPmNTb06WNFO2San3UqmqWBrXn6cAQEIQAACEBhNAu4Cqxumpk+p9bt+KMYS104pBVbc86pIGJUtLi97itDi9hJY3fJBB2s0L2pGBQEIQAACa09gqAVWHk+Z6IjHRSFjC9iLXnfjLbCyAsliszVY8VU2v/Vbv9V57Y7t6P6rv/qrnX2w6m7TgMBa+wuDCCAAAQhAAAL9EEhGYHXbYiACiNOTZftBKQTWtWvXOlOG9q5F+xw4cGDlacClpaVg//Wy0ahHB8u7A9hPoXEuBCAAAQhAoE0EkhFYZWuJ4i7jUUx022zTW2CZoDMBNTEx0dlR3bpX1qWK2y3Yn8+fPx9OnDhR6+XR2cLzEFhlhZzdHd/WWdl/JmCbLJBv00XCWCEAAQhAAAJNCSQjsIoGFgVT3NOqalG2p8CyeOJLne3P8f2C3/ve91YE1quvvto5xrpa9pJlE4GbN2/uvATaxJl9il4IbT9XCKxo0+ybmDIei4uLnT/bx4ShMSyaXm1aWBwPAQhAAAIQaDOB5ARW/t2EWVGVnRIr2iAzL8h6SXy0a+8BjC91tmnCKJyKhFH2vYK2kagJr29+85sdcWNPTsanEhUdrOyY8wK0aJF7tlNY9eqdXvhxDgQgAAEIQKANBFwFVj9bNGRhZ18unF9HVPR+vqJEFU0ZVnWwuiU8v02DdapsvEePHu10fewTfWa3m4iCsEys2DkPHjzodI1M3PSzqWqM33zF7pm9YLrsZc1VTxHG8bCbext+FTBGCEAAAhDwJOAqsDwDwxYEIAABCEAAAhBIlQACK9XMETcEIAABCEAAAkNLAIE1tKkhMAhAAAIQgAAEUiWAwEo1c8QNAQhAAAIQgMDQEkBgDW1qCAwCEIAABCAAgVQJILBSzRxxQwACEIAABCAwtAQQWEObGgKDAAQgAAEIQCBVAgisVDNH3BCAAAQgAAEIDC0BBNbQpobAIAABCEAAAhBIlQACK9XMETcEIAABCEAAAkNLAIE1tKkhMAhAAAIQgAAEUiWAwEo1c8QNAQhAAAIQgMDQEkBgDW1qCAwCEIAABCAAgVQJILBSzRxxQwACEIAABCAwtAQQWEObmuEJ7Mtf/nL43Oc+NzwBjVgk3/3ud8MnP/nJERvVcA0Hxvp8wBjGegJ6D551jMDS5yt5D3v37g03b95MfhzDOoAPPvgg7NmzZ1jDG4m4YKxPI4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Yb6ePHkS5ufnw4EDB8LOnTuFnuqZfvz4cTh9+nSYmpoK4+Pj9U4KISCwaqPq6UDPC7qnAFpwEoz1SYYxjPUE9B486xiBVZEvEyUnT54M+/fvDwcPHmyU3Tt37oSLFy+Gubm5MDY2Vnru2bNnw65du+QiDIHVKH0DO9jzgh5Y0Ik5grE+YTCGsZ6A3oNnHQ+dwLpy5Uq4fPlyV4q7d+8O09PTPZE20bOwsND13I0bNz4nikwE3bp1Kxw/fryWEIrdq/v37xf6OnTo0IpgUwqsOjzXr18fZmdnS7tab33xW2Hdhld64s1JEIAABCAAgWEnML5pXfjSOy+G5e98GPbs2eMS7tAJrKpRmUC6fft2zwKryn6376No2r59e2U3y+JcXFwsFC55QdWrwHr48GG4ceNGmJycXAn7woULYd++fYViyTpY5svEaeyo2ZjOnTvXGU/ZtCECq5+q4VwIQAACEEiBgImsz+/9BgKr1w6WIsl50WfC59SpU+HIkSPPdbuKpumaCCw7/9KlSyuiKiuOTCyZwJqYmCickrS4rKN19OjRYF0r+yCwFBWBTQhAAAIQSJHAH3zmIwRWFFgeU2D9FEFeMFWt2SrqwFUJrLwwsjFv3ry5I97M3tLSUqcDlRVfUUBlx2bn2bFZcYrA6if7nAsBCEAAAqNEAIG1RlOE+SLKTxlWPTUYxdfhw4dXdba6CSwTV2fOnAnHjh1bmcLLCq6nT5+uTPvZdKF9ihbjl8VWNG2YHydThKP064OxQAACEIBAGQEE1hAIrKpOVVHyTEjZJz+9WSawytZxFXWdqoSS2bp27VqYmZlZmR60WKq6XnYMAotfRhCAAAQg0AYCCKw1FljxScTsk4DdCi+KMXs6MS9w7Ly8wIrdpuXl5cotHqJIsq0k8p2xGFNZ58y+r/PQAAKrDb9WGCMEIAABCIy0wKqzpqrXbRri4nMTMFWfbdu2rRJD2W0XirZxKLIXhY0JpW5iLCuwmmwHkY2pbPuIqk6b+bP1XN32+EJgVVUL30MAAhCAwCgQGGmBNWwJyoqyuh2rOsInO84oquxndffZiud0i6lo3VV+f668kCzij8AatqokHghAAAIQUBBAYCmoCm1GkbZly5bCKUKhaxfTCCwXjBiBAAQgAIEhJ4DAGvIE5cO7efNmePXVVzvrnWwzzybvARyGoSKwhiELxAABCEAAAmoCIyew6qyNqrvuqQy+re2yT9Fao6p9qLolNLvOqirxcTrOtlawRem2Nqvo0+9YszbrxFc19YnAqsos30MAAhCAwCgQGDmBVZWUqi0IsuebWDt//nw4ceLEqt3MVQKrTuynT58OU1NTtTpX3eI0X3UeAqh6t2A25jriEoFVlWW+hwAEIACBUSDQOoFV9IqXokQWbcoZj+tVYDV9318+ribisOg1OlUFW5dNkZ26sSGwqrLA9xCAAAQgMAoEWiew6uzV1E1cxc6P/b/OFGE/7/vLF1id2OuIwLLCrSuwTGBev3591b5aRa/OKfKDwBqFXxuMAQIQgAAEqgi0TmBVTWPZ93fv3g2zs7Ol03BNO1i9vu8vn7w6+0zZOWU7rVcVQ12BZXbieiz7s20Hsbi4WGvqEoFVlQW+hwAEIACBUSDQKoFVtqYqu5+TbTxq64727dvXWGCVvaOvl/f95YurLPai406dOhV62cahicCKfqt2ls/Hh8AahV8bjAECEIAABKoItEZglb3iJb6qJrsp54ULF7oKrG5TbEWL4nt531/WR9UO6vHYrAizP1+8eLHW63Gy51u37ejRo6veMVg23uwLqm0H94WFhcrNTRFYVZck30MAAhCAwCgQaIXAavq+v14EVlZsdHtVTHZ6rex9f9nCqht70bqoshc8dxOIdQVWUVxlHbysPwTWKPzaYAwQgAAEIFBFYKQFVtyGoMlWAwasicDKTi9W7QHV5LU3UcBUxR67W1u3bg3T09PP5btMZEX7VQVi32f30orn9bq/FgKrDnGOgQAEIACB1AmMnMDKipg678YrSmAdgZXdQ6pKWJmPOu/7yx5XR8CY2KkzDdjrovcsm8jVNjSdm5tbtS9Yk4sAgdWEFsdCAAIQgECqBEZOYKWaiGGLO24vsWPHjs4u8VXTnnXjR2DVJcVxEIAABCCQMgEEVsrZc449/xShdemsk2bbVkxMTPTctcqGicByThrmIAABCEBgKAkgsIYyLWsTVC/bNDSNFIHVlBjHQwACEIBAigQQWClmzSlm73cR1gkLgVWHEsdAAAIQgEDqBBBYqWewj/irXgad378r+wBBkds6C/MRWH0kjFMhAAEIQCAZAgisZFLlH2hTgZWPwJ5OXFpaarQAHoHln0csQgACEIDA8BFAYA1fTgYWUZXAsicJbXsJ219rbGzsubgQWANLFY4gAAEIQCAxAgisxBI2yHBNQN2+fbtwA1OLA4E1yGzgCwIQgAAEUiKAwEopWwOMtc5rbxBYA0wIriAAAQhAICkCCKyk0jWYYKO4smnBotfvxCgQWIPJB14gAAEIQCA9Agis9HImizi+19B2bi96/U+dbR12797dVZSxyF2WPgxDAAIQgMAQEUBgDVEy1iqU+J7EqhdLe8SHwPKgiA0IQAACEBhmAuOb1oXP7/1G2LNnj0uYLzx79uyZiyWMjCwBBNbIppaBQQACEIBACMHE1ZfeeTEsf+dDBBYVMTgCe/fuDTdv3hycw5Z5+uCDD9wu6Jahqz1cGNdG1fOBMO4ZXe0TYVwbVc8HejKmg9VzGtpzIgJLm2v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289cVvhXUbXkl+HAwAAhCAAAQgUERgfNO68KV3XgzL3/kw7NmzxwUSAssF42gbQWCNdn4ZHQQgAAEIhGAi6/N7v4HAohgGRwCBNTjWeIIABCAAgbUj8Aef+QiBtXb40/f8+PHjcPbs2XDgwIHw/vvvhxMnToSxsbHSgSGw0s85I4AABCAAgWoCCKwSRiYcTp8+HaampsL4+Hg1ySE7Igqf6enproLnypUrYfPmzWHnzp3hzp07YWlpqfP327dvBzu36pP1Y38+f/58V5GFwKoiyvcQgAAEIDAKBBBYfQosEyULCwurrGzcuDHMzc11FTZFbq0TtGvXro7YKftkBVG3ArS46oikrL3o3+zmz3348GE4depUePLkSWXdb9u2LczMzIT169c/dywCqxIfB0AAAhCAwAgQSEpgmRi4fPlyV+y7d+9e6bwUiZ/8yVkxVMe+iYbZ2dmuXa2sGKkrtky4zM/Pd6basgLLukKXLl0Kk5OTHcFSR2DZOSdPngzLy8uFrI4fP94Rf1nB9Prrr4e7d+8WnmPHl4m+up2yGAgCawR+azAECEAAAhCoJJCUwKoaTd2uTZUd+75IOJgIOnfuXDh48KD7tGGZUOlFYJkIu3fv3nNdpKL4Y9fKpgbtY2NrwtFsXrhwIUxMTNTq2CGw6lQfx0AAAhCAQOoEEFglGbQulAmVo0ePrkx1FQmUoqmzQ4cOdYRKk0+ZqGkqsMzO4uJiYZctL+Jip8vizE5plsViYuzWrVurhvXaa6+tCLM6a9UQWE2qgmMhAAEIQCBVAgisksyZuLKuTnahd90OVhQi/U4Pxk5a3SnCOCX62c9+Nly/fj08evRoldDKCycbowmmHTt2dDp2NkVYtMYqO+1qMdl5sdtl/6+zdixiRmCl+quCuCEAAQhAoAkBBFYBrW7roUxMVD2Z1yQBUbAUTenZd/lOWtEaLIvpF37hF8LXvva1VU89xnHcv38/2MJz+3t8KjJ2xmwt1tatW1fWWMVz8uIsO6a8wMr/vdv4EVhNq4PjIQABCEAgRQIIrIKsWafn2rVrz61hyk/XeSS825Se2S/qOsVtFeL3RbFmY4uiafv27StTl1GoxW0ZbBF7PM5E19OnT1e6VPmpv7ygyopAOy/bccszQmB5VA02IAABCEBg2AkgsHIZiuuSDh8+/NyTc3mxk39KMT+VVpV8EypXr14tfSqxaEoyv2/VxYsXu24JEcezf//+wnVh0Z6JKHvy0MZtH9umwRaux59lnyLMPm0Zn6q8ceNG2LdvX+dc+7M99Vj0QWBVVQXfQwACEIDAKBBISmDV2UYhipxe9m2y7osJijIxYlNx1j0qW8CeXwReth9UHEe3/aKsuIr8RUFkAujBgwel4iqO3+x021bC7NlaMbMXn47MCsm44erbb78d3nvvvc42DkVxxy6WbTNhthBYo/DrgTFAAAIQgECvBJISWL0Oss55ReuusmuYzEaVIMr7yXeooujZsmVL6Uac0UbZuqYozsqeVIwxmxCqs9lp0ZquJts0ZMccO3rdnqKkg1WnGjkGAhCAAARSJ4DASj2DicWPwEosYYQLAQhAAAI9EUBg9YRtNE+KU5zddm6P7yvMTpMW7RlWRgiBNZq1w6ggAAEIQGA1AQQWFdEhENd72UL1opdcF71+JwoxBBZFBAEIQAACEEBgUQMZAkVbOHR7ktJOzW9XgcCipCAAAQhAAAIILGrgfwnERfdHjhwpfJmzdbVMTM3MzKy8Lih2u3bt2tV5WjD/6hz7vtt2FUwRUn4QgAAEINAGAkwRtiHLBWOML4S2XelNSNlu7/mPPQ1o21Jk321Y9AohOlgtLSKGDQEIQAACpQQQWBRHbQLZfciyWzEgsGoj5EAIQAACEGgJAQRWSxKdH2Z+j69uGGInK75Wx/5vU4e2IN52gEdgtbSIGDYEIAABCNDBoga6E6japT6ezTYNVBIEIAABCECgmgAdrGpGI39EvgNVtKs9Amvky4ABQgACEICAIwEEliPMFE0VvVDaxhHXW+U3HaWDlWKWiRkCEIAABAZNAIE1aOJD5C//cupsaLbVwsTExHObjkaBZcdevny5cDTr168vfcE02zQMUQEQCgQgAAEIyAggsGRoMVxEAIFFXUAAAhCAQBsIILDakOUhGiMCa4iSQSgQgAAEICAjgMCSocUwHSxqAAIQgAAE2koAgdXWzK/RuOlgrRF43EIAAhCAwEAJILAGihtnCCxqAAIQgAAE2kAAgdWGLA/RGBFYQ5QMQoEABCAAAQmB8U3rwuf3fiPs2bPHxf4Lz549e+ZiCSMjSwCBNbKpZWAQgAAEIBBCMHH1pXdeDMvf+RCBRUUMjsDevXvDzZs3B+ewZZ4++OADtwu6ZehqDxfGtVH1fCCMe0ZX+0QY10bV84GejOlg9ZyG9pyIwNLm2v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2998Vth3YZXkh8HA4AABCCQKoHxTevC5I5vh4k3P5XqEJKIG4GVRJpGJ0gE1ujkkpFAAALpEnh5w8fh3S+8lO4AEogcgZVAkkYpRATWKGWTsUAAAikT+Mrvb0g5/KGPPWmB9fDhw3Djxo0wOTk59KBTCfDx48fh7Nmz4cCBA+H9998PJ06cCGNjY27hI7DcUGIIAhCAQF8EEFh94as8ORmBZTf+kydPhuXl5cpBHTp0KBw8ePC54+7cuRNu374dpqenK214HGAxnz59OkxNTYXx8XEPk5U2rly5EjZv3hx27twZbLxLS0udv9cddxRYxsj+fP78+VKRZULs1q1b4fjx4x1/dT4IrDqUOAYCEICAngACS8s4KYF16dKlTrdq/fr1pVSiqOhFYFlH7NSpU+HJkyel9jdu3Bjm5uYquzpmY35+Pmzfvr1Q7EUHWUHULdXRnnWWuomZrD0TQLt27eqYzQusOmON8Wzbti3MzMys4m62Tbjt27evkYhEYGkvaKxDAAIQqEsAgVWXVG/HJSew9u/fHxYWFgpFkAkB+966XL0IrCqE2e5Ot2mz2G3bunXrc90y+y4rFOsKLBNE3bpJecH0+uuvh7t37xZ2/Lp1nKrGWCQc43gPHz5c2clCYFVVGd9DAAIQGAwBBJaWczICywNDv1OEJmJMEB09erS0ixaFzhtvvFEo8noVWObXpvuqpjdj18qOtY8JzSbjNgF14cKFMDEx8VyXLo7tyJEjhULKfNv48t2ubO4QWB6VjA0IQAAC/RNAYPXPsJuF5ASWCVZCGyYAACAASURBVI3Lly8XjsmmDmdnZzvrnZqs2dq9e3elcDGH3YRK1l/RlFoMuBeBVXd6MMZgvrLTmGVxxzVUWZivvfbaijDLrhsz7vfu3etwsvPu37//XA5s7ZtNGy4uLq7kIX8QAkt7QWMdAhCAQF0CCKy6pHo7LkmBFRdx54dsnRdbE1S2oLxJJ6cIZ+wOZddAmU2bsrSPTb3Z1GG3LlcvAivfOSsbh/m1Rec7duzoCEybIixaT5YXlHZe7HbZ/4vG2Vt5PX8WAsuLJHYgAAEI9EcAgdUfv6qzkxJY3bpXcaDdFqH3I7Dya6BiV8nWe2W7RVXTiPnvi9Zg5QVOXgBFEWRCM641i8LNBJ6t/YoiMMb56NGj0q5S3n6Rv2inqHOVL7KypzjtOARW1SXJ9xCAAAQGQwCBpeWcnMDKdq/y+2B1Wz9kGHsVWE0WcVcJrHwMeYFl31+7dm1lHVPZonMb67lz5zoCyzp20U7clsEEVhRFJrqePn260qXKd/jygio7Bjuv6OnN+BRh0cME3UoWgaW9oLEOAQhAoC4BBFZdUr0dl5zAKlt/pepgxSnAbl2ZLPpuAisviuy8/L5VFy9erLV+ys4t2mg12jMRZfuG2ZN99rFtGmzhevxZdpoz2xmM69hsA1ebbrVPfjPX/BjrrhGjg9XbRcpZEIAABBQEEFgKqv9nMzmB1aSDVbSIO48zuzA++10UHWXfl6Wlm8Aq6vpEQWQC6MGDB6vEVV6Qle1dld12wezZNKnZi92tbNcsbn769ttvh/fee6+zjUPRovw4Dtt3y2zF3fKLRGIUiiZ+qzYdpYOlvaCxDgEIQKAuAQRWXVK9HZecwOqng1WFKLvOqNuTgN3slAmsonVNWWGS75AViamimPJTikVrunqdGs1377oJVls4bx2yqp3rEVhVVcj3EIAABAZDAIGl5ZyUwNKiwPogCCCwBkEZHxCAAASqCSCwqhn1cwQCqx96LTy36FVEVQv7s5gQWC0sGoYMAQgMJQEEljYtCCwt35GxXrRxa1xvhcAamTQzEAhAoEUEEFjaZCOwtHxH0np+s1QE1kimmUFBAAIjTgCBpU0wAkvLdyStx41Q7elC2zk+/+n26iGmCEeyJBgUBCCQIAEEljZpCCwt35GzXvTSaTpYI5dmBgQBCLSAAAJLm2QElpbvSFnPbkia3VYCgTVSaWYwEIBASwggsLSJRmBp+Y6M9fj0oG30aq/jsXVY8cXaCKyRSTMDgQAEWkQAgaVNNgJLy3fkrLNNw8illAFBAAItJYDA0iYegaXlO3LWEVgjl1IGBAEItJQAAkubeASWlu/IWUdgjVxKGRAEINBSAggsbeIRWFq+I2c9CiwbWNl7Ibu9IJttGkauJBgQBCCQKAEEljZxCCwtX6znCCCwKAkIQAACw0EAgaXNAwJLyxfrCCxqAAIQgMBQEkBgadOCwNLyxToCixqAAAQgMJQEEFjatCCwtHyxjsCiBiAAAQgMJQEEljYtCCwtX6wjsKgBCEAAAkNJAIGlTQsCS8sX6wgsagACEIDA0BF4ecPH4d0vvDR0cY1SQAisUcpmAmPhKcIEkkSIEIDASBMY37QuTO74dph481MjPc61HhwCa60z0DL/e/fuDTdv3mzZqAc3XM8LenBRp+UJxvp8wRjGegJ6D551/MKzZ8+e6UPGQ8oEEFja7Hle0NpI07UOY33uYAxjPQG9B886RmDp85W8BwSWNoW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Vo183blzJywsLISNGzeGubm5MDY2VuOs/g95/PhxOHv2bJienl7xaT87efJk2L9/fzh48GClk3j88vJy4bF1xoTAqsTc1wGeF3RfgYzwyTDWJxfGMNYT0HvwrGMEVoN8ZcXK8ePHw86dOxuc3fzQhw8fhhs3boTJycnnTjbhdevWrdBPHFeuXOnYrRJqCKzmuWtyhucF3cRvm46FsT7bMIaxnoDeg2cdI7D0+ar0YELq/Pnz4cSJE6u6Yyaidu3aVSrknjx5Eubn58P27dsrRVI+CBOLp0+fDlNTU2F8fLxrjAisyhT2dYDnBd1XICN8Moz1yYUxjPUE9B486xiBVZGv2Cnatm1bmJmZCevXr5dkOHbHtm7d2pkStL9funSp071q6tOmNG/fvt2xU/ap272y8xFYkpSvGPW8oLWRpmsdxvrcwRjGegJ6D551jMCqmS/rMp06dapz9Ozs7Kqujwmaa9eudQTYV7/61XD58uWuVk0w5W3EE+J6L/t7L9N/dTpT2XjriDcEVs0i6fEwzwu6xxBG/jQY61MMYxjrCeg9eNYxAqvPfNURNE1dWHfJRFrTrlmdKcMoFLds2VK7I4fAaprBZsd7XtDNPLfnaBjrcw1jGOsJ6D141jECq498RbFy5MgRtwXv+W7Y1atXS7td2dDrPF2YXetlf7548WKtpyIRWH0USY1TPS/oGu5aeQiM9WmHMYz1BPQePOsYgdVDvmKn6NGjR7XET10X1rm6d+/eqs5S2QL4rM04rXjo0KHSxe5m+/r166sElZ23uLhYOYa3vvitsG7DK3WHwXEQgEDLCIxvWhcmd3w7TLz5qZaNfLDD9bz5DzbydLx5MkZgNch7nLqzU7qJmQYmO4fW6T7lbUaRd//+/a77c+UXz+ft1BFZCKymGeV4CLSPwMsbPg7vfuGl9g18gCP2vPkPMOykXHkyRmBVpD6791XTNVFVVRVFkm0CWncD0zgtaedWiTwTT3WmAasWvSOwqjLJ9xCAgBH4yu9vAISQgOfNXxhm0qY9GSOwki6FwQSPwBoMZ7xAIHUCCCxtBj1v/tpI07XuyRiBNcA6sK7ThQsXOpuH2lqroh3am4SjeIKxyD8Cq0lWOBYC7SWAwNLm3vPmr400XeuejBFYfdRB0bsCs+u0ikzv3r07bN68ubPuat++fZW7qHcLr1eBZTFaDHVf9YPA6qNIOBUCLSKAwNIm2/Pmr400XeuejBFYfdRBt3cF9mF25dSiJwirBJydnN/INL8rPALLIzvYgAAE8gQQWNqa8Lz5ayNN17onYwRWjTro9V2BNUyXHmI+z5w5E44dO1ba5SrqoNk05Llz5zrbNcR3DCKw+skE50IAAnUJILDqkurtOM+bf28RjP5ZnowRWDXrpc67ArNP+FWZtanCsncF1hFXZt+Os27U0aNHV95XiMCqIs/3EICAigACS0X2/9v1vPlrI03XuidjBFbDOmj6rsCiLlM3l/Zy6bt371Zu/mk2TFwtLS2tEmoIrIYJ5XAIQMCNAALLDWWhIc+bvzbSdK17MkZg9VAHTd4VWEdgZTcNtc6WraGqWgAfzzlw4MCqxepF/vKdrqI1WCbs7OnGooXvLHLvoUg4BQItJIDA0ibd8+avjTRd656MEVgN66DpuwKrNvGMHbHjx4+viBvbyqFKYJXZza+3suHZsbdv317pdOUFVlWMCKyGRcLhEGgpAQSWNvGeN39tpOla92SMwGpQB03fFRjXbR0+fLj2lggWTpXA6mY3L6aKpgyzAqvObu8IrAZFwqEQaDEBBJY2+Z43f22k6Vr3ZIzAqlEHvbwrME4jVr3Opsh9N4FVFYtN9dkeV/YUoX3yf7efRYFlXa0HDx5UvqYHgVWjSDgEAhDgVTniGvC8+YtDTda8J2MEVpcy6OVdgfEcMzszM7PydF+TaisTWEXrrrLrt8xH9n2JJqTsE8VWjKGp+ENgNckex0KgvQToYGlz73nz10aarnVPxgisdOvAJXITc9u3b+9s+fCbv/mbhTYRWC6oMQKBkSeAwNKm2PPmr400XeuejBFY6daBS+RxN3qbVrSNSePmpFnjCCwX1BiBwMgTQGBpU+x589dGmq51T8ZDJ7DKprViuoqmybqd0237AVUJxCcDN27cWLm+qWkMVWuw8vaqNj/ttuFptIXAapoljodAOwkgsLR597z5ayNN17on46ETWEVPvWVTVfZUnB2TX2tkP1sLgRXjjWJoeXk5ZLdh8Cg9G9etW7f6sluXDQLLI2PYgMDoE0BgaXPsefPXRpqudU/GQyewLC35rQayqSraSLNpByu7G3vWdp1ujqJsolgqsp1dtJ7/PnbzbA1VkbjsFmvRa3bKjkdgKbKOTQiMHgEEljannjd/baTpWvdkPJQCq1sXq0h8NRVYRak3u/bamaZCJW8riqVuwqhu6RVtGlrn3G4C1c4v2wUegVWHLsdAAAJlBBBY2trwvPlrI03XuifjoRRYlpqy9+zNz8+H/OthlAIrbmnQrVzs1Tazs7OrFojHtU92Xv67qp3To69eBJadc/r06TA1NVW4YL2Mbbfx0cFK95cFkUNgkAQQWFranjd/baTpWvdkPLQCq6zLdO3atef2lyoTWE06NUXv51OUSJEA6nWKMB9fnSnDpntgmQ8ElqISsAmB0SOAwNLm1PPmr400XeuejJMRWLEjdOTIkdqvnbFzzp8/H06cOBHGxsa6Zrzq9TQe5dJ0DE06WHWeLsy+6sfGa5/p6enKoSGwKhFxAAQgEAI7uYurwPPmLw41WfOejJMQWEUvRK7KXp1uTrRhx5rgmJiYqBRiVX6Lvo+xPHr06Lnpwm726gqsyKfba3msS5YXVPYz81G14zwCq5escw4E2keADpY25543f22k6Vr3ZDzUAitOZzXZTyr76pgiwdFtOi6WhMcCdbOVXb9VJn7yr7rJl2VZLNnzuvGJXbM33nijdBuLKpGFwEr3lwWRQ2CQBBBYWtqeN39tpOla92Q8lAIrdmSaCJ06YmYQKc/ufdUk/rqxZTcOrXqRdHZK0Bbil32KXgidPRaBVTc7HAeBdhNAYGnz73nz10aarnVPxkMpsNJNzWhGjsAazbwyKgh4E0BgeRNdbc/z5q+NNF3rnowRWInVQd0tHjyHhcDypIktCIwuAQSWNreeN39tpOla92TcSoGVncYrKoMma74GWUY2PXjmzJlw7NixlT2uTHAtLi42WjzfNGYEVlNiHA+BdhJAYGnz7nnz10aarnVPxgMRWFWCpt/39PW6GWhRCRTtqeVpv9ey6/YkZeRrtufm5tyfhERg9Zo1zoNAuwggsLT59rz5ayNN17on44EIrG6oFftPNXnPXja2Orug2/G92u+15EzgXb16tbJLVdTh6tVn9jwElgdFbEBg9AkgsLQ59rz5ayNN17on4zUVWKr9p3oVQN1euZMtl17tNy257Eupq54Y7GbbnhLctWtX7Q1a87YQWE0zx/EQaB+Blzd8HN79wkvtG/gAR+x58x9g2Em58mS8pgKrbCPNfqfkehFATRaPV9nvN/64V1dcC3bjxo1OgfbyIuom4yq7ChBYSf1+IFgIDJzA+KZ1YXLHt8PEm58auO82OfS8+beJW5OxejJeU4FVJVSaQOmnwxT3ltqyZUvlrubmRxn3qVOnwo4dO1a9wqZuZy3Py2vKcO/eveHmzZu9poPzKgh4XtDALiYAY31lwBjGegJ6D551vKYCy7ort2/frvU+vCZYmwig7PsK7c8XL16sXCjexH6TuMuO7UVgeT5diMDyyGK5Dc8LWhtputZhrM8djGGsJ6D34FnHay6wlpaWepr66oa5rgAy4XL9+vVVgqqOMKlr36sUmgosm2K8e/fuc4vi/+d//id8//vfD5/4xCfCD3/4w/Ds2bPw4osvhh/84Aedn61bt64wZASWVybprmhJImLXiq/59bwxreU4htk3jPXZ8WQsF1h11iNFZPY6l9nZ2ZU9nuqgzC4Erzo+rmmy406ePBm2bt1a2D3LiixbJ7awsFBluvO9av+sOgIr+wqd3bt3F47r3/7t38L8/HyYmprqCLDvfe97HXF77ty58Du/8zvhZ37mZxBYtTLte5DnBe0b2ehYg7E+lzCGsZ6A3oNnHcsFlh5HMw8mnupMA3osDm8WWfnR3QRWFLC9iNO68dHBqkuqt+M8L+jeIhj9s2CszzGMYawnoPfgWcetE1j69IyeBwSWNqe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lj5fyXt464vfCus2vJL8OBgABCCgITC+aV2Y3PHtMPHmpzQOsNoh4HnzB2kxAU/GCCyqrJIAAqsSEQdAoPUEXt7wcXj3Cy+1noMSgOfNXxlnyrY9GSOwUq6EAcWOwBoQaNxAIHECX/n9DYmPYLjD97z5D/dI1y46T8YIrLXLYzKeEVjJpIpAIbCmBBBYWvyeN39tpOla92SMwEq3DgYWOQJrYKhxBIGkCSCwtOnzvPlrI03XuidjBFa6dTCwyBFYA0ONIwgkTQCBpU2f581fG2m61j0ZI7DSrYOBRY7AGhhqHEEgaQIILG36PG/+2kjTte7JGIGVbh0MLHIE1sBQ4wgCSRNAYGnT53nz10aarnVPxgisIaiDhw8fhhs3boTJyckhiOb5EBBYQ5kWgoLA0BFAYGlT4nnz10aarnVPxq0VWI8fPw5nz54NBw4cCO+//344ceJEGBsbW5OqGITAunDhQti3b18YHx/vjPHKlSth8+bNYefOnZVjRmBVIuIACEAghIDA0paB581fG2m61j0ZJyuwsgLhzp07YWlpqSMYbt++HaanpyuzGwWWHWt/Pn/+fKnIMiF269atcPz48VJBEmM4ePDgim8TThbn0aNHw/r16zs/N18nT54My8vLlTHu3r171VjMR3Z8ZuvSpUudzle0X2Q0Kybv3bvXOR6BVYmfAyAAgYYEEFgNgTU83PPm39B1aw73ZDwSAssE0K5duzoFkBdYJnJOnToVnjx5Ulkg27ZtCzMzM6vEitk24Wbdn9OnT4epqamVLlCZYIpCrEhgFQXRrYPVb/yxW2UC1Lp1cSrSBJaJRvu5ibPZ2dlV48rGSQersnQ4AAIQoIMlrwHPm7882EQdeDJOTmDlBcfrr78e7t69W9gR6tZxynawiqYGTZDNz8+H7du3h9iVit2nw4cPF3ay8h2lMoFVp4t16NChFb+xTnvpYMVxmLiycWbFZvSRnz7MXxcIrER/UxA2BAZMgA6WFrjnzV8babrWPRknJ7Bi2mLXyjow9jERlBcg3VJswsOExcTExHNrr6KIO3LkSKGQMt8mkoq6XdZJsy6adYfynzjlVyTEsovci6Ybs7aarNkyWwsLC8F8W0wxhuwUIQIr3V8GRA6BYSKAwNJmw/Pmr400XeuejJMUWLEDZCmcm5tbEUhlAiuuocqm/LXXXlsRZnHht/3AhIetU7K1WXbe/fv3n6sU6/zYtOHi4uLK1JqdZ2Ivu/7Lu4MVA6krsGL3ysZg3TzrYGWnCOMidwRWur8MiBwCw0QAgaXNhufNXxtputY9GScpsOL6oR07dnQ6STZFWLTGKr9I3M6L3S77f+yC1XmSrlu5mN3Lly93DslO7XUTWNnF6XnBlO9gZe2XxbFx48ZVYjOKRfu/CT/rrCGw0r3oiRwCKRBAYGmz5Hnz10aarnVPxskJrDi9ZmJh69atK1N4sVvz6NGj0gXbeYGV/7uVRLbrU1UisZMVn2C0/1t8cTsEVQcrG1edhfRRSCKwqjLK9xCAQD8EEFj90Ks+1/PmX+2tnUd4Mk5OYMW1Q1HUWPcpiiITEE+fPl3pUmWn/rIdnbhoPStO7LyiLQ/iU4TZ7ReKyq7uNg35c7OL9osWtpeVeJwmtc5Vfi1Y/pwygWVPD169erVzeHaqNX8+i9zb+YuGUUOgKQEEVlNizY73vPk389yeoz0ZJyewYpqj0DIRZftK2ZN99rEF5rZwPf4sO/2XnWqLWxPYmiTrONknv5t6vjuUfSIvP63Yi8CK670+/elPd+I2gZhfx2VxmZiKW0TYn23RetGUYNklUNXBqtpPC4HVnl8ujBQC/RBAYPVDr/pcz5t/tbd2HuHJOGmBZSLDhIl1l0xoZRe5R1Hy9ttvh/fee6+zjUPRPldRRNk2BmYrvq7GxNS5c+dWbGeFna23ym8B0URgxa7VG2+80bGfXYMVn/rL2jchZmO9fv16R4TV2Ug1e2kUCazs91XTjAisdv6iYdQQaEoAgdWUWLPjPW/+zTy352hPxkkLrPyrXpps05Atlyhq4hRd0VOH8XhbOG8dsvymo1Fg2XFxwXu+JK1r9tZbb4W//du/XTUlV/RUoMXw4MGD8Ou//uvBEh6nAWOsReWeX9Qfj4kC69VXX+3s7VX2ZGTZNCgCqz2/XBgpBPohgMDqh171uZ43/2pv7TzCk3GyAqudqV+bUSOw1oY7XiGQGgEEljZjnjd/baTpWvdkjMBKtw4GFjkCa2CocQSBpAkgsLTp87z5ayNN17onYwRWunUwsMgRWANDjSMIJE0AgaVNn+fNXxtputY9GSOw0q2DgUWOwBoYahxBIGkCCCxt+jxv/tpI07XuyRiBlW4dDCxyBNbAUOMIAkkTQGBp0+d589dGmq51T8YIrHTrYGCRI7AGhhpHEEiaAAJLmz7Pm7820nStezJGYKVbBwOLHIE1MNQ4gkDSBBBY2vR53vy1kaZr3ZMxAivdOhhY5AisgaHGEQSSJoDA0qbP8+avjTRd656MEVjp1sHAIkdgDQw1jiCQNAEEljZ9njd/baTpWvdkjMBKtw4GFjkCa2CocQSBpAkgsLTp87z5ayNN17onYwRWunUwsMgRWANDjSMIJE0AgaVNn+fNXxtputY9GSOw0q2DgUWOwBoYahxBIFkCL2/4OLz7hZeSjT+FwD1v/imMdy1i9GSMwFqLDCbmE4GVWMIIFwIDJjC+aV2Y3PHtMPHmpwbsuV3uPG/+7SJXf7SejBFY9bm39si9e/eGmzdvtnb86oF7XtDqWFO1D2N95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hy1/+cvjc5z6X/DiGdQDf/e53wyc/+clhDW8k4oKxPo0whrGegN6DZx0jsPT5wgMEIAABCEAAAi0jgMBqWcIZLgQgAAEIQAACegIILD1jPEAAAhCAAAQg0DICCKyWJZzhQgACEIAABCCgJ4DA0jPGAwQgAAEIQAACLSOAwGpZwhkuBCAAAQhAAAJ6AggsPeMkPTx79ix89atfDe+//374+OOPwy/+4i+Gqamp8IlPfCLJ8Qxj0P/93/8d7t+/H772ta+Fp0+fhuPHj4f169cPY6jJxrS8vBzOnTsXHj58GH7sx34svPnmm+HXfu3Xwo/8yI8kO6ZhC/yf/umfwp/+6Z+Gf/mXfwkbNmwIk5OTnd8XfPwJ/OAHPwjz8/Nh48aNYXp62t9Biy3euHEjLC4urhAwxnNzc2FsbKxnKgisntGN9om2F4jdmH77t387bNmypVN4VnC/8Ru/MdoDH+Do/vqv/zo8ePAgbNq0qSMAZmZmEFiO/E3Anj17Nrz8MLqCwgAABF1JREFU8svh05/+dPjXf/3X8Md//Mfh8OHD4bXXXnP01F5T8Ya/b9++YBsS/+M//mP4i7/4i04t2+8LPr4E7B+9f/mXf9kRsAgsX7ZXrlzpGDx48KCbYQSWG8rRMmRq/qOPPgrHjh0LL7zwQvj7v//7Tkfr937v9zqdAD5+BO7cuROuXbuGwPJD2rH05MmTcPXq1bBnz56OiLWPCa5du3aFnTt3Ontrp7kf/vCHnS7stm3bwo/+6I+Gx48fh9OnT3e63ePj4+2EIhq1dQj//M//PPz0T/90Z1YBgeUL2rqwP//zPx/sHwteHwSWF8kRs2NqfmlpaeUitg6L/ezo0aN0WZxzjcByBlpi7t///d/DwsJCeOedd9g5X4DclhV8+OGH4etf/3rnH2IsJ/CDbN3Y8+fPh5/7uZ8LVsfZ381+XtpryWr3zJkznZmE//iP/wg//uM/7jLVjcBqb011HTkCa3CFgcDSs443qJ/4iZ/oTHNbV5aPHwGrYROvtgbLut7WCeDjR8BmE0y4Wtfqb/7mbxBYfmg7luz3wze/+c3wkz/5k+GVV14Jf/d3fxdsCcfs7Gz4qZ/6qZ69IbB6RjfaJyKwBpdfBJaWtf3r9Ctf+Ur453/+5/DZz36WzooIt3H+h3/4h84arN/93d9dmZYVuWuN2f/6r//qdFc+85nPdKZi87+bWwNigAO15QW2XtPWY/XzjwUE1gCTlpIr1mANLlsILC1r+9eo1bN1Vpi28mX9/e9/vzOtYjchW4NlNyZ7yu3AgQOsc3NCbetf/+RP/iSYgM1+TGzxYIwPZHtYwx44ytYxAsuHLVYKCNhThNbyP3LkSPjZn/1ZniIUVgkCSwfXxNVf/dVfdToqtjiYjy+B//zP/wx/+Id/2Nn64pd/+Zc7TxHaQmzbcmTz5s2+zrDWIUAHy78QTGD90R/9UfiVX/mV8Eu/9EtMEfojxmKWgP1ryf7Vf+nSJfbBEpcGAksDOHZT7Ck3/uWvYWxW7V/+f/Znf9bZB8vWuLEPlo41AkvH1vZze/fddzt1/NJLL3XqePv27X05ZIqwL3ycDAEIQAACEIAABJ4ngMCiKiAAAQhAAAIQgIAzAQSWM1DMQQACEIAABCAAAQQWNQABCEAAAhCAAAScCSCwnIFiDgIQgAAEIAABCCCwqAEIQAACEIAABCDgTACB5QwUcxCAAAQgAAEIQACBRQ1AAAIQgAAEIAABZwIILGegmIMABCAAAQhAAAIILGoAAhCAAAQgAAEIOBNAYDkDxRwEIAABCEAAAhBAYFEDEIAABCAAAQhAwJkAAssZKOYgAAEIQAACEIAAAosagAAEIAABCEAAAs4EEFjOQDEHAQhAAAIQgAAEEFjUAAQgAAEIQAACEHAmgMByBoo5CEAAAhCAAAQggMCiBiAAAQhAAAIQgIAzAQSWM1DMQQACEIAABCAAAQQWNQABCEAAAhCAAAScCSCwnIFiDgIQgAAEIAABCPw/0LEgad0cx3MAAAAASUVORK5CYII="/>
          <p:cNvSpPr>
            <a:spLocks noChangeAspect="1" noChangeArrowheads="1"/>
          </p:cNvSpPr>
          <p:nvPr/>
        </p:nvSpPr>
        <p:spPr bwMode="auto">
          <a:xfrm>
            <a:off x="473075" y="1222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155" name="AutoShape 17" descr="data:image/png;base64,iVBORw0KGgoAAAANSUhEUgAAAlgAAAFzCAYAAADi5Xe0AAAgAElEQVR4Xu2d/48VaVb/n8HosKI2I8nArLHB6MAkLqDhy/iDjDORZTPamEy6WQ0NMTad/aU32d/d/Qv8nV9WaKMNjLHBiYH4A8NGhd24ASYjEDcDu6vA6oZeo2n8sguzUT459+PTVhdVt6ruPe/b97n1uslkoG/VOed5nVNdb87z1FMvPHv27FngAwEIQAACEIAABCDgRuAFBJYbSwxBAAIQgAAEIACBDgEEFoUAAQhAAAIQgAAEnAkgsJyBYg4CEIAABCAAAQggsKgBCEAAAhCAAAQg4EwAgeUMFHMQgAAEIAABCEAAgUUNQAACEIAABCAAAWcCCCxnoJiDAAQgAAEIQAACCCxqAAIQgAAEIAABCDgTQGA5A8UcBCAAAQhAAAIQQGBRAxCAAAQgAAEIQMCZAALLGSjmIAABCEAAAhCAAAKLGoAABCAAAQhAAALOBBBYzkAxBwEIQAACEIAABBBY1AAEIAABCEAAAhBwJoDAcgaKOQhAAAIQgAAEIIDAogYgAAEIQAACEICAMwEEljNQzEEAAhCAAAQgAIGBCayzZ892aE9PT0O9BwKPHz8OJ0+eDMvLy2Hbtm1hZmYmrF+/vgdLnAIBCEAAAhCAgJrAQASWiYMLFy6Ejz76qJE4uHLlSrh8+XLfDA4dOhQOHjxYacf8Xb9+PczNzYWxsbHK47Oip+xg8719+/Zw6tSp8OTJk8LDdu/eXSk8TaA+ePAgHD58OCwuLoYdO3ZUnhOd2bkWaxRld+7c6diYnZ0N4+Pjwf5+8eLFlXHHce3fv78Wt0pQHAABCEAAAhBoGYGBCKzINAqmfjswecEQBYGJj507d3ZNYTfxUCaw4jlbt25dJWqK/JqImp+f74iqIlGXFzd16s3Ge/fu3RVB9PDhw45gqyuy4vFHjhzp8KkSWE2FZp0xcAwEIAABCECgTQQGKrAMrN28b9++HY4dOxZefvnlnlgPs8Ay0XX69OkwNTXV6Q7lPzb+e/fu1Z7iy4uraK+pyMpO0XYTWC+++GJXgdhTwjgJAhCAAAQg0DICrgIrdm/u37/fM8Z8d8vEwMLCQs/2jh8/vqqrpepgWYBFcdr03+TkZEe0FHHZuHFj4ZRkjNPsZqcss+Ly6dOnnXVZ+WPyHcOe4f3viXWnWPv1w/kQgAAEIACBUSHgKrCqoFj35urVqytTXVXH2/f59UH2szodrPy0WPSlFFjZdUwxTvt/FFi2riu7yL9obHHMJtaK1mblxx793Lp1K+TFZJ5v1fRkL/mpk0OOgQAEIAABCLSNAAIrk/F+1mCZmX4FVuwAPnr0qFSEFgks8x0F5ZYtW0qnH6P9vNCz81nY3rZLn/FCAAIQgICSQGsFlm130PST7yhlF7mbrX6mCM2WLVyPC9HLYisTWPH4fBfKjrfuVq+ffh9I6NUv50EAAhCAAARSJpCEwPJcg9UtWU2fnssLrH47WNnYyqY4qwRWk2KsmjJsYotjIQABCEAAAhD4PwJDL7CKktVUCNVNeFO7ayWwyjpStvFo3NuqzpgRWHUocQwEIAABCECgOQF3gdXP5qBlT9Rlh9XPWqGqc7sJrLh+yWKJG3Zal+nMmTOdLSfMdj9ThPmNTb06WNFO2San3UqmqWBrXn6cAQEIQAACEBhNAu4Cqxumpk+p9bt+KMYS104pBVbc86pIGJUtLi97itDi9hJY3fJBB2s0L2pGBQEIQAACa09gqAVWHk+Z6IjHRSFjC9iLXnfjLbCyAsliszVY8VU2v/Vbv9V57Y7t6P6rv/qrnX2w6m7TgMBa+wuDCCAAAQhAAAL9EEhGYHXbYiACiNOTZftBKQTWtWvXOlOG9q5F+xw4cGDlacClpaVg//Wy0ahHB8u7A9hPoXEuBCAAAQhAoE0EkhFYZWuJ4i7jUUx022zTW2CZoDMBNTEx0dlR3bpX1qWK2y3Yn8+fPx9OnDhR6+XR2cLzEFhlhZzdHd/WWdl/JmCbLJBv00XCWCEAAQhAAAJNCSQjsIoGFgVT3NOqalG2p8CyeOJLne3P8f2C3/ve91YE1quvvto5xrpa9pJlE4GbN2/uvATaxJl9il4IbT9XCKxo0+ybmDIei4uLnT/bx4ShMSyaXm1aWBwPAQhAAAIQaDOB5ARW/t2EWVGVnRIr2iAzL8h6SXy0a+8BjC91tmnCKJyKhFH2vYK2kagJr29+85sdcWNPTsanEhUdrOyY8wK0aJF7tlNY9eqdXvhxDgQgAAEIQKANBFwFVj9bNGRhZ18unF9HVPR+vqJEFU0ZVnWwuiU8v02DdapsvEePHu10fewTfWa3m4iCsEys2DkPHjzodI1M3PSzqWqM33zF7pm9YLrsZc1VTxHG8bCbext+FTBGCEAAAhDwJOAqsDwDwxYEIAABCEAAAhBIlQACK9XMETcEIAABCEAAAkNLAIE1tKkhMAhAAAIQgAAEUiWAwEo1c8QNAQhAAAIQgMDQEkBgDW1qCAwCEIAABCAAgVQJILBSzRxxQwACEIAABCAwtAQQWEObGgKDAAQgAAEIQCBVAgisVDNH3BCAAAQgAAEIDC0BBNbQpobAIAABCEAAAhBIlQACK9XMETcEIAABCEAAAkNLAIE1tKkhMAhAAAIQgAAEUiWAwEo1c8QNAQhAAAIQgMDQEkBgDW1qCAwCEIAABCAAgVQJILBSzRxxQwACEIAABCAwtAQQWEObmuEJ7Mtf/nL43Oc+NzwBjVgk3/3ud8MnP/nJERvVcA0Hxvp8wBjGegJ6D551jMDS5yt5D3v37g03b95MfhzDOoAPPvgg7NmzZ1jDG4m4YKxPI4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Yb6ePHkS5ufnw4EDB8LOnTuFnuqZfvz4cTh9+nSYmpoK4+Pj9U4KISCwaqPq6UDPC7qnAFpwEoz1SYYxjPUE9B486xiBVZEvEyUnT54M+/fvDwcPHmyU3Tt37oSLFy+Gubm5MDY2Vnru2bNnw65du+QiDIHVKH0DO9jzgh5Y0Ik5grE+YTCGsZ6A3oNnHQ+dwLpy5Uq4fPlyV4q7d+8O09PTPZE20bOwsND13I0bNz4nikwE3bp1Kxw/fryWEIrdq/v37xf6OnTo0IpgUwqsOjzXr18fZmdnS7tab33xW2Hdhld64s1JEIAABCAAgWEnML5pXfjSOy+G5e98GPbs2eMS7tAJrKpRmUC6fft2zwKryn6376No2r59e2U3y+JcXFwsFC55QdWrwHr48GG4ceNGmJycXAn7woULYd++fYViyTpY5svEaeyo2ZjOnTvXGU/ZtCECq5+q4VwIQAACEEiBgImsz+/9BgKr1w6WIsl50WfC59SpU+HIkSPPdbuKpumaCCw7/9KlSyuiKiuOTCyZwJqYmCickrS4rKN19OjRYF0r+yCwFBWBTQhAAAIQSJHAH3zmIwRWFFgeU2D9FEFeMFWt2SrqwFUJrLwwsjFv3ry5I97M3tLSUqcDlRVfUUBlx2bn2bFZcYrA6if7nAsBCEAAAqNEAIG1RlOE+SLKTxlWPTUYxdfhw4dXdba6CSwTV2fOnAnHjh1bmcLLCq6nT5+uTPvZdKF9ihbjl8VWNG2YHydThKP064OxQAACEIBAGQEE1hAIrKpOVVHyTEjZJz+9WSawytZxFXWdqoSS2bp27VqYmZlZmR60WKq6XnYMAotfRhCAAAQg0AYCCKw1FljxScTsk4DdCi+KMXs6MS9w7Ly8wIrdpuXl5cotHqJIsq0k8p2xGFNZ58y+r/PQAAKrDb9WGCMEIAABCIy0wKqzpqrXbRri4nMTMFWfbdu2rRJD2W0XirZxKLIXhY0JpW5iLCuwmmwHkY2pbPuIqk6b+bP1XN32+EJgVVUL30MAAhCAwCgQGGmBNWwJyoqyuh2rOsInO84oquxndffZiud0i6lo3VV+f668kCzij8AatqokHghAAAIQUBBAYCmoCm1GkbZly5bCKUKhaxfTCCwXjBiBAAQgAIEhJ4DAGvIE5cO7efNmePXVVzvrnWwzzybvARyGoSKwhiELxAABCEAAAmoCIyew6qyNqrvuqQy+re2yT9Fao6p9qLolNLvOqirxcTrOtlawRem2Nqvo0+9YszbrxFc19YnAqsos30MAAhCAwCgQGDmBVZWUqi0IsuebWDt//nw4ceLEqt3MVQKrTuynT58OU1NTtTpX3eI0X3UeAqh6t2A25jriEoFVlWW+hwAEIACBUSDQOoFV9IqXokQWbcoZj+tVYDV9318+ribisOg1OlUFW5dNkZ26sSGwqrLA9xCAAAQgMAoEWiew6uzV1E1cxc6P/b/OFGE/7/vLF1id2OuIwLLCrSuwTGBev3591b5aRa/OKfKDwBqFXxuMAQIQgAAEqgi0TmBVTWPZ93fv3g2zs7Ol03BNO1i9vu8vn7w6+0zZOWU7rVcVQ12BZXbieiz7s20Hsbi4WGvqEoFVlQW+hwAEIACBUSDQKoFVtqYqu5+TbTxq64727dvXWGCVvaOvl/f95YurLPai406dOhV62cahicCKfqt2ls/Hh8AahV8bjAECEIAABKoItEZglb3iJb6qJrsp54ULF7oKrG5TbEWL4nt531/WR9UO6vHYrAizP1+8eLHW63Gy51u37ejRo6veMVg23uwLqm0H94WFhcrNTRFYVZck30MAAhCAwCgQaIXAavq+v14EVlZsdHtVTHZ6rex9f9nCqht70bqoshc8dxOIdQVWUVxlHbysPwTWKPzaYAwQgAAEIFBFYKQFVtyGoMlWAwasicDKTi9W7QHV5LU3UcBUxR67W1u3bg3T09PP5btMZEX7VQVi32f30orn9bq/FgKrDnGOgQAEIACB1AmMnMDKipg678YrSmAdgZXdQ6pKWJmPOu/7yx5XR8CY2KkzDdjrovcsm8jVNjSdm5tbtS9Yk4sAgdWEFsdCAAIQgECqBEZOYKWaiGGLO24vsWPHjs4u8VXTnnXjR2DVJcVxEIAABCCQMgEEVsrZc449/xShdemsk2bbVkxMTPTctcqGicByThrmIAABCEBgKAkgsIYyLWsTVC/bNDSNFIHVlBjHQwACEIBAigQQWClmzSlm73cR1gkLgVWHEsdAAAIQgEDqBBBYqWewj/irXgad378r+wBBkds6C/MRWH0kjFMhAAEIQCAZAgisZFLlH2hTgZWPwJ5OXFpaarQAHoHln0csQgACEIDA8BFAYA1fTgYWUZXAsicJbXsJ219rbGzsubgQWANLFY4gAAEIQCAxAgisxBI2yHBNQN2+fbtwA1OLA4E1yGzgCwIQgAAEUiKAwEopWwOMtc5rbxBYA0wIriAAAQhAICkCCKyk0jWYYKO4smnBotfvxCgQWIPJB14gAAEIQCA9Agis9HImizi+19B2bi96/U+dbR12797dVZSxyF2WPgxDAAIQgMAQEUBgDVEy1iqU+J7EqhdLe8SHwPKgiA0IQAACEBhmAuOb1oXP7/1G2LNnj0uYLzx79uyZiyWMjCwBBNbIppaBQQACEIBACMHE1ZfeeTEsf+dDBBYVMTgCe/fuDTdv3hycw5Z5+uCDD9wu6Jahqz1cGNdG1fOBMO4ZXe0TYVwbVc8HejKmg9VzGtpzIgJLm2v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289cVvhXUbXkl+HAwAAhCAAAQgUERgfNO68KV3XgzL3/kw7NmzxwUSAssF42gbQWCNdn4ZHQQgAAEIhGAi6/N7v4HAohgGRwCBNTjWeIIABCAAgbUj8Aef+QiBtXb40/f8+PHjcPbs2XDgwIHw/vvvhxMnToSxsbHSgSGw0s85I4AABCAAgWoCCKwSRiYcTp8+HaampsL4+Hg1ySE7Igqf6enproLnypUrYfPmzWHnzp3hzp07YWlpqfP327dvBzu36pP1Y38+f/58V5GFwKoiyvcQgAAEIDAKBBBYfQosEyULCwurrGzcuDHMzc11FTZFbq0TtGvXro7YKftkBVG3ArS46oikrL3o3+zmz3348GE4depUePLkSWXdb9u2LczMzIT169c/dywCqxIfB0AAAhCAwAgQSEpgmRi4fPlyV+y7d+9e6bwUiZ/8yVkxVMe+iYbZ2dmuXa2sGKkrtky4zM/Pd6basgLLukKXLl0Kk5OTHcFSR2DZOSdPngzLy8uFrI4fP94Rf1nB9Prrr4e7d+8WnmPHl4m+up2yGAgCawR+azAECEAAAhCoJJCUwKoaTd2uTZUd+75IOJgIOnfuXDh48KD7tGGZUOlFYJkIu3fv3nNdpKL4Y9fKpgbtY2NrwtFsXrhwIUxMTNTq2CGw6lQfx0AAAhCAQOoEEFglGbQulAmVo0ePrkx1FQmUoqmzQ4cOdYRKk0+ZqGkqsMzO4uJiYZctL+Jip8vizE5plsViYuzWrVurhvXaa6+tCLM6a9UQWE2qgmMhAAEIQCBVAgisksyZuLKuTnahd90OVhQi/U4Pxk5a3SnCOCX62c9+Nly/fj08evRoldDKCycbowmmHTt2dDp2NkVYtMYqO+1qMdl5sdtl/6+zdixiRmCl+quCuCEAAQhAoAkBBFYBrW7roUxMVD2Z1yQBUbAUTenZd/lOWtEaLIvpF37hF8LXvva1VU89xnHcv38/2MJz+3t8KjJ2xmwt1tatW1fWWMVz8uIsO6a8wMr/vdv4EVhNq4PjIQABCEAgRQIIrIKsWafn2rVrz61hyk/XeSS825Se2S/qOsVtFeL3RbFmY4uiafv27StTl1GoxW0ZbBF7PM5E19OnT1e6VPmpv7ygyopAOy/bccszQmB5VA02IAABCEBg2AkgsHIZiuuSDh8+/NyTc3mxk39KMT+VVpV8EypXr14tfSqxaEoyv2/VxYsXu24JEcezf//+wnVh0Z6JKHvy0MZtH9umwRaux59lnyLMPm0Zn6q8ceNG2LdvX+dc+7M99Vj0QWBVVQXfQwACEIDAKBBISmDV2UYhipxe9m2y7osJijIxYlNx1j0qW8CeXwReth9UHEe3/aKsuIr8RUFkAujBgwel4iqO3+x021bC7NlaMbMXn47MCsm44erbb78d3nvvvc42DkVxxy6WbTNhthBYo/DrgTFAAAIQgECvBJISWL0Oss55ReuusmuYzEaVIMr7yXeooujZsmVL6Uac0UbZuqYozsqeVIwxmxCqs9lp0ZquJts0ZMccO3rdnqKkg1WnGjkGAhCAAARSJ4DASj2DicWPwEosYYQLAQhAAAI9EUBg9YRtNE+KU5zddm6P7yvMTpMW7RlWRgiBNZq1w6ggAAEIQGA1AQQWFdEhENd72UL1opdcF71+JwoxBBZFBAEIQAACEEBgUQMZAkVbOHR7ktJOzW9XgcCipCAAAQhAAAIILGrgfwnERfdHjhwpfJmzdbVMTM3MzKy8Lih2u3bt2tV5WjD/6hz7vtt2FUwRUn4QgAAEINAGAkwRtiHLBWOML4S2XelNSNlu7/mPPQ1o21Jk321Y9AohOlgtLSKGDQEIQAACpQQQWBRHbQLZfciyWzEgsGoj5EAIQAACEGgJAQRWSxKdH2Z+j69uGGInK75Wx/5vU4e2IN52gEdgtbSIGDYEIAABCNDBoga6E6japT6ezTYNVBIEIAABCECgmgAdrGpGI39EvgNVtKs9Amvky4ABQgACEICAIwEEliPMFE0VvVDaxhHXW+U3HaWDlWKWiRkCEIAABAZNAIE1aOJD5C//cupsaLbVwsTExHObjkaBZcdevny5cDTr168vfcE02zQMUQEQCgQgAAEIyAggsGRoMVxEAIFFXUAAAhCAQBsIILDakOUhGiMCa4iSQSgQgAAEICAjgMCSocUwHSxqAAIQgAAE2koAgdXWzK/RuOlgrRF43EIAAhCAwEAJILAGihtnCCxqAAIQgAAE2kAAgdWGLA/RGBFYQ5QMQoEABCAAAQmB8U3rwuf3fiPs2bPHxf4Lz549e+ZiCSMjSwCBNbKpZWAQgAAEIBBCMHH1pXdeDMvf+RCBRUUMjsDevXvDzZs3B+ewZZ4++OADtwu6ZehqDxfGtVH1fCCMe0ZX+0QY10bV84GejOlg9ZyG9pyIwNLm2v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2998Vth3YZXkh8HA4AABCCQKoHxTevC5I5vh4k3P5XqEJKIG4GVRJpGJ0gE1ujkkpFAAALpEnh5w8fh3S+8lO4AEogcgZVAkkYpRATWKGWTsUAAAikT+Mrvb0g5/KGPPWmB9fDhw3Djxo0wOTk59KBTCfDx48fh7Nmz4cCBA+H9998PJ06cCGNjY27hI7DcUGIIAhCAQF8EEFh94as8ORmBZTf+kydPhuXl5cpBHTp0KBw8ePC54+7cuRNu374dpqenK214HGAxnz59OkxNTYXx8XEPk5U2rly5EjZv3hx27twZbLxLS0udv9cddxRYxsj+fP78+VKRZULs1q1b4fjx4x1/dT4IrDqUOAYCEICAngACS8s4KYF16dKlTrdq/fr1pVSiqOhFYFlH7NSpU+HJkyel9jdu3Bjm5uYquzpmY35+Pmzfvr1Q7EUHWUHULdXRnnWWuomZrD0TQLt27eqYzQusOmON8Wzbti3MzMys4m62Tbjt27evkYhEYGkvaKxDAAIQqEsAgVWXVG/HJSew9u/fHxYWFgpFkAkB+966XL0IrCqE2e5Ot2mz2G3bunXrc90y+y4rFOsKLBNE3bpJecH0+uuvh7t37xZ2/Lp1nKrGWCQc43gPHz5c2clCYFVVGd9DAAIQGAwBBJaWczICywNDv1OEJmJMEB09erS0ixaFzhtvvFEo8noVWObXpvuqpjdj18qOtY8JzSbjNgF14cKFMDEx8VyXLo7tyJEjhULKfNv48t2ubO4QWB6VjA0IQAAC/RNAYPXPsJuF5ASWCVZCGyYAACAASURBVI3Lly8XjsmmDmdnZzvrnZqs2dq9e3elcDGH3YRK1l/RlFoMuBeBVXd6MMZgvrLTmGVxxzVUWZivvfbaijDLrhsz7vfu3etwsvPu37//XA5s7ZtNGy4uLq7kIX8QAkt7QWMdAhCAQF0CCKy6pHo7LkmBFRdx54dsnRdbE1S2oLxJJ6cIZ+wOZddAmU2bsrSPTb3Z1GG3LlcvAivfOSsbh/m1Rec7duzoCEybIixaT5YXlHZe7HbZ/4vG2Vt5PX8WAsuLJHYgAAEI9EcAgdUfv6qzkxJY3bpXcaDdFqH3I7Dya6BiV8nWe2W7RVXTiPnvi9Zg5QVOXgBFEWRCM641i8LNBJ6t/YoiMMb56NGj0q5S3n6Rv2inqHOVL7KypzjtOARW1SXJ9xCAAAQGQwCBpeWcnMDKdq/y+2B1Wz9kGHsVWE0WcVcJrHwMeYFl31+7dm1lHVPZonMb67lz5zoCyzp20U7clsEEVhRFJrqePn260qXKd/jygio7Bjuv6OnN+BRh0cME3UoWgaW9oLEOAQhAoC4BBFZdUr0dl5zAKlt/pepgxSnAbl2ZLPpuAisviuy8/L5VFy9erLV+ys4t2mg12jMRZfuG2ZN99rFtGmzhevxZdpoz2xmM69hsA1ebbrVPfjPX/BjrrhGjg9XbRcpZEIAABBQEEFgKqv9nMzmB1aSDVbSIO48zuzA++10UHWXfl6Wlm8Aq6vpEQWQC6MGDB6vEVV6Qle1dld12wezZNKnZi92tbNcsbn769ttvh/fee6+zjUPRovw4Dtt3y2zF3fKLRGIUiiZ+qzYdpYOlvaCxDgEIQKAuAQRWXVK9HZecwOqng1WFKLvOqNuTgN3slAmsonVNWWGS75AViamimPJTikVrunqdGs1377oJVls4bx2yqp3rEVhVVcj3EIAABAZDAIGl5ZyUwNKiwPogCCCwBkEZHxCAAASqCSCwqhn1cwQCqx96LTy36FVEVQv7s5gQWC0sGoYMAQgMJQEEljYtCCwt35GxXrRxa1xvhcAamTQzEAhAoEUEEFjaZCOwtHxH0np+s1QE1kimmUFBAAIjTgCBpU0wAkvLdyStx41Q7elC2zk+/+n26iGmCEeyJBgUBCCQIAEEljZpCCwt35GzXvTSaTpYI5dmBgQBCLSAAAJLm2QElpbvSFnPbkia3VYCgTVSaWYwEIBASwggsLSJRmBp+Y6M9fj0oG30aq/jsXVY8cXaCKyRSTMDgQAEWkQAgaVNNgJLy3fkrLNNw8illAFBAAItJYDA0iYegaXlO3LWEVgjl1IGBAEItJQAAkubeASWlu/IWUdgjVxKGRAEINBSAggsbeIRWFq+I2c9CiwbWNl7Ibu9IJttGkauJBgQBCCQKAEEljZxCCwtX6znCCCwKAkIQAACw0EAgaXNAwJLyxfrCCxqAAIQgMBQEkBgadOCwNLyxToCixqAAAQgMJQEEFjatCCwtHyxjsCiBiAAAQgMJQEEljYtCCwtX6wjsKgBCEAAAkNJAIGlTQsCS8sX6wgsagACEIDA0BF4ecPH4d0vvDR0cY1SQAisUcpmAmPhKcIEkkSIEIDASBMY37QuTO74dph481MjPc61HhwCa60z0DL/e/fuDTdv3mzZqAc3XM8LenBRp+UJxvp8wRjGegJ6D551/MKzZ8+e6UPGQ8oEEFja7Hle0NpI07UOY33uYAxjPQG9B886RmDp85W8BwSWNoW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Vo183blzJywsLISNGzeGubm5MDY2VuOs/g95/PhxOHv2bJienl7xaT87efJk2L9/fzh48GClk3j88vJy4bF1xoTAqsTc1wGeF3RfgYzwyTDWJxfGMNYT0HvwrGMEVoN8ZcXK8ePHw86dOxuc3fzQhw8fhhs3boTJycnnTjbhdevWrdBPHFeuXOnYrRJqCKzmuWtyhucF3cRvm46FsT7bMIaxnoDeg2cdI7D0+ar0YELq/Pnz4cSJE6u6Yyaidu3aVSrknjx5Eubn58P27dsrRVI+CBOLp0+fDlNTU2F8fLxrjAisyhT2dYDnBd1XICN8Moz1yYUxjPUE9B486xiBVZGv2Cnatm1bmJmZCevXr5dkOHbHtm7d2pkStL9funSp071q6tOmNG/fvt2xU/ap272y8xFYkpSvGPW8oLWRpmsdxvrcwRjGegJ6D551jMCqmS/rMp06dapz9Ozs7Kqujwmaa9eudQTYV7/61XD58uWuVk0w5W3EE+J6L/t7L9N/dTpT2XjriDcEVs0i6fEwzwu6xxBG/jQY61MMYxjrCeg9eNYxAqvPfNURNE1dWHfJRFrTrlmdKcMoFLds2VK7I4fAaprBZsd7XtDNPLfnaBjrcw1jGOsJ6D141jECq498RbFy5MgRtwXv+W7Y1atXS7td2dDrPF2YXetlf7548WKtpyIRWH0USY1TPS/oGu5aeQiM9WmHMYz1BPQePOsYgdVDvmKn6NGjR7XET10X1rm6d+/eqs5S2QL4rM04rXjo0KHSxe5m+/r166sElZ23uLhYOYa3vvitsG7DK3WHwXEQgEDLCIxvWhcmd3w7TLz5qZaNfLDD9bz5DzbydLx5MkZgNch7nLqzU7qJmQYmO4fW6T7lbUaRd//+/a77c+UXz+ft1BFZCKymGeV4CLSPwMsbPg7vfuGl9g18gCP2vPkPMOykXHkyRmBVpD6791XTNVFVVRVFkm0CWncD0zgtaedWiTwTT3WmAasWvSOwqjLJ9xCAgBH4yu9vAISQgOfNXxhm0qY9GSOwki6FwQSPwBoMZ7xAIHUCCCxtBj1v/tpI07XuyRiBNcA6sK7ThQsXOpuH2lqroh3am4SjeIKxyD8Cq0lWOBYC7SWAwNLm3vPmr400XeuejBFYfdRB0bsCs+u0ikzv3r07bN68ubPuat++fZW7qHcLr1eBZTFaDHVf9YPA6qNIOBUCLSKAwNIm2/Pmr400XeuejBFYfdRBt3cF9mF25dSiJwirBJydnN/INL8rPALLIzvYgAAE8gQQWNqa8Lz5ayNN17onYwRWjTro9V2BNUyXHmI+z5w5E44dO1ba5SrqoNk05Llz5zrbNcR3DCKw+skE50IAAnUJILDqkurtOM+bf28RjP5ZnowRWDXrpc67ArNP+FWZtanCsncF1hFXZt+Os27U0aNHV95XiMCqIs/3EICAigACS0X2/9v1vPlrI03XuidjBFbDOmj6rsCiLlM3l/Zy6bt371Zu/mk2TFwtLS2tEmoIrIYJ5XAIQMCNAALLDWWhIc+bvzbSdK17MkZg9VAHTd4VWEdgZTcNtc6WraGqWgAfzzlw4MCqxepF/vKdrqI1WCbs7OnGooXvLHLvoUg4BQItJIDA0ibd8+avjTRd656MEVgN66DpuwKrNvGMHbHjx4+viBvbyqFKYJXZza+3suHZsbdv317pdOUFVlWMCKyGRcLhEGgpAQSWNvGeN39tpOla92SMwGpQB03fFRjXbR0+fLj2lggWTpXA6mY3L6aKpgyzAqvObu8IrAZFwqEQaDEBBJY2+Z43f22k6Vr3ZIzAqlEHvbwrME4jVr3Opsh9N4FVFYtN9dkeV/YUoX3yf7efRYFlXa0HDx5UvqYHgVWjSDgEAhDgVTniGvC8+YtDTda8J2MEVpcy6OVdgfEcMzszM7PydF+TaisTWEXrrrLrt8xH9n2JJqTsE8VWjKGp+ENgNckex0KgvQToYGlz73nz10aarnVPxgisdOvAJXITc9u3b+9s+fCbv/mbhTYRWC6oMQKBkSeAwNKm2PPmr400XeuejBFY6daBS+RxN3qbVrSNSePmpFnjCCwX1BiBwMgTQGBpU+x589dGmq51T8ZDJ7DKprViuoqmybqd0237AVUJxCcDN27cWLm+qWkMVWuw8vaqNj/ttuFptIXAapoljodAOwkgsLR597z5ayNN17on46ETWEVPvWVTVfZUnB2TX2tkP1sLgRXjjWJoeXk5ZLdh8Cg9G9etW7f6sluXDQLLI2PYgMDoE0BgaXPsefPXRpqudU/GQyewLC35rQayqSraSLNpByu7G3vWdp1ujqJsolgqsp1dtJ7/PnbzbA1VkbjsFmvRa3bKjkdgKbKOTQiMHgEEljannjd/baTpWvdkPJQCq1sXq0h8NRVYRak3u/bamaZCJW8riqVuwqhu6RVtGlrn3G4C1c4v2wUegVWHLsdAAAJlBBBY2trwvPlrI03XuifjoRRYlpqy9+zNz8+H/OthlAIrbmnQrVzs1Tazs7OrFojHtU92Xv67qp3To69eBJadc/r06TA1NVW4YL2Mbbfx0cFK95cFkUNgkAQQWFranjd/baTpWvdkPLQCq6zLdO3atef2lyoTWE06NUXv51OUSJEA6nWKMB9fnSnDpntgmQ8ElqISsAmB0SOAwNLm1PPmr400XeuejJMRWLEjdOTIkdqvnbFzzp8/H06cOBHGxsa6Zrzq9TQe5dJ0DE06WHWeLsy+6sfGa5/p6enKoSGwKhFxAAQgEAI7uYurwPPmLw41WfOejJMQWEUvRK7KXp1uTrRhx5rgmJiYqBRiVX6Lvo+xPHr06Lnpwm726gqsyKfba3msS5YXVPYz81G14zwCq5escw4E2keADpY25543f22k6Vr3ZDzUAitOZzXZTyr76pgiwdFtOi6WhMcCdbOVXb9VJn7yr7rJl2VZLNnzuvGJXbM33nijdBuLKpGFwEr3lwWRQ2CQBBBYWtqeN39tpOla92Q8lAIrdmSaCJ06YmYQKc/ufdUk/rqxZTcOrXqRdHZK0Bbil32KXgidPRaBVTc7HAeBdhNAYGnz73nz10aarnVPxkMpsNJNzWhGjsAazbwyKgh4E0BgeRNdbc/z5q+NNF3rnowRWInVQd0tHjyHhcDypIktCIwuAQSWNreeN39tpOla92TcSoGVncYrKoMma74GWUY2PXjmzJlw7NixlT2uTHAtLi42WjzfNGYEVlNiHA+BdhJAYGnz7nnz10aarnVPxgMRWFWCpt/39PW6GWhRCRTtqeVpv9ey6/YkZeRrtufm5tyfhERg9Zo1zoNAuwggsLT59rz5ayNN17on44EIrG6oFftPNXnPXja2Orug2/G92u+15EzgXb16tbJLVdTh6tVn9jwElgdFbEBg9AkgsLQ59rz5ayNN17on4zUVWKr9p3oVQN1euZMtl17tNy257Eupq54Y7GbbnhLctWtX7Q1a87YQWE0zx/EQaB+Blzd8HN79wkvtG/gAR+x58x9g2Em58mS8pgKrbCPNfqfkehFATRaPV9nvN/64V1dcC3bjxo1OgfbyIuom4yq7ChBYSf1+IFgIDJzA+KZ1YXLHt8PEm58auO82OfS8+beJW5OxejJeU4FVJVSaQOmnwxT3ltqyZUvlrubmRxn3qVOnwo4dO1a9wqZuZy3Py2vKcO/eveHmzZu9poPzKgh4XtDALiYAY31lwBjGegJ6D551vKYCy7ort2/frvU+vCZYmwig7PsK7c8XL16sXCjexH6TuMuO7UVgeT5diMDyyGK5Dc8LWhtputZhrM8djGGsJ6D34FnHay6wlpaWepr66oa5rgAy4XL9+vVVgqqOMKlr36sUmgosm2K8e/fuc4vi/+d//id8//vfD5/4xCfCD3/4w/Ds2bPw4osvhh/84Aedn61bt64wZASWVybprmhJImLXiq/59bwxreU4htk3jPXZ8WQsF1h11iNFZPY6l9nZ2ZU9nuqgzC4Erzo+rmmy406ePBm2bt1a2D3LiixbJ7awsFBluvO9av+sOgIr+wqd3bt3F47r3/7t38L8/HyYmprqCLDvfe97HXF77ty58Du/8zvhZ37mZxBYtTLte5DnBe0b2ehYg7E+lzCGsZ6A3oNnHcsFlh5HMw8mnupMA3osDm8WWfnR3QRWFLC9iNO68dHBqkuqt+M8L+jeIhj9s2CszzGMYawnoPfgWcetE1j69IyeBwSWNqe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lj5fyXt464vfCus2vJL8OBgABCCgITC+aV2Y3PHtMPHmpzQOsNoh4HnzB2kxAU/GCCyqrJIAAqsSEQdAoPUEXt7wcXj3Cy+1noMSgOfNXxlnyrY9GSOwUq6EAcWOwBoQaNxAIHECX/n9DYmPYLjD97z5D/dI1y46T8YIrLXLYzKeEVjJpIpAIbCmBBBYWvyeN39tpOla92SMwEq3DgYWOQJrYKhxBIGkCSCwtOnzvPlrI03XuidjBFa6dTCwyBFYA0ONIwgkTQCBpU2f581fG2m61j0ZI7DSrYOBRY7AGhhqHEEgaQIILG36PG/+2kjTte7JGIGVbh0MLHIE1sBQ4wgCSRNAYGnT53nz10aarnVPxgisIaiDhw8fhhs3boTJyckhiOb5EBBYQ5kWgoLA0BFAYGlT4nnz10aarnVPxq0VWI8fPw5nz54NBw4cCO+//344ceJEGBsbW5OqGITAunDhQti3b18YHx/vjPHKlSth8+bNYefOnZVjRmBVIuIACEAghIDA0paB581fG2m61j0ZJyuwsgLhzp07YWlpqSMYbt++HaanpyuzGwWWHWt/Pn/+fKnIMiF269atcPz48VJBEmM4ePDgim8TThbn0aNHw/r16zs/N18nT54My8vLlTHu3r171VjMR3Z8ZuvSpUudzle0X2Q0Kybv3bvXOR6BVYmfAyAAgYYEEFgNgTU83PPm39B1aw73ZDwSAssE0K5duzoFkBdYJnJOnToVnjx5Ulkg27ZtCzMzM6vEitk24Wbdn9OnT4epqamVLlCZYIpCrEhgFQXRrYPVb/yxW2UC1Lp1cSrSBJaJRvu5ibPZ2dlV48rGSQersnQ4AAIQoIMlrwHPm7882EQdeDJOTmDlBcfrr78e7t69W9gR6tZxynawiqYGTZDNz8+H7du3h9iVit2nw4cPF3ay8h2lMoFVp4t16NChFb+xTnvpYMVxmLiycWbFZvSRnz7MXxcIrER/UxA2BAZMgA6WFrjnzV8babrWPRknJ7Bi2mLXyjow9jERlBcg3VJswsOExcTExHNrr6KIO3LkSKGQMt8mkoq6XdZJsy6adYfynzjlVyTEsovci6Ybs7aarNkyWwsLC8F8W0wxhuwUIQIr3V8GRA6BYSKAwNJmw/Pmr400XeuejJMUWLEDZCmcm5tbEUhlAiuuocqm/LXXXlsRZnHht/3AhIetU7K1WXbe/fv3n6sU6/zYtOHi4uLK1JqdZ2Ivu/7Lu4MVA6krsGL3ysZg3TzrYGWnCOMidwRWur8MiBwCw0QAgaXNhufNXxtputY9GScpsOL6oR07dnQ6STZFWLTGKr9I3M6L3S77f+yC1XmSrlu5mN3Lly93DslO7XUTWNnF6XnBlO9gZe2XxbFx48ZVYjOKRfu/CT/rrCGw0r3oiRwCKRBAYGmz5Hnz10aarnVPxskJrDi9ZmJh69atK1N4sVvz6NGj0gXbeYGV/7uVRLbrU1UisZMVn2C0/1t8cTsEVQcrG1edhfRRSCKwqjLK9xCAQD8EEFj90Ks+1/PmX+2tnUd4Mk5OYMW1Q1HUWPcpiiITEE+fPl3pUmWn/rIdnbhoPStO7LyiLQ/iU4TZ7ReKyq7uNg35c7OL9osWtpeVeJwmtc5Vfi1Y/pwygWVPD169erVzeHaqNX8+i9zb+YuGUUOgKQEEVlNizY73vPk389yeoz0ZJyewYpqj0DIRZftK2ZN99rEF5rZwPf4sO/2XnWqLWxPYmiTrONknv5t6vjuUfSIvP63Yi8CK670+/elPd+I2gZhfx2VxmZiKW0TYn23RetGUYNklUNXBqtpPC4HVnl8ujBQC/RBAYPVDr/pcz5t/tbd2HuHJOGmBZSLDhIl1l0xoZRe5R1Hy9ttvh/fee6+zjUPRPldRRNk2BmYrvq7GxNS5c+dWbGeFna23ym8B0URgxa7VG2+80bGfXYMVn/rL2jchZmO9fv16R4TV2Ug1e2kUCazs91XTjAisdv6iYdQQaEoAgdWUWLPjPW/+zTy352hPxkkLrPyrXpps05Atlyhq4hRd0VOH8XhbOG8dsvymo1Fg2XFxwXu+JK1r9tZbb4W//du/XTUlV/RUoMXw4MGD8Ou//uvBEh6nAWOsReWeX9Qfj4kC69VXX+3s7VX2ZGTZNCgCqz2/XBgpBPohgMDqh171uZ43/2pv7TzCk3GyAqudqV+bUSOw1oY7XiGQGgEEljZjnjd/baTpWvdkjMBKtw4GFjkCa2CocQSBpAkgsLTp87z5ayNN17onYwRWunUwsMgRWANDjSMIJE0AgaVNn+fNXxtputY9GSOw0q2DgUWOwBoYahxBIGkCCCxt+jxv/tpI07XuyRiBlW4dDCxyBNbAUOMIAkkTQGBp0+d589dGmq51T8YIrHTrYGCRI7AGhhpHEEiaAAJLmz7Pm7820nStezJGYKVbBwOLHIE1MNQ4gkDSBBBY2vR53vy1kaZr3ZMxAivdOhhY5AisgaHGEQSSJoDA0qbP8+avjTRd656MEVjp1sHAIkdgDQw1jiCQNAEEljZ9njd/baTpWvdkjMBKtw4GFjkCa2CocQSBpAkgsLTp87z5ayNN17onYwRWunUwsMgRWANDjSMIJE0AgaVNn+fNXxtputY9GSOw0q2DgUWOwBoYahxBIFkCL2/4OLz7hZeSjT+FwD1v/imMdy1i9GSMwFqLDCbmE4GVWMIIFwIDJjC+aV2Y3PHtMPHmpwbsuV3uPG/+7SJXf7SejBFY9bm39si9e/eGmzdvtnb86oF7XtDqWFO1D2N95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hy1/+cvjc5z6X/DiGdQDf/e53wyc/+clhDW8k4oKxPo0whrGegN6DZx0jsPT5wgMEIAABCEAAAi0jgMBqWcIZLgQgAAEIQAACegIILD1jPEAAAhCAAAQg0DICCKyWJZzhQgACEIAABCCgJ4DA0jPGAwQgAAEIQAACLSOAwGpZwhkuBCAAAQhAAAJ6AggsPeMkPTx79ix89atfDe+//374+OOPwy/+4i+Gqamp8IlPfCLJ8Qxj0P/93/8d7t+/H772ta+Fp0+fhuPHj4f169cPY6jJxrS8vBzOnTsXHj58GH7sx34svPnmm+HXfu3Xwo/8yI8kO6ZhC/yf/umfwp/+6Z+Gf/mXfwkbNmwIk5OTnd8XfPwJ/OAHPwjz8/Nh48aNYXp62t9Biy3euHEjLC4urhAwxnNzc2FsbKxnKgisntGN9om2F4jdmH77t387bNmypVN4VnC/8Ru/MdoDH+Do/vqv/zo8ePAgbNq0qSMAZmZmEFiO/E3Anj17Nrz8MLqCwgAABF1JREFU8svh05/+dPjXf/3X8Md//Mfh8OHD4bXXXnP01F5T8Ya/b9++YBsS/+M//mP4i7/4i04t2+8LPr4E7B+9f/mXf9kRsAgsX7ZXrlzpGDx48KCbYQSWG8rRMmRq/qOPPgrHjh0LL7zwQvj7v//7Tkfr937v9zqdAD5+BO7cuROuXbuGwPJD2rH05MmTcPXq1bBnz56OiLWPCa5du3aFnTt3Ontrp7kf/vCHnS7stm3bwo/+6I+Gx48fh9OnT3e63ePj4+2EIhq1dQj//M//PPz0T/90Z1YBgeUL2rqwP//zPx/sHwteHwSWF8kRs2NqfmlpaeUitg6L/ezo0aN0WZxzjcByBlpi7t///d/DwsJCeOedd9g5X4DclhV8+OGH4etf/3rnH2IsJ/CDbN3Y8+fPh5/7uZ8LVsfZ381+XtpryWr3zJkznZmE//iP/wg//uM/7jLVjcBqb011HTkCa3CFgcDSs443qJ/4iZ/oTHNbV5aPHwGrYROvtgbLut7WCeDjR8BmE0y4Wtfqb/7mbxBYfmg7luz3wze/+c3wkz/5k+GVV14Jf/d3fxdsCcfs7Gz4qZ/6qZ69IbB6RjfaJyKwBpdfBJaWtf3r9Ctf+Ur453/+5/DZz36WzooIt3H+h3/4h84arN/93d9dmZYVuWuN2f/6r//qdFc+85nPdKZi87+bWwNigAO15QW2XtPWY/XzjwUE1gCTlpIr1mANLlsILC1r+9eo1bN1Vpi28mX9/e9/vzOtYjchW4NlNyZ7yu3AgQOsc3NCbetf/+RP/iSYgM1+TGzxYIwPZHtYwx44ytYxAsuHLVYKCNhThNbyP3LkSPjZn/1ZniIUVgkCSwfXxNVf/dVfdToqtjiYjy+B//zP/wx/+Id/2Nn64pd/+Zc7TxHaQmzbcmTz5s2+zrDWIUAHy78QTGD90R/9UfiVX/mV8Eu/9EtMEfojxmKWgP1ryf7Vf+nSJfbBEpcGAksDOHZT7Ck3/uWvYWxW7V/+f/Znf9bZB8vWuLEPlo41AkvH1vZze/fddzt1/NJLL3XqePv27X05ZIqwL3ycDAEIQAACEIAABJ4ngMCiKiAAAQhAAAIQgIAzAQSWM1DMQQACEIAABCAAAQQWNQABCEAAAhCAAAScCSCwnIFiDgIQgAAEIAABCCCwqAEIQAACEIAABCDgTACB5QwUcxCAAAQgAAEIQACBRQ1AAAIQgAAEIAABZwIILGegmIMABCAAAQhAAAIILGoAAhCAAAQgAAEIOBNAYDkDxRwEIAABCEAAAhBAYFEDEIAABCAAAQhAwJkAAssZKOYgAAEIQAACEIAAAosagAAEIAABCEAAAs4EEFjOQDEHAQhAAAIQgAAEEFjUAAQgAAEIQAACEHAmgMByBoo5CEAAAhCAAAQggMCiBiAAAQhAAAIQgIAzAQSWM1DMQQACEIAABCAAAQQWNQABCEAAAhCAAAScCSCwnIFiDgIQgAAEIAABCPw/0LEgad0cx3MAAAAASUVORK5CYII="/>
          <p:cNvSpPr>
            <a:spLocks noChangeAspect="1" noChangeArrowheads="1"/>
          </p:cNvSpPr>
          <p:nvPr/>
        </p:nvSpPr>
        <p:spPr bwMode="auto">
          <a:xfrm>
            <a:off x="625475" y="2746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156" name="AutoShape 19" descr="data:image/png;base64,iVBORw0KGgoAAAANSUhEUgAAAlgAAAFzCAYAAADi5Xe0AAAgAElEQVR4Xu2d/48VaVb/n8HosKI2I8nArLHB6MAkLqDhy/iDjDORZTPamEy6WQ0NMTad/aU32d/d/Qv8nV9WaKMNjLHBiYH4A8NGhd24ASYjEDcDu6vA6oZeo2n8sguzUT459+PTVhdVt6ruPe/b97n1uslkoG/VOed5nVNdb87z1FMvPHv27FngAwEIQAACEIAABCDgRuAFBJYbSwxBAAIQgAAEIACBDgEEFoUAAQhAAAIQgAAEnAkgsJyBYg4CEIAABCAAAQggsKgBCEAAAhCAAAQg4EwAgeUMFHMQgAAEIAABCEAAgUUNQAACEIAABCAAAWcCCCxnoJiDAAQgAAEIQAACCCxqAAIQgAAEIAABCDgTQGA5A8UcBCAAAQhAAAIQQGBRAxCAAAQgAAEIQMCZAALLGSjmIAABCEAAAhCAAAKLGoAABCAAAQhAAALOBBBYzkAxBwEIQAACEIAABBBY1AAEIAABCEAAAhBwJoDAcgaKOQhAAAIQgAAEIIDAogYgAAEIQAACEICAMwEEljNQzEEAAhCAAAQgAIGBCayzZ892aE9PT0O9BwKPHz8OJ0+eDMvLy2Hbtm1hZmYmrF+/vgdLnAIBCEAAAhCAgJrAQASWiYMLFy6Ejz76qJE4uHLlSrh8+XLfDA4dOhQOHjxYacf8Xb9+PczNzYWxsbHK47Oip+xg8719+/Zw6tSp8OTJk8LDdu/eXSk8TaA+ePAgHD58OCwuLoYdO3ZUnhOd2bkWaxRld+7c6diYnZ0N4+Pjwf5+8eLFlXHHce3fv78Wt0pQHAABCEAAAhBoGYGBCKzINAqmfjswecEQBYGJj507d3ZNYTfxUCaw4jlbt25dJWqK/JqImp+f74iqIlGXFzd16s3Ge/fu3RVB9PDhw45gqyuy4vFHjhzp8KkSWE2FZp0xcAwEIAABCECgTQQGKrAMrN28b9++HY4dOxZefvnlnlgPs8Ay0XX69OkwNTXV6Q7lPzb+e/fu1Z7iy4uraK+pyMpO0XYTWC+++GJXgdhTwjgJAhCAAAQg0DICrgIrdm/u37/fM8Z8d8vEwMLCQs/2jh8/vqqrpepgWYBFcdr03+TkZEe0FHHZuHFj4ZRkjNPsZqcss+Ly6dOnnXVZ+WPyHcOe4f3viXWnWPv1w/kQgAAEIACBUSHgKrCqoFj35urVqytTXVXH2/f59UH2szodrPy0WPSlFFjZdUwxTvt/FFi2riu7yL9obHHMJtaK1mblxx793Lp1K+TFZJ5v1fRkL/mpk0OOgQAEIAABCLSNAAIrk/F+1mCZmX4FVuwAPnr0qFSEFgks8x0F5ZYtW0qnH6P9vNCz81nY3rZLn/FCAAIQgICSQGsFlm130PST7yhlF7mbrX6mCM2WLVyPC9HLYisTWPH4fBfKjrfuVq+ffh9I6NUv50EAAhCAAARSJpCEwPJcg9UtWU2fnssLrH47WNnYyqY4qwRWk2KsmjJsYotjIQABCEAAAhD4PwJDL7CKktVUCNVNeFO7ayWwyjpStvFo3NuqzpgRWHUocQwEIAABCECgOQF3gdXP5qBlT9Rlh9XPWqGqc7sJrLh+yWKJG3Zal+nMmTOdLSfMdj9ThPmNTb06WNFO2San3UqmqWBrXn6cAQEIQAACEBhNAu4Cqxumpk+p9bt+KMYS104pBVbc86pIGJUtLi97itDi9hJY3fJBB2s0L2pGBQEIQAACa09gqAVWHk+Z6IjHRSFjC9iLXnfjLbCyAsliszVY8VU2v/Vbv9V57Y7t6P6rv/qrnX2w6m7TgMBa+wuDCCAAAQhAAAL9EEhGYHXbYiACiNOTZftBKQTWtWvXOlOG9q5F+xw4cGDlacClpaVg//Wy0ahHB8u7A9hPoXEuBCAAAQhAoE0EkhFYZWuJ4i7jUUx022zTW2CZoDMBNTEx0dlR3bpX1qWK2y3Yn8+fPx9OnDhR6+XR2cLzEFhlhZzdHd/WWdl/JmCbLJBv00XCWCEAAQhAAAJNCSQjsIoGFgVT3NOqalG2p8CyeOJLne3P8f2C3/ve91YE1quvvto5xrpa9pJlE4GbN2/uvATaxJl9il4IbT9XCKxo0+ybmDIei4uLnT/bx4ShMSyaXm1aWBwPAQhAAAIQaDOB5ARW/t2EWVGVnRIr2iAzL8h6SXy0a+8BjC91tmnCKJyKhFH2vYK2kagJr29+85sdcWNPTsanEhUdrOyY8wK0aJF7tlNY9eqdXvhxDgQgAAEIQKANBFwFVj9bNGRhZ18unF9HVPR+vqJEFU0ZVnWwuiU8v02DdapsvEePHu10fewTfWa3m4iCsEys2DkPHjzodI1M3PSzqWqM33zF7pm9YLrsZc1VTxHG8bCbext+FTBGCEAAAhDwJOAqsDwDwxYEIAABCEAAAhBIlQACK9XMETcEIAABCEAAAkNLAIE1tKkhMAhAAAIQgAAEUiWAwEo1c8QNAQhAAAIQgMDQEkBgDW1qCAwCEIAABCAAgVQJILBSzRxxQwACEIAABCAwtAQQWEObGgKDAAQgAAEIQCBVAgisVDNH3BCAAAQgAAEIDC0BBNbQpobAIAABCEAAAhBIlQACK9XMETcEIAABCEAAAkNLAIE1tKkhMAhAAAIQgAAEUiWAwEo1c8QNAQhAAAIQgMDQEkBgDW1qCAwCEIAABCAAgVQJILBSzRxxQwACEIAABCAwtAQQWEObmuEJ7Mtf/nL43Oc+NzwBjVgk3/3ud8MnP/nJERvVcA0Hxvp8wBjGegJ6D551jMDS5yt5D3v37g03b95MfhzDOoAPPvgg7NmzZ1jDG4m4YKxPI4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Yb6ePHkS5ufnw4EDB8LOnTuFnuqZfvz4cTh9+nSYmpoK4+Pj9U4KISCwaqPq6UDPC7qnAFpwEoz1SYYxjPUE9B486xiBVZEvEyUnT54M+/fvDwcPHmyU3Tt37oSLFy+Gubm5MDY2Vnru2bNnw65du+QiDIHVKH0DO9jzgh5Y0Ik5grE+YTCGsZ6A3oNnHQ+dwLpy5Uq4fPlyV4q7d+8O09PTPZE20bOwsND13I0bNz4nikwE3bp1Kxw/fryWEIrdq/v37xf6OnTo0IpgUwqsOjzXr18fZmdnS7tab33xW2Hdhld64s1JEIAABCAAgWEnML5pXfjSOy+G5e98GPbs2eMS7tAJrKpRmUC6fft2zwKryn6376No2r59e2U3y+JcXFwsFC55QdWrwHr48GG4ceNGmJycXAn7woULYd++fYViyTpY5svEaeyo2ZjOnTvXGU/ZtCECq5+q4VwIQAACEEiBgImsz+/9BgKr1w6WIsl50WfC59SpU+HIkSPPdbuKpumaCCw7/9KlSyuiKiuOTCyZwJqYmCickrS4rKN19OjRYF0r+yCwFBWBTQhAAAIQSJHAH3zmIwRWFFgeU2D9FEFeMFWt2SrqwFUJrLwwsjFv3ry5I97M3tLSUqcDlRVfUUBlx2bn2bFZcYrA6if7nAsBCEAAAqNEAIG1RlOE+SLKTxlWPTUYxdfhw4dXdba6CSwTV2fOnAnHjh1bmcLLCq6nT5+uTPvZdKF9ihbjl8VWNG2YHydThKP064OxQAACEIBAGQEE1hAIrKpOVVHyTEjZJz+9WSawytZxFXWdqoSS2bp27VqYmZlZmR60WKq6XnYMAotfRhCAAAQg0AYCCKw1FljxScTsk4DdCi+KMXs6MS9w7Ly8wIrdpuXl5cotHqJIsq0k8p2xGFNZ58y+r/PQAAKrDb9WGCMEIAABCIy0wKqzpqrXbRri4nMTMFWfbdu2rRJD2W0XirZxKLIXhY0JpW5iLCuwmmwHkY2pbPuIqk6b+bP1XN32+EJgVVUL30MAAhCAwCgQGGmBNWwJyoqyuh2rOsInO84oquxndffZiud0i6lo3VV+f668kCzij8AatqokHghAAAIQUBBAYCmoCm1GkbZly5bCKUKhaxfTCCwXjBiBAAQgAIEhJ4DAGvIE5cO7efNmePXVVzvrnWwzzybvARyGoSKwhiELxAABCEAAAmoCIyew6qyNqrvuqQy+re2yT9Fao6p9qLolNLvOqirxcTrOtlawRem2Nqvo0+9YszbrxFc19YnAqsos30MAAhCAwCgQGDmBVZWUqi0IsuebWDt//nw4ceLEqt3MVQKrTuynT58OU1NTtTpX3eI0X3UeAqh6t2A25jriEoFVlWW+hwAEIACBUSDQOoFV9IqXokQWbcoZj+tVYDV9318+ribisOg1OlUFW5dNkZ26sSGwqrLA9xCAAAQgMAoEWiew6uzV1E1cxc6P/b/OFGE/7/vLF1id2OuIwLLCrSuwTGBev3591b5aRa/OKfKDwBqFXxuMAQIQgAAEqgi0TmBVTWPZ93fv3g2zs7Ol03BNO1i9vu8vn7w6+0zZOWU7rVcVQ12BZXbieiz7s20Hsbi4WGvqEoFVlQW+hwAEIACBUSDQKoFVtqYqu5+TbTxq64727dvXWGCVvaOvl/f95YurLPai406dOhV62cahicCKfqt2ls/Hh8AahV8bjAECEIAABKoItEZglb3iJb6qJrsp54ULF7oKrG5TbEWL4nt531/WR9UO6vHYrAizP1+8eLHW63Gy51u37ejRo6veMVg23uwLqm0H94WFhcrNTRFYVZck30MAAhCAwCgQaIXAavq+v14EVlZsdHtVTHZ6rex9f9nCqht70bqoshc8dxOIdQVWUVxlHbysPwTWKPzaYAwQgAAEIFBFYKQFVtyGoMlWAwasicDKTi9W7QHV5LU3UcBUxR67W1u3bg3T09PP5btMZEX7VQVi32f30orn9bq/FgKrDnGOgQAEIACB1AmMnMDKipg678YrSmAdgZXdQ6pKWJmPOu/7yx5XR8CY2KkzDdjrovcsm8jVNjSdm5tbtS9Yk4sAgdWEFsdCAAIQgECqBEZOYKWaiGGLO24vsWPHjs4u8VXTnnXjR2DVJcVxEIAABCCQMgEEVsrZc449/xShdemsk2bbVkxMTPTctcqGicByThrmIAABCEBgKAkgsIYyLWsTVC/bNDSNFIHVlBjHQwACEIBAigQQWClmzSlm73cR1gkLgVWHEsdAAAIQgEDqBBBYqWewj/irXgad378r+wBBkds6C/MRWH0kjFMhAAEIQCAZAgisZFLlH2hTgZWPwJ5OXFpaarQAHoHln0csQgACEIDA8BFAYA1fTgYWUZXAsicJbXsJ219rbGzsubgQWANLFY4gAAEIQCAxAgisxBI2yHBNQN2+fbtwA1OLA4E1yGzgCwIQgAAEUiKAwEopWwOMtc5rbxBYA0wIriAAAQhAICkCCKyk0jWYYKO4smnBotfvxCgQWIPJB14gAAEIQCA9Agis9HImizi+19B2bi96/U+dbR12797dVZSxyF2WPgxDAAIQgMAQEUBgDVEy1iqU+J7EqhdLe8SHwPKgiA0IQAACEBhmAuOb1oXP7/1G2LNnj0uYLzx79uyZiyWMjCwBBNbIppaBQQACEIBACMHE1ZfeeTEsf+dDBBYVMTgCe/fuDTdv3hycw5Z5+uCDD9wu6Jahqz1cGNdG1fOBMO4ZXe0TYVwbVc8HejKmg9VzGtpzIgJLm2v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289cVvhXUbXkl+HAwAAhCAAAQgUERgfNO68KV3XgzL3/kw7NmzxwUSAssF42gbQWCNdn4ZHQQgAAEIhGAi6/N7v4HAohgGRwCBNTjWeIIABCAAgbUj8Aef+QiBtXb40/f8+PHjcPbs2XDgwIHw/vvvhxMnToSxsbHSgSGw0s85I4AABCAAgWoCCKwSRiYcTp8+HaampsL4+Hg1ySE7Igqf6enproLnypUrYfPmzWHnzp3hzp07YWlpqfP327dvBzu36pP1Y38+f/58V5GFwKoiyvcQgAAEIDAKBBBYfQosEyULCwurrGzcuDHMzc11FTZFbq0TtGvXro7YKftkBVG3ArS46oikrL3o3+zmz3348GE4depUePLkSWXdb9u2LczMzIT169c/dywCqxIfB0AAAhCAwAgQSEpgmRi4fPlyV+y7d+9e6bwUiZ/8yVkxVMe+iYbZ2dmuXa2sGKkrtky4zM/Pd6basgLLukKXLl0Kk5OTHcFSR2DZOSdPngzLy8uFrI4fP94Rf1nB9Prrr4e7d+8WnmPHl4m+up2yGAgCawR+azAECEAAAhCoJJCUwKoaTd2uTZUd+75IOJgIOnfuXDh48KD7tGGZUOlFYJkIu3fv3nNdpKL4Y9fKpgbtY2NrwtFsXrhwIUxMTNTq2CGw6lQfx0AAAhCAQOoEEFglGbQulAmVo0ePrkx1FQmUoqmzQ4cOdYRKk0+ZqGkqsMzO4uJiYZctL+Jip8vizE5plsViYuzWrVurhvXaa6+tCLM6a9UQWE2qgmMhAAEIQCBVAgisksyZuLKuTnahd90OVhQi/U4Pxk5a3SnCOCX62c9+Nly/fj08evRoldDKCycbowmmHTt2dDp2NkVYtMYqO+1qMdl5sdtl/6+zdixiRmCl+quCuCEAAQhAoAkBBFYBrW7roUxMVD2Z1yQBUbAUTenZd/lOWtEaLIvpF37hF8LXvva1VU89xnHcv38/2MJz+3t8KjJ2xmwt1tatW1fWWMVz8uIsO6a8wMr/vdv4EVhNq4PjIQABCEAgRQIIrIKsWafn2rVrz61hyk/XeSS825Se2S/qOsVtFeL3RbFmY4uiafv27StTl1GoxW0ZbBF7PM5E19OnT1e6VPmpv7ygyopAOy/bccszQmB5VA02IAABCEBg2AkgsHIZiuuSDh8+/NyTc3mxk39KMT+VVpV8EypXr14tfSqxaEoyv2/VxYsXu24JEcezf//+wnVh0Z6JKHvy0MZtH9umwRaux59lnyLMPm0Zn6q8ceNG2LdvX+dc+7M99Vj0QWBVVQXfQwACEIDAKBBISmDV2UYhipxe9m2y7osJijIxYlNx1j0qW8CeXwReth9UHEe3/aKsuIr8RUFkAujBgwel4iqO3+x021bC7NlaMbMXn47MCsm44erbb78d3nvvvc42DkVxxy6WbTNhthBYo/DrgTFAAAIQgECvBJISWL0Oss55ReuusmuYzEaVIMr7yXeooujZsmVL6Uac0UbZuqYozsqeVIwxmxCqs9lp0ZquJts0ZMccO3rdnqKkg1WnGjkGAhCAAARSJ4DASj2DicWPwEosYYQLAQhAAAI9EUBg9YRtNE+KU5zddm6P7yvMTpMW7RlWRgiBNZq1w6ggAAEIQGA1AQQWFdEhENd72UL1opdcF71+JwoxBBZFBAEIQAACEEBgUQMZAkVbOHR7ktJOzW9XgcCipCAAAQhAAAIILGrgfwnERfdHjhwpfJmzdbVMTM3MzKy8Lih2u3bt2tV5WjD/6hz7vtt2FUwRUn4QgAAEINAGAkwRtiHLBWOML4S2XelNSNlu7/mPPQ1o21Jk321Y9AohOlgtLSKGDQEIQAACpQQQWBRHbQLZfciyWzEgsGoj5EAIQAACEGgJAQRWSxKdH2Z+j69uGGInK75Wx/5vU4e2IN52gEdgtbSIGDYEIAABCNDBoga6E6japT6ezTYNVBIEIAABCECgmgAdrGpGI39EvgNVtKs9Amvky4ABQgACEICAIwEEliPMFE0VvVDaxhHXW+U3HaWDlWKWiRkCEIAABAZNAIE1aOJD5C//cupsaLbVwsTExHObjkaBZcdevny5cDTr168vfcE02zQMUQEQCgQgAAEIyAggsGRoMVxEAIFFXUAAAhCAQBsIILDakOUhGiMCa4iSQSgQgAAEICAjgMCSocUwHSxqAAIQgAAE2koAgdXWzK/RuOlgrRF43EIAAhCAwEAJILAGihtnCCxqAAIQgAAE2kAAgdWGLA/RGBFYQ5QMQoEABCAAAQmB8U3rwuf3fiPs2bPHxf4Lz549e+ZiCSMjSwCBNbKpZWAQgAAEIBBCMHH1pXdeDMvf+RCBRUUMjsDevXvDzZs3B+ewZZ4++OADtwu6ZehqDxfGtVH1fCCMe0ZX+0QY10bV84GejOlg9ZyG9pyIwNLm2v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2998Vth3YZXkh8HA4AABCCQKoHxTevC5I5vh4k3P5XqEJKIG4GVRJpGJ0gE1ujkkpFAAALpEnh5w8fh3S+8lO4AEogcgZVAkkYpRATWKGWTsUAAAikT+Mrvb0g5/KGPPWmB9fDhw3Djxo0wOTk59KBTCfDx48fh7Nmz4cCBA+H9998PJ06cCGNjY27hI7DcUGIIAhCAQF8EEFh94as8ORmBZTf+kydPhuXl5cpBHTp0KBw8ePC54+7cuRNu374dpqenK214HGAxnz59OkxNTYXx8XEPk5U2rly5EjZv3hx27twZbLxLS0udv9cddxRYxsj+fP78+VKRZULs1q1b4fjx4x1/dT4IrDqUOAYCEICAngACS8s4KYF16dKlTrdq/fr1pVSiqOhFYFlH7NSpU+HJkyel9jdu3Bjm5uYquzpmY35+Pmzfvr1Q7EUHWUHULdXRnnWWuomZrD0TQLt27eqYzQusOmON8Wzbti3MzMys4m62Tbjt27evkYhEYGkvaKxDAAIQqEsAgVWXVG/HJSew9u/fHxYWFgpFkAkB+966XL0IrCqE2e5Ot2mz2G3bunXrc90y+y4rFOsKLBNE3bpJecH0+uuvh7t37xZ2/Lp1nKrGWCQc43gPHz5c2clCYFVVGd9DAAIQGAwBBJaWczICywNDv1OEJmJMEB09erS0ixaFzhtvvFEo8noVWObXpvuqpjdj18qOtY8JzSbjNgF14cKFMDEx8VyXLo7tyJEjhULKfNv48t2ubO4QWB6VjA0IQAAC/RNAYPXPsJuF5ASWCVZCGyYAACAASURBVI3Lly8XjsmmDmdnZzvrnZqs2dq9e3elcDGH3YRK1l/RlFoMuBeBVXd6MMZgvrLTmGVxxzVUWZivvfbaijDLrhsz7vfu3etwsvPu37//XA5s7ZtNGy4uLq7kIX8QAkt7QWMdAhCAQF0CCKy6pHo7LkmBFRdx54dsnRdbE1S2oLxJJ6cIZ+wOZddAmU2bsrSPTb3Z1GG3LlcvAivfOSsbh/m1Rec7duzoCEybIixaT5YXlHZe7HbZ/4vG2Vt5PX8WAsuLJHYgAAEI9EcAgdUfv6qzkxJY3bpXcaDdFqH3I7Dya6BiV8nWe2W7RVXTiPnvi9Zg5QVOXgBFEWRCM641i8LNBJ6t/YoiMMb56NGj0q5S3n6Rv2inqHOVL7KypzjtOARW1SXJ9xCAAAQGQwCBpeWcnMDKdq/y+2B1Wz9kGHsVWE0WcVcJrHwMeYFl31+7dm1lHVPZonMb67lz5zoCyzp20U7clsEEVhRFJrqePn260qXKd/jygio7Bjuv6OnN+BRh0cME3UoWgaW9oLEOAQhAoC4BBFZdUr0dl5zAKlt/pepgxSnAbl2ZLPpuAisviuy8/L5VFy9erLV+ys4t2mg12jMRZfuG2ZN99rFtGmzhevxZdpoz2xmM69hsA1ebbrVPfjPX/BjrrhGjg9XbRcpZEIAABBQEEFgKqv9nMzmB1aSDVbSIO48zuzA++10UHWXfl6Wlm8Aq6vpEQWQC6MGDB6vEVV6Qle1dld12wezZNKnZi92tbNcsbn769ttvh/fee6+zjUPRovw4Dtt3y2zF3fKLRGIUiiZ+qzYdpYOlvaCxDgEIQKAuAQRWXVK9HZecwOqng1WFKLvOqNuTgN3slAmsonVNWWGS75AViamimPJTikVrunqdGs1377oJVls4bx2yqp3rEVhVVcj3EIAABAZDAIGl5ZyUwNKiwPogCCCwBkEZHxCAAASqCSCwqhn1cwQCqx96LTy36FVEVQv7s5gQWC0sGoYMAQgMJQEEljYtCCwt35GxXrRxa1xvhcAamTQzEAhAoEUEEFjaZCOwtHxH0np+s1QE1kimmUFBAAIjTgCBpU0wAkvLdyStx41Q7elC2zk+/+n26iGmCEeyJBgUBCCQIAEEljZpCCwt35GzXvTSaTpYI5dmBgQBCLSAAAJLm2QElpbvSFnPbkia3VYCgTVSaWYwEIBASwggsLSJRmBp+Y6M9fj0oG30aq/jsXVY8cXaCKyRSTMDgQAEWkQAgaVNNgJLy3fkrLNNw8illAFBAAItJYDA0iYegaXlO3LWEVgjl1IGBAEItJQAAkubeASWlu/IWUdgjVxKGRAEINBSAggsbeIRWFq+I2c9CiwbWNl7Ibu9IJttGkauJBgQBCCQKAEEljZxCCwtX6znCCCwKAkIQAACw0EAgaXNAwJLyxfrCCxqAAIQgMBQEkBgadOCwNLyxToCixqAAAQgMJQEEFjatCCwtHyxjsCiBiAAAQgMJQEEljYtCCwtX6wjsKgBCEAAAkNJAIGlTQsCS8sX6wgsagACEIDA0BF4ecPH4d0vvDR0cY1SQAisUcpmAmPhKcIEkkSIEIDASBMY37QuTO74dph481MjPc61HhwCa60z0DL/e/fuDTdv3mzZqAc3XM8LenBRp+UJxvp8wRjGegJ6D551/MKzZ8+e6UPGQ8oEEFja7Hle0NpI07UOY33uYAxjPQG9B886RmDp85W8BwSWNoW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Vo183blzJywsLISNGzeGubm5MDY2VuOs/g95/PhxOHv2bJienl7xaT87efJk2L9/fzh48GClk3j88vJy4bF1xoTAqsTc1wGeF3RfgYzwyTDWJxfGMNYT0HvwrGMEVoN8ZcXK8ePHw86dOxuc3fzQhw8fhhs3boTJycnnTjbhdevWrdBPHFeuXOnYrRJqCKzmuWtyhucF3cRvm46FsT7bMIaxnoDeg2cdI7D0+ar0YELq/Pnz4cSJE6u6Yyaidu3aVSrknjx5Eubn58P27dsrRVI+CBOLp0+fDlNTU2F8fLxrjAisyhT2dYDnBd1XICN8Moz1yYUxjPUE9B486xiBVZGv2Cnatm1bmJmZCevXr5dkOHbHtm7d2pkStL9funSp071q6tOmNG/fvt2xU/ap272y8xFYkpSvGPW8oLWRpmsdxvrcwRjGegJ6D551jMCqmS/rMp06dapz9Ozs7Kqujwmaa9eudQTYV7/61XD58uWuVk0w5W3EE+J6L/t7L9N/dTpT2XjriDcEVs0i6fEwzwu6xxBG/jQY61MMYxjrCeg9eNYxAqvPfNURNE1dWHfJRFrTrlmdKcMoFLds2VK7I4fAaprBZsd7XtDNPLfnaBjrcw1jGOsJ6D141jECq498RbFy5MgRtwXv+W7Y1atXS7td2dDrPF2YXetlf7548WKtpyIRWH0USY1TPS/oGu5aeQiM9WmHMYz1BPQePOsYgdVDvmKn6NGjR7XET10X1rm6d+/eqs5S2QL4rM04rXjo0KHSxe5m+/r166sElZ23uLhYOYa3vvitsG7DK3WHwXEQgEDLCIxvWhcmd3w7TLz5qZaNfLDD9bz5DzbydLx5MkZgNch7nLqzU7qJmQYmO4fW6T7lbUaRd//+/a77c+UXz+ft1BFZCKymGeV4CLSPwMsbPg7vfuGl9g18gCP2vPkPMOykXHkyRmBVpD6791XTNVFVVRVFkm0CWncD0zgtaedWiTwTT3WmAasWvSOwqjLJ9xCAgBH4yu9vAISQgOfNXxhm0qY9GSOwki6FwQSPwBoMZ7xAIHUCCCxtBj1v/tpI07XuyRiBNcA6sK7ThQsXOpuH2lqroh3am4SjeIKxyD8Cq0lWOBYC7SWAwNLm3vPmr400XeuejBFYfdRB0bsCs+u0ikzv3r07bN68ubPuat++fZW7qHcLr1eBZTFaDHVf9YPA6qNIOBUCLSKAwNIm2/Pmr400XeuejBFYfdRBt3cF9mF25dSiJwirBJydnN/INL8rPALLIzvYgAAE8gQQWNqa8Lz5ayNN17onYwRWjTro9V2BNUyXHmI+z5w5E44dO1ba5SrqoNk05Llz5zrbNcR3DCKw+skE50IAAnUJILDqkurtOM+bf28RjP5ZnowRWDXrpc67ArNP+FWZtanCsncF1hFXZt+Os27U0aNHV95XiMCqIs/3EICAigACS0X2/9v1vPlrI03XuidjBFbDOmj6rsCiLlM3l/Zy6bt371Zu/mk2TFwtLS2tEmoIrIYJ5XAIQMCNAALLDWWhIc+bvzbSdK17MkZg9VAHTd4VWEdgZTcNtc6WraGqWgAfzzlw4MCqxepF/vKdrqI1WCbs7OnGooXvLHLvoUg4BQItJIDA0ibd8+avjTRd656MEVgN66DpuwKrNvGMHbHjx4+viBvbyqFKYJXZza+3suHZsbdv317pdOUFVlWMCKyGRcLhEGgpAQSWNvGeN39tpOla92SMwGpQB03fFRjXbR0+fLj2lggWTpXA6mY3L6aKpgyzAqvObu8IrAZFwqEQaDEBBJY2+Z43f22k6Vr3ZIzAqlEHvbwrME4jVr3Opsh9N4FVFYtN9dkeV/YUoX3yf7efRYFlXa0HDx5UvqYHgVWjSDgEAhDgVTniGvC8+YtDTda8J2MEVpcy6OVdgfEcMzszM7PydF+TaisTWEXrrrLrt8xH9n2JJqTsE8VWjKGp+ENgNckex0KgvQToYGlz73nz10aarnVPxgisdOvAJXITc9u3b+9s+fCbv/mbhTYRWC6oMQKBkSeAwNKm2PPmr400XeuejBFY6daBS+RxN3qbVrSNSePmpFnjCCwX1BiBwMgTQGBpU+x589dGmq51T8ZDJ7DKprViuoqmybqd0237AVUJxCcDN27cWLm+qWkMVWuw8vaqNj/ttuFptIXAapoljodAOwkgsLR597z5ayNN17on46ETWEVPvWVTVfZUnB2TX2tkP1sLgRXjjWJoeXk5ZLdh8Cg9G9etW7f6sluXDQLLI2PYgMDoE0BgaXPsefPXRpqudU/GQyewLC35rQayqSraSLNpByu7G3vWdp1ujqJsolgqsp1dtJ7/PnbzbA1VkbjsFmvRa3bKjkdgKbKOTQiMHgEEljannjd/baTpWvdkPJQCq1sXq0h8NRVYRak3u/bamaZCJW8riqVuwqhu6RVtGlrn3G4C1c4v2wUegVWHLsdAAAJlBBBY2trwvPlrI03XuifjoRRYlpqy9+zNz8+H/OthlAIrbmnQrVzs1Tazs7OrFojHtU92Xv67qp3To69eBJadc/r06TA1NVW4YL2Mbbfx0cFK95cFkUNgkAQQWFranjd/baTpWvdkPLQCq6zLdO3atef2lyoTWE06NUXv51OUSJEA6nWKMB9fnSnDpntgmQ8ElqISsAmB0SOAwNLm1PPmr400XeuejJMRWLEjdOTIkdqvnbFzzp8/H06cOBHGxsa6Zrzq9TQe5dJ0DE06WHWeLsy+6sfGa5/p6enKoSGwKhFxAAQgEAI7uYurwPPmLw41WfOejJMQWEUvRK7KXp1uTrRhx5rgmJiYqBRiVX6Lvo+xPHr06Lnpwm726gqsyKfba3msS5YXVPYz81G14zwCq5escw4E2keADpY25543f22k6Vr3ZDzUAitOZzXZTyr76pgiwdFtOi6WhMcCdbOVXb9VJn7yr7rJl2VZLNnzuvGJXbM33nijdBuLKpGFwEr3lwWRQ2CQBBBYWtqeN39tpOla92Q8lAIrdmSaCJ06YmYQKc/ufdUk/rqxZTcOrXqRdHZK0Bbil32KXgidPRaBVTc7HAeBdhNAYGnz73nz10aarnVPxkMpsNJNzWhGjsAazbwyKgh4E0BgeRNdbc/z5q+NNF3rnowRWInVQd0tHjyHhcDypIktCIwuAQSWNreeN39tpOla92TcSoGVncYrKoMma74GWUY2PXjmzJlw7NixlT2uTHAtLi42WjzfNGYEVlNiHA+BdhJAYGnz7nnz10aarnVPxgMRWFWCpt/39PW6GWhRCRTtqeVpv9ey6/YkZeRrtufm5tyfhERg9Zo1zoNAuwggsLT59rz5ayNN17on44EIrG6oFftPNXnPXja2Orug2/G92u+15EzgXb16tbJLVdTh6tVn9jwElgdFbEBg9AkgsLQ59rz5ayNN17on4zUVWKr9p3oVQN1euZMtl17tNy257Eupq54Y7GbbnhLctWtX7Q1a87YQWE0zx/EQaB+Blzd8HN79wkvtG/gAR+x58x9g2Em58mS8pgKrbCPNfqfkehFATRaPV9nvN/64V1dcC3bjxo1OgfbyIuom4yq7ChBYSf1+IFgIDJzA+KZ1YXLHt8PEm58auO82OfS8+beJW5OxejJeU4FVJVSaQOmnwxT3ltqyZUvlrubmRxn3qVOnwo4dO1a9wqZuZy3Py2vKcO/eveHmzZu9poPzKgh4XtDALiYAY31lwBjGegJ6D551vKYCy7ort2/frvU+vCZYmwig7PsK7c8XL16sXCjexH6TuMuO7UVgeT5diMDyyGK5Dc8LWhtputZhrM8djGGsJ6D34FnHay6wlpaWepr66oa5rgAy4XL9+vVVgqqOMKlr36sUmgosm2K8e/fuc4vi/+d//id8//vfD5/4xCfCD3/4w/Ds2bPw4osvhh/84Aedn61bt64wZASWVybprmhJImLXiq/59bwxreU4htk3jPXZ8WQsF1h11iNFZPY6l9nZ2ZU9nuqgzC4Erzo+rmmy406ePBm2bt1a2D3LiixbJ7awsFBluvO9av+sOgIr+wqd3bt3F47r3/7t38L8/HyYmprqCLDvfe97HXF77ty58Du/8zvhZ37mZxBYtTLte5DnBe0b2ehYg7E+lzCGsZ6A3oNnHcsFlh5HMw8mnupMA3osDm8WWfnR3QRWFLC9iNO68dHBqkuqt+M8L+jeIhj9s2CszzGMYawnoPfgWcetE1j69IyeBwSWNqe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lj5fyXt464vfCus2vJL8OBgABCCgITC+aV2Y3PHtMPHmpzQOsNoh4HnzB2kxAU/GCCyqrJIAAqsSEQdAoPUEXt7wcXj3Cy+1noMSgOfNXxlnyrY9GSOwUq6EAcWOwBoQaNxAIHECX/n9DYmPYLjD97z5D/dI1y46T8YIrLXLYzKeEVjJpIpAIbCmBBBYWvyeN39tpOla92SMwEq3DgYWOQJrYKhxBIGkCSCwtOnzvPlrI03XuidjBFa6dTCwyBFYA0ONIwgkTQCBpU2f581fG2m61j0ZI7DSrYOBRY7AGhhqHEEgaQIILG36PG/+2kjTte7JGIGVbh0MLHIE1sBQ4wgCSRNAYGnT53nz10aarnVPxgisIaiDhw8fhhs3boTJyckhiOb5EBBYQ5kWgoLA0BFAYGlT4nnz10aarnVPxq0VWI8fPw5nz54NBw4cCO+//344ceJEGBsbW5OqGITAunDhQti3b18YHx/vjPHKlSth8+bNYefOnZVjRmBVIuIACEAghIDA0paB581fG2m61j0ZJyuwsgLhzp07YWlpqSMYbt++HaanpyuzGwWWHWt/Pn/+fKnIMiF269atcPz48VJBEmM4ePDgim8TThbn0aNHw/r16zs/N18nT54My8vLlTHu3r171VjMR3Z8ZuvSpUudzle0X2Q0Kybv3bvXOR6BVYmfAyAAgYYEEFgNgTU83PPm39B1aw73ZDwSAssE0K5duzoFkBdYJnJOnToVnjx5Ulkg27ZtCzMzM6vEitk24Wbdn9OnT4epqamVLlCZYIpCrEhgFQXRrYPVb/yxW2UC1Lp1cSrSBJaJRvu5ibPZ2dlV48rGSQersnQ4AAIQoIMlrwHPm7882EQdeDJOTmDlBcfrr78e7t69W9gR6tZxynawiqYGTZDNz8+H7du3h9iVit2nw4cPF3ay8h2lMoFVp4t16NChFb+xTnvpYMVxmLiycWbFZvSRnz7MXxcIrER/UxA2BAZMgA6WFrjnzV8babrWPRknJ7Bi2mLXyjow9jERlBcg3VJswsOExcTExHNrr6KIO3LkSKGQMt8mkoq6XdZJsy6adYfynzjlVyTEsovci6Ybs7aarNkyWwsLC8F8W0wxhuwUIQIr3V8GRA6BYSKAwNJmw/Pmr400XeuejJMUWLEDZCmcm5tbEUhlAiuuocqm/LXXXlsRZnHht/3AhIetU7K1WXbe/fv3n6sU6/zYtOHi4uLK1JqdZ2Ivu/7Lu4MVA6krsGL3ysZg3TzrYGWnCOMidwRWur8MiBwCw0QAgaXNhufNXxtputY9GScpsOL6oR07dnQ6STZFWLTGKr9I3M6L3S77f+yC1XmSrlu5mN3Lly93DslO7XUTWNnF6XnBlO9gZe2XxbFx48ZVYjOKRfu/CT/rrCGw0r3oiRwCKRBAYGmz5Hnz10aarnVPxskJrDi9ZmJh69atK1N4sVvz6NGj0gXbeYGV/7uVRLbrU1UisZMVn2C0/1t8cTsEVQcrG1edhfRRSCKwqjLK9xCAQD8EEFj90Ks+1/PmX+2tnUd4Mk5OYMW1Q1HUWPcpiiITEE+fPl3pUmWn/rIdnbhoPStO7LyiLQ/iU4TZ7ReKyq7uNg35c7OL9osWtpeVeJwmtc5Vfi1Y/pwygWVPD169erVzeHaqNX8+i9zb+YuGUUOgKQEEVlNizY73vPk389yeoz0ZJyewYpqj0DIRZftK2ZN99rEF5rZwPf4sO/2XnWqLWxPYmiTrONknv5t6vjuUfSIvP63Yi8CK670+/elPd+I2gZhfx2VxmZiKW0TYn23RetGUYNklUNXBqtpPC4HVnl8ujBQC/RBAYPVDr/pcz5t/tbd2HuHJOGmBZSLDhIl1l0xoZRe5R1Hy9ttvh/fee6+zjUPRPldRRNk2BmYrvq7GxNS5c+dWbGeFna23ym8B0URgxa7VG2+80bGfXYMVn/rL2jchZmO9fv16R4TV2Ug1e2kUCazs91XTjAisdv6iYdQQaEoAgdWUWLPjPW/+zTy352hPxkkLrPyrXpps05Atlyhq4hRd0VOH8XhbOG8dsvymo1Fg2XFxwXu+JK1r9tZbb4W//du/XTUlV/RUoMXw4MGD8Ou//uvBEh6nAWOsReWeX9Qfj4kC69VXX+3s7VX2ZGTZNCgCqz2/XBgpBPohgMDqh171uZ43/2pv7TzCk3GyAqudqV+bUSOw1oY7XiGQGgEEljZjnjd/baTpWvdkjMBKtw4GFjkCa2CocQSBpAkgsLTp87z5ayNN17onYwRWunUwsMgRWANDjSMIJE0AgaVNn+fNXxtputY9GSOw0q2DgUWOwBoYahxBIGkCCCxt+jxv/tpI07XuyRiBlW4dDCxyBNbAUOMIAkkTQGBp0+d589dGmq51T8YIrHTrYGCRI7AGhhpHEEiaAAJLmz7Pm7820nStezJGYKVbBwOLHIE1MNQ4gkDSBBBY2vR53vy1kaZr3ZMxAivdOhhY5AisgaHGEQSSJoDA0qbP8+avjTRd656MEVjp1sHAIkdgDQw1jiCQNAEEljZ9njd/baTpWvdkjMBKtw4GFjkCa2CocQSBpAkgsLTp87z5ayNN17onYwRWunUwsMgRWANDjSMIJE0AgaVNn+fNXxtputY9GSOw0q2DgUWOwBoYahxBIFkCL2/4OLz7hZeSjT+FwD1v/imMdy1i9GSMwFqLDCbmE4GVWMIIFwIDJjC+aV2Y3PHtMPHmpwbsuV3uPG/+7SJXf7SejBFY9bm39si9e/eGmzdvtnb86oF7XtDqWFO1D2N95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hy1/+cvjc5z6X/DiGdQDf/e53wyc/+clhDW8k4oKxPo0whrGegN6DZx0jsPT5wgMEIAABCEAAAi0jgMBqWcIZLgQgAAEIQAACegIILD1jPEAAAhCAAAQg0DICCKyWJZzhQgACEIAABCCgJ4DA0jPGAwQgAAEIQAACLSOAwGpZwhkuBCAAAQhAAAJ6AggsPeMkPTx79ix89atfDe+//374+OOPwy/+4i+Gqamp8IlPfCLJ8Qxj0P/93/8d7t+/H772ta+Fp0+fhuPHj4f169cPY6jJxrS8vBzOnTsXHj58GH7sx34svPnmm+HXfu3Xwo/8yI8kO6ZhC/yf/umfwp/+6Z+Gf/mXfwkbNmwIk5OTnd8XfPwJ/OAHPwjz8/Nh48aNYXp62t9Biy3euHEjLC4urhAwxnNzc2FsbKxnKgisntGN9om2F4jdmH77t387bNmypVN4VnC/8Ru/MdoDH+Do/vqv/zo8ePAgbNq0qSMAZmZmEFiO/E3Anj17Nrz8MLqCwgAABF1JREFU8svh05/+dPjXf/3X8Md//Mfh8OHD4bXXXnP01F5T8Ya/b9++YBsS/+M//mP4i7/4i04t2+8LPr4E7B+9f/mXf9kRsAgsX7ZXrlzpGDx48KCbYQSWG8rRMmRq/qOPPgrHjh0LL7zwQvj7v//7Tkfr937v9zqdAD5+BO7cuROuXbuGwPJD2rH05MmTcPXq1bBnz56OiLWPCa5du3aFnTt3Ontrp7kf/vCHnS7stm3bwo/+6I+Gx48fh9OnT3e63ePj4+2EIhq1dQj//M//PPz0T/90Z1YBgeUL2rqwP//zPx/sHwteHwSWF8kRs2NqfmlpaeUitg6L/ezo0aN0WZxzjcByBlpi7t///d/DwsJCeOedd9g5X4DclhV8+OGH4etf/3rnH2IsJ/CDbN3Y8+fPh5/7uZ8LVsfZ381+XtpryWr3zJkznZmE//iP/wg//uM/7jLVjcBqb011HTkCa3CFgcDSs443qJ/4iZ/oTHNbV5aPHwGrYROvtgbLut7WCeDjR8BmE0y4Wtfqb/7mbxBYfmg7luz3wze/+c3wkz/5k+GVV14Jf/d3fxdsCcfs7Gz4qZ/6qZ69IbB6RjfaJyKwBpdfBJaWtf3r9Ctf+Ur453/+5/DZz36WzooIt3H+h3/4h84arN/93d9dmZYVuWuN2f/6r//qdFc+85nPdKZi87+bWwNigAO15QW2XtPWY/XzjwUE1gCTlpIr1mANLlsILC1r+9eo1bN1Vpi28mX9/e9/vzOtYjchW4NlNyZ7yu3AgQOsc3NCbetf/+RP/iSYgM1+TGzxYIwPZHtYwx44ytYxAsuHLVYKCNhThNbyP3LkSPjZn/1ZniIUVgkCSwfXxNVf/dVfdToqtjiYjy+B//zP/wx/+Id/2Nn64pd/+Zc7TxHaQmzbcmTz5s2+zrDWIUAHy78QTGD90R/9UfiVX/mV8Eu/9EtMEfojxmKWgP1ryf7Vf+nSJfbBEpcGAksDOHZT7Ck3/uWvYWxW7V/+f/Znf9bZB8vWuLEPlo41AkvH1vZze/fddzt1/NJLL3XqePv27X05ZIqwL3ycDAEIQAACEIAABJ4ngMCiKiAAAQhAAAIQgIAzAQSWM1DMQQACEIAABCAAAQQWNQABCEAAAhCAAAScCSCwnIFiDgIQgAAEIAABCCCwqAEIQAACEIAABCDgTACB5QwUcxCAAAQgAAEIQACBRQ1AAAIQgAAEIAABZwIILGegmIMABCAAAQhAAAIILGoAAhCAAAQgAAEIOBNAYDkDxRwEIAABCEAAAhBAYFEDEIAABCAAAQhAwJkAAssZKOYgAAEIQAACEIAAAosagAAEIAABCEAAAs4EEFjOQDEHAQhAAAIQgAAEEFjUAAQgAAEIQAACEHAmgMByBoo5CEAAAhCAAAQggMCiBiAAAQhAAAIQgIAzAQSWM1DMQQACEIAABCAAAQQWNQABCEAAAhCAAAScCSCwnIFiDgIQgAAEIAABCPw/0LEgad0cx3MAAAAASUVORK5CYII="/>
          <p:cNvSpPr>
            <a:spLocks noChangeAspect="1" noChangeArrowheads="1"/>
          </p:cNvSpPr>
          <p:nvPr/>
        </p:nvSpPr>
        <p:spPr bwMode="auto">
          <a:xfrm>
            <a:off x="777875" y="4270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157" name="AutoShape 21" descr="data:image/png;base64,iVBORw0KGgoAAAANSUhEUgAAAlgAAAFzCAYAAADi5Xe0AAAgAElEQVR4Xu2d/48VaVb/n8HosKI2I8nArLHB6MAkLqDhy/iDjDORZTPamEy6WQ0NMTad/aU32d/d/Qv8nV9WaKMNjLHBiYH4A8NGhd24ASYjEDcDu6vA6oZeo2n8sguzUT459+PTVhdVt6ruPe/b97n1uslkoG/VOed5nVNdb87z1FMvPHv27FngAwEIQAACEIAABCDgRuAFBJYbSwxBAAIQgAAEIACBDgEEFoUAAQhAAAIQgAAEnAkgsJyBYg4CEIAABCAAAQggsKgBCEAAAhCAAAQg4EwAgeUMFHMQgAAEIAABCEAAgUUNQAACEIAABCAAAWcCCCxnoJiDAAQgAAEIQAACCCxqAAIQgAAEIAABCDgTQGA5A8UcBCAAAQhAAAIQQGBRAxCAAAQgAAEIQMCZAALLGSjmIAABCEAAAhCAAAKLGoAABCAAAQhAAALOBBBYzkAxBwEIQAACEIAABBBY1AAEIAABCEAAAhBwJoDAcgaKOQhAAAIQgAAEIIDAogYgAAEIQAACEICAMwEEljNQzEEAAhCAAAQgAIGBCayzZ892aE9PT0O9BwKPHz8OJ0+eDMvLy2Hbtm1hZmYmrF+/vgdLnAIBCEAAAhCAgJrAQASWiYMLFy6Ejz76qJE4uHLlSrh8+XLfDA4dOhQOHjxYacf8Xb9+PczNzYWxsbHK47Oip+xg8719+/Zw6tSp8OTJk8LDdu/eXSk8TaA+ePAgHD58OCwuLoYdO3ZUnhOd2bkWaxRld+7c6diYnZ0N4+Pjwf5+8eLFlXHHce3fv78Wt0pQHAABCEAAAhBoGYGBCKzINAqmfjswecEQBYGJj507d3ZNYTfxUCaw4jlbt25dJWqK/JqImp+f74iqIlGXFzd16s3Ge/fu3RVB9PDhw45gqyuy4vFHjhzp8KkSWE2FZp0xcAwEIAABCECgTQQGKrAMrN28b9++HY4dOxZefvnlnlgPs8Ay0XX69OkwNTXV6Q7lPzb+e/fu1Z7iy4uraK+pyMpO0XYTWC+++GJXgdhTwjgJAhCAAAQg0DICrgIrdm/u37/fM8Z8d8vEwMLCQs/2jh8/vqqrpepgWYBFcdr03+TkZEe0FHHZuHFj4ZRkjNPsZqcss+Ly6dOnnXVZ+WPyHcOe4f3viXWnWPv1w/kQgAAEIACBUSHgKrCqoFj35urVqytTXVXH2/f59UH2szodrPy0WPSlFFjZdUwxTvt/FFi2riu7yL9obHHMJtaK1mblxx793Lp1K+TFZJ5v1fRkL/mpk0OOgQAEIAABCLSNAAIrk/F+1mCZmX4FVuwAPnr0qFSEFgks8x0F5ZYtW0qnH6P9vNCz81nY3rZLn/FCAAIQgICSQGsFlm130PST7yhlF7mbrX6mCM2WLVyPC9HLYisTWPH4fBfKjrfuVq+ffh9I6NUv50EAAhCAAARSJpCEwPJcg9UtWU2fnssLrH47WNnYyqY4qwRWk2KsmjJsYotjIQABCEAAAhD4PwJDL7CKktVUCNVNeFO7ayWwyjpStvFo3NuqzpgRWHUocQwEIAABCECgOQF3gdXP5qBlT9Rlh9XPWqGqc7sJrLh+yWKJG3Zal+nMmTOdLSfMdj9ThPmNTb06WNFO2San3UqmqWBrXn6cAQEIQAACEBhNAu4Cqxumpk+p9bt+KMYS104pBVbc86pIGJUtLi97itDi9hJY3fJBB2s0L2pGBQEIQAACa09gqAVWHk+Z6IjHRSFjC9iLXnfjLbCyAsliszVY8VU2v/Vbv9V57Y7t6P6rv/qrnX2w6m7TgMBa+wuDCCAAAQhAAAL9EEhGYHXbYiACiNOTZftBKQTWtWvXOlOG9q5F+xw4cGDlacClpaVg//Wy0ahHB8u7A9hPoXEuBCAAAQhAoE0EkhFYZWuJ4i7jUUx022zTW2CZoDMBNTEx0dlR3bpX1qWK2y3Yn8+fPx9OnDhR6+XR2cLzEFhlhZzdHd/WWdl/JmCbLJBv00XCWCEAAQhAAAJNCSQjsIoGFgVT3NOqalG2p8CyeOJLne3P8f2C3/ve91YE1quvvto5xrpa9pJlE4GbN2/uvATaxJl9il4IbT9XCKxo0+ybmDIei4uLnT/bx4ShMSyaXm1aWBwPAQhAAAIQaDOB5ARW/t2EWVGVnRIr2iAzL8h6SXy0a+8BjC91tmnCKJyKhFH2vYK2kagJr29+85sdcWNPTsanEhUdrOyY8wK0aJF7tlNY9eqdXvhxDgQgAAEIQKANBFwFVj9bNGRhZ18unF9HVPR+vqJEFU0ZVnWwuiU8v02DdapsvEePHu10fewTfWa3m4iCsEys2DkPHjzodI1M3PSzqWqM33zF7pm9YLrsZc1VTxHG8bCbext+FTBGCEAAAhDwJOAqsDwDwxYEIAABCEAAAhBIlQACK9XMETcEIAABCEAAAkNLAIE1tKkhMAhAAAIQgAAEUiWAwEo1c8QNAQhAAAIQgMDQEkBgDW1qCAwCEIAABCAAgVQJILBSzRxxQwACEIAABCAwtAQQWEObGgKDAAQgAAEIQCBVAgisVDNH3BCAAAQgAAEIDC0BBNbQpobAIAABCEAAAhBIlQACK9XMETcEIAABCEAAAkNLAIE1tKkhMAhAAAIQgAAEUiWAwEo1c8QNAQhAAAIQgMDQEkBgDW1qCAwCEIAABCAAgVQJILBSzRxxQwACEIAABCAwtAQQWEObmuEJ7Mtf/nL43Oc+NzwBjVgk3/3ud8MnP/nJERvVcA0Hxvp8wBjGegJ6D551jMDS5yt5D3v37g03b95MfhzDOoAPPvgg7NmzZ1jDG4m4YKxPI4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Yb6ePHkS5ufnw4EDB8LOnTuFnuqZfvz4cTh9+nSYmpoK4+Pj9U4KISCwaqPq6UDPC7qnAFpwEoz1SYYxjPUE9B486xiBVZEvEyUnT54M+/fvDwcPHmyU3Tt37oSLFy+Gubm5MDY2Vnru2bNnw65du+QiDIHVKH0DO9jzgh5Y0Ik5grE+YTCGsZ6A3oNnHQ+dwLpy5Uq4fPlyV4q7d+8O09PTPZE20bOwsND13I0bNz4nikwE3bp1Kxw/fryWEIrdq/v37xf6OnTo0IpgUwqsOjzXr18fZmdnS7tab33xW2Hdhld64s1JEIAABCAAgWEnML5pXfjSOy+G5e98GPbs2eMS7tAJrKpRmUC6fft2zwKryn6376No2r59e2U3y+JcXFwsFC55QdWrwHr48GG4ceNGmJycXAn7woULYd++fYViyTpY5svEaeyo2ZjOnTvXGU/ZtCECq5+q4VwIQAACEEiBgImsz+/9BgKr1w6WIsl50WfC59SpU+HIkSPPdbuKpumaCCw7/9KlSyuiKiuOTCyZwJqYmCickrS4rKN19OjRYF0r+yCwFBWBTQhAAAIQSJHAH3zmIwRWFFgeU2D9FEFeMFWt2SrqwFUJrLwwsjFv3ry5I97M3tLSUqcDlRVfUUBlx2bn2bFZcYrA6if7nAsBCEAAAqNEAIG1RlOE+SLKTxlWPTUYxdfhw4dXdba6CSwTV2fOnAnHjh1bmcLLCq6nT5+uTPvZdKF9ihbjl8VWNG2YHydThKP064OxQAACEIBAGQEE1hAIrKpOVVHyTEjZJz+9WSawytZxFXWdqoSS2bp27VqYmZlZmR60WKq6XnYMAotfRhCAAAQg0AYCCKw1FljxScTsk4DdCi+KMXs6MS9w7Ly8wIrdpuXl5cotHqJIsq0k8p2xGFNZ58y+r/PQAAKrDb9WGCMEIAABCIy0wKqzpqrXbRri4nMTMFWfbdu2rRJD2W0XirZxKLIXhY0JpW5iLCuwmmwHkY2pbPuIqk6b+bP1XN32+EJgVVUL30MAAhCAwCgQGGmBNWwJyoqyuh2rOsInO84oquxndffZiud0i6lo3VV+f668kCzij8AatqokHghAAAIQUBBAYCmoCm1GkbZly5bCKUKhaxfTCCwXjBiBAAQgAIEhJ4DAGvIE5cO7efNmePXVVzvrnWwzzybvARyGoSKwhiELxAABCEAAAmoCIyew6qyNqrvuqQy+re2yT9Fao6p9qLolNLvOqirxcTrOtlawRem2Nqvo0+9YszbrxFc19YnAqsos30MAAhCAwCgQGDmBVZWUqi0IsuebWDt//nw4ceLEqt3MVQKrTuynT58OU1NTtTpX3eI0X3UeAqh6t2A25jriEoFVlWW+hwAEIACBUSDQOoFV9IqXokQWbcoZj+tVYDV9318+ribisOg1OlUFW5dNkZ26sSGwqrLA9xCAAAQgMAoEWiew6uzV1E1cxc6P/b/OFGE/7/vLF1id2OuIwLLCrSuwTGBev3591b5aRa/OKfKDwBqFXxuMAQIQgAAEqgi0TmBVTWPZ93fv3g2zs7Ol03BNO1i9vu8vn7w6+0zZOWU7rVcVQ12BZXbieiz7s20Hsbi4WGvqEoFVlQW+hwAEIACBUSDQKoFVtqYqu5+TbTxq64727dvXWGCVvaOvl/f95YurLPai406dOhV62cahicCKfqt2ls/Hh8AahV8bjAECEIAABKoItEZglb3iJb6qJrsp54ULF7oKrG5TbEWL4nt531/WR9UO6vHYrAizP1+8eLHW63Gy51u37ejRo6veMVg23uwLqm0H94WFhcrNTRFYVZck30MAAhCAwCgQaIXAavq+v14EVlZsdHtVTHZ6rex9f9nCqht70bqoshc8dxOIdQVWUVxlHbysPwTWKPzaYAwQgAAEIFBFYKQFVtyGoMlWAwasicDKTi9W7QHV5LU3UcBUxR67W1u3bg3T09PP5btMZEX7VQVi32f30orn9bq/FgKrDnGOgQAEIACB1AmMnMDKipg678YrSmAdgZXdQ6pKWJmPOu/7yx5XR8CY2KkzDdjrovcsm8jVNjSdm5tbtS9Yk4sAgdWEFsdCAAIQgECqBEZOYKWaiGGLO24vsWPHjs4u8VXTnnXjR2DVJcVxEIAABCCQMgEEVsrZc449/xShdemsk2bbVkxMTPTctcqGicByThrmIAABCEBgKAkgsIYyLWsTVC/bNDSNFIHVlBjHQwACEIBAigQQWClmzSlm73cR1gkLgVWHEsdAAAIQgEDqBBBYqWewj/irXgad378r+wBBkds6C/MRWH0kjFMhAAEIQCAZAgisZFLlH2hTgZWPwJ5OXFpaarQAHoHln0csQgACEIDA8BFAYA1fTgYWUZXAsicJbXsJ219rbGzsubgQWANLFY4gAAEIQCAxAgisxBI2yHBNQN2+fbtwA1OLA4E1yGzgCwIQgAAEUiKAwEopWwOMtc5rbxBYA0wIriAAAQhAICkCCKyk0jWYYKO4smnBotfvxCgQWIPJB14gAAEIQCA9Agis9HImizi+19B2bi96/U+dbR12797dVZSxyF2WPgxDAAIQgMAQEUBgDVEy1iqU+J7EqhdLe8SHwPKgiA0IQAACEBhmAuOb1oXP7/1G2LNnj0uYLzx79uyZiyWMjCwBBNbIppaBQQACEIBACMHE1ZfeeTEsf+dDBBYVMTgCe/fuDTdv3hycw5Z5+uCDD9wu6Jahqz1cGNdG1fOBMO4ZXe0TYVwbVc8HejKmg9VzGtpzIgJLm2v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289cVvhXUbXkl+HAwAAhCAAAQgUERgfNO68KV3XgzL3/kw7NmzxwUSAssF42gbQWCNdn4ZHQQgAAEIhGAi6/N7v4HAohgGRwCBNTjWeIIABCAAgbUj8Aef+QiBtXb40/f8+PHjcPbs2XDgwIHw/vvvhxMnToSxsbHSgSGw0s85I4AABCAAgWoCCKwSRiYcTp8+HaampsL4+Hg1ySE7Igqf6enproLnypUrYfPmzWHnzp3hzp07YWlpqfP327dvBzu36pP1Y38+f/58V5GFwKoiyvcQgAAEIDAKBBBYfQosEyULCwurrGzcuDHMzc11FTZFbq0TtGvXro7YKftkBVG3ArS46oikrL3o3+zmz3348GE4depUePLkSWXdb9u2LczMzIT169c/dywCqxIfB0AAAhCAwAgQSEpgmRi4fPlyV+y7d+9e6bwUiZ/8yVkxVMe+iYbZ2dmuXa2sGKkrtky4zM/Pd6basgLLukKXLl0Kk5OTHcFSR2DZOSdPngzLy8uFrI4fP94Rf1nB9Prrr4e7d+8WnmPHl4m+up2yGAgCawR+azAECEAAAhCoJJCUwKoaTd2uTZUd+75IOJgIOnfuXDh48KD7tGGZUOlFYJkIu3fv3nNdpKL4Y9fKpgbtY2NrwtFsXrhwIUxMTNTq2CGw6lQfx0AAAhCAQOoEEFglGbQulAmVo0ePrkx1FQmUoqmzQ4cOdYRKk0+ZqGkqsMzO4uJiYZctL+Jip8vizE5plsViYuzWrVurhvXaa6+tCLM6a9UQWE2qgmMhAAEIQCBVAgisksyZuLKuTnahd90OVhQi/U4Pxk5a3SnCOCX62c9+Nly/fj08evRoldDKCycbowmmHTt2dDp2NkVYtMYqO+1qMdl5sdtl/6+zdixiRmCl+quCuCEAAQhAoAkBBFYBrW7roUxMVD2Z1yQBUbAUTenZd/lOWtEaLIvpF37hF8LXvva1VU89xnHcv38/2MJz+3t8KjJ2xmwt1tatW1fWWMVz8uIsO6a8wMr/vdv4EVhNq4PjIQABCEAgRQIIrIKsWafn2rVrz61hyk/XeSS825Se2S/qOsVtFeL3RbFmY4uiafv27StTl1GoxW0ZbBF7PM5E19OnT1e6VPmpv7ygyopAOy/bccszQmB5VA02IAABCEBg2AkgsHIZiuuSDh8+/NyTc3mxk39KMT+VVpV8EypXr14tfSqxaEoyv2/VxYsXu24JEcezf//+wnVh0Z6JKHvy0MZtH9umwRaux59lnyLMPm0Zn6q8ceNG2LdvX+dc+7M99Vj0QWBVVQXfQwACEIDAKBBISmDV2UYhipxe9m2y7osJijIxYlNx1j0qW8CeXwReth9UHEe3/aKsuIr8RUFkAujBgwel4iqO3+x021bC7NlaMbMXn47MCsm44erbb78d3nvvvc42DkVxxy6WbTNhthBYo/DrgTFAAAIQgECvBJISWL0Oss55ReuusmuYzEaVIMr7yXeooujZsmVL6Uac0UbZuqYozsqeVIwxmxCqs9lp0ZquJts0ZMccO3rdnqKkg1WnGjkGAhCAAARSJ4DASj2DicWPwEosYYQLAQhAAAI9EUBg9YRtNE+KU5zddm6P7yvMTpMW7RlWRgiBNZq1w6ggAAEIQGA1AQQWFdEhENd72UL1opdcF71+JwoxBBZFBAEIQAACEEBgUQMZAkVbOHR7ktJOzW9XgcCipCAAAQhAAAIILGrgfwnERfdHjhwpfJmzdbVMTM3MzKy8Lih2u3bt2tV5WjD/6hz7vtt2FUwRUn4QgAAEINAGAkwRtiHLBWOML4S2XelNSNlu7/mPPQ1o21Jk321Y9AohOlgtLSKGDQEIQAACpQQQWBRHbQLZfciyWzEgsGoj5EAIQAACEGgJAQRWSxKdH2Z+j69uGGInK75Wx/5vU4e2IN52gEdgtbSIGDYEIAABCNDBoga6E6japT6ezTYNVBIEIAABCECgmgAdrGpGI39EvgNVtKs9Amvky4ABQgACEICAIwEEliPMFE0VvVDaxhHXW+U3HaWDlWKWiRkCEIAABAZNAIE1aOJD5C//cupsaLbVwsTExHObjkaBZcdevny5cDTr168vfcE02zQMUQEQCgQgAAEIyAggsGRoMVxEAIFFXUAAAhCAQBsIILDakOUhGiMCa4iSQSgQgAAEICAjgMCSocUwHSxqAAIQgAAE2koAgdXWzK/RuOlgrRF43EIAAhCAwEAJILAGihtnCCxqAAIQgAAE2kAAgdWGLA/RGBFYQ5QMQoEABCAAAQmB8U3rwuf3fiPs2bPHxf4Lz549e+ZiCSMjSwCBNbKpZWAQgAAEIBBCMHH1pXdeDMvf+RCBRUUMjsDevXvDzZs3B+ewZZ4++OADtwu6ZehqDxfGtVH1fCCMe0ZX+0QY10bV84GejOlg9ZyG9pyIwNLm2v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2998Vth3YZXkh8HA4AABCCQKoHxTevC5I5vh4k3P5XqEJKIG4GVRJpGJ0gE1ujkkpFAAALpEnh5w8fh3S+8lO4AEogcgZVAkkYpRATWKGWTsUAAAikT+Mrvb0g5/KGPPWmB9fDhw3Djxo0wOTk59KBTCfDx48fh7Nmz4cCBA+H9998PJ06cCGNjY27hI7DcUGIIAhCAQF8EEFh94as8ORmBZTf+kydPhuXl5cpBHTp0KBw8ePC54+7cuRNu374dpqenK214HGAxnz59OkxNTYXx8XEPk5U2rly5EjZv3hx27twZbLxLS0udv9cddxRYxsj+fP78+VKRZULs1q1b4fjx4x1/dT4IrDqUOAYCEICAngACS8s4KYF16dKlTrdq/fr1pVSiqOhFYFlH7NSpU+HJkyel9jdu3Bjm5uYquzpmY35+Pmzfvr1Q7EUHWUHULdXRnnWWuomZrD0TQLt27eqYzQusOmON8Wzbti3MzMys4m62Tbjt27evkYhEYGkvaKxDAAIQqEsAgVWXVG/HJSew9u/fHxYWFgpFkAkB+966XL0IrCqE2e5Ot2mz2G3bunXrc90y+y4rFOsKLBNE3bpJecH0+uuvh7t37xZ2/Lp1nKrGWCQc43gPHz5c2clCYFVVGd9DAAIQGAwBBJaWczICywNDv1OEJmJMEB09erS0ixaFzhtvvFEo8noVWObXpvuqpjdj18qOtY8JzSbjNgF14cKFMDEx8VyXLo7tyJEjhULKfNv48t2ubO4QWB6VjA0IQAAC/RNAYPXPsJuF5ASWCVZCGyYAACAASURBVI3Lly8XjsmmDmdnZzvrnZqs2dq9e3elcDGH3YRK1l/RlFoMuBeBVXd6MMZgvrLTmGVxxzVUWZivvfbaijDLrhsz7vfu3etwsvPu37//XA5s7ZtNGy4uLq7kIX8QAkt7QWMdAhCAQF0CCKy6pHo7LkmBFRdx54dsnRdbE1S2oLxJJ6cIZ+wOZddAmU2bsrSPTb3Z1GG3LlcvAivfOSsbh/m1Rec7duzoCEybIixaT5YXlHZe7HbZ/4vG2Vt5PX8WAsuLJHYgAAEI9EcAgdUfv6qzkxJY3bpXcaDdFqH3I7Dya6BiV8nWe2W7RVXTiPnvi9Zg5QVOXgBFEWRCM641i8LNBJ6t/YoiMMb56NGj0q5S3n6Rv2inqHOVL7KypzjtOARW1SXJ9xCAAAQGQwCBpeWcnMDKdq/y+2B1Wz9kGHsVWE0WcVcJrHwMeYFl31+7dm1lHVPZonMb67lz5zoCyzp20U7clsEEVhRFJrqePn260qXKd/jygio7Bjuv6OnN+BRh0cME3UoWgaW9oLEOAQhAoC4BBFZdUr0dl5zAKlt/pepgxSnAbl2ZLPpuAisviuy8/L5VFy9erLV+ys4t2mg12jMRZfuG2ZN99rFtGmzhevxZdpoz2xmM69hsA1ebbrVPfjPX/BjrrhGjg9XbRcpZEIAABBQEEFgKqv9nMzmB1aSDVbSIO48zuzA++10UHWXfl6Wlm8Aq6vpEQWQC6MGDB6vEVV6Qle1dld12wezZNKnZi92tbNcsbn769ttvh/fee6+zjUPRovw4Dtt3y2zF3fKLRGIUiiZ+qzYdpYOlvaCxDgEIQKAuAQRWXVK9HZecwOqng1WFKLvOqNuTgN3slAmsonVNWWGS75AViamimPJTikVrunqdGs1377oJVls4bx2yqp3rEVhVVcj3EIAABAZDAIGl5ZyUwNKiwPogCCCwBkEZHxCAAASqCSCwqhn1cwQCqx96LTy36FVEVQv7s5gQWC0sGoYMAQgMJQEEljYtCCwt35GxXrRxa1xvhcAamTQzEAhAoEUEEFjaZCOwtHxH0np+s1QE1kimmUFBAAIjTgCBpU0wAkvLdyStx41Q7elC2zk+/+n26iGmCEeyJBgUBCCQIAEEljZpCCwt35GzXvTSaTpYI5dmBgQBCLSAAAJLm2QElpbvSFnPbkia3VYCgTVSaWYwEIBASwggsLSJRmBp+Y6M9fj0oG30aq/jsXVY8cXaCKyRSTMDgQAEWkQAgaVNNgJLy3fkrLNNw8illAFBAAItJYDA0iYegaXlO3LWEVgjl1IGBAEItJQAAkubeASWlu/IWUdgjVxKGRAEINBSAggsbeIRWFq+I2c9CiwbWNl7Ibu9IJttGkauJBgQBCCQKAEEljZxCCwtX6znCCCwKAkIQAACw0EAgaXNAwJLyxfrCCxqAAIQgMBQEkBgadOCwNLyxToCixqAAAQgMJQEEFjatCCwtHyxjsCiBiAAAQgMJQEEljYtCCwtX6wjsKgBCEAAAkNJAIGlTQsCS8sX6wgsagACEIDA0BF4ecPH4d0vvDR0cY1SQAisUcpmAmPhKcIEkkSIEIDASBMY37QuTO74dph481MjPc61HhwCa60z0DL/e/fuDTdv3mzZqAc3XM8LenBRp+UJxvp8wRjGegJ6D551/MKzZ8+e6UPGQ8oEEFja7Hle0NpI07UOY33uYAxjPQG9B886RmDp85W8BwSWNoW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Vo183blzJywsLISNGzeGubm5MDY2VuOs/g95/PhxOHv2bJienl7xaT87efJk2L9/fzh48GClk3j88vJy4bF1xoTAqsTc1wGeF3RfgYzwyTDWJxfGMNYT0HvwrGMEVoN8ZcXK8ePHw86dOxuc3fzQhw8fhhs3boTJycnnTjbhdevWrdBPHFeuXOnYrRJqCKzmuWtyhucF3cRvm46FsT7bMIaxnoDeg2cdI7D0+ar0YELq/Pnz4cSJE6u6Yyaidu3aVSrknjx5Eubn58P27dsrRVI+CBOLp0+fDlNTU2F8fLxrjAisyhT2dYDnBd1XICN8Moz1yYUxjPUE9B486xiBVZGv2Cnatm1bmJmZCevXr5dkOHbHtm7d2pkStL9funSp071q6tOmNG/fvt2xU/ap272y8xFYkpSvGPW8oLWRpmsdxvrcwRjGegJ6D551jMCqmS/rMp06dapz9Ozs7Kqujwmaa9eudQTYV7/61XD58uWuVk0w5W3EE+J6L/t7L9N/dTpT2XjriDcEVs0i6fEwzwu6xxBG/jQY61MMYxjrCeg9eNYxAqvPfNURNE1dWHfJRFrTrlmdKcMoFLds2VK7I4fAaprBZsd7XtDNPLfnaBjrcw1jGOsJ6D141jECq498RbFy5MgRtwXv+W7Y1atXS7td2dDrPF2YXetlf7548WKtpyIRWH0USY1TPS/oGu5aeQiM9WmHMYz1BPQePOsYgdVDvmKn6NGjR7XET10X1rm6d+/eqs5S2QL4rM04rXjo0KHSxe5m+/r166sElZ23uLhYOYa3vvitsG7DK3WHwXEQgEDLCIxvWhcmd3w7TLz5qZaNfLDD9bz5DzbydLx5MkZgNch7nLqzU7qJmQYmO4fW6T7lbUaRd//+/a77c+UXz+ft1BFZCKymGeV4CLSPwMsbPg7vfuGl9g18gCP2vPkPMOykXHkyRmBVpD6791XTNVFVVRVFkm0CWncD0zgtaedWiTwTT3WmAasWvSOwqjLJ9xCAgBH4yu9vAISQgOfNXxhm0qY9GSOwki6FwQSPwBoMZ7xAIHUCCCxtBj1v/tpI07XuyRiBNcA6sK7ThQsXOpuH2lqroh3am4SjeIKxyD8Cq0lWOBYC7SWAwNLm3vPmr400XeuejBFYfdRB0bsCs+u0ikzv3r07bN68ubPuat++fZW7qHcLr1eBZTFaDHVf9YPA6qNIOBUCLSKAwNIm2/Pmr400XeuejBFYfdRBt3cF9mF25dSiJwirBJydnN/INL8rPALLIzvYgAAE8gQQWNqa8Lz5ayNN17onYwRWjTro9V2BNUyXHmI+z5w5E44dO1ba5SrqoNk05Llz5zrbNcR3DCKw+skE50IAAnUJILDqkurtOM+bf28RjP5ZnowRWDXrpc67ArNP+FWZtanCsncF1hFXZt+Os27U0aNHV95XiMCqIs/3EICAigACS0X2/9v1vPlrI03XuidjBFbDOmj6rsCiLlM3l/Zy6bt371Zu/mk2TFwtLS2tEmoIrIYJ5XAIQMCNAALLDWWhIc+bvzbSdK17MkZg9VAHTd4VWEdgZTcNtc6WraGqWgAfzzlw4MCqxepF/vKdrqI1WCbs7OnGooXvLHLvoUg4BQItJIDA0ibd8+avjTRd656MEVgN66DpuwKrNvGMHbHjx4+viBvbyqFKYJXZza+3suHZsbdv317pdOUFVlWMCKyGRcLhEGgpAQSWNvGeN39tpOla92SMwGpQB03fFRjXbR0+fLj2lggWTpXA6mY3L6aKpgyzAqvObu8IrAZFwqEQaDEBBJY2+Z43f22k6Vr3ZIzAqlEHvbwrME4jVr3Opsh9N4FVFYtN9dkeV/YUoX3yf7efRYFlXa0HDx5UvqYHgVWjSDgEAhDgVTniGvC8+YtDTda8J2MEVpcy6OVdgfEcMzszM7PydF+TaisTWEXrrrLrt8xH9n2JJqTsE8VWjKGp+ENgNckex0KgvQToYGlz73nz10aarnVPxgisdOvAJXITc9u3b+9s+fCbv/mbhTYRWC6oMQKBkSeAwNKm2PPmr400XeuejBFY6daBS+RxN3qbVrSNSePmpFnjCCwX1BiBwMgTQGBpU+x589dGmq51T8ZDJ7DKprViuoqmybqd0237AVUJxCcDN27cWLm+qWkMVWuw8vaqNj/ttuFptIXAapoljodAOwkgsLR597z5ayNN17on46ETWEVPvWVTVfZUnB2TX2tkP1sLgRXjjWJoeXk5ZLdh8Cg9G9etW7f6sluXDQLLI2PYgMDoE0BgaXPsefPXRpqudU/GQyewLC35rQayqSraSLNpByu7G3vWdp1ujqJsolgqsp1dtJ7/PnbzbA1VkbjsFmvRa3bKjkdgKbKOTQiMHgEEljannjd/baTpWvdkPJQCq1sXq0h8NRVYRak3u/bamaZCJW8riqVuwqhu6RVtGlrn3G4C1c4v2wUegVWHLsdAAAJlBBBY2trwvPlrI03XuifjoRRYlpqy9+zNz8+H/OthlAIrbmnQrVzs1Tazs7OrFojHtU92Xv67qp3To69eBJadc/r06TA1NVW4YL2Mbbfx0cFK95cFkUNgkAQQWFranjd/baTpWvdkPLQCq6zLdO3atef2lyoTWE06NUXv51OUSJEA6nWKMB9fnSnDpntgmQ8ElqISsAmB0SOAwNLm1PPmr400XeuejJMRWLEjdOTIkdqvnbFzzp8/H06cOBHGxsa6Zrzq9TQe5dJ0DE06WHWeLsy+6sfGa5/p6enKoSGwKhFxAAQgEAI7uYurwPPmLw41WfOejJMQWEUvRK7KXp1uTrRhx5rgmJiYqBRiVX6Lvo+xPHr06Lnpwm726gqsyKfba3msS5YXVPYz81G14zwCq5escw4E2keADpY25543f22k6Vr3ZDzUAitOZzXZTyr76pgiwdFtOi6WhMcCdbOVXb9VJn7yr7rJl2VZLNnzuvGJXbM33nijdBuLKpGFwEr3lwWRQ2CQBBBYWtqeN39tpOla92Q8lAIrdmSaCJ06YmYQKc/ufdUk/rqxZTcOrXqRdHZK0Bbil32KXgidPRaBVTc7HAeBdhNAYGnz73nz10aarnVPxkMpsNJNzWhGjsAazbwyKgh4E0BgeRNdbc/z5q+NNF3rnowRWInVQd0tHjyHhcDypIktCIwuAQSWNreeN39tpOla92TcSoGVncYrKoMma74GWUY2PXjmzJlw7NixlT2uTHAtLi42WjzfNGYEVlNiHA+BdhJAYGnz7nnz10aarnVPxgMRWFWCpt/39PW6GWhRCRTtqeVpv9ey6/YkZeRrtufm5tyfhERg9Zo1zoNAuwggsLT59rz5ayNN17on44EIrG6oFftPNXnPXja2Orug2/G92u+15EzgXb16tbJLVdTh6tVn9jwElgdFbEBg9AkgsLQ59rz5ayNN17on4zUVWKr9p3oVQN1euZMtl17tNy257Eupq54Y7GbbnhLctWtX7Q1a87YQWE0zx/EQaB+Blzd8HN79wkvtG/gAR+x58x9g2Em58mS8pgKrbCPNfqfkehFATRaPV9nvN/64V1dcC3bjxo1OgfbyIuom4yq7ChBYSf1+IFgIDJzA+KZ1YXLHt8PEm58auO82OfS8+beJW5OxejJeU4FVJVSaQOmnwxT3ltqyZUvlrubmRxn3qVOnwo4dO1a9wqZuZy3Py2vKcO/eveHmzZu9poPzKgh4XtDALiYAY31lwBjGegJ6D551vKYCy7ort2/frvU+vCZYmwig7PsK7c8XL16sXCjexH6TuMuO7UVgeT5diMDyyGK5Dc8LWhtputZhrM8djGGsJ6D34FnHay6wlpaWepr66oa5rgAy4XL9+vVVgqqOMKlr36sUmgosm2K8e/fuc4vi/+d//id8//vfD5/4xCfCD3/4w/Ds2bPw4osvhh/84Aedn61bt64wZASWVybprmhJImLXiq/59bwxreU4htk3jPXZ8WQsF1h11iNFZPY6l9nZ2ZU9nuqgzC4Erzo+rmmy406ePBm2bt1a2D3LiixbJ7awsFBluvO9av+sOgIr+wqd3bt3F47r3/7t38L8/HyYmprqCLDvfe97HXF77ty58Du/8zvhZ37mZxBYtTLte5DnBe0b2ehYg7E+lzCGsZ6A3oNnHcsFlh5HMw8mnupMA3osDm8WWfnR3QRWFLC9iNO68dHBqkuqt+M8L+jeIhj9s2CszzGMYawnoPfgWcetE1j69IyeBwSWNqe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lj5fyXt464vfCus2vJL8OBgABCCgITC+aV2Y3PHtMPHmpzQOsNoh4HnzB2kxAU/GCCyqrJIAAqsSEQdAoPUEXt7wcXj3Cy+1noMSgOfNXxlnyrY9GSOwUq6EAcWOwBoQaNxAIHECX/n9DYmPYLjD97z5D/dI1y46T8YIrLXLYzKeEVjJpIpAIbCmBBBYWvyeN39tpOla92SMwEq3DgYWOQJrYKhxBIGkCSCwtOnzvPlrI03XuidjBFa6dTCwyBFYA0ONIwgkTQCBpU2f581fG2m61j0ZI7DSrYOBRY7AGhhqHEEgaQIILG36PG/+2kjTte7JGIGVbh0MLHIE1sBQ4wgCSRNAYGnT53nz10aarnVPxgisIaiDhw8fhhs3boTJyckhiOb5EBBYQ5kWgoLA0BFAYGlT4nnz10aarnVPxq0VWI8fPw5nz54NBw4cCO+//344ceJEGBsbW5OqGITAunDhQti3b18YHx/vjPHKlSth8+bNYefOnZVjRmBVIuIACEAghIDA0paB581fG2m61j0ZJyuwsgLhzp07YWlpqSMYbt++HaanpyuzGwWWHWt/Pn/+fKnIMiF269atcPz48VJBEmM4ePDgim8TThbn0aNHw/r16zs/N18nT54My8vLlTHu3r171VjMR3Z8ZuvSpUudzle0X2Q0Kybv3bvXOR6BVYmfAyAAgYYEEFgNgTU83PPm39B1aw73ZDwSAssE0K5duzoFkBdYJnJOnToVnjx5Ulkg27ZtCzMzM6vEitk24Wbdn9OnT4epqamVLlCZYIpCrEhgFQXRrYPVb/yxW2UC1Lp1cSrSBJaJRvu5ibPZ2dlV48rGSQersnQ4AAIQoIMlrwHPm7882EQdeDJOTmDlBcfrr78e7t69W9gR6tZxynawiqYGTZDNz8+H7du3h9iVit2nw4cPF3ay8h2lMoFVp4t16NChFb+xTnvpYMVxmLiycWbFZvSRnz7MXxcIrER/UxA2BAZMgA6WFrjnzV8babrWPRknJ7Bi2mLXyjow9jERlBcg3VJswsOExcTExHNrr6KIO3LkSKGQMt8mkoq6XdZJsy6adYfynzjlVyTEsovci6Ybs7aarNkyWwsLC8F8W0wxhuwUIQIr3V8GRA6BYSKAwNJmw/Pmr400XeuejJMUWLEDZCmcm5tbEUhlAiuuocqm/LXXXlsRZnHht/3AhIetU7K1WXbe/fv3n6sU6/zYtOHi4uLK1JqdZ2Ivu/7Lu4MVA6krsGL3ysZg3TzrYGWnCOMidwRWur8MiBwCw0QAgaXNhufNXxtputY9GScpsOL6oR07dnQ6STZFWLTGKr9I3M6L3S77f+yC1XmSrlu5mN3Lly93DslO7XUTWNnF6XnBlO9gZe2XxbFx48ZVYjOKRfu/CT/rrCGw0r3oiRwCKRBAYGmz5Hnz10aarnVPxskJrDi9ZmJh69atK1N4sVvz6NGj0gXbeYGV/7uVRLbrU1UisZMVn2C0/1t8cTsEVQcrG1edhfRRSCKwqjLK9xCAQD8EEFj90Ks+1/PmX+2tnUd4Mk5OYMW1Q1HUWPcpiiITEE+fPl3pUmWn/rIdnbhoPStO7LyiLQ/iU4TZ7ReKyq7uNg35c7OL9osWtpeVeJwmtc5Vfi1Y/pwygWVPD169erVzeHaqNX8+i9zb+YuGUUOgKQEEVlNizY73vPk389yeoz0ZJyewYpqj0DIRZftK2ZN99rEF5rZwPf4sO/2XnWqLWxPYmiTrONknv5t6vjuUfSIvP63Yi8CK670+/elPd+I2gZhfx2VxmZiKW0TYn23RetGUYNklUNXBqtpPC4HVnl8ujBQC/RBAYPVDr/pcz5t/tbd2HuHJOGmBZSLDhIl1l0xoZRe5R1Hy9ttvh/fee6+zjUPRPldRRNk2BmYrvq7GxNS5c+dWbGeFna23ym8B0URgxa7VG2+80bGfXYMVn/rL2jchZmO9fv16R4TV2Ug1e2kUCazs91XTjAisdv6iYdQQaEoAgdWUWLPjPW/+zTy352hPxkkLrPyrXpps05Atlyhq4hRd0VOH8XhbOG8dsvymo1Fg2XFxwXu+JK1r9tZbb4W//du/XTUlV/RUoMXw4MGD8Ou//uvBEh6nAWOsReWeX9Qfj4kC69VXX+3s7VX2ZGTZNCgCqz2/XBgpBPohgMDqh171uZ43/2pv7TzCk3GyAqudqV+bUSOw1oY7XiGQGgEEljZjnjd/baTpWvdkjMBKtw4GFjkCa2CocQSBpAkgsLTp87z5ayNN17onYwRWunUwsMgRWANDjSMIJE0AgaVNn+fNXxtputY9GSOw0q2DgUWOwBoYahxBIGkCCCxt+jxv/tpI07XuyRiBlW4dDCxyBNbAUOMIAkkTQGBp0+d589dGmq51T8YIrHTrYGCRI7AGhhpHEEiaAAJLmz7Pm7820nStezJGYKVbBwOLHIE1MNQ4gkDSBBBY2vR53vy1kaZr3ZMxAivdOhhY5AisgaHGEQSSJoDA0qbP8+avjTRd656MEVjp1sHAIkdgDQw1jiCQNAEEljZ9njd/baTpWvdkjMBKtw4GFjkCa2CocQSBpAkgsLTp87z5ayNN17onYwRWunUwsMgRWANDjSMIJE0AgaVNn+fNXxtputY9GSOw0q2DgUWOwBoYahxBIFkCL2/4OLz7hZeSjT+FwD1v/imMdy1i9GSMwFqLDCbmE4GVWMIIFwIDJjC+aV2Y3PHtMPHmpwbsuV3uPG/+7SJXf7SejBFY9bm39si9e/eGmzdvtnb86oF7XtDqWFO1D2N95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hy1/+cvjc5z6X/DiGdQDf/e53wyc/+clhDW8k4oKxPo0whrGegN6DZx0jsPT5wgMEIAABCEAAAi0jgMBqWcIZLgQgAAEIQAACegIILD1jPEAAAhCAAAQg0DICCKyWJZzhQgACEIAABCCgJ4DA0jPGAwQgAAEIQAACLSOAwGpZwhkuBCAAAQhAAAJ6AggsPeMkPTx79ix89atfDe+//374+OOPwy/+4i+Gqamp8IlPfCLJ8Qxj0P/93/8d7t+/H772ta+Fp0+fhuPHj4f169cPY6jJxrS8vBzOnTsXHj58GH7sx34svPnmm+HXfu3Xwo/8yI8kO6ZhC/yf/umfwp/+6Z+Gf/mXfwkbNmwIk5OTnd8XfPwJ/OAHPwjz8/Nh48aNYXp62t9Biy3euHEjLC4urhAwxnNzc2FsbKxnKgisntGN9om2F4jdmH77t387bNmypVN4VnC/8Ru/MdoDH+Do/vqv/zo8ePAgbNq0qSMAZmZmEFiO/E3Anj17Nrz8MLqCwgAABF1JREFU8svh05/+dPjXf/3X8Md//Mfh8OHD4bXXXnP01F5T8Ya/b9++YBsS/+M//mP4i7/4i04t2+8LPr4E7B+9f/mXf9kRsAgsX7ZXrlzpGDx48KCbYQSWG8rRMmRq/qOPPgrHjh0LL7zwQvj7v//7Tkfr937v9zqdAD5+BO7cuROuXbuGwPJD2rH05MmTcPXq1bBnz56OiLWPCa5du3aFnTt3Ontrp7kf/vCHnS7stm3bwo/+6I+Gx48fh9OnT3e63ePj4+2EIhq1dQj//M//PPz0T/90Z1YBgeUL2rqwP//zPx/sHwteHwSWF8kRs2NqfmlpaeUitg6L/ezo0aN0WZxzjcByBlpi7t///d/DwsJCeOedd9g5X4DclhV8+OGH4etf/3rnH2IsJ/CDbN3Y8+fPh5/7uZ8LVsfZ381+XtpryWr3zJkznZmE//iP/wg//uM/7jLVjcBqb011HTkCa3CFgcDSs443qJ/4iZ/oTHNbV5aPHwGrYROvtgbLut7WCeDjR8BmE0y4Wtfqb/7mbxBYfmg7luz3wze/+c3wkz/5k+GVV14Jf/d3fxdsCcfs7Gz4qZ/6qZ69IbB6RjfaJyKwBpdfBJaWtf3r9Ctf+Ur453/+5/DZz36WzooIt3H+h3/4h84arN/93d9dmZYVuWuN2f/6r//qdFc+85nPdKZi87+bWwNigAO15QW2XtPWY/XzjwUE1gCTlpIr1mANLlsILC1r+9eo1bN1Vpi28mX9/e9/vzOtYjchW4NlNyZ7yu3AgQOsc3NCbetf/+RP/iSYgM1+TGzxYIwPZHtYwx44ytYxAsuHLVYKCNhThNbyP3LkSPjZn/1ZniIUVgkCSwfXxNVf/dVfdToqtjiYjy+B//zP/wx/+Id/2Nn64pd/+Zc7TxHaQmzbcmTz5s2+zrDWIUAHy78QTGD90R/9UfiVX/mV8Eu/9EtMEfojxmKWgP1ryf7Vf+nSJfbBEpcGAksDOHZT7Ck3/uWvYWxW7V/+f/Znf9bZB8vWuLEPlo41AkvH1vZze/fddzt1/NJLL3XqePv27X05ZIqwL3ycDAEIQAACEIAABJ4ngMCiKiAAAQhAAAIQgIAzAQSWM1DMQQACEIAABCAAAQQWNQABCEAAAhCAAAScCSCwnIFiDgIQgAAEIAABCCCwqAEIQAACEIAABCDgTACB5QwUcxCAAAQgAAEIQACBRQ1AAAIQgAAEIAABZwIILGegmIMABCAAAQhAAAIILGoAAhCAAAQgAAEIOBNAYDkDxRwEIAABCEAAAhBAYFEDEIAABCAAAQhAwJkAAssZKOYgAAEIQAACEIAAAosagAAEIAABCEAAAs4EEFjOQDEHAQhAAAIQgAAEEFjUAAQgAAEIQAACEHAmgMByBoo5CEAAAhCAAAQggMCiBiAAAQhAAAIQgIAzAQSWM1DMQQACEIAABCAAAQQWNQABCEAAAhCAAAScCSCwnIFiDgIQgAAEIAABCPw/0LEgad0cx3MAAAAASUVORK5CYII="/>
          <p:cNvSpPr>
            <a:spLocks noChangeAspect="1" noChangeArrowheads="1"/>
          </p:cNvSpPr>
          <p:nvPr/>
        </p:nvSpPr>
        <p:spPr bwMode="auto">
          <a:xfrm>
            <a:off x="930275" y="5794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pic>
        <p:nvPicPr>
          <p:cNvPr id="6158" name="Picture 22" descr="C:\Users\shuichi\Desktop\主要出願企業.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1613" y="2205038"/>
            <a:ext cx="6272212" cy="387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250825" y="230188"/>
            <a:ext cx="511175" cy="511175"/>
          </a:xfrm>
          <a:prstGeom prst="rect">
            <a:avLst/>
          </a:prstGeom>
          <a:solidFill>
            <a:srgbClr val="FF66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7171" name="Text Box 2"/>
          <p:cNvSpPr txBox="1">
            <a:spLocks noChangeArrowheads="1"/>
          </p:cNvSpPr>
          <p:nvPr/>
        </p:nvSpPr>
        <p:spPr bwMode="auto">
          <a:xfrm>
            <a:off x="835025" y="176213"/>
            <a:ext cx="4619625"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2800" b="1">
                <a:solidFill>
                  <a:srgbClr val="FF6600"/>
                </a:solidFill>
                <a:latin typeface="Arial" charset="0"/>
              </a:rPr>
              <a:t>出願件数推移：</a:t>
            </a:r>
            <a:r>
              <a:rPr lang="ja-JP" altLang="ja-JP" sz="2800" b="1">
                <a:solidFill>
                  <a:srgbClr val="FF6600"/>
                </a:solidFill>
              </a:rPr>
              <a:t>主要出願企業</a:t>
            </a:r>
          </a:p>
        </p:txBody>
      </p:sp>
      <p:sp>
        <p:nvSpPr>
          <p:cNvPr id="7172" name="Text Box 3"/>
          <p:cNvSpPr txBox="1">
            <a:spLocks noChangeArrowheads="1"/>
          </p:cNvSpPr>
          <p:nvPr/>
        </p:nvSpPr>
        <p:spPr bwMode="auto">
          <a:xfrm>
            <a:off x="985838" y="1066800"/>
            <a:ext cx="7215187" cy="95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1400" dirty="0"/>
              <a:t>下図</a:t>
            </a:r>
            <a:r>
              <a:rPr lang="ja-JP" altLang="ja-JP" sz="1400" dirty="0" smtClean="0"/>
              <a:t>は</a:t>
            </a:r>
            <a:r>
              <a:rPr lang="ja-JP" altLang="en-US" sz="1400" dirty="0" smtClean="0"/>
              <a:t>、</a:t>
            </a:r>
            <a:r>
              <a:rPr lang="ja-JP" altLang="ja-JP" sz="1400" dirty="0" smtClean="0"/>
              <a:t>主要</a:t>
            </a:r>
            <a:r>
              <a:rPr lang="ja-JP" altLang="ja-JP" sz="1400" dirty="0"/>
              <a:t>出願の</a:t>
            </a:r>
            <a:r>
              <a:rPr lang="en-US" altLang="ja-JP" sz="1400" dirty="0" smtClean="0"/>
              <a:t>2005</a:t>
            </a:r>
            <a:r>
              <a:rPr lang="ja-JP" altLang="ja-JP" sz="1400" dirty="0" smtClean="0"/>
              <a:t>年</a:t>
            </a:r>
            <a:r>
              <a:rPr lang="ja-JP" altLang="ja-JP" sz="1400" dirty="0"/>
              <a:t>から</a:t>
            </a:r>
            <a:r>
              <a:rPr lang="en-US" altLang="ja-JP" sz="1400" dirty="0" smtClean="0"/>
              <a:t>2018</a:t>
            </a:r>
            <a:r>
              <a:rPr lang="ja-JP" altLang="ja-JP" sz="1400" dirty="0" smtClean="0"/>
              <a:t>年</a:t>
            </a:r>
            <a:r>
              <a:rPr lang="ja-JP" altLang="ja-JP" sz="1400" dirty="0"/>
              <a:t>にかけての出願件数推移をまとめたもので</a:t>
            </a:r>
            <a:r>
              <a:rPr lang="ja-JP" altLang="ja-JP" sz="1400" dirty="0" smtClean="0"/>
              <a:t>ある</a:t>
            </a:r>
            <a:r>
              <a:rPr lang="en-US" altLang="ja-JP" sz="1400" dirty="0" smtClean="0"/>
              <a:t>.</a:t>
            </a:r>
          </a:p>
          <a:p>
            <a:pPr eaLnBrk="1" hangingPunct="1">
              <a:spcBef>
                <a:spcPct val="0"/>
              </a:spcBef>
              <a:buClrTx/>
              <a:buFontTx/>
              <a:buNone/>
            </a:pPr>
            <a:r>
              <a:rPr lang="ja-JP" altLang="en-US" sz="1400" dirty="0"/>
              <a:t>出願</a:t>
            </a:r>
            <a:r>
              <a:rPr lang="ja-JP" altLang="en-US" sz="1400" dirty="0" smtClean="0"/>
              <a:t>件数</a:t>
            </a:r>
            <a:r>
              <a:rPr lang="ja-JP" altLang="en-US" sz="1400" dirty="0"/>
              <a:t>の総数</a:t>
            </a:r>
            <a:r>
              <a:rPr lang="ja-JP" altLang="en-US" sz="1400" dirty="0" smtClean="0"/>
              <a:t>が</a:t>
            </a:r>
            <a:r>
              <a:rPr lang="ja-JP" altLang="en-US" sz="1400" dirty="0"/>
              <a:t>すくないこと</a:t>
            </a:r>
            <a:r>
              <a:rPr lang="ja-JP" altLang="en-US" sz="1400" dirty="0" smtClean="0"/>
              <a:t>か</a:t>
            </a:r>
            <a:r>
              <a:rPr lang="ja-JP" altLang="en-US" sz="1400" dirty="0"/>
              <a:t>ら</a:t>
            </a:r>
            <a:r>
              <a:rPr lang="ja-JP" altLang="en-US" sz="1400" dirty="0" smtClean="0"/>
              <a:t>、どの企業が有力であるかを見ることはできないが、</a:t>
            </a:r>
            <a:r>
              <a:rPr lang="en-US" altLang="ja-JP" sz="1400" dirty="0" smtClean="0"/>
              <a:t/>
            </a:r>
            <a:br>
              <a:rPr lang="en-US" altLang="ja-JP" sz="1400" dirty="0" smtClean="0"/>
            </a:br>
            <a:r>
              <a:rPr lang="ja-JP" altLang="en-US" sz="1400" dirty="0" smtClean="0"/>
              <a:t>このデータから、現状、「機械学習による医療診断」分野は、未開拓でところであると予想できる。</a:t>
            </a:r>
            <a:endParaRPr lang="ja-JP" altLang="ja-JP" sz="1400" dirty="0"/>
          </a:p>
        </p:txBody>
      </p:sp>
      <p:sp>
        <p:nvSpPr>
          <p:cNvPr id="7173" name="AutoShape 4"/>
          <p:cNvSpPr>
            <a:spLocks noChangeArrowheads="1"/>
          </p:cNvSpPr>
          <p:nvPr/>
        </p:nvSpPr>
        <p:spPr bwMode="auto">
          <a:xfrm>
            <a:off x="900113" y="981074"/>
            <a:ext cx="7343775" cy="1151781"/>
          </a:xfrm>
          <a:prstGeom prst="roundRect">
            <a:avLst>
              <a:gd name="adj" fmla="val 16667"/>
            </a:avLst>
          </a:prstGeom>
          <a:noFill/>
          <a:ln w="381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7174" name="Text Box 5"/>
          <p:cNvSpPr txBox="1">
            <a:spLocks noChangeArrowheads="1"/>
          </p:cNvSpPr>
          <p:nvPr/>
        </p:nvSpPr>
        <p:spPr bwMode="auto">
          <a:xfrm>
            <a:off x="4364038" y="6521450"/>
            <a:ext cx="4175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en-US" altLang="ja-JP" sz="1600"/>
              <a:t>-6-</a:t>
            </a:r>
          </a:p>
        </p:txBody>
      </p:sp>
      <p:sp>
        <p:nvSpPr>
          <p:cNvPr id="7175" name="Rectangle 6"/>
          <p:cNvSpPr>
            <a:spLocks noChangeArrowheads="1"/>
          </p:cNvSpPr>
          <p:nvPr/>
        </p:nvSpPr>
        <p:spPr bwMode="auto">
          <a:xfrm>
            <a:off x="250825" y="668338"/>
            <a:ext cx="8713788" cy="73025"/>
          </a:xfrm>
          <a:prstGeom prst="rect">
            <a:avLst/>
          </a:prstGeom>
          <a:gradFill rotWithShape="0">
            <a:gsLst>
              <a:gs pos="0">
                <a:srgbClr val="FFFFFF"/>
              </a:gs>
              <a:gs pos="100000">
                <a:srgbClr val="FF6600"/>
              </a:gs>
            </a:gsLst>
            <a:lin ang="108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pic>
        <p:nvPicPr>
          <p:cNvPr id="7176" name="Picture 8"/>
          <p:cNvPicPr>
            <a:picLocks noChangeAspect="1" noChangeArrowheads="1"/>
          </p:cNvPicPr>
          <p:nvPr/>
        </p:nvPicPr>
        <p:blipFill>
          <a:blip r:embed="rId3">
            <a:extLst>
              <a:ext uri="{28A0092B-C50C-407E-A947-70E740481C1C}">
                <a14:useLocalDpi xmlns:a14="http://schemas.microsoft.com/office/drawing/2010/main" val="0"/>
              </a:ext>
            </a:extLst>
          </a:blip>
          <a:srcRect l="1170" t="31567" r="92940" b="53558"/>
          <a:stretch>
            <a:fillRect/>
          </a:stretch>
        </p:blipFill>
        <p:spPr bwMode="auto">
          <a:xfrm>
            <a:off x="285750" y="3500438"/>
            <a:ext cx="428625" cy="857250"/>
          </a:xfrm>
          <a:prstGeom prst="rect">
            <a:avLst/>
          </a:prstGeom>
          <a:noFill/>
          <a:ln>
            <a:noFill/>
          </a:ln>
          <a:effectLst/>
          <a:extLst>
            <a:ext uri="{909E8E84-426E-40DD-AFC4-6F175D3DCCD1}">
              <a14:hiddenFill xmlns:a14="http://schemas.microsoft.com/office/drawing/2010/main">
                <a:blipFill dpi="0" rotWithShape="0">
                  <a:blip/>
                  <a:srcRect l="1170" t="31567" r="92940" b="53558"/>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7" name="Picture 9"/>
          <p:cNvPicPr>
            <a:picLocks noChangeAspect="1" noChangeArrowheads="1"/>
          </p:cNvPicPr>
          <p:nvPr/>
        </p:nvPicPr>
        <p:blipFill>
          <a:blip r:embed="rId3">
            <a:extLst>
              <a:ext uri="{28A0092B-C50C-407E-A947-70E740481C1C}">
                <a14:useLocalDpi xmlns:a14="http://schemas.microsoft.com/office/drawing/2010/main" val="0"/>
              </a:ext>
            </a:extLst>
          </a:blip>
          <a:srcRect l="47362" t="92197" r="40797" b="3264"/>
          <a:stretch>
            <a:fillRect/>
          </a:stretch>
        </p:blipFill>
        <p:spPr bwMode="auto">
          <a:xfrm>
            <a:off x="3571875" y="6215063"/>
            <a:ext cx="928688" cy="285750"/>
          </a:xfrm>
          <a:prstGeom prst="rect">
            <a:avLst/>
          </a:prstGeom>
          <a:noFill/>
          <a:ln>
            <a:noFill/>
          </a:ln>
          <a:effectLst/>
          <a:extLst>
            <a:ext uri="{909E8E84-426E-40DD-AFC4-6F175D3DCCD1}">
              <a14:hiddenFill xmlns:a14="http://schemas.microsoft.com/office/drawing/2010/main">
                <a:blipFill dpi="0" rotWithShape="0">
                  <a:blip/>
                  <a:srcRect l="47362" t="92197" r="40797" b="3264"/>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11" name="グラフ 10"/>
          <p:cNvGraphicFramePr>
            <a:graphicFrameLocks/>
          </p:cNvGraphicFramePr>
          <p:nvPr/>
        </p:nvGraphicFramePr>
        <p:xfrm>
          <a:off x="985837" y="2132855"/>
          <a:ext cx="7215187" cy="4082207"/>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250825" y="230188"/>
            <a:ext cx="511175" cy="511175"/>
          </a:xfrm>
          <a:prstGeom prst="rect">
            <a:avLst/>
          </a:prstGeom>
          <a:solidFill>
            <a:srgbClr val="FF66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8195" name="Text Box 2"/>
          <p:cNvSpPr txBox="1">
            <a:spLocks noChangeArrowheads="1"/>
          </p:cNvSpPr>
          <p:nvPr/>
        </p:nvSpPr>
        <p:spPr bwMode="auto">
          <a:xfrm>
            <a:off x="835025" y="176213"/>
            <a:ext cx="4619625"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2800" b="1">
                <a:solidFill>
                  <a:srgbClr val="FF6600"/>
                </a:solidFill>
                <a:latin typeface="Arial" charset="0"/>
              </a:rPr>
              <a:t>技術区分構造：</a:t>
            </a:r>
            <a:r>
              <a:rPr lang="ja-JP" altLang="ja-JP" sz="2800" b="1">
                <a:solidFill>
                  <a:srgbClr val="FF6600"/>
                </a:solidFill>
              </a:rPr>
              <a:t>主要出願企業</a:t>
            </a:r>
          </a:p>
        </p:txBody>
      </p:sp>
      <p:sp>
        <p:nvSpPr>
          <p:cNvPr id="8196" name="Text Box 3"/>
          <p:cNvSpPr txBox="1">
            <a:spLocks noChangeArrowheads="1"/>
          </p:cNvSpPr>
          <p:nvPr/>
        </p:nvSpPr>
        <p:spPr bwMode="auto">
          <a:xfrm>
            <a:off x="1009650" y="981075"/>
            <a:ext cx="7143750" cy="95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1400" dirty="0"/>
              <a:t>下図</a:t>
            </a:r>
            <a:r>
              <a:rPr lang="ja-JP" altLang="ja-JP" sz="1400" dirty="0" smtClean="0"/>
              <a:t>は</a:t>
            </a:r>
            <a:r>
              <a:rPr lang="ja-JP" altLang="en-US" sz="1400" dirty="0" smtClean="0"/>
              <a:t>、主要企業の技術区分を示したものである。技術区分はＦＩコードに基づき分類した。</a:t>
            </a:r>
            <a:endParaRPr lang="en-US" altLang="ja-JP" sz="1400" dirty="0" smtClean="0"/>
          </a:p>
          <a:p>
            <a:pPr eaLnBrk="1" hangingPunct="1">
              <a:spcBef>
                <a:spcPct val="0"/>
              </a:spcBef>
              <a:buClrTx/>
              <a:buFontTx/>
              <a:buNone/>
            </a:pPr>
            <a:r>
              <a:rPr lang="ja-JP" altLang="en-US" sz="1400" dirty="0"/>
              <a:t>診断</a:t>
            </a:r>
            <a:r>
              <a:rPr lang="ja-JP" altLang="en-US" sz="1400" dirty="0" smtClean="0"/>
              <a:t>機器</a:t>
            </a:r>
            <a:r>
              <a:rPr lang="ja-JP" altLang="en-US" sz="1400" dirty="0"/>
              <a:t>に</a:t>
            </a:r>
            <a:r>
              <a:rPr lang="ja-JP" altLang="en-US" sz="1400" dirty="0" smtClean="0"/>
              <a:t>関する</a:t>
            </a:r>
            <a:r>
              <a:rPr lang="ja-JP" altLang="en-US" sz="1400" dirty="0"/>
              <a:t>特許は</a:t>
            </a:r>
            <a:r>
              <a:rPr lang="ja-JP" altLang="en-US" sz="1400" dirty="0" smtClean="0"/>
              <a:t>、どこも出しており、大差はないが、機械学習による医療診断において、光学系の特許は、富士フィルムが独占している。</a:t>
            </a:r>
            <a:endParaRPr lang="en-US" altLang="ja-JP" sz="1400" dirty="0" smtClean="0"/>
          </a:p>
          <a:p>
            <a:pPr eaLnBrk="1" hangingPunct="1">
              <a:spcBef>
                <a:spcPct val="0"/>
              </a:spcBef>
              <a:buClrTx/>
              <a:buFontTx/>
              <a:buNone/>
            </a:pPr>
            <a:endParaRPr lang="ja-JP" altLang="ja-JP" sz="1400" dirty="0"/>
          </a:p>
        </p:txBody>
      </p:sp>
      <p:sp>
        <p:nvSpPr>
          <p:cNvPr id="8197" name="AutoShape 4"/>
          <p:cNvSpPr>
            <a:spLocks noChangeArrowheads="1"/>
          </p:cNvSpPr>
          <p:nvPr/>
        </p:nvSpPr>
        <p:spPr bwMode="auto">
          <a:xfrm>
            <a:off x="900113" y="928688"/>
            <a:ext cx="7343775" cy="935037"/>
          </a:xfrm>
          <a:prstGeom prst="roundRect">
            <a:avLst>
              <a:gd name="adj" fmla="val 16667"/>
            </a:avLst>
          </a:prstGeom>
          <a:noFill/>
          <a:ln w="381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8198" name="Text Box 5"/>
          <p:cNvSpPr txBox="1">
            <a:spLocks noChangeArrowheads="1"/>
          </p:cNvSpPr>
          <p:nvPr/>
        </p:nvSpPr>
        <p:spPr bwMode="auto">
          <a:xfrm>
            <a:off x="4364038" y="6521450"/>
            <a:ext cx="4175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en-US" altLang="ja-JP" sz="1600"/>
              <a:t>-7-</a:t>
            </a:r>
          </a:p>
        </p:txBody>
      </p:sp>
      <p:sp>
        <p:nvSpPr>
          <p:cNvPr id="8199" name="Rectangle 6"/>
          <p:cNvSpPr>
            <a:spLocks noChangeArrowheads="1"/>
          </p:cNvSpPr>
          <p:nvPr/>
        </p:nvSpPr>
        <p:spPr bwMode="auto">
          <a:xfrm>
            <a:off x="250825" y="668338"/>
            <a:ext cx="8713788" cy="73025"/>
          </a:xfrm>
          <a:prstGeom prst="rect">
            <a:avLst/>
          </a:prstGeom>
          <a:gradFill rotWithShape="0">
            <a:gsLst>
              <a:gs pos="0">
                <a:srgbClr val="FFFFFF"/>
              </a:gs>
              <a:gs pos="100000">
                <a:srgbClr val="FF6600"/>
              </a:gs>
            </a:gsLst>
            <a:lin ang="108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pic>
        <p:nvPicPr>
          <p:cNvPr id="8201" name="Picture 11" descr="C:\Users\shuichi\Desktop\技術区分構造：主要出願企業.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600" y="2025650"/>
            <a:ext cx="8048625"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250825" y="230188"/>
            <a:ext cx="511175" cy="511175"/>
          </a:xfrm>
          <a:prstGeom prst="rect">
            <a:avLst/>
          </a:prstGeom>
          <a:solidFill>
            <a:srgbClr val="FF66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9219" name="Text Box 2"/>
          <p:cNvSpPr txBox="1">
            <a:spLocks noChangeArrowheads="1"/>
          </p:cNvSpPr>
          <p:nvPr/>
        </p:nvSpPr>
        <p:spPr bwMode="auto">
          <a:xfrm>
            <a:off x="809625" y="176213"/>
            <a:ext cx="32004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2800" b="1">
                <a:solidFill>
                  <a:srgbClr val="FF6600"/>
                </a:solidFill>
                <a:latin typeface="Arial" charset="0"/>
              </a:rPr>
              <a:t>技術供与・提携関係</a:t>
            </a:r>
          </a:p>
        </p:txBody>
      </p:sp>
      <p:sp>
        <p:nvSpPr>
          <p:cNvPr id="9220" name="Text Box 3"/>
          <p:cNvSpPr txBox="1">
            <a:spLocks noChangeArrowheads="1"/>
          </p:cNvSpPr>
          <p:nvPr/>
        </p:nvSpPr>
        <p:spPr bwMode="auto">
          <a:xfrm>
            <a:off x="928688" y="928688"/>
            <a:ext cx="7286625" cy="833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1600" dirty="0"/>
              <a:t>下図</a:t>
            </a:r>
            <a:r>
              <a:rPr lang="ja-JP" altLang="ja-JP" sz="1600" dirty="0" smtClean="0"/>
              <a:t>は</a:t>
            </a:r>
            <a:r>
              <a:rPr lang="ja-JP" altLang="en-US" sz="1600" dirty="0" smtClean="0"/>
              <a:t>、先行文献で参照されているものを集計した結果である。</a:t>
            </a:r>
            <a:r>
              <a:rPr lang="en-US" altLang="ja-JP" sz="1600" dirty="0" smtClean="0"/>
              <a:t/>
            </a:r>
            <a:br>
              <a:rPr lang="en-US" altLang="ja-JP" sz="1600" dirty="0" smtClean="0"/>
            </a:br>
            <a:r>
              <a:rPr lang="en-US" altLang="ja-JP" sz="1600" dirty="0" smtClean="0"/>
              <a:t>60</a:t>
            </a:r>
            <a:r>
              <a:rPr lang="ja-JP" altLang="en-US" sz="1600" dirty="0" smtClean="0"/>
              <a:t>件の機械学習による医療診断に関する論文を解析した結果、電子内視鏡に関する特許が先行研究として、関係性が発見された。</a:t>
            </a:r>
            <a:endParaRPr lang="ja-JP" altLang="ja-JP" sz="1600" dirty="0"/>
          </a:p>
        </p:txBody>
      </p:sp>
      <p:sp>
        <p:nvSpPr>
          <p:cNvPr id="9221" name="AutoShape 4"/>
          <p:cNvSpPr>
            <a:spLocks noChangeArrowheads="1"/>
          </p:cNvSpPr>
          <p:nvPr/>
        </p:nvSpPr>
        <p:spPr bwMode="auto">
          <a:xfrm>
            <a:off x="900113" y="857250"/>
            <a:ext cx="7343775" cy="1143000"/>
          </a:xfrm>
          <a:prstGeom prst="roundRect">
            <a:avLst>
              <a:gd name="adj" fmla="val 16667"/>
            </a:avLst>
          </a:prstGeom>
          <a:noFill/>
          <a:ln w="381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9222" name="Text Box 5"/>
          <p:cNvSpPr txBox="1">
            <a:spLocks noChangeArrowheads="1"/>
          </p:cNvSpPr>
          <p:nvPr/>
        </p:nvSpPr>
        <p:spPr bwMode="auto">
          <a:xfrm>
            <a:off x="4364038" y="6521450"/>
            <a:ext cx="4175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en-US" altLang="ja-JP" sz="1600"/>
              <a:t>-8-</a:t>
            </a:r>
          </a:p>
        </p:txBody>
      </p:sp>
      <p:sp>
        <p:nvSpPr>
          <p:cNvPr id="9223" name="Rectangle 6"/>
          <p:cNvSpPr>
            <a:spLocks noChangeArrowheads="1"/>
          </p:cNvSpPr>
          <p:nvPr/>
        </p:nvSpPr>
        <p:spPr bwMode="auto">
          <a:xfrm>
            <a:off x="250825" y="668338"/>
            <a:ext cx="8713788" cy="73025"/>
          </a:xfrm>
          <a:prstGeom prst="rect">
            <a:avLst/>
          </a:prstGeom>
          <a:gradFill rotWithShape="0">
            <a:gsLst>
              <a:gs pos="0">
                <a:srgbClr val="FFFFFF"/>
              </a:gs>
              <a:gs pos="100000">
                <a:srgbClr val="FF6600"/>
              </a:gs>
            </a:gsLst>
            <a:lin ang="108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9224" name="Rectangle 7"/>
          <p:cNvSpPr>
            <a:spLocks noChangeArrowheads="1"/>
          </p:cNvSpPr>
          <p:nvPr/>
        </p:nvSpPr>
        <p:spPr bwMode="auto">
          <a:xfrm>
            <a:off x="252413" y="2085975"/>
            <a:ext cx="8643937" cy="4429125"/>
          </a:xfrm>
          <a:prstGeom prst="rect">
            <a:avLst/>
          </a:prstGeom>
          <a:noFill/>
          <a:ln w="1908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cxnSp>
        <p:nvCxnSpPr>
          <p:cNvPr id="9256" name="AutoShape 41"/>
          <p:cNvCxnSpPr>
            <a:cxnSpLocks noChangeShapeType="1"/>
            <a:stCxn id="57" idx="3"/>
            <a:endCxn id="65" idx="1"/>
          </p:cNvCxnSpPr>
          <p:nvPr/>
        </p:nvCxnSpPr>
        <p:spPr bwMode="auto">
          <a:xfrm>
            <a:off x="3420667" y="2568637"/>
            <a:ext cx="2274092" cy="631414"/>
          </a:xfrm>
          <a:prstGeom prst="bentConnector3">
            <a:avLst>
              <a:gd name="adj1" fmla="val 50000"/>
            </a:avLst>
          </a:prstGeom>
          <a:noFill/>
          <a:ln w="50760" cap="sq">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69" name="AutoShape 54"/>
          <p:cNvCxnSpPr>
            <a:cxnSpLocks noChangeShapeType="1"/>
            <a:stCxn id="57" idx="3"/>
            <a:endCxn id="60" idx="1"/>
          </p:cNvCxnSpPr>
          <p:nvPr/>
        </p:nvCxnSpPr>
        <p:spPr bwMode="auto">
          <a:xfrm flipV="1">
            <a:off x="3420667" y="2482287"/>
            <a:ext cx="2302667" cy="86350"/>
          </a:xfrm>
          <a:prstGeom prst="bentConnector3">
            <a:avLst>
              <a:gd name="adj1" fmla="val 50000"/>
            </a:avLst>
          </a:prstGeom>
          <a:noFill/>
          <a:ln w="50760" cap="sq">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70" name="Text Box 55"/>
          <p:cNvSpPr txBox="1">
            <a:spLocks noChangeArrowheads="1"/>
          </p:cNvSpPr>
          <p:nvPr/>
        </p:nvSpPr>
        <p:spPr bwMode="auto">
          <a:xfrm>
            <a:off x="6642100" y="6519863"/>
            <a:ext cx="217328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800"/>
              <a:t>参考文献：</a:t>
            </a:r>
            <a:r>
              <a:rPr lang="en-US" altLang="ja-JP" sz="800"/>
              <a:t>Mizuho Industry Focus  </a:t>
            </a:r>
          </a:p>
          <a:p>
            <a:pPr eaLnBrk="1" hangingPunct="1">
              <a:spcBef>
                <a:spcPct val="0"/>
              </a:spcBef>
              <a:buClrTx/>
              <a:buFontTx/>
              <a:buNone/>
            </a:pPr>
            <a:r>
              <a:rPr lang="en-US" altLang="ja-JP" sz="800"/>
              <a:t>	</a:t>
            </a:r>
            <a:r>
              <a:rPr lang="ja-JP" altLang="ja-JP" sz="800"/>
              <a:t>発電システム産業における海外戦略</a:t>
            </a:r>
          </a:p>
        </p:txBody>
      </p:sp>
      <p:sp>
        <p:nvSpPr>
          <p:cNvPr id="57" name="Rectangle 8"/>
          <p:cNvSpPr>
            <a:spLocks noChangeArrowheads="1"/>
          </p:cNvSpPr>
          <p:nvPr/>
        </p:nvSpPr>
        <p:spPr bwMode="auto">
          <a:xfrm>
            <a:off x="900113" y="2274379"/>
            <a:ext cx="2520554" cy="588516"/>
          </a:xfrm>
          <a:prstGeom prst="rect">
            <a:avLst/>
          </a:prstGeom>
          <a:noFill/>
          <a:ln w="1908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ja-JP" altLang="en-US" sz="1400" b="1" dirty="0"/>
              <a:t>特開２０１１−２１７７９８号公報　</a:t>
            </a:r>
            <a:endParaRPr lang="en-US" altLang="ja-JP" sz="1400" b="1" dirty="0" smtClean="0"/>
          </a:p>
          <a:p>
            <a:pPr algn="ctr" eaLnBrk="1" hangingPunct="1">
              <a:spcBef>
                <a:spcPct val="0"/>
              </a:spcBef>
              <a:buClrTx/>
              <a:buFontTx/>
              <a:buNone/>
            </a:pPr>
            <a:r>
              <a:rPr lang="ja-JP" altLang="en-US" sz="1400" b="1" dirty="0" smtClean="0"/>
              <a:t>電子内</a:t>
            </a:r>
            <a:r>
              <a:rPr lang="ja-JP" altLang="en-US" sz="1400" b="1" dirty="0"/>
              <a:t>視鏡システム</a:t>
            </a:r>
            <a:endParaRPr lang="ja-JP" altLang="ja-JP" sz="1400" b="1" dirty="0"/>
          </a:p>
        </p:txBody>
      </p:sp>
      <p:sp>
        <p:nvSpPr>
          <p:cNvPr id="60" name="Rectangle 8"/>
          <p:cNvSpPr>
            <a:spLocks noChangeArrowheads="1"/>
          </p:cNvSpPr>
          <p:nvPr/>
        </p:nvSpPr>
        <p:spPr bwMode="auto">
          <a:xfrm>
            <a:off x="5723334" y="2188029"/>
            <a:ext cx="2520554" cy="588516"/>
          </a:xfrm>
          <a:prstGeom prst="rect">
            <a:avLst/>
          </a:prstGeom>
          <a:noFill/>
          <a:ln w="1908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en-US" altLang="ja-JP" sz="1400" b="1" dirty="0"/>
              <a:t>WOA12017057573</a:t>
            </a:r>
            <a:endParaRPr lang="en-US" altLang="ja-JP" sz="1400" b="1" dirty="0" smtClean="0"/>
          </a:p>
          <a:p>
            <a:pPr algn="ctr" eaLnBrk="1" hangingPunct="1">
              <a:spcBef>
                <a:spcPct val="0"/>
              </a:spcBef>
              <a:buClrTx/>
              <a:buFontTx/>
              <a:buNone/>
            </a:pPr>
            <a:r>
              <a:rPr lang="ja-JP" altLang="en-US" sz="1400" b="1" dirty="0"/>
              <a:t>血管造影システムの向上</a:t>
            </a:r>
            <a:endParaRPr lang="ja-JP" altLang="ja-JP" sz="1400" b="1" dirty="0"/>
          </a:p>
        </p:txBody>
      </p:sp>
      <p:sp>
        <p:nvSpPr>
          <p:cNvPr id="65" name="Rectangle 8"/>
          <p:cNvSpPr>
            <a:spLocks noChangeArrowheads="1"/>
          </p:cNvSpPr>
          <p:nvPr/>
        </p:nvSpPr>
        <p:spPr bwMode="auto">
          <a:xfrm>
            <a:off x="5694759" y="2905793"/>
            <a:ext cx="2520554" cy="588516"/>
          </a:xfrm>
          <a:prstGeom prst="rect">
            <a:avLst/>
          </a:prstGeom>
          <a:noFill/>
          <a:ln w="1908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en-US" altLang="ja-JP" sz="1400" b="1" dirty="0" smtClean="0"/>
              <a:t>WOA12017057572</a:t>
            </a:r>
          </a:p>
          <a:p>
            <a:pPr algn="ctr" eaLnBrk="1" hangingPunct="1">
              <a:spcBef>
                <a:spcPct val="0"/>
              </a:spcBef>
              <a:buClrTx/>
              <a:buFontTx/>
              <a:buNone/>
            </a:pPr>
            <a:r>
              <a:rPr lang="zh-CN" altLang="en-US" sz="1400" b="1" dirty="0" smtClean="0"/>
              <a:t>画像</a:t>
            </a:r>
            <a:r>
              <a:rPr lang="zh-CN" altLang="en-US" sz="1400" b="1" dirty="0"/>
              <a:t>処理方法</a:t>
            </a:r>
            <a:endParaRPr lang="ja-JP" altLang="ja-JP" sz="1400" b="1" dirty="0"/>
          </a:p>
        </p:txBody>
      </p:sp>
      <p:cxnSp>
        <p:nvCxnSpPr>
          <p:cNvPr id="78" name="AutoShape 41"/>
          <p:cNvCxnSpPr>
            <a:cxnSpLocks noChangeShapeType="1"/>
            <a:stCxn id="80" idx="3"/>
            <a:endCxn id="82" idx="1"/>
          </p:cNvCxnSpPr>
          <p:nvPr/>
        </p:nvCxnSpPr>
        <p:spPr bwMode="auto">
          <a:xfrm>
            <a:off x="3420667" y="4006279"/>
            <a:ext cx="2274092" cy="631414"/>
          </a:xfrm>
          <a:prstGeom prst="bentConnector3">
            <a:avLst>
              <a:gd name="adj1" fmla="val 50000"/>
            </a:avLst>
          </a:prstGeom>
          <a:noFill/>
          <a:ln w="50760" cap="sq">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9" name="AutoShape 54"/>
          <p:cNvCxnSpPr>
            <a:cxnSpLocks noChangeShapeType="1"/>
            <a:stCxn id="80" idx="3"/>
            <a:endCxn id="81" idx="1"/>
          </p:cNvCxnSpPr>
          <p:nvPr/>
        </p:nvCxnSpPr>
        <p:spPr bwMode="auto">
          <a:xfrm flipV="1">
            <a:off x="3420667" y="3919929"/>
            <a:ext cx="2302667" cy="86350"/>
          </a:xfrm>
          <a:prstGeom prst="bentConnector3">
            <a:avLst>
              <a:gd name="adj1" fmla="val 50000"/>
            </a:avLst>
          </a:prstGeom>
          <a:noFill/>
          <a:ln w="50760" cap="sq">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0" name="Rectangle 8"/>
          <p:cNvSpPr>
            <a:spLocks noChangeArrowheads="1"/>
          </p:cNvSpPr>
          <p:nvPr/>
        </p:nvSpPr>
        <p:spPr bwMode="auto">
          <a:xfrm>
            <a:off x="900113" y="3712021"/>
            <a:ext cx="2520554" cy="588516"/>
          </a:xfrm>
          <a:prstGeom prst="rect">
            <a:avLst/>
          </a:prstGeom>
          <a:noFill/>
          <a:ln w="1908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ja-JP" altLang="en-US" sz="1400" b="1" dirty="0"/>
              <a:t>特開２０１４−１２８６８７号公報 </a:t>
            </a:r>
            <a:r>
              <a:rPr lang="ja-JP" altLang="en-US" sz="1400" b="1" dirty="0" smtClean="0"/>
              <a:t>画像</a:t>
            </a:r>
            <a:r>
              <a:rPr lang="ja-JP" altLang="en-US" sz="1400" b="1" dirty="0"/>
              <a:t>診断支援システム</a:t>
            </a:r>
            <a:endParaRPr lang="ja-JP" altLang="ja-JP" sz="1400" b="1" dirty="0"/>
          </a:p>
        </p:txBody>
      </p:sp>
      <p:sp>
        <p:nvSpPr>
          <p:cNvPr id="81" name="Rectangle 8"/>
          <p:cNvSpPr>
            <a:spLocks noChangeArrowheads="1"/>
          </p:cNvSpPr>
          <p:nvPr/>
        </p:nvSpPr>
        <p:spPr bwMode="auto">
          <a:xfrm>
            <a:off x="5723334" y="3625671"/>
            <a:ext cx="2520554" cy="588516"/>
          </a:xfrm>
          <a:prstGeom prst="rect">
            <a:avLst/>
          </a:prstGeom>
          <a:noFill/>
          <a:ln w="1908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en-US" altLang="ja-JP" sz="1400" b="1" dirty="0" smtClean="0"/>
              <a:t>JPA_2017200565</a:t>
            </a:r>
          </a:p>
          <a:p>
            <a:pPr algn="ctr" eaLnBrk="1" hangingPunct="1">
              <a:spcBef>
                <a:spcPct val="0"/>
              </a:spcBef>
              <a:buClrTx/>
              <a:buFontTx/>
              <a:buNone/>
            </a:pPr>
            <a:r>
              <a:rPr lang="ja-JP" altLang="en-US" sz="1400" b="1" dirty="0" smtClean="0"/>
              <a:t>胸部</a:t>
            </a:r>
            <a:r>
              <a:rPr lang="ja-JP" altLang="en-US" sz="1400" b="1" dirty="0"/>
              <a:t>画像のノイズフィルタ</a:t>
            </a:r>
            <a:endParaRPr lang="ja-JP" altLang="ja-JP" sz="1400" b="1" dirty="0"/>
          </a:p>
        </p:txBody>
      </p:sp>
      <p:sp>
        <p:nvSpPr>
          <p:cNvPr id="82" name="Rectangle 8"/>
          <p:cNvSpPr>
            <a:spLocks noChangeArrowheads="1"/>
          </p:cNvSpPr>
          <p:nvPr/>
        </p:nvSpPr>
        <p:spPr bwMode="auto">
          <a:xfrm>
            <a:off x="5694759" y="4343435"/>
            <a:ext cx="2520554" cy="588516"/>
          </a:xfrm>
          <a:prstGeom prst="rect">
            <a:avLst/>
          </a:prstGeom>
          <a:noFill/>
          <a:ln w="1908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en-US" altLang="ja-JP" sz="1400" b="1" dirty="0" smtClean="0"/>
              <a:t>JPA_2017176400</a:t>
            </a:r>
          </a:p>
          <a:p>
            <a:pPr algn="ctr" eaLnBrk="1" hangingPunct="1">
              <a:spcBef>
                <a:spcPct val="0"/>
              </a:spcBef>
              <a:buClrTx/>
              <a:buFontTx/>
              <a:buNone/>
            </a:pPr>
            <a:r>
              <a:rPr lang="ja-JP" altLang="en-US" sz="1400" b="1" dirty="0" smtClean="0"/>
              <a:t>ノイズフィルタアルゴリズム</a:t>
            </a:r>
            <a:endParaRPr lang="ja-JP" altLang="ja-JP" sz="1400" b="1" dirty="0"/>
          </a:p>
        </p:txBody>
      </p:sp>
      <p:cxnSp>
        <p:nvCxnSpPr>
          <p:cNvPr id="83" name="AutoShape 41"/>
          <p:cNvCxnSpPr>
            <a:cxnSpLocks noChangeShapeType="1"/>
            <a:stCxn id="85" idx="3"/>
            <a:endCxn id="87" idx="1"/>
          </p:cNvCxnSpPr>
          <p:nvPr/>
        </p:nvCxnSpPr>
        <p:spPr bwMode="auto">
          <a:xfrm>
            <a:off x="3420667" y="5412605"/>
            <a:ext cx="2274092" cy="609965"/>
          </a:xfrm>
          <a:prstGeom prst="bentConnector3">
            <a:avLst>
              <a:gd name="adj1" fmla="val 50000"/>
            </a:avLst>
          </a:prstGeom>
          <a:noFill/>
          <a:ln w="50760" cap="sq">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4" name="AutoShape 54"/>
          <p:cNvCxnSpPr>
            <a:cxnSpLocks noChangeShapeType="1"/>
            <a:stCxn id="85" idx="3"/>
            <a:endCxn id="86" idx="1"/>
          </p:cNvCxnSpPr>
          <p:nvPr/>
        </p:nvCxnSpPr>
        <p:spPr bwMode="auto">
          <a:xfrm flipV="1">
            <a:off x="3420667" y="5304806"/>
            <a:ext cx="2302667" cy="107799"/>
          </a:xfrm>
          <a:prstGeom prst="bentConnector3">
            <a:avLst>
              <a:gd name="adj1" fmla="val 50000"/>
            </a:avLst>
          </a:prstGeom>
          <a:noFill/>
          <a:ln w="50760" cap="sq">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5" name="Rectangle 8"/>
          <p:cNvSpPr>
            <a:spLocks noChangeArrowheads="1"/>
          </p:cNvSpPr>
          <p:nvPr/>
        </p:nvSpPr>
        <p:spPr bwMode="auto">
          <a:xfrm>
            <a:off x="900113" y="5096898"/>
            <a:ext cx="2520554" cy="631414"/>
          </a:xfrm>
          <a:prstGeom prst="rect">
            <a:avLst/>
          </a:prstGeom>
          <a:noFill/>
          <a:ln w="1908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endParaRPr lang="zh-TW" altLang="en-US" sz="1400" b="1" dirty="0"/>
          </a:p>
          <a:p>
            <a:pPr algn="ctr" eaLnBrk="1" hangingPunct="1">
              <a:spcBef>
                <a:spcPct val="0"/>
              </a:spcBef>
              <a:buClrTx/>
              <a:buFontTx/>
              <a:buNone/>
            </a:pPr>
            <a:r>
              <a:rPr lang="zh-TW" altLang="en-US" sz="1400" b="1" dirty="0"/>
              <a:t>特開２００７−０６１６３８号公報　内視鏡診断支援</a:t>
            </a:r>
            <a:endParaRPr lang="ja-JP" altLang="ja-JP" sz="1400" b="1" dirty="0"/>
          </a:p>
        </p:txBody>
      </p:sp>
      <p:sp>
        <p:nvSpPr>
          <p:cNvPr id="86" name="Rectangle 8"/>
          <p:cNvSpPr>
            <a:spLocks noChangeArrowheads="1"/>
          </p:cNvSpPr>
          <p:nvPr/>
        </p:nvSpPr>
        <p:spPr bwMode="auto">
          <a:xfrm>
            <a:off x="5723334" y="5010548"/>
            <a:ext cx="2520554" cy="588516"/>
          </a:xfrm>
          <a:prstGeom prst="rect">
            <a:avLst/>
          </a:prstGeom>
          <a:noFill/>
          <a:ln w="1908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en-US" altLang="ja-JP" sz="1400" b="1" dirty="0" smtClean="0"/>
              <a:t>WOA12017057573</a:t>
            </a:r>
          </a:p>
          <a:p>
            <a:pPr algn="ctr" eaLnBrk="1" hangingPunct="1">
              <a:spcBef>
                <a:spcPct val="0"/>
              </a:spcBef>
              <a:buClrTx/>
              <a:buFontTx/>
              <a:buNone/>
            </a:pPr>
            <a:r>
              <a:rPr lang="ja-JP" altLang="en-US" sz="1400" b="1" dirty="0"/>
              <a:t>血管造影の向上</a:t>
            </a:r>
            <a:endParaRPr lang="ja-JP" altLang="ja-JP" sz="1400" b="1" dirty="0"/>
          </a:p>
        </p:txBody>
      </p:sp>
      <p:sp>
        <p:nvSpPr>
          <p:cNvPr id="87" name="Rectangle 8"/>
          <p:cNvSpPr>
            <a:spLocks noChangeArrowheads="1"/>
          </p:cNvSpPr>
          <p:nvPr/>
        </p:nvSpPr>
        <p:spPr bwMode="auto">
          <a:xfrm>
            <a:off x="5694759" y="5728312"/>
            <a:ext cx="2520554" cy="588516"/>
          </a:xfrm>
          <a:prstGeom prst="rect">
            <a:avLst/>
          </a:prstGeom>
          <a:noFill/>
          <a:ln w="1908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en-US" altLang="ja-JP" sz="1400" b="1" dirty="0"/>
              <a:t>WOA12017057572</a:t>
            </a:r>
            <a:endParaRPr lang="en-US" altLang="ja-JP" sz="1400" b="1" dirty="0" smtClean="0"/>
          </a:p>
          <a:p>
            <a:pPr algn="ctr" eaLnBrk="1" hangingPunct="1">
              <a:spcBef>
                <a:spcPct val="0"/>
              </a:spcBef>
              <a:buClrTx/>
              <a:buFontTx/>
              <a:buNone/>
            </a:pPr>
            <a:r>
              <a:rPr lang="ja-JP" altLang="en-US" sz="1400" b="1" dirty="0"/>
              <a:t>粘膜</a:t>
            </a:r>
            <a:r>
              <a:rPr lang="ja-JP" altLang="en-US" sz="1400" b="1" dirty="0" smtClean="0"/>
              <a:t>下の血管解析</a:t>
            </a:r>
            <a:endParaRPr lang="ja-JP" altLang="ja-JP" sz="1400" b="1"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テーマ">
  <a:themeElements>
    <a:clrScheme name="Office ​​テーマ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テーマ">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ja-JP" sz="2400" b="0" i="0" u="none" strike="noStrike" cap="none" normalizeH="0" baseline="0" smtClean="0">
            <a:ln>
              <a:noFill/>
            </a:ln>
            <a:solidFill>
              <a:schemeClr val="bg1"/>
            </a:solidFill>
            <a:effectLst/>
            <a:latin typeface="Times New Roman" pitchFamily="16" charset="0"/>
            <a:ea typeface="ＭＳ Ｐゴシック"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ja-JP" sz="2400" b="0" i="0" u="none" strike="noStrike" cap="none" normalizeH="0" baseline="0" smtClean="0">
            <a:ln>
              <a:noFill/>
            </a:ln>
            <a:solidFill>
              <a:schemeClr val="bg1"/>
            </a:solidFill>
            <a:effectLst/>
            <a:latin typeface="Times New Roman" pitchFamily="16" charset="0"/>
            <a:ea typeface="ＭＳ Ｐゴシック" charset="-128"/>
          </a:defRPr>
        </a:defPPr>
      </a:lstStyle>
    </a:lnDef>
  </a:objectDefaults>
  <a:extraClrSchemeLst>
    <a:extraClrScheme>
      <a:clrScheme name="Office ​​テーマ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テーマ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テーマ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テーマ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テーマ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テーマ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テーマ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テーマ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テーマ">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テーマ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テーマ">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テーマ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テーマ">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3475</TotalTime>
  <Words>931</Words>
  <Application>Microsoft Office PowerPoint</Application>
  <PresentationFormat>画面に合わせる (4:3)</PresentationFormat>
  <Paragraphs>86</Paragraphs>
  <Slides>13</Slides>
  <Notes>12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ＭＳ Ｐゴシック</vt:lpstr>
      <vt:lpstr>ＭＳ ゴシック</vt:lpstr>
      <vt:lpstr>Arial</vt:lpstr>
      <vt:lpstr>Calibri</vt:lpstr>
      <vt:lpstr>Times New Roman</vt:lpstr>
      <vt:lpstr>Office ​​テーマ</vt:lpstr>
      <vt:lpstr>調査概要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前田篤志</dc:creator>
  <cp:lastModifiedBy>fukuda</cp:lastModifiedBy>
  <cp:revision>137</cp:revision>
  <cp:lastPrinted>1601-01-01T00:00:00Z</cp:lastPrinted>
  <dcterms:created xsi:type="dcterms:W3CDTF">2006-10-18T05:34:43Z</dcterms:created>
  <dcterms:modified xsi:type="dcterms:W3CDTF">2018-11-26T03:07:14Z</dcterms:modified>
</cp:coreProperties>
</file>