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ＭＳ Ｐゴシック" charset="-128"/>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ＭＳ Ｐゴシック" charset="-128"/>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ＭＳ Ｐゴシック" charset="-128"/>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ＭＳ Ｐゴシック" charset="-128"/>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ＭＳ Ｐゴシック" charset="-128"/>
        <a:cs typeface="+mn-cs"/>
      </a:defRPr>
    </a:lvl5pPr>
    <a:lvl6pPr marL="2286000" algn="l" defTabSz="914400" rtl="0" eaLnBrk="1" latinLnBrk="0" hangingPunct="1">
      <a:defRPr sz="2400" kern="1200">
        <a:solidFill>
          <a:schemeClr val="bg1"/>
        </a:solidFill>
        <a:latin typeface="Times New Roman" pitchFamily="16" charset="0"/>
        <a:ea typeface="ＭＳ Ｐゴシック" charset="-128"/>
        <a:cs typeface="+mn-cs"/>
      </a:defRPr>
    </a:lvl6pPr>
    <a:lvl7pPr marL="2743200" algn="l" defTabSz="914400" rtl="0" eaLnBrk="1" latinLnBrk="0" hangingPunct="1">
      <a:defRPr sz="2400" kern="1200">
        <a:solidFill>
          <a:schemeClr val="bg1"/>
        </a:solidFill>
        <a:latin typeface="Times New Roman" pitchFamily="16" charset="0"/>
        <a:ea typeface="ＭＳ Ｐゴシック" charset="-128"/>
        <a:cs typeface="+mn-cs"/>
      </a:defRPr>
    </a:lvl7pPr>
    <a:lvl8pPr marL="3200400" algn="l" defTabSz="914400" rtl="0" eaLnBrk="1" latinLnBrk="0" hangingPunct="1">
      <a:defRPr sz="2400" kern="1200">
        <a:solidFill>
          <a:schemeClr val="bg1"/>
        </a:solidFill>
        <a:latin typeface="Times New Roman" pitchFamily="16" charset="0"/>
        <a:ea typeface="ＭＳ Ｐゴシック" charset="-128"/>
        <a:cs typeface="+mn-cs"/>
      </a:defRPr>
    </a:lvl8pPr>
    <a:lvl9pPr marL="3657600" algn="l" defTabSz="914400" rtl="0" eaLnBrk="1" latinLnBrk="0" hangingPunct="1">
      <a:defRPr sz="2400" kern="1200">
        <a:solidFill>
          <a:schemeClr val="bg1"/>
        </a:solidFill>
        <a:latin typeface="Times New Roman" pitchFamily="16"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20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oleObject" Target="file:///C:\Users\shuichi\Desktop\&#20986;&#39000;&#20214;&#25968;&#25512;&#31227;&#65306;&#25216;&#34899;&#35201;&#32032;&#21029;.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shuichi\Desktop\aaaa\JapanesePatentAnalysis\submissions2\&#20986;&#39000;&#20214;&#25968;&#25512;&#31227;&#65306;&#20027;&#35201;&#20986;&#39000;&#20225;&#26989;.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shuichi\Desktop\aaaa\JapanesePatentAnalysis\submissions2\&#12497;&#12486;&#12531;&#12488;&#12510;&#12483;&#12503;.xlsx" TargetMode="External"/><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depthPercent val="440"/>
      <c:rAngAx val="1"/>
    </c:view3D>
    <c:floor>
      <c:thickness val="0"/>
    </c:floor>
    <c:sideWall>
      <c:thickness val="0"/>
    </c:sideWall>
    <c:backWall>
      <c:thickness val="0"/>
    </c:backWall>
    <c:plotArea>
      <c:layout/>
      <c:bar3DChart>
        <c:barDir val="col"/>
        <c:grouping val="standard"/>
        <c:varyColors val="0"/>
        <c:ser>
          <c:idx val="2"/>
          <c:order val="0"/>
          <c:tx>
            <c:strRef>
              <c:f>'出願件数推移：技術要素別'!$C$1</c:f>
              <c:strCache>
                <c:ptCount val="1"/>
                <c:pt idx="0">
                  <c:v>イメージデータ処理</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'出願件数推移：技術要素別'!$C$2:$C$12</c:f>
              <c:numCache>
                <c:formatCode>General</c:formatCode>
                <c:ptCount val="11"/>
                <c:pt idx="0">
                  <c:v>0</c:v>
                </c:pt>
                <c:pt idx="1">
                  <c:v>0</c:v>
                </c:pt>
                <c:pt idx="2">
                  <c:v>1</c:v>
                </c:pt>
                <c:pt idx="3">
                  <c:v>0</c:v>
                </c:pt>
                <c:pt idx="4">
                  <c:v>0</c:v>
                </c:pt>
                <c:pt idx="5">
                  <c:v>1</c:v>
                </c:pt>
                <c:pt idx="6">
                  <c:v>1</c:v>
                </c:pt>
                <c:pt idx="7">
                  <c:v>0</c:v>
                </c:pt>
                <c:pt idx="8">
                  <c:v>2</c:v>
                </c:pt>
                <c:pt idx="9">
                  <c:v>3</c:v>
                </c:pt>
                <c:pt idx="10">
                  <c:v>2</c:v>
                </c:pt>
              </c:numCache>
            </c:numRef>
          </c:val>
        </c:ser>
        <c:ser>
          <c:idx val="3"/>
          <c:order val="1"/>
          <c:tx>
            <c:strRef>
              <c:f>'出願件数推移：技術要素別'!$D$1</c:f>
              <c:strCache>
                <c:ptCount val="1"/>
                <c:pt idx="0">
                  <c:v>商用特化型データ処理システム</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'出願件数推移：技術要素別'!$D$2:$D$12</c:f>
              <c:numCache>
                <c:formatCode>General</c:formatCode>
                <c:ptCount val="11"/>
                <c:pt idx="0">
                  <c:v>0</c:v>
                </c:pt>
                <c:pt idx="1">
                  <c:v>0</c:v>
                </c:pt>
                <c:pt idx="2">
                  <c:v>0</c:v>
                </c:pt>
                <c:pt idx="3">
                  <c:v>1</c:v>
                </c:pt>
                <c:pt idx="4">
                  <c:v>0</c:v>
                </c:pt>
                <c:pt idx="5">
                  <c:v>0</c:v>
                </c:pt>
                <c:pt idx="6">
                  <c:v>0</c:v>
                </c:pt>
                <c:pt idx="7">
                  <c:v>2</c:v>
                </c:pt>
                <c:pt idx="8">
                  <c:v>4</c:v>
                </c:pt>
                <c:pt idx="9">
                  <c:v>2</c:v>
                </c:pt>
                <c:pt idx="10">
                  <c:v>2</c:v>
                </c:pt>
              </c:numCache>
            </c:numRef>
          </c:val>
        </c:ser>
        <c:ser>
          <c:idx val="4"/>
          <c:order val="2"/>
          <c:tx>
            <c:strRef>
              <c:f>'出願件数推移：技術要素別'!$E$1</c:f>
              <c:strCache>
                <c:ptCount val="1"/>
                <c:pt idx="0">
                  <c:v>材料の調査</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'出願件数推移：技術要素別'!$E$2:$E$12</c:f>
              <c:numCache>
                <c:formatCode>General</c:formatCode>
                <c:ptCount val="11"/>
                <c:pt idx="0">
                  <c:v>0</c:v>
                </c:pt>
                <c:pt idx="1">
                  <c:v>0</c:v>
                </c:pt>
                <c:pt idx="2">
                  <c:v>1</c:v>
                </c:pt>
                <c:pt idx="3">
                  <c:v>1</c:v>
                </c:pt>
                <c:pt idx="4">
                  <c:v>1</c:v>
                </c:pt>
                <c:pt idx="5">
                  <c:v>0</c:v>
                </c:pt>
                <c:pt idx="6">
                  <c:v>0</c:v>
                </c:pt>
                <c:pt idx="7">
                  <c:v>1</c:v>
                </c:pt>
                <c:pt idx="8">
                  <c:v>1</c:v>
                </c:pt>
                <c:pt idx="9">
                  <c:v>2</c:v>
                </c:pt>
                <c:pt idx="10">
                  <c:v>1</c:v>
                </c:pt>
              </c:numCache>
            </c:numRef>
          </c:val>
        </c:ser>
        <c:ser>
          <c:idx val="5"/>
          <c:order val="3"/>
          <c:tx>
            <c:strRef>
              <c:f>'出願件数推移：技術要素別'!$F$1</c:f>
              <c:strCache>
                <c:ptCount val="1"/>
                <c:pt idx="0">
                  <c:v>ヘルスケアインフォマティクス</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'出願件数推移：技術要素別'!$F$2:$F$12</c:f>
              <c:numCache>
                <c:formatCode>General</c:formatCode>
                <c:ptCount val="11"/>
                <c:pt idx="0">
                  <c:v>0</c:v>
                </c:pt>
                <c:pt idx="1">
                  <c:v>0</c:v>
                </c:pt>
                <c:pt idx="2">
                  <c:v>0</c:v>
                </c:pt>
                <c:pt idx="3">
                  <c:v>0</c:v>
                </c:pt>
                <c:pt idx="4">
                  <c:v>0</c:v>
                </c:pt>
                <c:pt idx="5">
                  <c:v>0</c:v>
                </c:pt>
                <c:pt idx="6">
                  <c:v>0</c:v>
                </c:pt>
                <c:pt idx="7">
                  <c:v>1</c:v>
                </c:pt>
                <c:pt idx="8">
                  <c:v>1</c:v>
                </c:pt>
                <c:pt idx="9">
                  <c:v>2</c:v>
                </c:pt>
                <c:pt idx="10">
                  <c:v>1</c:v>
                </c:pt>
              </c:numCache>
            </c:numRef>
          </c:val>
        </c:ser>
        <c:ser>
          <c:idx val="6"/>
          <c:order val="4"/>
          <c:tx>
            <c:strRef>
              <c:f>'出願件数推移：技術要素別'!$G$1</c:f>
              <c:strCache>
                <c:ptCount val="1"/>
                <c:pt idx="0">
                  <c:v>電気的デジタルデータ処理</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'出願件数推移：技術要素別'!$G$2:$G$12</c:f>
              <c:numCache>
                <c:formatCode>General</c:formatCode>
                <c:ptCount val="11"/>
                <c:pt idx="0">
                  <c:v>0</c:v>
                </c:pt>
                <c:pt idx="1">
                  <c:v>0</c:v>
                </c:pt>
                <c:pt idx="2">
                  <c:v>1</c:v>
                </c:pt>
                <c:pt idx="3">
                  <c:v>1</c:v>
                </c:pt>
                <c:pt idx="4">
                  <c:v>0</c:v>
                </c:pt>
                <c:pt idx="5">
                  <c:v>0</c:v>
                </c:pt>
                <c:pt idx="6">
                  <c:v>1</c:v>
                </c:pt>
                <c:pt idx="7">
                  <c:v>0</c:v>
                </c:pt>
                <c:pt idx="8">
                  <c:v>0</c:v>
                </c:pt>
                <c:pt idx="9">
                  <c:v>0</c:v>
                </c:pt>
                <c:pt idx="10">
                  <c:v>0</c:v>
                </c:pt>
              </c:numCache>
            </c:numRef>
          </c:val>
        </c:ser>
        <c:ser>
          <c:idx val="7"/>
          <c:order val="5"/>
          <c:tx>
            <c:strRef>
              <c:f>'出願件数推移：技術要素別'!$H$1</c:f>
              <c:strCache>
                <c:ptCount val="1"/>
                <c:pt idx="0">
                  <c:v>特定の計算モデルに基づくコンピュータ・システム</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'出願件数推移：技術要素別'!$H$2:$H$12</c:f>
              <c:numCache>
                <c:formatCode>General</c:formatCode>
                <c:ptCount val="11"/>
                <c:pt idx="0">
                  <c:v>0</c:v>
                </c:pt>
                <c:pt idx="1">
                  <c:v>0</c:v>
                </c:pt>
                <c:pt idx="2">
                  <c:v>0</c:v>
                </c:pt>
                <c:pt idx="3">
                  <c:v>0</c:v>
                </c:pt>
                <c:pt idx="4">
                  <c:v>0</c:v>
                </c:pt>
                <c:pt idx="5">
                  <c:v>0</c:v>
                </c:pt>
                <c:pt idx="6">
                  <c:v>0</c:v>
                </c:pt>
                <c:pt idx="7">
                  <c:v>0</c:v>
                </c:pt>
                <c:pt idx="8">
                  <c:v>0</c:v>
                </c:pt>
                <c:pt idx="9">
                  <c:v>0</c:v>
                </c:pt>
                <c:pt idx="10">
                  <c:v>1</c:v>
                </c:pt>
              </c:numCache>
            </c:numRef>
          </c:val>
        </c:ser>
        <c:ser>
          <c:idx val="8"/>
          <c:order val="6"/>
          <c:tx>
            <c:strRef>
              <c:f>'出願件数推移：技術要素別'!$I$1</c:f>
              <c:strCache>
                <c:ptCount val="1"/>
                <c:pt idx="0">
                  <c:v>光学要素，光学系，または光学装置</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'出願件数推移：技術要素別'!$I$2:$I$12</c:f>
              <c:numCache>
                <c:formatCode>General</c:formatCode>
                <c:ptCount val="11"/>
                <c:pt idx="0">
                  <c:v>0</c:v>
                </c:pt>
                <c:pt idx="1">
                  <c:v>0</c:v>
                </c:pt>
                <c:pt idx="2">
                  <c:v>0</c:v>
                </c:pt>
                <c:pt idx="3">
                  <c:v>0</c:v>
                </c:pt>
                <c:pt idx="4">
                  <c:v>0</c:v>
                </c:pt>
                <c:pt idx="5">
                  <c:v>0</c:v>
                </c:pt>
                <c:pt idx="6">
                  <c:v>0</c:v>
                </c:pt>
                <c:pt idx="7">
                  <c:v>0</c:v>
                </c:pt>
                <c:pt idx="8">
                  <c:v>0</c:v>
                </c:pt>
                <c:pt idx="9">
                  <c:v>2</c:v>
                </c:pt>
                <c:pt idx="10">
                  <c:v>0</c:v>
                </c:pt>
              </c:numCache>
            </c:numRef>
          </c:val>
        </c:ser>
        <c:ser>
          <c:idx val="9"/>
          <c:order val="7"/>
          <c:tx>
            <c:strRef>
              <c:f>'出願件数推移：技術要素別'!$J$1</c:f>
              <c:strCache>
                <c:ptCount val="1"/>
                <c:pt idx="0">
                  <c:v>酵素 微生物を含む測定 試験方法</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'出願件数推移：技術要素別'!$J$2:$J$12</c:f>
              <c:numCache>
                <c:formatCode>General</c:formatCode>
                <c:ptCount val="11"/>
                <c:pt idx="0">
                  <c:v>0</c:v>
                </c:pt>
                <c:pt idx="1">
                  <c:v>0</c:v>
                </c:pt>
                <c:pt idx="2">
                  <c:v>0</c:v>
                </c:pt>
                <c:pt idx="3">
                  <c:v>0</c:v>
                </c:pt>
                <c:pt idx="4">
                  <c:v>0</c:v>
                </c:pt>
                <c:pt idx="5">
                  <c:v>0</c:v>
                </c:pt>
                <c:pt idx="6">
                  <c:v>0</c:v>
                </c:pt>
                <c:pt idx="7">
                  <c:v>0</c:v>
                </c:pt>
                <c:pt idx="8">
                  <c:v>0</c:v>
                </c:pt>
                <c:pt idx="9">
                  <c:v>1</c:v>
                </c:pt>
                <c:pt idx="10">
                  <c:v>1</c:v>
                </c:pt>
              </c:numCache>
            </c:numRef>
          </c:val>
        </c:ser>
        <c:ser>
          <c:idx val="10"/>
          <c:order val="8"/>
          <c:tx>
            <c:strRef>
              <c:f>'出願件数推移：技術要素別'!$K$1</c:f>
              <c:strCache>
                <c:ptCount val="1"/>
                <c:pt idx="0">
                  <c:v>エレクトログラフィー</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'出願件数推移：技術要素別'!$K$2:$K$12</c:f>
              <c:numCache>
                <c:formatCode>General</c:formatCode>
                <c:ptCount val="11"/>
                <c:pt idx="0">
                  <c:v>0</c:v>
                </c:pt>
                <c:pt idx="1">
                  <c:v>0</c:v>
                </c:pt>
                <c:pt idx="2">
                  <c:v>0</c:v>
                </c:pt>
                <c:pt idx="3">
                  <c:v>0</c:v>
                </c:pt>
                <c:pt idx="4">
                  <c:v>0</c:v>
                </c:pt>
                <c:pt idx="5">
                  <c:v>0</c:v>
                </c:pt>
                <c:pt idx="6">
                  <c:v>0</c:v>
                </c:pt>
                <c:pt idx="7">
                  <c:v>0</c:v>
                </c:pt>
                <c:pt idx="8">
                  <c:v>0</c:v>
                </c:pt>
                <c:pt idx="9">
                  <c:v>0</c:v>
                </c:pt>
                <c:pt idx="10">
                  <c:v>1</c:v>
                </c:pt>
              </c:numCache>
            </c:numRef>
          </c:val>
        </c:ser>
        <c:ser>
          <c:idx val="1"/>
          <c:order val="9"/>
          <c:tx>
            <c:strRef>
              <c:f>'出願件数推移：技術要素別'!$B$1</c:f>
              <c:strCache>
                <c:ptCount val="1"/>
                <c:pt idx="0">
                  <c:v>診断機器</c:v>
                </c:pt>
              </c:strCache>
            </c:strRef>
          </c:tx>
          <c:invertIfNegative val="0"/>
          <c:cat>
            <c:numRef>
              <c:f>'出願件数推移：技術要素別'!$A$2:$A$12</c:f>
              <c:numCache>
                <c:formatCode>General</c:formatCode>
                <c:ptCount val="11"/>
                <c:pt idx="0">
                  <c:v>2004</c:v>
                </c:pt>
                <c:pt idx="1">
                  <c:v>2005</c:v>
                </c:pt>
                <c:pt idx="2">
                  <c:v>2008</c:v>
                </c:pt>
                <c:pt idx="3">
                  <c:v>2010</c:v>
                </c:pt>
                <c:pt idx="4">
                  <c:v>2011</c:v>
                </c:pt>
                <c:pt idx="5">
                  <c:v>2012</c:v>
                </c:pt>
                <c:pt idx="6">
                  <c:v>2013</c:v>
                </c:pt>
                <c:pt idx="7">
                  <c:v>2014</c:v>
                </c:pt>
                <c:pt idx="8">
                  <c:v>2015</c:v>
                </c:pt>
                <c:pt idx="9">
                  <c:v>2016</c:v>
                </c:pt>
                <c:pt idx="10">
                  <c:v>2017</c:v>
                </c:pt>
              </c:numCache>
            </c:numRef>
          </c:cat>
          <c:val>
            <c:numRef>
              <c:f>'出願件数推移：技術要素別'!$B$2:$B$12</c:f>
              <c:numCache>
                <c:formatCode>General</c:formatCode>
                <c:ptCount val="11"/>
                <c:pt idx="0">
                  <c:v>4</c:v>
                </c:pt>
                <c:pt idx="1">
                  <c:v>2</c:v>
                </c:pt>
                <c:pt idx="2">
                  <c:v>2</c:v>
                </c:pt>
                <c:pt idx="3">
                  <c:v>1</c:v>
                </c:pt>
                <c:pt idx="4">
                  <c:v>1</c:v>
                </c:pt>
                <c:pt idx="5">
                  <c:v>1</c:v>
                </c:pt>
                <c:pt idx="6">
                  <c:v>3</c:v>
                </c:pt>
                <c:pt idx="7">
                  <c:v>4</c:v>
                </c:pt>
                <c:pt idx="8">
                  <c:v>7</c:v>
                </c:pt>
                <c:pt idx="9">
                  <c:v>13</c:v>
                </c:pt>
                <c:pt idx="10">
                  <c:v>5</c:v>
                </c:pt>
              </c:numCache>
            </c:numRef>
          </c:val>
        </c:ser>
        <c:dLbls>
          <c:showLegendKey val="0"/>
          <c:showVal val="0"/>
          <c:showCatName val="0"/>
          <c:showSerName val="0"/>
          <c:showPercent val="0"/>
          <c:showBubbleSize val="0"/>
        </c:dLbls>
        <c:gapWidth val="150"/>
        <c:shape val="box"/>
        <c:axId val="202731904"/>
        <c:axId val="202733440"/>
        <c:axId val="202716928"/>
      </c:bar3DChart>
      <c:catAx>
        <c:axId val="202731904"/>
        <c:scaling>
          <c:orientation val="minMax"/>
        </c:scaling>
        <c:delete val="0"/>
        <c:axPos val="b"/>
        <c:numFmt formatCode="General" sourceLinked="1"/>
        <c:majorTickMark val="none"/>
        <c:minorTickMark val="none"/>
        <c:tickLblPos val="nextTo"/>
        <c:crossAx val="202733440"/>
        <c:crosses val="autoZero"/>
        <c:auto val="1"/>
        <c:lblAlgn val="ctr"/>
        <c:lblOffset val="100"/>
        <c:noMultiLvlLbl val="0"/>
      </c:catAx>
      <c:valAx>
        <c:axId val="202733440"/>
        <c:scaling>
          <c:orientation val="minMax"/>
        </c:scaling>
        <c:delete val="0"/>
        <c:axPos val="l"/>
        <c:majorGridlines/>
        <c:numFmt formatCode="General" sourceLinked="1"/>
        <c:majorTickMark val="none"/>
        <c:minorTickMark val="none"/>
        <c:tickLblPos val="nextTo"/>
        <c:crossAx val="202731904"/>
        <c:crosses val="autoZero"/>
        <c:crossBetween val="between"/>
      </c:valAx>
      <c:serAx>
        <c:axId val="202716928"/>
        <c:scaling>
          <c:orientation val="minMax"/>
        </c:scaling>
        <c:delete val="1"/>
        <c:axPos val="b"/>
        <c:majorTickMark val="none"/>
        <c:minorTickMark val="none"/>
        <c:tickLblPos val="nextTo"/>
        <c:crossAx val="202733440"/>
        <c:crosses val="autoZero"/>
      </c:serAx>
    </c:plotArea>
    <c:legend>
      <c:legendPos val="r"/>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1"/>
          <c:order val="0"/>
          <c:tx>
            <c:strRef>
              <c:f>'出願件数推移：主要出願企業'!$B$1</c:f>
              <c:strCache>
                <c:ptCount val="1"/>
                <c:pt idx="0">
                  <c:v>コーニンクレッカ フィリップス エヌ ヴェ</c:v>
                </c:pt>
              </c:strCache>
            </c:strRef>
          </c:tx>
          <c:invertIfNegative val="0"/>
          <c:cat>
            <c:numRef>
              <c:f>'出願件数推移：主要出願企業'!$A$2:$A$5</c:f>
              <c:numCache>
                <c:formatCode>General</c:formatCode>
                <c:ptCount val="4"/>
                <c:pt idx="0">
                  <c:v>2005</c:v>
                </c:pt>
                <c:pt idx="1">
                  <c:v>2014</c:v>
                </c:pt>
                <c:pt idx="2">
                  <c:v>2015</c:v>
                </c:pt>
                <c:pt idx="3">
                  <c:v>2016</c:v>
                </c:pt>
              </c:numCache>
            </c:numRef>
          </c:cat>
          <c:val>
            <c:numRef>
              <c:f>'出願件数推移：主要出願企業'!$B$2:$B$5</c:f>
              <c:numCache>
                <c:formatCode>General</c:formatCode>
                <c:ptCount val="4"/>
                <c:pt idx="0">
                  <c:v>1</c:v>
                </c:pt>
                <c:pt idx="1">
                  <c:v>2</c:v>
                </c:pt>
                <c:pt idx="2">
                  <c:v>1</c:v>
                </c:pt>
                <c:pt idx="3">
                  <c:v>1</c:v>
                </c:pt>
              </c:numCache>
            </c:numRef>
          </c:val>
        </c:ser>
        <c:ser>
          <c:idx val="2"/>
          <c:order val="1"/>
          <c:tx>
            <c:strRef>
              <c:f>'出願件数推移：主要出願企業'!$C$1</c:f>
              <c:strCache>
                <c:ptCount val="1"/>
                <c:pt idx="0">
                  <c:v>コニカミノルタ株式会社</c:v>
                </c:pt>
              </c:strCache>
            </c:strRef>
          </c:tx>
          <c:invertIfNegative val="0"/>
          <c:cat>
            <c:numRef>
              <c:f>'出願件数推移：主要出願企業'!$A$2:$A$5</c:f>
              <c:numCache>
                <c:formatCode>General</c:formatCode>
                <c:ptCount val="4"/>
                <c:pt idx="0">
                  <c:v>2005</c:v>
                </c:pt>
                <c:pt idx="1">
                  <c:v>2014</c:v>
                </c:pt>
                <c:pt idx="2">
                  <c:v>2015</c:v>
                </c:pt>
                <c:pt idx="3">
                  <c:v>2016</c:v>
                </c:pt>
              </c:numCache>
            </c:numRef>
          </c:cat>
          <c:val>
            <c:numRef>
              <c:f>'出願件数推移：主要出願企業'!$C$2:$C$5</c:f>
              <c:numCache>
                <c:formatCode>General</c:formatCode>
                <c:ptCount val="4"/>
                <c:pt idx="0">
                  <c:v>0</c:v>
                </c:pt>
                <c:pt idx="1">
                  <c:v>1</c:v>
                </c:pt>
                <c:pt idx="2">
                  <c:v>1</c:v>
                </c:pt>
                <c:pt idx="3">
                  <c:v>1</c:v>
                </c:pt>
              </c:numCache>
            </c:numRef>
          </c:val>
        </c:ser>
        <c:ser>
          <c:idx val="3"/>
          <c:order val="2"/>
          <c:tx>
            <c:strRef>
              <c:f>'出願件数推移：主要出願企業'!$D$1</c:f>
              <c:strCache>
                <c:ptCount val="1"/>
                <c:pt idx="0">
                  <c:v>富士フイルム株式会社</c:v>
                </c:pt>
              </c:strCache>
            </c:strRef>
          </c:tx>
          <c:invertIfNegative val="0"/>
          <c:cat>
            <c:numRef>
              <c:f>'出願件数推移：主要出願企業'!$A$2:$A$5</c:f>
              <c:numCache>
                <c:formatCode>General</c:formatCode>
                <c:ptCount val="4"/>
                <c:pt idx="0">
                  <c:v>2005</c:v>
                </c:pt>
                <c:pt idx="1">
                  <c:v>2014</c:v>
                </c:pt>
                <c:pt idx="2">
                  <c:v>2015</c:v>
                </c:pt>
                <c:pt idx="3">
                  <c:v>2016</c:v>
                </c:pt>
              </c:numCache>
            </c:numRef>
          </c:cat>
          <c:val>
            <c:numRef>
              <c:f>'出願件数推移：主要出願企業'!$D$2:$D$5</c:f>
              <c:numCache>
                <c:formatCode>General</c:formatCode>
                <c:ptCount val="4"/>
                <c:pt idx="0">
                  <c:v>0</c:v>
                </c:pt>
                <c:pt idx="1">
                  <c:v>0</c:v>
                </c:pt>
                <c:pt idx="2">
                  <c:v>1</c:v>
                </c:pt>
                <c:pt idx="3">
                  <c:v>2</c:v>
                </c:pt>
              </c:numCache>
            </c:numRef>
          </c:val>
        </c:ser>
        <c:ser>
          <c:idx val="4"/>
          <c:order val="3"/>
          <c:tx>
            <c:strRef>
              <c:f>'出願件数推移：主要出願企業'!$E$1</c:f>
              <c:strCache>
                <c:ptCount val="1"/>
                <c:pt idx="0">
                  <c:v>株式会社東芝 他</c:v>
                </c:pt>
              </c:strCache>
            </c:strRef>
          </c:tx>
          <c:invertIfNegative val="0"/>
          <c:cat>
            <c:numRef>
              <c:f>'出願件数推移：主要出願企業'!$A$2:$A$5</c:f>
              <c:numCache>
                <c:formatCode>General</c:formatCode>
                <c:ptCount val="4"/>
                <c:pt idx="0">
                  <c:v>2005</c:v>
                </c:pt>
                <c:pt idx="1">
                  <c:v>2014</c:v>
                </c:pt>
                <c:pt idx="2">
                  <c:v>2015</c:v>
                </c:pt>
                <c:pt idx="3">
                  <c:v>2016</c:v>
                </c:pt>
              </c:numCache>
            </c:numRef>
          </c:cat>
          <c:val>
            <c:numRef>
              <c:f>'出願件数推移：主要出願企業'!$E$2:$E$5</c:f>
              <c:numCache>
                <c:formatCode>General</c:formatCode>
                <c:ptCount val="4"/>
                <c:pt idx="0">
                  <c:v>0</c:v>
                </c:pt>
                <c:pt idx="1">
                  <c:v>2</c:v>
                </c:pt>
                <c:pt idx="2">
                  <c:v>0</c:v>
                </c:pt>
                <c:pt idx="3">
                  <c:v>0</c:v>
                </c:pt>
              </c:numCache>
            </c:numRef>
          </c:val>
        </c:ser>
        <c:ser>
          <c:idx val="5"/>
          <c:order val="4"/>
          <c:tx>
            <c:strRef>
              <c:f>'出願件数推移：主要出願企業'!$F$1</c:f>
              <c:strCache>
                <c:ptCount val="1"/>
                <c:pt idx="0">
                  <c:v>シーメンス メディカル ソリューションズ ユーエスエー インコーポレイテッド</c:v>
                </c:pt>
              </c:strCache>
            </c:strRef>
          </c:tx>
          <c:invertIfNegative val="0"/>
          <c:cat>
            <c:numRef>
              <c:f>'出願件数推移：主要出願企業'!$A$2:$A$5</c:f>
              <c:numCache>
                <c:formatCode>General</c:formatCode>
                <c:ptCount val="4"/>
                <c:pt idx="0">
                  <c:v>2005</c:v>
                </c:pt>
                <c:pt idx="1">
                  <c:v>2014</c:v>
                </c:pt>
                <c:pt idx="2">
                  <c:v>2015</c:v>
                </c:pt>
                <c:pt idx="3">
                  <c:v>2016</c:v>
                </c:pt>
              </c:numCache>
            </c:numRef>
          </c:cat>
          <c:val>
            <c:numRef>
              <c:f>'出願件数推移：主要出願企業'!$F$2:$F$5</c:f>
              <c:numCache>
                <c:formatCode>General</c:formatCode>
                <c:ptCount val="4"/>
                <c:pt idx="0">
                  <c:v>0</c:v>
                </c:pt>
                <c:pt idx="1">
                  <c:v>0</c:v>
                </c:pt>
                <c:pt idx="2">
                  <c:v>0</c:v>
                </c:pt>
                <c:pt idx="3">
                  <c:v>0</c:v>
                </c:pt>
              </c:numCache>
            </c:numRef>
          </c:val>
        </c:ser>
        <c:dLbls>
          <c:showLegendKey val="0"/>
          <c:showVal val="0"/>
          <c:showCatName val="0"/>
          <c:showSerName val="0"/>
          <c:showPercent val="0"/>
          <c:showBubbleSize val="0"/>
        </c:dLbls>
        <c:gapWidth val="150"/>
        <c:axId val="202700288"/>
        <c:axId val="202701824"/>
      </c:barChart>
      <c:catAx>
        <c:axId val="202700288"/>
        <c:scaling>
          <c:orientation val="minMax"/>
        </c:scaling>
        <c:delete val="0"/>
        <c:axPos val="b"/>
        <c:numFmt formatCode="General" sourceLinked="1"/>
        <c:majorTickMark val="out"/>
        <c:minorTickMark val="none"/>
        <c:tickLblPos val="nextTo"/>
        <c:crossAx val="202701824"/>
        <c:crosses val="autoZero"/>
        <c:auto val="1"/>
        <c:lblAlgn val="ctr"/>
        <c:lblOffset val="100"/>
        <c:noMultiLvlLbl val="0"/>
      </c:catAx>
      <c:valAx>
        <c:axId val="202701824"/>
        <c:scaling>
          <c:orientation val="minMax"/>
        </c:scaling>
        <c:delete val="0"/>
        <c:axPos val="l"/>
        <c:majorGridlines/>
        <c:numFmt formatCode="General" sourceLinked="1"/>
        <c:majorTickMark val="out"/>
        <c:minorTickMark val="none"/>
        <c:tickLblPos val="nextTo"/>
        <c:crossAx val="202700288"/>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ubbleChart>
        <c:varyColors val="0"/>
        <c:ser>
          <c:idx val="0"/>
          <c:order val="0"/>
          <c:tx>
            <c:strRef>
              <c:f>パテントマップ!$B$1</c:f>
              <c:strCache>
                <c:ptCount val="1"/>
                <c:pt idx="0">
                  <c:v>機械学習による新規の診断方法の開発</c:v>
                </c:pt>
              </c:strCache>
            </c:strRef>
          </c:tx>
          <c:invertIfNegative val="0"/>
          <c:dLbls>
            <c:dLbl>
              <c:idx val="0"/>
              <c:spPr>
                <a:solidFill>
                  <a:schemeClr val="bg1"/>
                </a:solidFill>
                <a:ln>
                  <a:solidFill>
                    <a:schemeClr val="tx1"/>
                  </a:solidFill>
                </a:ln>
              </c:spPr>
              <c:txPr>
                <a:bodyPr/>
                <a:lstStyle/>
                <a:p>
                  <a:pPr>
                    <a:defRPr/>
                  </a:pPr>
                  <a:endParaRPr lang="ja-JP"/>
                </a:p>
              </c:txPr>
              <c:dLblPos val="r"/>
              <c:showLegendKey val="0"/>
              <c:showVal val="1"/>
              <c:showCatName val="1"/>
              <c:showSerName val="1"/>
              <c:showPercent val="0"/>
              <c:showBubbleSize val="0"/>
            </c:dLbl>
            <c:spPr>
              <a:ln>
                <a:solidFill>
                  <a:schemeClr val="tx1"/>
                </a:solidFill>
              </a:ln>
            </c:spPr>
            <c:dLblPos val="r"/>
            <c:showLegendKey val="0"/>
            <c:showVal val="1"/>
            <c:showCatName val="1"/>
            <c:showSerName val="1"/>
            <c:showPercent val="0"/>
            <c:showBubbleSize val="0"/>
            <c:showLeaderLines val="0"/>
          </c:dLbls>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パテントマップ!$B$2:$B$11</c:f>
              <c:numCache>
                <c:formatCode>General</c:formatCode>
                <c:ptCount val="10"/>
                <c:pt idx="0">
                  <c:v>11</c:v>
                </c:pt>
                <c:pt idx="1">
                  <c:v>0</c:v>
                </c:pt>
                <c:pt idx="2">
                  <c:v>0</c:v>
                </c:pt>
                <c:pt idx="3">
                  <c:v>0</c:v>
                </c:pt>
                <c:pt idx="4">
                  <c:v>0</c:v>
                </c:pt>
                <c:pt idx="5">
                  <c:v>0</c:v>
                </c:pt>
                <c:pt idx="6">
                  <c:v>0</c:v>
                </c:pt>
                <c:pt idx="7">
                  <c:v>0</c:v>
                </c:pt>
                <c:pt idx="8">
                  <c:v>0</c:v>
                </c:pt>
                <c:pt idx="9">
                  <c:v>0</c:v>
                </c:pt>
              </c:numCache>
            </c:numRef>
          </c:yVal>
          <c:bubbleSize>
            <c:numRef>
              <c:f>パテントマップ!$B$2:$B$11</c:f>
              <c:numCache>
                <c:formatCode>General</c:formatCode>
                <c:ptCount val="10"/>
                <c:pt idx="0">
                  <c:v>11</c:v>
                </c:pt>
                <c:pt idx="1">
                  <c:v>0</c:v>
                </c:pt>
                <c:pt idx="2">
                  <c:v>0</c:v>
                </c:pt>
                <c:pt idx="3">
                  <c:v>0</c:v>
                </c:pt>
                <c:pt idx="4">
                  <c:v>0</c:v>
                </c:pt>
                <c:pt idx="5">
                  <c:v>0</c:v>
                </c:pt>
                <c:pt idx="6">
                  <c:v>0</c:v>
                </c:pt>
                <c:pt idx="7">
                  <c:v>0</c:v>
                </c:pt>
                <c:pt idx="8">
                  <c:v>0</c:v>
                </c:pt>
                <c:pt idx="9">
                  <c:v>0</c:v>
                </c:pt>
              </c:numCache>
            </c:numRef>
          </c:bubbleSize>
          <c:bubble3D val="1"/>
        </c:ser>
        <c:ser>
          <c:idx val="1"/>
          <c:order val="1"/>
          <c:tx>
            <c:strRef>
              <c:f>パテントマップ!$D$1</c:f>
              <c:strCache>
                <c:ptCount val="1"/>
                <c:pt idx="0">
                  <c:v>画像判定</c:v>
                </c:pt>
              </c:strCache>
            </c:strRef>
          </c:tx>
          <c:invertIfNegative val="0"/>
          <c:dLbls>
            <c:delete val="1"/>
          </c:dLbls>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パテントマップ!$D$2:$D$11</c:f>
              <c:numCache>
                <c:formatCode>General</c:formatCode>
                <c:ptCount val="10"/>
                <c:pt idx="0">
                  <c:v>1</c:v>
                </c:pt>
                <c:pt idx="1">
                  <c:v>0</c:v>
                </c:pt>
                <c:pt idx="2">
                  <c:v>0</c:v>
                </c:pt>
                <c:pt idx="3">
                  <c:v>0</c:v>
                </c:pt>
                <c:pt idx="4">
                  <c:v>0</c:v>
                </c:pt>
                <c:pt idx="5">
                  <c:v>0</c:v>
                </c:pt>
                <c:pt idx="6">
                  <c:v>0</c:v>
                </c:pt>
                <c:pt idx="7">
                  <c:v>0</c:v>
                </c:pt>
                <c:pt idx="8">
                  <c:v>0</c:v>
                </c:pt>
                <c:pt idx="9">
                  <c:v>0</c:v>
                </c:pt>
              </c:numCache>
            </c:numRef>
          </c:yVal>
          <c:bubbleSize>
            <c:numRef>
              <c:f>パテントマップ!$D$2:$D$11</c:f>
              <c:numCache>
                <c:formatCode>General</c:formatCode>
                <c:ptCount val="10"/>
                <c:pt idx="0">
                  <c:v>1</c:v>
                </c:pt>
                <c:pt idx="1">
                  <c:v>0</c:v>
                </c:pt>
                <c:pt idx="2">
                  <c:v>0</c:v>
                </c:pt>
                <c:pt idx="3">
                  <c:v>0</c:v>
                </c:pt>
                <c:pt idx="4">
                  <c:v>0</c:v>
                </c:pt>
                <c:pt idx="5">
                  <c:v>0</c:v>
                </c:pt>
                <c:pt idx="6">
                  <c:v>0</c:v>
                </c:pt>
                <c:pt idx="7">
                  <c:v>0</c:v>
                </c:pt>
                <c:pt idx="8">
                  <c:v>0</c:v>
                </c:pt>
                <c:pt idx="9">
                  <c:v>0</c:v>
                </c:pt>
              </c:numCache>
            </c:numRef>
          </c:bubbleSize>
          <c:bubble3D val="1"/>
        </c:ser>
        <c:ser>
          <c:idx val="4"/>
          <c:order val="2"/>
          <c:tx>
            <c:strRef>
              <c:f>パテントマップ!$C$1</c:f>
              <c:strCache>
                <c:ptCount val="1"/>
                <c:pt idx="0">
                  <c:v>画像の目的領域抽出</c:v>
                </c:pt>
              </c:strCache>
            </c:strRef>
          </c:tx>
          <c:invertIfNegative val="0"/>
          <c:dLbls>
            <c:dLbl>
              <c:idx val="0"/>
              <c:spPr>
                <a:solidFill>
                  <a:schemeClr val="bg1"/>
                </a:solidFill>
                <a:ln w="12700">
                  <a:solidFill>
                    <a:schemeClr val="tx1"/>
                  </a:solidFill>
                </a:ln>
              </c:spPr>
              <c:txPr>
                <a:bodyPr/>
                <a:lstStyle/>
                <a:p>
                  <a:pPr>
                    <a:defRPr/>
                  </a:pPr>
                  <a:endParaRPr lang="ja-JP"/>
                </a:p>
              </c:txPr>
              <c:dLblPos val="r"/>
              <c:showLegendKey val="0"/>
              <c:showVal val="1"/>
              <c:showCatName val="1"/>
              <c:showSerName val="1"/>
              <c:showPercent val="0"/>
              <c:showBubbleSize val="0"/>
            </c:dLbl>
            <c:spPr>
              <a:ln>
                <a:solidFill>
                  <a:schemeClr val="tx1"/>
                </a:solidFill>
              </a:ln>
            </c:spPr>
            <c:dLblPos val="r"/>
            <c:showLegendKey val="0"/>
            <c:showVal val="1"/>
            <c:showCatName val="1"/>
            <c:showSerName val="1"/>
            <c:showPercent val="0"/>
            <c:showBubbleSize val="0"/>
            <c:showLeaderLines val="0"/>
          </c:dLbls>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パテントマップ!$C$2:$C$11</c:f>
              <c:numCache>
                <c:formatCode>General</c:formatCode>
                <c:ptCount val="10"/>
                <c:pt idx="0">
                  <c:v>4</c:v>
                </c:pt>
                <c:pt idx="1">
                  <c:v>0</c:v>
                </c:pt>
                <c:pt idx="2">
                  <c:v>0</c:v>
                </c:pt>
                <c:pt idx="3">
                  <c:v>1</c:v>
                </c:pt>
                <c:pt idx="4">
                  <c:v>0</c:v>
                </c:pt>
                <c:pt idx="5">
                  <c:v>0</c:v>
                </c:pt>
                <c:pt idx="6">
                  <c:v>0</c:v>
                </c:pt>
                <c:pt idx="7">
                  <c:v>0</c:v>
                </c:pt>
                <c:pt idx="8">
                  <c:v>0</c:v>
                </c:pt>
                <c:pt idx="9">
                  <c:v>0</c:v>
                </c:pt>
              </c:numCache>
            </c:numRef>
          </c:yVal>
          <c:bubbleSize>
            <c:numRef>
              <c:f>パテントマップ!$C$2:$C$11</c:f>
              <c:numCache>
                <c:formatCode>General</c:formatCode>
                <c:ptCount val="10"/>
                <c:pt idx="0">
                  <c:v>4</c:v>
                </c:pt>
                <c:pt idx="1">
                  <c:v>0</c:v>
                </c:pt>
                <c:pt idx="2">
                  <c:v>0</c:v>
                </c:pt>
                <c:pt idx="3">
                  <c:v>1</c:v>
                </c:pt>
                <c:pt idx="4">
                  <c:v>0</c:v>
                </c:pt>
                <c:pt idx="5">
                  <c:v>0</c:v>
                </c:pt>
                <c:pt idx="6">
                  <c:v>0</c:v>
                </c:pt>
                <c:pt idx="7">
                  <c:v>0</c:v>
                </c:pt>
                <c:pt idx="8">
                  <c:v>0</c:v>
                </c:pt>
                <c:pt idx="9">
                  <c:v>0</c:v>
                </c:pt>
              </c:numCache>
            </c:numRef>
          </c:bubbleSize>
          <c:bubble3D val="1"/>
        </c:ser>
        <c:ser>
          <c:idx val="2"/>
          <c:order val="3"/>
          <c:tx>
            <c:strRef>
              <c:f>パテントマップ!$E$1</c:f>
              <c:strCache>
                <c:ptCount val="1"/>
                <c:pt idx="0">
                  <c:v>レポート作成</c:v>
                </c:pt>
              </c:strCache>
            </c:strRef>
          </c:tx>
          <c:invertIfNegative val="0"/>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パテントマップ!$E$2:$E$11</c:f>
              <c:numCache>
                <c:formatCode>General</c:formatCode>
                <c:ptCount val="10"/>
                <c:pt idx="0">
                  <c:v>0</c:v>
                </c:pt>
                <c:pt idx="1">
                  <c:v>0</c:v>
                </c:pt>
                <c:pt idx="2">
                  <c:v>0</c:v>
                </c:pt>
                <c:pt idx="3">
                  <c:v>0</c:v>
                </c:pt>
                <c:pt idx="4">
                  <c:v>0</c:v>
                </c:pt>
                <c:pt idx="5">
                  <c:v>0</c:v>
                </c:pt>
                <c:pt idx="6">
                  <c:v>0</c:v>
                </c:pt>
                <c:pt idx="7">
                  <c:v>0</c:v>
                </c:pt>
                <c:pt idx="8">
                  <c:v>0</c:v>
                </c:pt>
                <c:pt idx="9">
                  <c:v>0</c:v>
                </c:pt>
              </c:numCache>
            </c:numRef>
          </c:yVal>
          <c:bubbleSize>
            <c:numRef>
              <c:f>パテントマップ!$E$2:$E$11</c:f>
              <c:numCache>
                <c:formatCode>General</c:formatCode>
                <c:ptCount val="10"/>
                <c:pt idx="0">
                  <c:v>0</c:v>
                </c:pt>
                <c:pt idx="1">
                  <c:v>0</c:v>
                </c:pt>
                <c:pt idx="2">
                  <c:v>0</c:v>
                </c:pt>
                <c:pt idx="3">
                  <c:v>0</c:v>
                </c:pt>
                <c:pt idx="4">
                  <c:v>0</c:v>
                </c:pt>
                <c:pt idx="5">
                  <c:v>0</c:v>
                </c:pt>
                <c:pt idx="6">
                  <c:v>0</c:v>
                </c:pt>
                <c:pt idx="7">
                  <c:v>0</c:v>
                </c:pt>
                <c:pt idx="8">
                  <c:v>0</c:v>
                </c:pt>
                <c:pt idx="9">
                  <c:v>0</c:v>
                </c:pt>
              </c:numCache>
            </c:numRef>
          </c:bubbleSize>
          <c:bubble3D val="1"/>
        </c:ser>
        <c:ser>
          <c:idx val="3"/>
          <c:order val="4"/>
          <c:tx>
            <c:strRef>
              <c:f>パテントマップ!$G$1</c:f>
              <c:strCache>
                <c:ptCount val="1"/>
                <c:pt idx="0">
                  <c:v>学習アルゴリズムの改善</c:v>
                </c:pt>
              </c:strCache>
            </c:strRef>
          </c:tx>
          <c:invertIfNegative val="0"/>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パテントマップ!$G$2:$G$11</c:f>
              <c:numCache>
                <c:formatCode>General</c:formatCode>
                <c:ptCount val="10"/>
                <c:pt idx="0">
                  <c:v>0</c:v>
                </c:pt>
                <c:pt idx="1">
                  <c:v>0</c:v>
                </c:pt>
                <c:pt idx="2">
                  <c:v>0</c:v>
                </c:pt>
                <c:pt idx="3">
                  <c:v>0</c:v>
                </c:pt>
                <c:pt idx="4">
                  <c:v>0</c:v>
                </c:pt>
                <c:pt idx="5">
                  <c:v>0</c:v>
                </c:pt>
                <c:pt idx="6">
                  <c:v>0</c:v>
                </c:pt>
                <c:pt idx="7">
                  <c:v>0</c:v>
                </c:pt>
                <c:pt idx="8">
                  <c:v>0</c:v>
                </c:pt>
                <c:pt idx="9">
                  <c:v>0</c:v>
                </c:pt>
              </c:numCache>
            </c:numRef>
          </c:yVal>
          <c:bubbleSize>
            <c:numRef>
              <c:f>パテントマップ!$G$2:$G$11</c:f>
              <c:numCache>
                <c:formatCode>General</c:formatCode>
                <c:ptCount val="10"/>
                <c:pt idx="0">
                  <c:v>0</c:v>
                </c:pt>
                <c:pt idx="1">
                  <c:v>0</c:v>
                </c:pt>
                <c:pt idx="2">
                  <c:v>0</c:v>
                </c:pt>
                <c:pt idx="3">
                  <c:v>0</c:v>
                </c:pt>
                <c:pt idx="4">
                  <c:v>0</c:v>
                </c:pt>
                <c:pt idx="5">
                  <c:v>0</c:v>
                </c:pt>
                <c:pt idx="6">
                  <c:v>0</c:v>
                </c:pt>
                <c:pt idx="7">
                  <c:v>0</c:v>
                </c:pt>
                <c:pt idx="8">
                  <c:v>0</c:v>
                </c:pt>
                <c:pt idx="9">
                  <c:v>0</c:v>
                </c:pt>
              </c:numCache>
            </c:numRef>
          </c:bubbleSize>
          <c:bubble3D val="1"/>
        </c:ser>
        <c:ser>
          <c:idx val="5"/>
          <c:order val="5"/>
          <c:tx>
            <c:strRef>
              <c:f>パテントマップ!$H$1</c:f>
              <c:strCache>
                <c:ptCount val="1"/>
                <c:pt idx="0">
                  <c:v>健康管理</c:v>
                </c:pt>
              </c:strCache>
            </c:strRef>
          </c:tx>
          <c:invertIfNegative val="0"/>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パテントマップ!$H$2:$H$11</c:f>
              <c:numCache>
                <c:formatCode>General</c:formatCode>
                <c:ptCount val="10"/>
                <c:pt idx="0">
                  <c:v>0</c:v>
                </c:pt>
                <c:pt idx="1">
                  <c:v>0</c:v>
                </c:pt>
                <c:pt idx="2">
                  <c:v>0</c:v>
                </c:pt>
                <c:pt idx="3">
                  <c:v>0</c:v>
                </c:pt>
                <c:pt idx="4">
                  <c:v>0</c:v>
                </c:pt>
                <c:pt idx="5">
                  <c:v>0</c:v>
                </c:pt>
                <c:pt idx="6">
                  <c:v>0</c:v>
                </c:pt>
                <c:pt idx="7">
                  <c:v>0</c:v>
                </c:pt>
                <c:pt idx="8">
                  <c:v>0</c:v>
                </c:pt>
                <c:pt idx="9">
                  <c:v>0</c:v>
                </c:pt>
              </c:numCache>
            </c:numRef>
          </c:yVal>
          <c:bubbleSize>
            <c:numRef>
              <c:f>パテントマップ!$H$2:$H$11</c:f>
              <c:numCache>
                <c:formatCode>General</c:formatCode>
                <c:ptCount val="10"/>
                <c:pt idx="0">
                  <c:v>0</c:v>
                </c:pt>
                <c:pt idx="1">
                  <c:v>0</c:v>
                </c:pt>
                <c:pt idx="2">
                  <c:v>0</c:v>
                </c:pt>
                <c:pt idx="3">
                  <c:v>0</c:v>
                </c:pt>
                <c:pt idx="4">
                  <c:v>0</c:v>
                </c:pt>
                <c:pt idx="5">
                  <c:v>0</c:v>
                </c:pt>
                <c:pt idx="6">
                  <c:v>0</c:v>
                </c:pt>
                <c:pt idx="7">
                  <c:v>0</c:v>
                </c:pt>
                <c:pt idx="8">
                  <c:v>0</c:v>
                </c:pt>
                <c:pt idx="9">
                  <c:v>0</c:v>
                </c:pt>
              </c:numCache>
            </c:numRef>
          </c:bubbleSize>
          <c:bubble3D val="1"/>
        </c:ser>
        <c:ser>
          <c:idx val="7"/>
          <c:order val="6"/>
          <c:tx>
            <c:strRef>
              <c:f>パテントマップ!$I$1</c:f>
              <c:strCache>
                <c:ptCount val="1"/>
                <c:pt idx="0">
                  <c:v>保守</c:v>
                </c:pt>
              </c:strCache>
            </c:strRef>
          </c:tx>
          <c:invertIfNegative val="0"/>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パテントマップ!$I$2:$I$11</c:f>
              <c:numCache>
                <c:formatCode>General</c:formatCode>
                <c:ptCount val="10"/>
                <c:pt idx="0">
                  <c:v>0</c:v>
                </c:pt>
                <c:pt idx="1">
                  <c:v>0</c:v>
                </c:pt>
                <c:pt idx="2">
                  <c:v>0</c:v>
                </c:pt>
                <c:pt idx="3">
                  <c:v>0</c:v>
                </c:pt>
                <c:pt idx="4">
                  <c:v>0</c:v>
                </c:pt>
                <c:pt idx="5">
                  <c:v>0</c:v>
                </c:pt>
                <c:pt idx="6">
                  <c:v>0</c:v>
                </c:pt>
                <c:pt idx="7">
                  <c:v>0</c:v>
                </c:pt>
                <c:pt idx="8">
                  <c:v>0</c:v>
                </c:pt>
                <c:pt idx="9">
                  <c:v>0</c:v>
                </c:pt>
              </c:numCache>
            </c:numRef>
          </c:yVal>
          <c:bubbleSize>
            <c:numRef>
              <c:f>パテントマップ!$I$2:$I$11</c:f>
              <c:numCache>
                <c:formatCode>General</c:formatCode>
                <c:ptCount val="10"/>
                <c:pt idx="0">
                  <c:v>0</c:v>
                </c:pt>
                <c:pt idx="1">
                  <c:v>0</c:v>
                </c:pt>
                <c:pt idx="2">
                  <c:v>0</c:v>
                </c:pt>
                <c:pt idx="3">
                  <c:v>0</c:v>
                </c:pt>
                <c:pt idx="4">
                  <c:v>0</c:v>
                </c:pt>
                <c:pt idx="5">
                  <c:v>0</c:v>
                </c:pt>
                <c:pt idx="6">
                  <c:v>0</c:v>
                </c:pt>
                <c:pt idx="7">
                  <c:v>0</c:v>
                </c:pt>
                <c:pt idx="8">
                  <c:v>0</c:v>
                </c:pt>
                <c:pt idx="9">
                  <c:v>0</c:v>
                </c:pt>
              </c:numCache>
            </c:numRef>
          </c:bubbleSize>
          <c:bubble3D val="1"/>
        </c:ser>
        <c:ser>
          <c:idx val="8"/>
          <c:order val="7"/>
          <c:tx>
            <c:strRef>
              <c:f>パテントマップ!$F$1</c:f>
              <c:strCache>
                <c:ptCount val="1"/>
                <c:pt idx="0">
                  <c:v>その他</c:v>
                </c:pt>
              </c:strCache>
            </c:strRef>
          </c:tx>
          <c:invertIfNegative val="0"/>
          <c:dLbls>
            <c:dLbl>
              <c:idx val="0"/>
              <c:layout>
                <c:manualLayout>
                  <c:x val="-5.8536585365853655E-2"/>
                  <c:y val="-6.1925486451818952E-2"/>
                </c:manualLayout>
              </c:layout>
              <c:spPr>
                <a:solidFill>
                  <a:schemeClr val="bg1"/>
                </a:solidFill>
                <a:ln>
                  <a:solidFill>
                    <a:schemeClr val="tx1"/>
                  </a:solidFill>
                </a:ln>
              </c:spPr>
              <c:txPr>
                <a:bodyPr/>
                <a:lstStyle/>
                <a:p>
                  <a:pPr>
                    <a:defRPr/>
                  </a:pPr>
                  <a:endParaRPr lang="ja-JP"/>
                </a:p>
              </c:txPr>
              <c:dLblPos val="r"/>
              <c:showLegendKey val="0"/>
              <c:showVal val="1"/>
              <c:showCatName val="1"/>
              <c:showSerName val="1"/>
              <c:showPercent val="0"/>
              <c:showBubbleSize val="0"/>
            </c:dLbl>
            <c:dLblPos val="r"/>
            <c:showLegendKey val="0"/>
            <c:showVal val="1"/>
            <c:showCatName val="1"/>
            <c:showSerName val="0"/>
            <c:showPercent val="0"/>
            <c:showBubbleSize val="0"/>
            <c:showLeaderLines val="0"/>
          </c:dLbls>
          <c:xVal>
            <c:strRef>
              <c:f>パテントマップ!$A$2:$A$11</c:f>
              <c:strCache>
                <c:ptCount val="10"/>
                <c:pt idx="0">
                  <c:v>診断機器</c:v>
                </c:pt>
                <c:pt idx="1">
                  <c:v>イメージデータ処理</c:v>
                </c:pt>
                <c:pt idx="2">
                  <c:v>商用特化型データ処理システム</c:v>
                </c:pt>
                <c:pt idx="3">
                  <c:v>材料の調査</c:v>
                </c:pt>
                <c:pt idx="4">
                  <c:v>ヘルスケアインフォマティクス</c:v>
                </c:pt>
                <c:pt idx="5">
                  <c:v>電気的デジタルデータ処理</c:v>
                </c:pt>
                <c:pt idx="6">
                  <c:v>特定の計算モデルに基づくコンピュータ・システム</c:v>
                </c:pt>
                <c:pt idx="7">
                  <c:v>光学要素，光学系，または光学装置</c:v>
                </c:pt>
                <c:pt idx="8">
                  <c:v>酵素 微生物を含む測定 試験方法</c:v>
                </c:pt>
                <c:pt idx="9">
                  <c:v>エレクトログラフィー</c:v>
                </c:pt>
              </c:strCache>
            </c:strRef>
          </c:xVal>
          <c:yVal>
            <c:numRef>
              <c:f>パテントマップ!$F$2:$F$11</c:f>
              <c:numCache>
                <c:formatCode>General</c:formatCode>
                <c:ptCount val="10"/>
                <c:pt idx="0">
                  <c:v>1</c:v>
                </c:pt>
                <c:pt idx="1">
                  <c:v>0</c:v>
                </c:pt>
                <c:pt idx="2">
                  <c:v>0</c:v>
                </c:pt>
                <c:pt idx="3">
                  <c:v>0</c:v>
                </c:pt>
                <c:pt idx="4">
                  <c:v>0</c:v>
                </c:pt>
                <c:pt idx="5">
                  <c:v>0</c:v>
                </c:pt>
                <c:pt idx="6">
                  <c:v>0</c:v>
                </c:pt>
                <c:pt idx="7">
                  <c:v>0</c:v>
                </c:pt>
                <c:pt idx="8">
                  <c:v>0</c:v>
                </c:pt>
                <c:pt idx="9">
                  <c:v>0</c:v>
                </c:pt>
              </c:numCache>
            </c:numRef>
          </c:yVal>
          <c:bubbleSize>
            <c:numRef>
              <c:f>パテントマップ!$F$2:$F$11</c:f>
              <c:numCache>
                <c:formatCode>General</c:formatCode>
                <c:ptCount val="10"/>
                <c:pt idx="0">
                  <c:v>1</c:v>
                </c:pt>
                <c:pt idx="1">
                  <c:v>0</c:v>
                </c:pt>
                <c:pt idx="2">
                  <c:v>0</c:v>
                </c:pt>
                <c:pt idx="3">
                  <c:v>0</c:v>
                </c:pt>
                <c:pt idx="4">
                  <c:v>0</c:v>
                </c:pt>
                <c:pt idx="5">
                  <c:v>0</c:v>
                </c:pt>
                <c:pt idx="6">
                  <c:v>0</c:v>
                </c:pt>
                <c:pt idx="7">
                  <c:v>0</c:v>
                </c:pt>
                <c:pt idx="8">
                  <c:v>0</c:v>
                </c:pt>
                <c:pt idx="9">
                  <c:v>0</c:v>
                </c:pt>
              </c:numCache>
            </c:numRef>
          </c:bubbleSize>
          <c:bubble3D val="1"/>
        </c:ser>
        <c:dLbls>
          <c:dLblPos val="r"/>
          <c:showLegendKey val="0"/>
          <c:showVal val="1"/>
          <c:showCatName val="1"/>
          <c:showSerName val="0"/>
          <c:showPercent val="0"/>
          <c:showBubbleSize val="0"/>
        </c:dLbls>
        <c:bubbleScale val="50"/>
        <c:showNegBubbles val="0"/>
        <c:axId val="203476992"/>
        <c:axId val="203478528"/>
      </c:bubbleChart>
      <c:valAx>
        <c:axId val="203476992"/>
        <c:scaling>
          <c:orientation val="minMax"/>
        </c:scaling>
        <c:delete val="1"/>
        <c:axPos val="b"/>
        <c:majorGridlines/>
        <c:majorTickMark val="out"/>
        <c:minorTickMark val="none"/>
        <c:tickLblPos val="nextTo"/>
        <c:crossAx val="203478528"/>
        <c:crosses val="autoZero"/>
        <c:crossBetween val="midCat"/>
        <c:majorUnit val="1"/>
      </c:valAx>
      <c:valAx>
        <c:axId val="203478528"/>
        <c:scaling>
          <c:orientation val="minMax"/>
        </c:scaling>
        <c:delete val="1"/>
        <c:axPos val="l"/>
        <c:majorGridlines/>
        <c:numFmt formatCode="General" sourceLinked="1"/>
        <c:majorTickMark val="out"/>
        <c:minorTickMark val="none"/>
        <c:tickLblPos val="nextTo"/>
        <c:crossAx val="203476992"/>
        <c:crosses val="autoZero"/>
        <c:crossBetween val="midCat"/>
        <c:majorUnit val="1"/>
      </c:valAx>
    </c:plotArea>
    <c:legend>
      <c:legendPos val="r"/>
      <c:layout/>
      <c:overlay val="0"/>
    </c:legend>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39" name="AutoShape 2"/>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40" name="AutoShape 3"/>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41" name="AutoShape 4"/>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42" name="AutoShape 5"/>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43" name="AutoShape 6"/>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4344" name="Rectangle 7"/>
          <p:cNvSpPr>
            <a:spLocks noGrp="1" noChangeArrowheads="1"/>
          </p:cNvSpPr>
          <p:nvPr>
            <p:ph type="sldImg"/>
          </p:nvPr>
        </p:nvSpPr>
        <p:spPr bwMode="auto">
          <a:xfrm>
            <a:off x="-11798300" y="-11796713"/>
            <a:ext cx="11788775" cy="1248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6" name="Rectangle 8"/>
          <p:cNvSpPr>
            <a:spLocks noGrp="1" noChangeArrowheads="1"/>
          </p:cNvSpPr>
          <p:nvPr>
            <p:ph type="body"/>
          </p:nvPr>
        </p:nvSpPr>
        <p:spPr bwMode="auto">
          <a:xfrm>
            <a:off x="685800" y="4343400"/>
            <a:ext cx="5475288" cy="410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ja-JP" altLang="ja-JP" noProof="0" smtClean="0"/>
          </a:p>
        </p:txBody>
      </p:sp>
    </p:spTree>
    <p:extLst>
      <p:ext uri="{BB962C8B-B14F-4D97-AF65-F5344CB8AC3E}">
        <p14:creationId xmlns:p14="http://schemas.microsoft.com/office/powerpoint/2010/main" val="226678784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fuji-keizai.co.jp/market/18046.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www.group.fuji-keizai.co.jp/press/pdf/180524_18046.pdf"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3"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9"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3"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7" name="Text Box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pPr>
            <a:r>
              <a:rPr lang="ja-JP" altLang="ja-JP" smtClean="0">
                <a:hlinkClick r:id="rId3"/>
              </a:rPr>
              <a:t>https://www.fuji-keizai.co.jp/market/18046.html</a:t>
            </a:r>
          </a:p>
          <a:p>
            <a:pPr eaLnBrk="1" hangingPunct="1">
              <a:spcBef>
                <a:spcPct val="0"/>
              </a:spcBef>
            </a:pPr>
            <a:endParaRPr lang="ja-JP" altLang="ja-JP" smtClean="0"/>
          </a:p>
          <a:p>
            <a:pPr eaLnBrk="1" hangingPunct="1">
              <a:spcBef>
                <a:spcPct val="0"/>
              </a:spcBef>
            </a:pPr>
            <a:r>
              <a:rPr lang="ja-JP" altLang="ja-JP" smtClean="0">
                <a:hlinkClick r:id="rId4"/>
              </a:rPr>
              <a:t>http://www.group.fuji-keizai.co.jp/press/pdf/180524_18046.pdf</a:t>
            </a:r>
          </a:p>
          <a:p>
            <a:pPr eaLnBrk="1" hangingPunct="1">
              <a:spcBef>
                <a:spcPct val="0"/>
              </a:spcBef>
            </a:pPr>
            <a:endParaRPr lang="ja-JP" altLang="ja-JP" smtClean="0"/>
          </a:p>
          <a:p>
            <a:pPr eaLnBrk="1" hangingPunct="1">
              <a:spcBef>
                <a:spcPct val="0"/>
              </a:spcBef>
            </a:pPr>
            <a:endParaRPr lang="ja-JP"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1"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5"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9"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3"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7"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1" name="Rectangle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ja-JP"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a:spLocks noChangeArrowheads="1" noTextEdit="1"/>
          </p:cNvSpPr>
          <p:nvPr>
            <p:ph type="sldImg"/>
          </p:nvPr>
        </p:nvSpPr>
        <p:spPr>
          <a:xfrm>
            <a:off x="1143000" y="695325"/>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5" name="Text Box 2"/>
          <p:cNvSpPr>
            <a:spLocks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ts val="450"/>
              </a:spcBef>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ja-JP" smtClean="0">
                <a:latin typeface="Calibri" pitchFamily="32" charset="0"/>
              </a:rPr>
              <a:t>http://www.fujitsu.com/jp/services/knowledge-integration/insights/ai20170531/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5"/>
          <p:cNvSpPr>
            <a:spLocks noGrp="1" noChangeArrowheads="1"/>
          </p:cNvSpPr>
          <p:nvPr>
            <p:ph type="sldNum" idx="10"/>
          </p:nvPr>
        </p:nvSpPr>
        <p:spPr>
          <a:ln/>
        </p:spPr>
        <p:txBody>
          <a:bodyPr/>
          <a:lstStyle>
            <a:lvl1pPr>
              <a:defRPr/>
            </a:lvl1pPr>
          </a:lstStyle>
          <a:p>
            <a:pPr>
              <a:defRPr/>
            </a:pPr>
            <a:fld id="{13899A96-7289-48C3-9B3B-2D0ED160D496}" type="slidenum">
              <a:rPr lang="en-US" altLang="ja-JP"/>
              <a:pPr>
                <a:defRPr/>
              </a:pPr>
              <a:t>‹#›</a:t>
            </a:fld>
            <a:endParaRPr lang="en-US" altLang="ja-JP"/>
          </a:p>
        </p:txBody>
      </p:sp>
    </p:spTree>
    <p:extLst>
      <p:ext uri="{BB962C8B-B14F-4D97-AF65-F5344CB8AC3E}">
        <p14:creationId xmlns:p14="http://schemas.microsoft.com/office/powerpoint/2010/main" val="321398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idx="10"/>
          </p:nvPr>
        </p:nvSpPr>
        <p:spPr>
          <a:ln/>
        </p:spPr>
        <p:txBody>
          <a:bodyPr/>
          <a:lstStyle>
            <a:lvl1pPr>
              <a:defRPr/>
            </a:lvl1pPr>
          </a:lstStyle>
          <a:p>
            <a:pPr>
              <a:defRPr/>
            </a:pPr>
            <a:fld id="{F26323E6-EA9B-4622-982D-A17870D978C7}" type="slidenum">
              <a:rPr lang="en-US" altLang="ja-JP"/>
              <a:pPr>
                <a:defRPr/>
              </a:pPr>
              <a:t>‹#›</a:t>
            </a:fld>
            <a:endParaRPr lang="en-US" altLang="ja-JP"/>
          </a:p>
        </p:txBody>
      </p:sp>
    </p:spTree>
    <p:extLst>
      <p:ext uri="{BB962C8B-B14F-4D97-AF65-F5344CB8AC3E}">
        <p14:creationId xmlns:p14="http://schemas.microsoft.com/office/powerpoint/2010/main" val="154444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07163" y="609600"/>
            <a:ext cx="1939925" cy="5475288"/>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685800" y="609600"/>
            <a:ext cx="5668963" cy="547528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idx="10"/>
          </p:nvPr>
        </p:nvSpPr>
        <p:spPr>
          <a:ln/>
        </p:spPr>
        <p:txBody>
          <a:bodyPr/>
          <a:lstStyle>
            <a:lvl1pPr>
              <a:defRPr/>
            </a:lvl1pPr>
          </a:lstStyle>
          <a:p>
            <a:pPr>
              <a:defRPr/>
            </a:pPr>
            <a:fld id="{662318A6-9601-4C8B-948A-1AF8EF631C5B}" type="slidenum">
              <a:rPr lang="en-US" altLang="ja-JP"/>
              <a:pPr>
                <a:defRPr/>
              </a:pPr>
              <a:t>‹#›</a:t>
            </a:fld>
            <a:endParaRPr lang="en-US" altLang="ja-JP"/>
          </a:p>
        </p:txBody>
      </p:sp>
    </p:spTree>
    <p:extLst>
      <p:ext uri="{BB962C8B-B14F-4D97-AF65-F5344CB8AC3E}">
        <p14:creationId xmlns:p14="http://schemas.microsoft.com/office/powerpoint/2010/main" val="1120560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idx="10"/>
          </p:nvPr>
        </p:nvSpPr>
        <p:spPr>
          <a:ln/>
        </p:spPr>
        <p:txBody>
          <a:bodyPr/>
          <a:lstStyle>
            <a:lvl1pPr>
              <a:defRPr/>
            </a:lvl1pPr>
          </a:lstStyle>
          <a:p>
            <a:pPr>
              <a:defRPr/>
            </a:pPr>
            <a:fld id="{AF6380BC-F15F-4187-8E29-59BC2A903E04}" type="slidenum">
              <a:rPr lang="en-US" altLang="ja-JP"/>
              <a:pPr>
                <a:defRPr/>
              </a:pPr>
              <a:t>‹#›</a:t>
            </a:fld>
            <a:endParaRPr lang="en-US" altLang="ja-JP"/>
          </a:p>
        </p:txBody>
      </p:sp>
    </p:spTree>
    <p:extLst>
      <p:ext uri="{BB962C8B-B14F-4D97-AF65-F5344CB8AC3E}">
        <p14:creationId xmlns:p14="http://schemas.microsoft.com/office/powerpoint/2010/main" val="79939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idx="10"/>
          </p:nvPr>
        </p:nvSpPr>
        <p:spPr>
          <a:ln/>
        </p:spPr>
        <p:txBody>
          <a:bodyPr/>
          <a:lstStyle>
            <a:lvl1pPr>
              <a:defRPr/>
            </a:lvl1pPr>
          </a:lstStyle>
          <a:p>
            <a:pPr>
              <a:defRPr/>
            </a:pPr>
            <a:fld id="{9303BAEF-A00F-4E3C-BF76-CF0119D55A90}" type="slidenum">
              <a:rPr lang="en-US" altLang="ja-JP"/>
              <a:pPr>
                <a:defRPr/>
              </a:pPr>
              <a:t>‹#›</a:t>
            </a:fld>
            <a:endParaRPr lang="en-US" altLang="ja-JP"/>
          </a:p>
        </p:txBody>
      </p:sp>
    </p:spTree>
    <p:extLst>
      <p:ext uri="{BB962C8B-B14F-4D97-AF65-F5344CB8AC3E}">
        <p14:creationId xmlns:p14="http://schemas.microsoft.com/office/powerpoint/2010/main" val="26942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685800" y="1981200"/>
            <a:ext cx="3803650" cy="4103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1850" y="1981200"/>
            <a:ext cx="3805238" cy="4103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sldNum" idx="10"/>
          </p:nvPr>
        </p:nvSpPr>
        <p:spPr>
          <a:ln/>
        </p:spPr>
        <p:txBody>
          <a:bodyPr/>
          <a:lstStyle>
            <a:lvl1pPr>
              <a:defRPr/>
            </a:lvl1pPr>
          </a:lstStyle>
          <a:p>
            <a:pPr>
              <a:defRPr/>
            </a:pPr>
            <a:fld id="{8E7C5BF1-908A-4752-A8DB-2E066A5D8DF6}" type="slidenum">
              <a:rPr lang="en-US" altLang="ja-JP"/>
              <a:pPr>
                <a:defRPr/>
              </a:pPr>
              <a:t>‹#›</a:t>
            </a:fld>
            <a:endParaRPr lang="en-US" altLang="ja-JP"/>
          </a:p>
        </p:txBody>
      </p:sp>
    </p:spTree>
    <p:extLst>
      <p:ext uri="{BB962C8B-B14F-4D97-AF65-F5344CB8AC3E}">
        <p14:creationId xmlns:p14="http://schemas.microsoft.com/office/powerpoint/2010/main" val="254468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idx="10"/>
          </p:nvPr>
        </p:nvSpPr>
        <p:spPr>
          <a:ln/>
        </p:spPr>
        <p:txBody>
          <a:bodyPr/>
          <a:lstStyle>
            <a:lvl1pPr>
              <a:defRPr/>
            </a:lvl1pPr>
          </a:lstStyle>
          <a:p>
            <a:pPr>
              <a:defRPr/>
            </a:pPr>
            <a:fld id="{BC544BD4-71F3-46E9-A635-DF2D61F7E83A}" type="slidenum">
              <a:rPr lang="en-US" altLang="ja-JP"/>
              <a:pPr>
                <a:defRPr/>
              </a:pPr>
              <a:t>‹#›</a:t>
            </a:fld>
            <a:endParaRPr lang="en-US" altLang="ja-JP"/>
          </a:p>
        </p:txBody>
      </p:sp>
    </p:spTree>
    <p:extLst>
      <p:ext uri="{BB962C8B-B14F-4D97-AF65-F5344CB8AC3E}">
        <p14:creationId xmlns:p14="http://schemas.microsoft.com/office/powerpoint/2010/main" val="91399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5"/>
          <p:cNvSpPr>
            <a:spLocks noGrp="1" noChangeArrowheads="1"/>
          </p:cNvSpPr>
          <p:nvPr>
            <p:ph type="sldNum" idx="10"/>
          </p:nvPr>
        </p:nvSpPr>
        <p:spPr>
          <a:ln/>
        </p:spPr>
        <p:txBody>
          <a:bodyPr/>
          <a:lstStyle>
            <a:lvl1pPr>
              <a:defRPr/>
            </a:lvl1pPr>
          </a:lstStyle>
          <a:p>
            <a:pPr>
              <a:defRPr/>
            </a:pPr>
            <a:fld id="{94A2381C-A39E-496F-B54A-DE747E5C458B}" type="slidenum">
              <a:rPr lang="en-US" altLang="ja-JP"/>
              <a:pPr>
                <a:defRPr/>
              </a:pPr>
              <a:t>‹#›</a:t>
            </a:fld>
            <a:endParaRPr lang="en-US" altLang="ja-JP"/>
          </a:p>
        </p:txBody>
      </p:sp>
    </p:spTree>
    <p:extLst>
      <p:ext uri="{BB962C8B-B14F-4D97-AF65-F5344CB8AC3E}">
        <p14:creationId xmlns:p14="http://schemas.microsoft.com/office/powerpoint/2010/main" val="267331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A45E82D2-30B2-40AA-BD6F-A7CB15501E1F}" type="slidenum">
              <a:rPr lang="en-US" altLang="ja-JP"/>
              <a:pPr>
                <a:defRPr/>
              </a:pPr>
              <a:t>‹#›</a:t>
            </a:fld>
            <a:endParaRPr lang="en-US" altLang="ja-JP"/>
          </a:p>
        </p:txBody>
      </p:sp>
    </p:spTree>
    <p:extLst>
      <p:ext uri="{BB962C8B-B14F-4D97-AF65-F5344CB8AC3E}">
        <p14:creationId xmlns:p14="http://schemas.microsoft.com/office/powerpoint/2010/main" val="193594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idx="10"/>
          </p:nvPr>
        </p:nvSpPr>
        <p:spPr>
          <a:ln/>
        </p:spPr>
        <p:txBody>
          <a:bodyPr/>
          <a:lstStyle>
            <a:lvl1pPr>
              <a:defRPr/>
            </a:lvl1pPr>
          </a:lstStyle>
          <a:p>
            <a:pPr>
              <a:defRPr/>
            </a:pPr>
            <a:fld id="{F2C2385E-5181-4948-A937-32DA1AC9FBC9}" type="slidenum">
              <a:rPr lang="en-US" altLang="ja-JP"/>
              <a:pPr>
                <a:defRPr/>
              </a:pPr>
              <a:t>‹#›</a:t>
            </a:fld>
            <a:endParaRPr lang="en-US" altLang="ja-JP"/>
          </a:p>
        </p:txBody>
      </p:sp>
    </p:spTree>
    <p:extLst>
      <p:ext uri="{BB962C8B-B14F-4D97-AF65-F5344CB8AC3E}">
        <p14:creationId xmlns:p14="http://schemas.microsoft.com/office/powerpoint/2010/main" val="21094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idx="10"/>
          </p:nvPr>
        </p:nvSpPr>
        <p:spPr>
          <a:ln/>
        </p:spPr>
        <p:txBody>
          <a:bodyPr/>
          <a:lstStyle>
            <a:lvl1pPr>
              <a:defRPr/>
            </a:lvl1pPr>
          </a:lstStyle>
          <a:p>
            <a:pPr>
              <a:defRPr/>
            </a:pPr>
            <a:fld id="{8899F27E-15B0-4C22-80B6-FE29B7044219}" type="slidenum">
              <a:rPr lang="en-US" altLang="ja-JP"/>
              <a:pPr>
                <a:defRPr/>
              </a:pPr>
              <a:t>‹#›</a:t>
            </a:fld>
            <a:endParaRPr lang="en-US" altLang="ja-JP"/>
          </a:p>
        </p:txBody>
      </p:sp>
    </p:spTree>
    <p:extLst>
      <p:ext uri="{BB962C8B-B14F-4D97-AF65-F5344CB8AC3E}">
        <p14:creationId xmlns:p14="http://schemas.microsoft.com/office/powerpoint/2010/main" val="2309496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85800" y="609600"/>
            <a:ext cx="7761288" cy="113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ja-JP" altLang="en-GB" smtClean="0"/>
              <a:t>タイトルテキストの書式を編集するにはクリックします。</a:t>
            </a:r>
          </a:p>
        </p:txBody>
      </p:sp>
      <p:sp>
        <p:nvSpPr>
          <p:cNvPr id="1027" name="Rectangle 2"/>
          <p:cNvSpPr>
            <a:spLocks noGrp="1" noChangeArrowheads="1"/>
          </p:cNvSpPr>
          <p:nvPr>
            <p:ph type="body" idx="1"/>
          </p:nvPr>
        </p:nvSpPr>
        <p:spPr bwMode="auto">
          <a:xfrm>
            <a:off x="685800" y="1981200"/>
            <a:ext cx="7761288" cy="410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ja-JP" altLang="en-GB" smtClean="0"/>
              <a:t>アウトラインテキストの書式を編集するにはクリックします。</a:t>
            </a:r>
          </a:p>
          <a:p>
            <a:pPr lvl="1"/>
            <a:r>
              <a:rPr lang="en-GB" altLang="ja-JP" smtClean="0"/>
              <a:t>2</a:t>
            </a:r>
            <a:r>
              <a:rPr lang="ja-JP" altLang="en-GB" smtClean="0"/>
              <a:t>レベル目のアウトライン</a:t>
            </a:r>
          </a:p>
          <a:p>
            <a:pPr lvl="2"/>
            <a:r>
              <a:rPr lang="en-GB" altLang="ja-JP" smtClean="0"/>
              <a:t>3</a:t>
            </a:r>
            <a:r>
              <a:rPr lang="ja-JP" altLang="en-GB" smtClean="0"/>
              <a:t>レベル目のアウトライン</a:t>
            </a:r>
          </a:p>
          <a:p>
            <a:pPr lvl="3"/>
            <a:r>
              <a:rPr lang="en-GB" altLang="ja-JP" smtClean="0"/>
              <a:t>4</a:t>
            </a:r>
            <a:r>
              <a:rPr lang="ja-JP" altLang="en-GB" smtClean="0"/>
              <a:t>レベル目のアウトライン</a:t>
            </a:r>
          </a:p>
          <a:p>
            <a:pPr lvl="4"/>
            <a:r>
              <a:rPr lang="en-GB" altLang="ja-JP" smtClean="0"/>
              <a:t>5</a:t>
            </a:r>
            <a:r>
              <a:rPr lang="ja-JP" altLang="en-GB" smtClean="0"/>
              <a:t>レベル目のアウトライン</a:t>
            </a:r>
          </a:p>
          <a:p>
            <a:pPr lvl="4"/>
            <a:r>
              <a:rPr lang="en-GB" altLang="ja-JP" smtClean="0"/>
              <a:t>6</a:t>
            </a:r>
            <a:r>
              <a:rPr lang="ja-JP" altLang="en-GB" smtClean="0"/>
              <a:t>レベル目のアウトライン</a:t>
            </a:r>
          </a:p>
          <a:p>
            <a:pPr lvl="4"/>
            <a:r>
              <a:rPr lang="en-GB" altLang="ja-JP" smtClean="0"/>
              <a:t>7</a:t>
            </a:r>
            <a:r>
              <a:rPr lang="ja-JP" altLang="en-GB" smtClean="0"/>
              <a:t>レベル目のアウトライン</a:t>
            </a:r>
          </a:p>
        </p:txBody>
      </p:sp>
      <p:sp>
        <p:nvSpPr>
          <p:cNvPr id="1028" name="Text Box 3"/>
          <p:cNvSpPr txBox="1">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029" name="Text Box 4"/>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2" name="Rectangle 5"/>
          <p:cNvSpPr>
            <a:spLocks noGrp="1" noChangeArrowheads="1"/>
          </p:cNvSpPr>
          <p:nvPr>
            <p:ph type="sldNum"/>
          </p:nvPr>
        </p:nvSpPr>
        <p:spPr bwMode="auto">
          <a:xfrm>
            <a:off x="6553200" y="6248400"/>
            <a:ext cx="189388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defRPr>
            </a:lvl1pPr>
          </a:lstStyle>
          <a:p>
            <a:pPr>
              <a:defRPr/>
            </a:pPr>
            <a:fld id="{CB6D8E28-956B-4208-8628-D8CA0E811C22}"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2pPr>
      <a:lvl3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3pPr>
      <a:lvl4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4pPr>
      <a:lvl5pPr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ＭＳ Ｐゴシック" charset="-128"/>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ea typeface="+mn-ea"/>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Text Box 1"/>
          <p:cNvSpPr txBox="1">
            <a:spLocks noChangeArrowheads="1"/>
          </p:cNvSpPr>
          <p:nvPr/>
        </p:nvSpPr>
        <p:spPr bwMode="auto">
          <a:xfrm>
            <a:off x="579438" y="2060575"/>
            <a:ext cx="8316912" cy="352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3513" algn="l"/>
                <a:tab pos="10779125" algn="l"/>
                <a:tab pos="10780713" algn="l"/>
              </a:tabLst>
              <a:defRPr sz="2000">
                <a:solidFill>
                  <a:srgbClr val="000000"/>
                </a:solidFill>
                <a:latin typeface="Times New Roman" pitchFamily="16" charset="0"/>
                <a:ea typeface="ＭＳ Ｐゴシック" charset="-128"/>
              </a:defRPr>
            </a:lvl9pPr>
          </a:lstStyle>
          <a:p>
            <a:pPr eaLnBrk="1" hangingPunct="1">
              <a:lnSpc>
                <a:spcPct val="125000"/>
              </a:lnSpc>
              <a:spcBef>
                <a:spcPct val="0"/>
              </a:spcBef>
              <a:buClrTx/>
              <a:buFontTx/>
              <a:buNone/>
            </a:pPr>
            <a:r>
              <a:rPr lang="en-US" altLang="ja-JP" sz="2000">
                <a:solidFill>
                  <a:srgbClr val="0000CC"/>
                </a:solidFill>
                <a:latin typeface="ＭＳ ゴシック" pitchFamily="49" charset="-128"/>
                <a:ea typeface="ＭＳ ゴシック" pitchFamily="49" charset="-128"/>
              </a:rPr>
              <a:t> 1.</a:t>
            </a:r>
            <a:r>
              <a:rPr lang="ja-JP" altLang="ja-JP" sz="2000">
                <a:solidFill>
                  <a:srgbClr val="0000CC"/>
                </a:solidFill>
                <a:latin typeface="ＭＳ ゴシック" pitchFamily="49" charset="-128"/>
                <a:ea typeface="ＭＳ ゴシック" pitchFamily="49" charset="-128"/>
              </a:rPr>
              <a:t>技術俯瞰図				</a:t>
            </a:r>
            <a:r>
              <a:rPr lang="en-US" altLang="ja-JP" sz="2000">
                <a:solidFill>
                  <a:srgbClr val="0000CC"/>
                </a:solidFill>
                <a:latin typeface="ＭＳ ゴシック" pitchFamily="49" charset="-128"/>
                <a:ea typeface="ＭＳ ゴシック" pitchFamily="49" charset="-128"/>
              </a:rPr>
              <a:t>6.</a:t>
            </a:r>
            <a:r>
              <a:rPr lang="ja-JP" altLang="ja-JP" sz="2000">
                <a:solidFill>
                  <a:srgbClr val="0000CC"/>
                </a:solidFill>
                <a:latin typeface="ＭＳ ゴシック" pitchFamily="49" charset="-128"/>
                <a:ea typeface="ＭＳ ゴシック" pitchFamily="49" charset="-128"/>
              </a:rPr>
              <a:t>技術区分構造：主要出願企業</a:t>
            </a:r>
          </a:p>
          <a:p>
            <a:pPr eaLnBrk="1" hangingPunct="1">
              <a:lnSpc>
                <a:spcPct val="125000"/>
              </a:lnSpc>
              <a:spcBef>
                <a:spcPct val="0"/>
              </a:spcBef>
              <a:buClrTx/>
              <a:buFontTx/>
              <a:buNone/>
            </a:pPr>
            <a:endParaRPr lang="ja-JP" altLang="ja-JP" sz="2000">
              <a:solidFill>
                <a:srgbClr val="0000CC"/>
              </a:solidFill>
              <a:latin typeface="ＭＳ ゴシック" pitchFamily="49" charset="-128"/>
              <a:ea typeface="ＭＳ ゴシック" pitchFamily="49" charset="-128"/>
            </a:endParaRPr>
          </a:p>
          <a:p>
            <a:pPr eaLnBrk="1" hangingPunct="1">
              <a:lnSpc>
                <a:spcPct val="125000"/>
              </a:lnSpc>
              <a:spcBef>
                <a:spcPct val="0"/>
              </a:spcBef>
              <a:buClrTx/>
              <a:buFontTx/>
              <a:buNone/>
            </a:pPr>
            <a:r>
              <a:rPr lang="ja-JP" altLang="ja-JP" sz="2000">
                <a:solidFill>
                  <a:srgbClr val="0000CC"/>
                </a:solidFill>
                <a:latin typeface="ＭＳ ゴシック" pitchFamily="49" charset="-128"/>
                <a:ea typeface="ＭＳ ゴシック" pitchFamily="49" charset="-128"/>
              </a:rPr>
              <a:t> </a:t>
            </a:r>
            <a:r>
              <a:rPr lang="en-US" altLang="ja-JP" sz="2000">
                <a:solidFill>
                  <a:srgbClr val="0000CC"/>
                </a:solidFill>
                <a:latin typeface="ＭＳ ゴシック" pitchFamily="49" charset="-128"/>
                <a:ea typeface="ＭＳ ゴシック" pitchFamily="49" charset="-128"/>
              </a:rPr>
              <a:t>2.</a:t>
            </a:r>
            <a:r>
              <a:rPr lang="ja-JP" altLang="ja-JP" sz="2000">
                <a:solidFill>
                  <a:srgbClr val="0000CC"/>
                </a:solidFill>
                <a:latin typeface="ＭＳ ゴシック" pitchFamily="49" charset="-128"/>
                <a:ea typeface="ＭＳ ゴシック" pitchFamily="49" charset="-128"/>
              </a:rPr>
              <a:t>出願件数推移			</a:t>
            </a:r>
            <a:r>
              <a:rPr lang="en-US" altLang="ja-JP" sz="2000">
                <a:solidFill>
                  <a:srgbClr val="0000CC"/>
                </a:solidFill>
                <a:latin typeface="ＭＳ ゴシック" pitchFamily="49" charset="-128"/>
                <a:ea typeface="ＭＳ ゴシック" pitchFamily="49" charset="-128"/>
              </a:rPr>
              <a:t>7.</a:t>
            </a:r>
            <a:r>
              <a:rPr lang="ja-JP" altLang="ja-JP" sz="2000">
                <a:solidFill>
                  <a:srgbClr val="0000CC"/>
                </a:solidFill>
                <a:latin typeface="ＭＳ ゴシック" pitchFamily="49" charset="-128"/>
                <a:ea typeface="ＭＳ ゴシック" pitchFamily="49" charset="-128"/>
              </a:rPr>
              <a:t>技術供与・提携関係</a:t>
            </a:r>
          </a:p>
          <a:p>
            <a:pPr eaLnBrk="1" hangingPunct="1">
              <a:lnSpc>
                <a:spcPct val="125000"/>
              </a:lnSpc>
              <a:spcBef>
                <a:spcPct val="0"/>
              </a:spcBef>
              <a:buClrTx/>
              <a:buFontTx/>
              <a:buNone/>
            </a:pPr>
            <a:endParaRPr lang="ja-JP" altLang="ja-JP" sz="2000">
              <a:solidFill>
                <a:srgbClr val="0000CC"/>
              </a:solidFill>
              <a:latin typeface="ＭＳ ゴシック" pitchFamily="49" charset="-128"/>
              <a:ea typeface="ＭＳ ゴシック" pitchFamily="49" charset="-128"/>
            </a:endParaRPr>
          </a:p>
          <a:p>
            <a:pPr eaLnBrk="1" hangingPunct="1">
              <a:lnSpc>
                <a:spcPct val="125000"/>
              </a:lnSpc>
              <a:spcBef>
                <a:spcPct val="0"/>
              </a:spcBef>
              <a:buClrTx/>
              <a:buFontTx/>
              <a:buNone/>
            </a:pPr>
            <a:r>
              <a:rPr lang="ja-JP" altLang="ja-JP" sz="2000">
                <a:solidFill>
                  <a:srgbClr val="0000CC"/>
                </a:solidFill>
                <a:latin typeface="ＭＳ ゴシック" pitchFamily="49" charset="-128"/>
                <a:ea typeface="ＭＳ ゴシック" pitchFamily="49" charset="-128"/>
              </a:rPr>
              <a:t> </a:t>
            </a:r>
            <a:r>
              <a:rPr lang="en-US" altLang="ja-JP" sz="2000">
                <a:solidFill>
                  <a:srgbClr val="0000CC"/>
                </a:solidFill>
                <a:latin typeface="ＭＳ ゴシック" pitchFamily="49" charset="-128"/>
                <a:ea typeface="ＭＳ ゴシック" pitchFamily="49" charset="-128"/>
              </a:rPr>
              <a:t>3.</a:t>
            </a:r>
            <a:r>
              <a:rPr lang="ja-JP" altLang="ja-JP" sz="2000">
                <a:solidFill>
                  <a:srgbClr val="0000CC"/>
                </a:solidFill>
                <a:latin typeface="ＭＳ ゴシック" pitchFamily="49" charset="-128"/>
                <a:ea typeface="ＭＳ ゴシック" pitchFamily="49" charset="-128"/>
              </a:rPr>
              <a:t>出願件数推移：技術要素別		</a:t>
            </a:r>
            <a:r>
              <a:rPr lang="en-US" altLang="ja-JP" sz="2000">
                <a:solidFill>
                  <a:srgbClr val="0000CC"/>
                </a:solidFill>
                <a:latin typeface="ＭＳ ゴシック" pitchFamily="49" charset="-128"/>
                <a:ea typeface="ＭＳ ゴシック" pitchFamily="49" charset="-128"/>
              </a:rPr>
              <a:t>8.</a:t>
            </a:r>
            <a:r>
              <a:rPr lang="ja-JP" altLang="ja-JP" sz="2000">
                <a:solidFill>
                  <a:srgbClr val="0000CC"/>
                </a:solidFill>
                <a:latin typeface="ＭＳ ゴシック" pitchFamily="49" charset="-128"/>
                <a:ea typeface="ＭＳ ゴシック" pitchFamily="49" charset="-128"/>
              </a:rPr>
              <a:t>技術変遷図</a:t>
            </a:r>
          </a:p>
          <a:p>
            <a:pPr eaLnBrk="1" hangingPunct="1">
              <a:lnSpc>
                <a:spcPct val="125000"/>
              </a:lnSpc>
              <a:spcBef>
                <a:spcPct val="0"/>
              </a:spcBef>
              <a:buClrTx/>
              <a:buFontTx/>
              <a:buNone/>
            </a:pPr>
            <a:endParaRPr lang="ja-JP" altLang="ja-JP" sz="2000">
              <a:solidFill>
                <a:srgbClr val="0000CC"/>
              </a:solidFill>
              <a:latin typeface="ＭＳ ゴシック" pitchFamily="49" charset="-128"/>
              <a:ea typeface="ＭＳ ゴシック" pitchFamily="49" charset="-128"/>
            </a:endParaRPr>
          </a:p>
          <a:p>
            <a:pPr eaLnBrk="1" hangingPunct="1">
              <a:lnSpc>
                <a:spcPct val="125000"/>
              </a:lnSpc>
              <a:spcBef>
                <a:spcPct val="0"/>
              </a:spcBef>
              <a:buClrTx/>
              <a:buFontTx/>
              <a:buNone/>
            </a:pPr>
            <a:r>
              <a:rPr lang="ja-JP" altLang="ja-JP" sz="2000">
                <a:solidFill>
                  <a:srgbClr val="0000CC"/>
                </a:solidFill>
                <a:latin typeface="ＭＳ ゴシック" pitchFamily="49" charset="-128"/>
                <a:ea typeface="ＭＳ ゴシック" pitchFamily="49" charset="-128"/>
              </a:rPr>
              <a:t> </a:t>
            </a:r>
            <a:r>
              <a:rPr lang="en-US" altLang="ja-JP" sz="2000">
                <a:solidFill>
                  <a:srgbClr val="0000CC"/>
                </a:solidFill>
                <a:latin typeface="ＭＳ ゴシック" pitchFamily="49" charset="-128"/>
                <a:ea typeface="ＭＳ ゴシック" pitchFamily="49" charset="-128"/>
              </a:rPr>
              <a:t>4.</a:t>
            </a:r>
            <a:r>
              <a:rPr lang="ja-JP" altLang="ja-JP" sz="2000">
                <a:solidFill>
                  <a:srgbClr val="0000CC"/>
                </a:solidFill>
                <a:latin typeface="ＭＳ ゴシック" pitchFamily="49" charset="-128"/>
                <a:ea typeface="ＭＳ ゴシック" pitchFamily="49" charset="-128"/>
              </a:rPr>
              <a:t>主要出願企業			</a:t>
            </a:r>
            <a:r>
              <a:rPr lang="en-US" altLang="ja-JP" sz="2000">
                <a:solidFill>
                  <a:srgbClr val="0000CC"/>
                </a:solidFill>
                <a:latin typeface="ＭＳ ゴシック" pitchFamily="49" charset="-128"/>
                <a:ea typeface="ＭＳ ゴシック" pitchFamily="49" charset="-128"/>
              </a:rPr>
              <a:t>9.</a:t>
            </a:r>
            <a:r>
              <a:rPr lang="ja-JP" altLang="ja-JP" sz="2000">
                <a:solidFill>
                  <a:srgbClr val="0000CC"/>
                </a:solidFill>
                <a:latin typeface="ＭＳ ゴシック" pitchFamily="49" charset="-128"/>
                <a:ea typeface="ＭＳ ゴシック" pitchFamily="49" charset="-128"/>
              </a:rPr>
              <a:t>パテントマップ</a:t>
            </a:r>
          </a:p>
          <a:p>
            <a:pPr eaLnBrk="1" hangingPunct="1">
              <a:lnSpc>
                <a:spcPct val="125000"/>
              </a:lnSpc>
              <a:spcBef>
                <a:spcPct val="0"/>
              </a:spcBef>
              <a:buClrTx/>
              <a:buFontTx/>
              <a:buNone/>
            </a:pPr>
            <a:endParaRPr lang="ja-JP" altLang="ja-JP" sz="2000">
              <a:solidFill>
                <a:srgbClr val="0000CC"/>
              </a:solidFill>
              <a:latin typeface="ＭＳ ゴシック" pitchFamily="49" charset="-128"/>
              <a:ea typeface="ＭＳ ゴシック" pitchFamily="49" charset="-128"/>
            </a:endParaRPr>
          </a:p>
          <a:p>
            <a:pPr eaLnBrk="1" hangingPunct="1">
              <a:lnSpc>
                <a:spcPct val="125000"/>
              </a:lnSpc>
              <a:spcBef>
                <a:spcPct val="0"/>
              </a:spcBef>
              <a:buClrTx/>
              <a:buFontTx/>
              <a:buNone/>
            </a:pPr>
            <a:r>
              <a:rPr lang="ja-JP" altLang="ja-JP" sz="2000">
                <a:solidFill>
                  <a:srgbClr val="0000CC"/>
                </a:solidFill>
                <a:latin typeface="ＭＳ ゴシック" pitchFamily="49" charset="-128"/>
                <a:ea typeface="ＭＳ ゴシック" pitchFamily="49" charset="-128"/>
              </a:rPr>
              <a:t> </a:t>
            </a:r>
            <a:r>
              <a:rPr lang="en-US" altLang="ja-JP" sz="2000">
                <a:solidFill>
                  <a:srgbClr val="0000CC"/>
                </a:solidFill>
                <a:latin typeface="ＭＳ ゴシック" pitchFamily="49" charset="-128"/>
                <a:ea typeface="ＭＳ ゴシック" pitchFamily="49" charset="-128"/>
              </a:rPr>
              <a:t>5.</a:t>
            </a:r>
            <a:r>
              <a:rPr lang="ja-JP" altLang="ja-JP" sz="2000">
                <a:solidFill>
                  <a:srgbClr val="0000CC"/>
                </a:solidFill>
                <a:latin typeface="ＭＳ ゴシック" pitchFamily="49" charset="-128"/>
                <a:ea typeface="ＭＳ ゴシック" pitchFamily="49" charset="-128"/>
              </a:rPr>
              <a:t>出願件数推移：主要出願企業	</a:t>
            </a:r>
            <a:r>
              <a:rPr lang="en-US" altLang="ja-JP" sz="2000">
                <a:solidFill>
                  <a:srgbClr val="0000CC"/>
                </a:solidFill>
                <a:latin typeface="ＭＳ ゴシック" pitchFamily="49" charset="-128"/>
                <a:ea typeface="ＭＳ ゴシック" pitchFamily="49" charset="-128"/>
              </a:rPr>
              <a:t>10.</a:t>
            </a:r>
            <a:r>
              <a:rPr lang="ja-JP" altLang="ja-JP" sz="2000">
                <a:solidFill>
                  <a:srgbClr val="0000CC"/>
                </a:solidFill>
                <a:latin typeface="ＭＳ ゴシック" pitchFamily="49" charset="-128"/>
                <a:ea typeface="ＭＳ ゴシック" pitchFamily="49" charset="-128"/>
              </a:rPr>
              <a:t>マーケット情報</a:t>
            </a:r>
          </a:p>
        </p:txBody>
      </p:sp>
      <p:sp>
        <p:nvSpPr>
          <p:cNvPr id="2051" name="Text Box 2"/>
          <p:cNvSpPr txBox="1">
            <a:spLocks noChangeArrowheads="1"/>
          </p:cNvSpPr>
          <p:nvPr/>
        </p:nvSpPr>
        <p:spPr bwMode="auto">
          <a:xfrm>
            <a:off x="3463925" y="304800"/>
            <a:ext cx="221615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ja-JP" altLang="ja-JP" u="sng">
                <a:solidFill>
                  <a:srgbClr val="FF0000"/>
                </a:solidFill>
                <a:latin typeface="Arial" charset="0"/>
                <a:ea typeface="ＭＳ ゴシック" pitchFamily="49" charset="-128"/>
              </a:rPr>
              <a:t>特許調査書</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b="1">
              <a:solidFill>
                <a:schemeClr val="tx1"/>
              </a:solidFill>
            </a:endParaRPr>
          </a:p>
        </p:txBody>
      </p:sp>
      <p:sp>
        <p:nvSpPr>
          <p:cNvPr id="11267" name="Rectangle 2"/>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b="1">
              <a:solidFill>
                <a:schemeClr val="tx1"/>
              </a:solidFill>
            </a:endParaRPr>
          </a:p>
        </p:txBody>
      </p:sp>
      <p:sp>
        <p:nvSpPr>
          <p:cNvPr id="11268" name="Text Box 3"/>
          <p:cNvSpPr txBox="1">
            <a:spLocks noChangeArrowheads="1"/>
          </p:cNvSpPr>
          <p:nvPr/>
        </p:nvSpPr>
        <p:spPr bwMode="auto">
          <a:xfrm>
            <a:off x="793750" y="176213"/>
            <a:ext cx="22987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chemeClr val="tx1"/>
                </a:solidFill>
                <a:latin typeface="Arial" charset="0"/>
              </a:rPr>
              <a:t>パテントマップ</a:t>
            </a:r>
          </a:p>
        </p:txBody>
      </p:sp>
      <p:sp>
        <p:nvSpPr>
          <p:cNvPr id="11269" name="Text Box 4"/>
          <p:cNvSpPr txBox="1">
            <a:spLocks noChangeArrowheads="1"/>
          </p:cNvSpPr>
          <p:nvPr/>
        </p:nvSpPr>
        <p:spPr bwMode="auto">
          <a:xfrm>
            <a:off x="928688" y="909638"/>
            <a:ext cx="7286625"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dirty="0">
                <a:solidFill>
                  <a:schemeClr val="tx1"/>
                </a:solidFill>
              </a:rPr>
              <a:t>下図</a:t>
            </a:r>
            <a:r>
              <a:rPr lang="ja-JP" altLang="ja-JP" sz="1400" dirty="0" smtClean="0">
                <a:solidFill>
                  <a:schemeClr val="tx1"/>
                </a:solidFill>
              </a:rPr>
              <a:t>は</a:t>
            </a:r>
            <a:r>
              <a:rPr lang="ja-JP" altLang="en-US" sz="1400" dirty="0" smtClean="0">
                <a:solidFill>
                  <a:schemeClr val="tx1"/>
                </a:solidFill>
              </a:rPr>
              <a:t>、</a:t>
            </a:r>
            <a:r>
              <a:rPr lang="ja-JP" altLang="ja-JP" sz="1400" dirty="0" smtClean="0">
                <a:solidFill>
                  <a:schemeClr val="tx1"/>
                </a:solidFill>
              </a:rPr>
              <a:t>本調査</a:t>
            </a:r>
            <a:r>
              <a:rPr lang="ja-JP" altLang="ja-JP" sz="1400" dirty="0">
                <a:solidFill>
                  <a:schemeClr val="tx1"/>
                </a:solidFill>
              </a:rPr>
              <a:t>におけるパテントマップで</a:t>
            </a:r>
            <a:r>
              <a:rPr lang="ja-JP" altLang="ja-JP" sz="1400" dirty="0" smtClean="0">
                <a:solidFill>
                  <a:schemeClr val="tx1"/>
                </a:solidFill>
              </a:rPr>
              <a:t>ある</a:t>
            </a:r>
            <a:r>
              <a:rPr lang="ja-JP" altLang="en-US" sz="1400" dirty="0" smtClean="0">
                <a:solidFill>
                  <a:schemeClr val="tx1"/>
                </a:solidFill>
              </a:rPr>
              <a:t>。</a:t>
            </a:r>
            <a:endParaRPr lang="en-US" altLang="ja-JP" sz="1400" dirty="0" smtClean="0">
              <a:solidFill>
                <a:schemeClr val="tx1"/>
              </a:solidFill>
            </a:endParaRPr>
          </a:p>
          <a:p>
            <a:pPr eaLnBrk="1" hangingPunct="1">
              <a:spcBef>
                <a:spcPct val="0"/>
              </a:spcBef>
              <a:buClrTx/>
              <a:buFontTx/>
              <a:buNone/>
            </a:pPr>
            <a:r>
              <a:rPr lang="ja-JP" altLang="en-US" sz="1400" dirty="0">
                <a:solidFill>
                  <a:schemeClr val="tx1"/>
                </a:solidFill>
              </a:rPr>
              <a:t>技術課題としては</a:t>
            </a:r>
            <a:r>
              <a:rPr lang="ja-JP" altLang="en-US" sz="1400" dirty="0" smtClean="0">
                <a:solidFill>
                  <a:schemeClr val="tx1"/>
                </a:solidFill>
              </a:rPr>
              <a:t>、「機械学習による新規の診断方法の開発」に関する特許がとびぬけて多い。つぎに、医療画像の領域抽出に関する特許が多かった。</a:t>
            </a:r>
            <a:endParaRPr lang="en-US" altLang="ja-JP" sz="1400" dirty="0" smtClean="0">
              <a:solidFill>
                <a:schemeClr val="tx1"/>
              </a:solidFill>
            </a:endParaRPr>
          </a:p>
          <a:p>
            <a:pPr eaLnBrk="1" hangingPunct="1">
              <a:spcBef>
                <a:spcPct val="0"/>
              </a:spcBef>
              <a:buClrTx/>
              <a:buFontTx/>
              <a:buNone/>
            </a:pPr>
            <a:r>
              <a:rPr lang="ja-JP" altLang="en-US" sz="1400" dirty="0" smtClean="0">
                <a:solidFill>
                  <a:schemeClr val="tx1"/>
                </a:solidFill>
              </a:rPr>
              <a:t>ＦＩコードをもとにした技術</a:t>
            </a:r>
            <a:r>
              <a:rPr lang="ja-JP" altLang="en-US" sz="1400" dirty="0">
                <a:solidFill>
                  <a:schemeClr val="tx1"/>
                </a:solidFill>
              </a:rPr>
              <a:t>分野に</a:t>
            </a:r>
            <a:r>
              <a:rPr lang="ja-JP" altLang="en-US" sz="1400" dirty="0" smtClean="0">
                <a:solidFill>
                  <a:schemeClr val="tx1"/>
                </a:solidFill>
              </a:rPr>
              <a:t>関して</a:t>
            </a:r>
            <a:r>
              <a:rPr lang="ja-JP" altLang="en-US" sz="1400" dirty="0">
                <a:solidFill>
                  <a:schemeClr val="tx1"/>
                </a:solidFill>
              </a:rPr>
              <a:t>は</a:t>
            </a:r>
            <a:r>
              <a:rPr lang="ja-JP" altLang="en-US" sz="1400" dirty="0" smtClean="0">
                <a:solidFill>
                  <a:schemeClr val="tx1"/>
                </a:solidFill>
              </a:rPr>
              <a:t>、診断機器分野の特許が多かった。</a:t>
            </a:r>
            <a:endParaRPr lang="ja-JP" altLang="ja-JP" sz="1400" dirty="0">
              <a:solidFill>
                <a:schemeClr val="tx1"/>
              </a:solidFill>
            </a:endParaRPr>
          </a:p>
        </p:txBody>
      </p:sp>
      <p:sp>
        <p:nvSpPr>
          <p:cNvPr id="11270" name="AutoShape 5"/>
          <p:cNvSpPr>
            <a:spLocks noChangeArrowheads="1"/>
          </p:cNvSpPr>
          <p:nvPr/>
        </p:nvSpPr>
        <p:spPr bwMode="auto">
          <a:xfrm>
            <a:off x="900113" y="847724"/>
            <a:ext cx="7343775" cy="1141115"/>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b="1">
              <a:solidFill>
                <a:schemeClr val="tx1"/>
              </a:solidFill>
            </a:endParaRPr>
          </a:p>
        </p:txBody>
      </p:sp>
      <p:sp>
        <p:nvSpPr>
          <p:cNvPr id="11271" name="Text Box 6"/>
          <p:cNvSpPr txBox="1">
            <a:spLocks noChangeArrowheads="1"/>
          </p:cNvSpPr>
          <p:nvPr/>
        </p:nvSpPr>
        <p:spPr bwMode="auto">
          <a:xfrm>
            <a:off x="4329444" y="6521450"/>
            <a:ext cx="5248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b="1">
                <a:solidFill>
                  <a:schemeClr val="tx1"/>
                </a:solidFill>
              </a:rPr>
              <a:t>-10-</a:t>
            </a:r>
          </a:p>
        </p:txBody>
      </p:sp>
      <p:graphicFrame>
        <p:nvGraphicFramePr>
          <p:cNvPr id="67" name="グラフ 66"/>
          <p:cNvGraphicFramePr>
            <a:graphicFrameLocks/>
          </p:cNvGraphicFramePr>
          <p:nvPr>
            <p:extLst>
              <p:ext uri="{D42A27DB-BD31-4B8C-83A1-F6EECF244321}">
                <p14:modId xmlns:p14="http://schemas.microsoft.com/office/powerpoint/2010/main" val="207992365"/>
              </p:ext>
            </p:extLst>
          </p:nvPr>
        </p:nvGraphicFramePr>
        <p:xfrm>
          <a:off x="1403648" y="2060848"/>
          <a:ext cx="7128792" cy="4104456"/>
        </p:xfrm>
        <a:graphic>
          <a:graphicData uri="http://schemas.openxmlformats.org/drawingml/2006/chart">
            <c:chart xmlns:c="http://schemas.openxmlformats.org/drawingml/2006/chart" xmlns:r="http://schemas.openxmlformats.org/officeDocument/2006/relationships" r:id="rId3"/>
          </a:graphicData>
        </a:graphic>
      </p:graphicFrame>
      <p:sp>
        <p:nvSpPr>
          <p:cNvPr id="2" name="テキスト ボックス 1"/>
          <p:cNvSpPr txBox="1"/>
          <p:nvPr/>
        </p:nvSpPr>
        <p:spPr>
          <a:xfrm>
            <a:off x="6300192" y="2766118"/>
            <a:ext cx="1415772" cy="461665"/>
          </a:xfrm>
          <a:prstGeom prst="rect">
            <a:avLst/>
          </a:prstGeom>
          <a:noFill/>
        </p:spPr>
        <p:txBody>
          <a:bodyPr wrap="none" rtlCol="0">
            <a:spAutoFit/>
          </a:bodyPr>
          <a:lstStyle/>
          <a:p>
            <a:r>
              <a:rPr kumimoji="1" lang="ja-JP" altLang="en-US" b="1" dirty="0" smtClean="0">
                <a:solidFill>
                  <a:schemeClr val="tx1"/>
                </a:solidFill>
              </a:rPr>
              <a:t>技術課題</a:t>
            </a:r>
            <a:endParaRPr kumimoji="1" lang="ja-JP" altLang="en-US" b="1" dirty="0">
              <a:solidFill>
                <a:schemeClr val="tx1"/>
              </a:solidFill>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2291" name="Rectangle 2"/>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2292" name="Text Box 3"/>
          <p:cNvSpPr txBox="1">
            <a:spLocks noChangeArrowheads="1"/>
          </p:cNvSpPr>
          <p:nvPr/>
        </p:nvSpPr>
        <p:spPr bwMode="auto">
          <a:xfrm>
            <a:off x="836613" y="176213"/>
            <a:ext cx="39592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マーケット情報：市場情報</a:t>
            </a:r>
          </a:p>
        </p:txBody>
      </p:sp>
      <p:sp>
        <p:nvSpPr>
          <p:cNvPr id="12293" name="Text Box 4"/>
          <p:cNvSpPr txBox="1">
            <a:spLocks noChangeArrowheads="1"/>
          </p:cNvSpPr>
          <p:nvPr/>
        </p:nvSpPr>
        <p:spPr bwMode="auto">
          <a:xfrm>
            <a:off x="938213" y="804863"/>
            <a:ext cx="7286625"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dirty="0"/>
              <a:t>下図は、</a:t>
            </a:r>
            <a:r>
              <a:rPr lang="en-US" altLang="ja-JP" sz="1400" dirty="0"/>
              <a:t>AI</a:t>
            </a:r>
            <a:r>
              <a:rPr lang="ja-JP" altLang="ja-JP" sz="1400" dirty="0"/>
              <a:t>市場のマーケット規模を示す。</a:t>
            </a:r>
            <a:r>
              <a:rPr lang="en-US" altLang="ja-JP" sz="1400" dirty="0"/>
              <a:t>AI</a:t>
            </a:r>
            <a:r>
              <a:rPr lang="ja-JP" altLang="ja-JP" sz="1400" dirty="0"/>
              <a:t>の応用領域は非常に広範囲であり、市場予測は調査会社によって大きく異なるが、富士キメラ総研の調査では、</a:t>
            </a:r>
            <a:r>
              <a:rPr lang="en-US" altLang="ja-JP" sz="1400" dirty="0"/>
              <a:t>2030</a:t>
            </a:r>
            <a:r>
              <a:rPr lang="ja-JP" altLang="ja-JP" sz="1400" dirty="0" err="1"/>
              <a:t>までに</a:t>
            </a:r>
            <a:r>
              <a:rPr lang="ja-JP" altLang="ja-JP" sz="1400" dirty="0"/>
              <a:t>大幅に市場の規模が拡大されると予想されている。また、</a:t>
            </a:r>
            <a:r>
              <a:rPr lang="en-US" altLang="ja-JP" sz="1400" dirty="0"/>
              <a:t>EY</a:t>
            </a:r>
            <a:r>
              <a:rPr lang="ja-JP" altLang="ja-JP" sz="1400" dirty="0"/>
              <a:t>総合研究所の市場規模予測でも同様に、現在に比べて、</a:t>
            </a:r>
            <a:r>
              <a:rPr lang="en-US" altLang="ja-JP" sz="1400" dirty="0"/>
              <a:t>2030</a:t>
            </a:r>
            <a:r>
              <a:rPr lang="ja-JP" altLang="ja-JP" sz="1400" dirty="0"/>
              <a:t>年には、大幅に市場規模の拡大が予想されている。</a:t>
            </a:r>
          </a:p>
        </p:txBody>
      </p:sp>
      <p:sp>
        <p:nvSpPr>
          <p:cNvPr id="12294" name="AutoShape 5"/>
          <p:cNvSpPr>
            <a:spLocks noChangeArrowheads="1"/>
          </p:cNvSpPr>
          <p:nvPr/>
        </p:nvSpPr>
        <p:spPr bwMode="auto">
          <a:xfrm>
            <a:off x="890588" y="815975"/>
            <a:ext cx="7343775" cy="1000125"/>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2295" name="Text Box 6"/>
          <p:cNvSpPr txBox="1">
            <a:spLocks noChangeArrowheads="1"/>
          </p:cNvSpPr>
          <p:nvPr/>
        </p:nvSpPr>
        <p:spPr bwMode="auto">
          <a:xfrm>
            <a:off x="4311650" y="6500813"/>
            <a:ext cx="5191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-11-</a:t>
            </a:r>
          </a:p>
        </p:txBody>
      </p:sp>
      <p:sp>
        <p:nvSpPr>
          <p:cNvPr id="12296" name="Text Box 7"/>
          <p:cNvSpPr txBox="1">
            <a:spLocks noChangeArrowheads="1"/>
          </p:cNvSpPr>
          <p:nvPr/>
        </p:nvSpPr>
        <p:spPr bwMode="auto">
          <a:xfrm>
            <a:off x="2865438" y="1858963"/>
            <a:ext cx="3255962" cy="24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000"/>
              <a:t>表１　石炭火力発電に用いる主要機器を扱う主要メーカー</a:t>
            </a:r>
          </a:p>
        </p:txBody>
      </p:sp>
      <p:sp>
        <p:nvSpPr>
          <p:cNvPr id="12297" name="Text Box 8"/>
          <p:cNvSpPr txBox="1">
            <a:spLocks noChangeArrowheads="1"/>
          </p:cNvSpPr>
          <p:nvPr/>
        </p:nvSpPr>
        <p:spPr bwMode="auto">
          <a:xfrm>
            <a:off x="5832475" y="6264275"/>
            <a:ext cx="3052763"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800"/>
              <a:t>参考文献：</a:t>
            </a:r>
            <a:r>
              <a:rPr lang="en-US" altLang="ja-JP" sz="800"/>
              <a:t>（出典）富士キメラ総研「2016 人工知能ビジネス総調査」</a:t>
            </a:r>
          </a:p>
        </p:txBody>
      </p:sp>
      <p:pic>
        <p:nvPicPr>
          <p:cNvPr id="1229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3" y="2751138"/>
            <a:ext cx="6096000" cy="2847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3315" name="Rectangle 2"/>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3316" name="Text Box 3"/>
          <p:cNvSpPr txBox="1">
            <a:spLocks noChangeArrowheads="1"/>
          </p:cNvSpPr>
          <p:nvPr/>
        </p:nvSpPr>
        <p:spPr bwMode="auto">
          <a:xfrm>
            <a:off x="809625" y="176213"/>
            <a:ext cx="3436938"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マーケット情報：シェア</a:t>
            </a:r>
          </a:p>
        </p:txBody>
      </p:sp>
      <p:sp>
        <p:nvSpPr>
          <p:cNvPr id="13317" name="Text Box 4"/>
          <p:cNvSpPr txBox="1">
            <a:spLocks noChangeArrowheads="1"/>
          </p:cNvSpPr>
          <p:nvPr/>
        </p:nvSpPr>
        <p:spPr bwMode="auto">
          <a:xfrm>
            <a:off x="928688" y="1000125"/>
            <a:ext cx="728662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200"/>
              <a:t>下図は、各事業分野ごとにおける2015年から2020年の市場規模予測（1～4は年度、単位億円）である。</a:t>
            </a:r>
          </a:p>
          <a:p>
            <a:pPr eaLnBrk="1" hangingPunct="1">
              <a:spcBef>
                <a:spcPct val="0"/>
              </a:spcBef>
              <a:buClrTx/>
              <a:buFontTx/>
              <a:buNone/>
            </a:pPr>
            <a:r>
              <a:rPr lang="ja-JP" altLang="ja-JP" sz="1200"/>
              <a:t>各事業ごとにAI市場は拡大されることがわかる。</a:t>
            </a:r>
          </a:p>
        </p:txBody>
      </p:sp>
      <p:sp>
        <p:nvSpPr>
          <p:cNvPr id="13318" name="AutoShape 5"/>
          <p:cNvSpPr>
            <a:spLocks noChangeArrowheads="1"/>
          </p:cNvSpPr>
          <p:nvPr/>
        </p:nvSpPr>
        <p:spPr bwMode="auto">
          <a:xfrm>
            <a:off x="900113" y="981075"/>
            <a:ext cx="7343775" cy="1233488"/>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3319" name="Text Box 6"/>
          <p:cNvSpPr txBox="1">
            <a:spLocks noChangeArrowheads="1"/>
          </p:cNvSpPr>
          <p:nvPr/>
        </p:nvSpPr>
        <p:spPr bwMode="auto">
          <a:xfrm>
            <a:off x="4311650" y="6521450"/>
            <a:ext cx="5191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-12-</a:t>
            </a:r>
          </a:p>
        </p:txBody>
      </p:sp>
      <p:sp>
        <p:nvSpPr>
          <p:cNvPr id="13320" name="Text Box 7"/>
          <p:cNvSpPr txBox="1">
            <a:spLocks noChangeArrowheads="1"/>
          </p:cNvSpPr>
          <p:nvPr/>
        </p:nvSpPr>
        <p:spPr bwMode="auto">
          <a:xfrm>
            <a:off x="6427788" y="6215063"/>
            <a:ext cx="2405062"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800"/>
              <a:t>参考文献：</a:t>
            </a:r>
            <a:r>
              <a:rPr lang="en-US" altLang="ja-JP" sz="800"/>
              <a:t>1～4富士キメラ総研、5～9EY総合研究所</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3075" name="Rectangle 2"/>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3076" name="Text Box 3"/>
          <p:cNvSpPr txBox="1">
            <a:spLocks noChangeArrowheads="1"/>
          </p:cNvSpPr>
          <p:nvPr/>
        </p:nvSpPr>
        <p:spPr bwMode="auto">
          <a:xfrm>
            <a:off x="804863" y="176213"/>
            <a:ext cx="1955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技術俯瞰図</a:t>
            </a:r>
          </a:p>
        </p:txBody>
      </p:sp>
      <p:grpSp>
        <p:nvGrpSpPr>
          <p:cNvPr id="3077" name="Group 4"/>
          <p:cNvGrpSpPr>
            <a:grpSpLocks/>
          </p:cNvGrpSpPr>
          <p:nvPr/>
        </p:nvGrpSpPr>
        <p:grpSpPr bwMode="auto">
          <a:xfrm>
            <a:off x="714375" y="879475"/>
            <a:ext cx="7704138" cy="1131888"/>
            <a:chOff x="450" y="554"/>
            <a:chExt cx="4853" cy="713"/>
          </a:xfrm>
        </p:grpSpPr>
        <p:sp>
          <p:nvSpPr>
            <p:cNvPr id="3081" name="Text Box 5"/>
            <p:cNvSpPr txBox="1">
              <a:spLocks noChangeArrowheads="1"/>
            </p:cNvSpPr>
            <p:nvPr/>
          </p:nvSpPr>
          <p:spPr bwMode="auto">
            <a:xfrm>
              <a:off x="494" y="587"/>
              <a:ext cx="4808" cy="6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pPr>
              <a:r>
                <a:rPr lang="ja-JP" altLang="en-US" sz="1400"/>
                <a:t>下記は、</a:t>
              </a:r>
              <a:r>
                <a:rPr lang="en-US" altLang="ja-JP" sz="1400"/>
                <a:t>2018</a:t>
              </a:r>
              <a:r>
                <a:rPr lang="ja-JP" altLang="en-US" sz="1400"/>
                <a:t>年</a:t>
              </a:r>
              <a:r>
                <a:rPr lang="en-US" altLang="ja-JP" sz="1400"/>
                <a:t>5</a:t>
              </a:r>
              <a:r>
                <a:rPr lang="ja-JP" altLang="en-US" sz="1400"/>
                <a:t>月富士経済の「医療ビッグデータビジネス」についての調査結果である。</a:t>
              </a:r>
              <a:endParaRPr lang="en-US" altLang="ja-JP" sz="1400"/>
            </a:p>
            <a:p>
              <a:pPr eaLnBrk="1" hangingPunct="1">
                <a:spcBef>
                  <a:spcPct val="0"/>
                </a:spcBef>
              </a:pPr>
              <a:r>
                <a:rPr lang="ja-JP" altLang="en-US" sz="1400"/>
                <a:t>医療系の機械学習技術は</a:t>
              </a:r>
              <a:r>
                <a:rPr lang="en-US" altLang="ja-JP" sz="1400"/>
                <a:t>2015</a:t>
              </a:r>
              <a:r>
                <a:rPr lang="ja-JP" altLang="en-US" sz="1400"/>
                <a:t>年、医療機器の法律が更新されたこともあり、非常に新規の分野である。機械学習技術は、現在、創薬やＡＩ診断、ＩｏＴを絡めたサービスへの活用が見込まれており、それに向けた開発が進められていることが読み取れる。</a:t>
              </a:r>
              <a:endParaRPr lang="ja-JP" altLang="ja-JP" sz="1400"/>
            </a:p>
          </p:txBody>
        </p:sp>
        <p:sp>
          <p:nvSpPr>
            <p:cNvPr id="3082" name="AutoShape 6"/>
            <p:cNvSpPr>
              <a:spLocks noChangeArrowheads="1"/>
            </p:cNvSpPr>
            <p:nvPr/>
          </p:nvSpPr>
          <p:spPr bwMode="auto">
            <a:xfrm>
              <a:off x="450" y="554"/>
              <a:ext cx="4853" cy="713"/>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grpSp>
      <p:sp>
        <p:nvSpPr>
          <p:cNvPr id="3078" name="Text Box 7"/>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-2-</a:t>
            </a:r>
          </a:p>
        </p:txBody>
      </p:sp>
      <p:sp>
        <p:nvSpPr>
          <p:cNvPr id="3079" name="Text Box 8"/>
          <p:cNvSpPr txBox="1">
            <a:spLocks noChangeArrowheads="1"/>
          </p:cNvSpPr>
          <p:nvPr/>
        </p:nvSpPr>
        <p:spPr bwMode="auto">
          <a:xfrm>
            <a:off x="7797800" y="6500813"/>
            <a:ext cx="931863" cy="233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900"/>
              <a:t>出典</a:t>
            </a:r>
            <a:r>
              <a:rPr lang="ja-JP" altLang="en-US" sz="900"/>
              <a:t>：富士経済</a:t>
            </a:r>
            <a:endParaRPr lang="en-US" altLang="ja-JP" sz="900"/>
          </a:p>
        </p:txBody>
      </p:sp>
      <p:pic>
        <p:nvPicPr>
          <p:cNvPr id="308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0" y="2263775"/>
            <a:ext cx="8223250" cy="42370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4099" name="Text Box 2"/>
          <p:cNvSpPr txBox="1">
            <a:spLocks noChangeArrowheads="1"/>
          </p:cNvSpPr>
          <p:nvPr/>
        </p:nvSpPr>
        <p:spPr bwMode="auto">
          <a:xfrm>
            <a:off x="801688" y="176213"/>
            <a:ext cx="23114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出願件数推移</a:t>
            </a:r>
          </a:p>
        </p:txBody>
      </p:sp>
      <p:sp>
        <p:nvSpPr>
          <p:cNvPr id="4100" name="Text Box 3"/>
          <p:cNvSpPr txBox="1">
            <a:spLocks noChangeArrowheads="1"/>
          </p:cNvSpPr>
          <p:nvPr/>
        </p:nvSpPr>
        <p:spPr bwMode="auto">
          <a:xfrm>
            <a:off x="1000125" y="1071563"/>
            <a:ext cx="714375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200"/>
              <a:t>下図は、「機械学習」に関する特許の出願件数の推移を示す。２０１４年から出願件数は増加している。２０１６年にピークを迎え、２０１７年に低下している。</a:t>
            </a:r>
          </a:p>
        </p:txBody>
      </p:sp>
      <p:sp>
        <p:nvSpPr>
          <p:cNvPr id="4101" name="AutoShape 4"/>
          <p:cNvSpPr>
            <a:spLocks noChangeArrowheads="1"/>
          </p:cNvSpPr>
          <p:nvPr/>
        </p:nvSpPr>
        <p:spPr bwMode="auto">
          <a:xfrm>
            <a:off x="900113" y="928688"/>
            <a:ext cx="7343775" cy="935037"/>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4102"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-3-</a:t>
            </a:r>
          </a:p>
        </p:txBody>
      </p:sp>
      <p:sp>
        <p:nvSpPr>
          <p:cNvPr id="4103"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pic>
        <p:nvPicPr>
          <p:cNvPr id="4104" name="Picture 9" descr="C:\Users\shuichi\Desktop\aaaa\JapanesePatentAnalysis\submissions2\出願件数の推移-hist.png"/>
          <p:cNvPicPr>
            <a:picLocks noChangeAspect="1" noChangeArrowheads="1"/>
          </p:cNvPicPr>
          <p:nvPr/>
        </p:nvPicPr>
        <p:blipFill>
          <a:blip r:embed="rId3">
            <a:extLst>
              <a:ext uri="{28A0092B-C50C-407E-A947-70E740481C1C}">
                <a14:useLocalDpi xmlns:a14="http://schemas.microsoft.com/office/drawing/2010/main" val="0"/>
              </a:ext>
            </a:extLst>
          </a:blip>
          <a:srcRect l="10146" t="8794" r="9132"/>
          <a:stretch>
            <a:fillRect/>
          </a:stretch>
        </p:blipFill>
        <p:spPr bwMode="auto">
          <a:xfrm>
            <a:off x="533400" y="2016125"/>
            <a:ext cx="8148638" cy="450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5123" name="Text Box 3"/>
          <p:cNvSpPr txBox="1">
            <a:spLocks noChangeArrowheads="1"/>
          </p:cNvSpPr>
          <p:nvPr/>
        </p:nvSpPr>
        <p:spPr bwMode="auto">
          <a:xfrm>
            <a:off x="801688" y="176213"/>
            <a:ext cx="42656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出願件数推移：</a:t>
            </a:r>
            <a:r>
              <a:rPr lang="ja-JP" altLang="ja-JP" sz="2800" b="1">
                <a:solidFill>
                  <a:srgbClr val="FF6600"/>
                </a:solidFill>
              </a:rPr>
              <a:t>技術要素別</a:t>
            </a:r>
          </a:p>
        </p:txBody>
      </p:sp>
      <p:sp>
        <p:nvSpPr>
          <p:cNvPr id="5124" name="AutoShape 4"/>
          <p:cNvSpPr>
            <a:spLocks noChangeArrowheads="1"/>
          </p:cNvSpPr>
          <p:nvPr/>
        </p:nvSpPr>
        <p:spPr bwMode="auto">
          <a:xfrm>
            <a:off x="900113" y="857250"/>
            <a:ext cx="7343775" cy="1071563"/>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5125"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-4-</a:t>
            </a:r>
          </a:p>
        </p:txBody>
      </p:sp>
      <p:sp>
        <p:nvSpPr>
          <p:cNvPr id="5126"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l="47362" t="92630" r="40797" b="2942"/>
          <a:stretch>
            <a:fillRect/>
          </a:stretch>
        </p:blipFill>
        <p:spPr bwMode="auto">
          <a:xfrm>
            <a:off x="2571750" y="6286500"/>
            <a:ext cx="714375" cy="214313"/>
          </a:xfrm>
          <a:prstGeom prst="rect">
            <a:avLst/>
          </a:prstGeom>
          <a:noFill/>
          <a:ln>
            <a:noFill/>
          </a:ln>
          <a:effectLst/>
          <a:extLst>
            <a:ext uri="{909E8E84-426E-40DD-AFC4-6F175D3DCCD1}">
              <a14:hiddenFill xmlns:a14="http://schemas.microsoft.com/office/drawing/2010/main">
                <a:blipFill dpi="0" rotWithShape="0">
                  <a:blip/>
                  <a:srcRect l="47362" t="92630" r="40797" b="2942"/>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l="41304" t="91365" r="43596" b="2576"/>
          <a:stretch>
            <a:fillRect/>
          </a:stretch>
        </p:blipFill>
        <p:spPr bwMode="auto">
          <a:xfrm>
            <a:off x="1571625" y="5000625"/>
            <a:ext cx="571500" cy="152400"/>
          </a:xfrm>
          <a:prstGeom prst="rect">
            <a:avLst/>
          </a:prstGeom>
          <a:noFill/>
          <a:ln>
            <a:noFill/>
          </a:ln>
          <a:effectLst/>
          <a:extLst>
            <a:ext uri="{909E8E84-426E-40DD-AFC4-6F175D3DCCD1}">
              <a14:hiddenFill xmlns:a14="http://schemas.microsoft.com/office/drawing/2010/main">
                <a:blipFill dpi="0" rotWithShape="0">
                  <a:blip/>
                  <a:srcRect l="41304" t="91365" r="43596" b="2576"/>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9" name="Text Box 9"/>
          <p:cNvSpPr txBox="1">
            <a:spLocks noChangeArrowheads="1"/>
          </p:cNvSpPr>
          <p:nvPr/>
        </p:nvSpPr>
        <p:spPr bwMode="auto">
          <a:xfrm>
            <a:off x="957263" y="904875"/>
            <a:ext cx="72961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200"/>
              <a:t>下図は，各技術要素に関する特許が，いつどれだけ出願されたかを表したグラフである．グラフから，ガス化</a:t>
            </a:r>
          </a:p>
          <a:p>
            <a:pPr eaLnBrk="1" hangingPunct="1">
              <a:spcBef>
                <a:spcPct val="0"/>
              </a:spcBef>
              <a:buClrTx/>
              <a:buFontTx/>
              <a:buNone/>
            </a:pPr>
            <a:r>
              <a:rPr lang="ja-JP" altLang="ja-JP" sz="1200"/>
              <a:t>システムや複合システムに関する特許は，</a:t>
            </a:r>
            <a:r>
              <a:rPr lang="en-US" altLang="ja-JP" sz="1200"/>
              <a:t>2010</a:t>
            </a:r>
            <a:r>
              <a:rPr lang="ja-JP" altLang="ja-JP" sz="1200"/>
              <a:t>年から</a:t>
            </a:r>
            <a:r>
              <a:rPr lang="en-US" altLang="ja-JP" sz="1200"/>
              <a:t>2012</a:t>
            </a:r>
            <a:r>
              <a:rPr lang="ja-JP" altLang="ja-JP" sz="1200"/>
              <a:t>年にかけてまとめて出願されているのに対し，ガス化炉やタービンなどの部分的な技術要素は，断続的に出願され続けている．このような傾向から，部分的な特許技術が一定数企業へプールされることで，これらの技術の集合体である新たなガス化または複合システムの特許出願がなされていると予想できる．</a:t>
            </a:r>
          </a:p>
        </p:txBody>
      </p:sp>
      <p:graphicFrame>
        <p:nvGraphicFramePr>
          <p:cNvPr id="11" name="グラフ 10"/>
          <p:cNvGraphicFramePr>
            <a:graphicFrameLocks/>
          </p:cNvGraphicFramePr>
          <p:nvPr/>
        </p:nvGraphicFramePr>
        <p:xfrm>
          <a:off x="835118" y="1928813"/>
          <a:ext cx="7473764" cy="4194362"/>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6147" name="Text Box 2"/>
          <p:cNvSpPr txBox="1">
            <a:spLocks noChangeArrowheads="1"/>
          </p:cNvSpPr>
          <p:nvPr/>
        </p:nvSpPr>
        <p:spPr bwMode="auto">
          <a:xfrm>
            <a:off x="817563" y="176213"/>
            <a:ext cx="23114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主要出願企業</a:t>
            </a:r>
          </a:p>
        </p:txBody>
      </p:sp>
      <p:sp>
        <p:nvSpPr>
          <p:cNvPr id="6148" name="Text Box 3"/>
          <p:cNvSpPr txBox="1">
            <a:spLocks noChangeArrowheads="1"/>
          </p:cNvSpPr>
          <p:nvPr/>
        </p:nvSpPr>
        <p:spPr bwMode="auto">
          <a:xfrm>
            <a:off x="1009650" y="966788"/>
            <a:ext cx="714375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a:t>下図に，主要出願企業４社の出願件数を示す．件数が２位，３位の新日本製鐵・日立はグループ会社をひとくくりとしてカウントしたが，三菱重工業とは大きな差があった．やはり，世界で初めて空気吹き・酸素吹き双方の石炭ガス化技術の開発に成功した三菱重工の技術力は，頭一つ抜きんでていることがわかる．</a:t>
            </a:r>
          </a:p>
        </p:txBody>
      </p:sp>
      <p:sp>
        <p:nvSpPr>
          <p:cNvPr id="6149" name="AutoShape 4"/>
          <p:cNvSpPr>
            <a:spLocks noChangeArrowheads="1"/>
          </p:cNvSpPr>
          <p:nvPr/>
        </p:nvSpPr>
        <p:spPr bwMode="auto">
          <a:xfrm>
            <a:off x="900113" y="928688"/>
            <a:ext cx="7343775" cy="1000125"/>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6150"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-5-</a:t>
            </a:r>
          </a:p>
        </p:txBody>
      </p:sp>
      <p:sp>
        <p:nvSpPr>
          <p:cNvPr id="6151"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6152" name="AutoShape 11"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153" name="AutoShape 13"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320675" y="-301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154" name="AutoShape 15"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473075" y="12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155" name="AutoShape 17"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625475" y="2746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156" name="AutoShape 19"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777875" y="427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157" name="AutoShape 21" descr="data:image/png;base64,iVBORw0KGgoAAAANSUhEUgAAAlgAAAFzCAYAAADi5Xe0AAAgAElEQVR4Xu2d/48VaVb/n8HosKI2I8nArLHB6MAkLqDhy/iDjDORZTPamEy6WQ0NMTad/aU32d/d/Qv8nV9WaKMNjLHBiYH4A8NGhd24ASYjEDcDu6vA6oZeo2n8sguzUT459+PTVhdVt6ruPe/b97n1uslkoG/VOed5nVNdb87z1FMvPHv27FngAwEIQAACEIAABCDgRuAFBJYbSwxBAAIQgAAEIACBDgEEFoUAAQhAAAIQgAAEnAkgsJyBYg4CEIAABCAAAQggsKgBCEAAAhCAAAQg4EwAgeUMFHMQgAAEIAABCEAAgUUNQAACEIAABCAAAWcCCCxnoJiDAAQgAAEIQAACCCxqAAIQgAAEIAABCDgTQGA5A8UcBCAAAQhAAAIQQGBRAxCAAAQgAAEIQMCZAALLGSjmIAABCEAAAhCAAAKLGoAABCAAAQhAAALOBBBYzkAxBwEIQAACEIAABBBY1AAEIAABCEAAAhBwJoDAcgaKOQhAAAIQgAAEIIDAogYgAAEIQAACEICAMwEEljNQzEEAAhCAAAQgAIGBCayzZ892aE9PT0O9BwKPHz8OJ0+eDMvLy2Hbtm1hZmYmrF+/vgdLnAIBCEAAAhCAgJrAQASWiYMLFy6Ejz76qJE4uHLlSrh8+XLfDA4dOhQOHjxYacf8Xb9+PczNzYWxsbHK47Oip+xg8719+/Zw6tSp8OTJk8LDdu/eXSk8TaA+ePAgHD58OCwuLoYdO3ZUnhOd2bkWaxRld+7c6diYnZ0N4+Pjwf5+8eLFlXHHce3fv78Wt0pQHAABCEAAAhBoGYGBCKzINAqmfjswecEQBYGJj507d3ZNYTfxUCaw4jlbt25dJWqK/JqImp+f74iqIlGXFzd16s3Ge/fu3RVB9PDhw45gqyuy4vFHjhzp8KkSWE2FZp0xcAwEIAABCECgTQQGKrAMrN28b9++HY4dOxZefvnlnlgPs8Ay0XX69OkwNTXV6Q7lPzb+e/fu1Z7iy4uraK+pyMpO0XYTWC+++GJXgdhTwjgJAhCAAAQg0DICrgIrdm/u37/fM8Z8d8vEwMLCQs/2jh8/vqqrpepgWYBFcdr03+TkZEe0FHHZuHFj4ZRkjNPsZqcss+Ly6dOnnXVZ+WPyHcOe4f3viXWnWPv1w/kQgAAEIACBUSHgKrCqoFj35urVqytTXVXH2/f59UH2szodrPy0WPSlFFjZdUwxTvt/FFi2riu7yL9obHHMJtaK1mblxx793Lp1K+TFZJ5v1fRkL/mpk0OOgQAEIAABCLSNAAIrk/F+1mCZmX4FVuwAPnr0qFSEFgks8x0F5ZYtW0qnH6P9vNCz81nY3rZLn/FCAAIQgICSQGsFlm130PST7yhlF7mbrX6mCM2WLVyPC9HLYisTWPH4fBfKjrfuVq+ffh9I6NUv50EAAhCAAARSJpCEwPJcg9UtWU2fnssLrH47WNnYyqY4qwRWk2KsmjJsYotjIQABCEAAAhD4PwJDL7CKktVUCNVNeFO7ayWwyjpStvFo3NuqzpgRWHUocQwEIAABCECgOQF3gdXP5qBlT9Rlh9XPWqGqc7sJrLh+yWKJG3Zal+nMmTOdLSfMdj9ThPmNTb06WNFO2San3UqmqWBrXn6cAQEIQAACEBhNAu4Cqxumpk+p9bt+KMYS104pBVbc86pIGJUtLi97itDi9hJY3fJBB2s0L2pGBQEIQAACa09gqAVWHk+Z6IjHRSFjC9iLXnfjLbCyAsliszVY8VU2v/Vbv9V57Y7t6P6rv/qrnX2w6m7TgMBa+wuDCCAAAQhAAAL9EEhGYHXbYiACiNOTZftBKQTWtWvXOlOG9q5F+xw4cGDlacClpaVg//Wy0ahHB8u7A9hPoXEuBCAAAQhAoE0EkhFYZWuJ4i7jUUx022zTW2CZoDMBNTEx0dlR3bpX1qWK2y3Yn8+fPx9OnDhR6+XR2cLzEFhlhZzdHd/WWdl/JmCbLJBv00XCWCEAAQhAAAJNCSQjsIoGFgVT3NOqalG2p8CyeOJLne3P8f2C3/ve91YE1quvvto5xrpa9pJlE4GbN2/uvATaxJl9il4IbT9XCKxo0+ybmDIei4uLnT/bx4ShMSyaXm1aWBwPAQhAAAIQaDOB5ARW/t2EWVGVnRIr2iAzL8h6SXy0a+8BjC91tmnCKJyKhFH2vYK2kagJr29+85sdcWNPTsanEhUdrOyY8wK0aJF7tlNY9eqdXvhxDgQgAAEIQKANBFwFVj9bNGRhZ18unF9HVPR+vqJEFU0ZVnWwuiU8v02DdapsvEePHu10fewTfWa3m4iCsEys2DkPHjzodI1M3PSzqWqM33zF7pm9YLrsZc1VTxHG8bCbext+FTBGCEAAAhDwJOAqsDwDwxYEIAABCEAAAhBIlQACK9XMETcEIAABCEAAAkNLAIE1tKkhMAhAAAIQgAAEUiWAwEo1c8QNAQhAAAIQgMDQEkBgDW1qCAwCEIAABCAAgVQJILBSzRxxQwACEIAABCAwtAQQWEObGgKDAAQgAAEIQCBVAgisVDNH3BCAAAQgAAEIDC0BBNbQpobAIAABCEAAAhBIlQACK9XMETcEIAABCEAAAkNLAIE1tKkhMAhAAAIQgAAEUiWAwEo1c8QNAQhAAAIQgMDQEkBgDW1qCAwCEIAABCAAgVQJILBSzRxxQwACEIAABCAwtAQQWEObmuEJ7Mtf/nL43Oc+NzwBjVgk3/3ud8MnP/nJERvVcA0Hxvp8wBjGegJ6D551jMDS5yt5D3v37g03b95MfhzDOoAPPvgg7NmzZ1jDG4m4YKxPI4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Yb6ePHkS5ufnw4EDB8LOnTuFnuqZfvz4cTh9+nSYmpoK4+Pj9U4KISCwaqPq6UDPC7qnAFpwEoz1SYYxjPUE9B486xiBVZEvEyUnT54M+/fvDwcPHmyU3Tt37oSLFy+Gubm5MDY2Vnru2bNnw65du+QiDIHVKH0DO9jzgh5Y0Ik5grE+YTCGsZ6A3oNnHQ+dwLpy5Uq4fPlyV4q7d+8O09PTPZE20bOwsND13I0bNz4nikwE3bp1Kxw/fryWEIrdq/v37xf6OnTo0IpgUwqsOjzXr18fZmdnS7tab33xW2Hdhld64s1JEIAABCAAgWEnML5pXfjSOy+G5e98GPbs2eMS7tAJrKpRmUC6fft2zwKryn6376No2r59e2U3y+JcXFwsFC55QdWrwHr48GG4ceNGmJycXAn7woULYd++fYViyTpY5svEaeyo2ZjOnTvXGU/ZtCECq5+q4VwIQAACEEiBgImsz+/9BgKr1w6WIsl50WfC59SpU+HIkSPPdbuKpumaCCw7/9KlSyuiKiuOTCyZwJqYmCickrS4rKN19OjRYF0r+yCwFBWBTQhAAAIQSJHAH3zmIwRWFFgeU2D9FEFeMFWt2SrqwFUJrLwwsjFv3ry5I97M3tLSUqcDlRVfUUBlx2bn2bFZcYrA6if7nAsBCEAAAqNEAIG1RlOE+SLKTxlWPTUYxdfhw4dXdba6CSwTV2fOnAnHjh1bmcLLCq6nT5+uTPvZdKF9ihbjl8VWNG2YHydThKP064OxQAACEIBAGQEE1hAIrKpOVVHyTEjZJz+9WSawytZxFXWdqoSS2bp27VqYmZlZmR60WKq6XnYMAotfRhCAAAQg0AYCCKw1FljxScTsk4DdCi+KMXs6MS9w7Ly8wIrdpuXl5cotHqJIsq0k8p2xGFNZ58y+r/PQAAKrDb9WGCMEIAABCIy0wKqzpqrXbRri4nMTMFWfbdu2rRJD2W0XirZxKLIXhY0JpW5iLCuwmmwHkY2pbPuIqk6b+bP1XN32+EJgVVUL30MAAhCAwCgQGGmBNWwJyoqyuh2rOsInO84oquxndffZiud0i6lo3VV+f668kCzij8AatqokHghAAAIQUBBAYCmoCm1GkbZly5bCKUKhaxfTCCwXjBiBAAQgAIEhJ4DAGvIE5cO7efNmePXVVzvrnWwzzybvARyGoSKwhiELxAABCEAAAmoCIyew6qyNqrvuqQy+re2yT9Fao6p9qLolNLvOqirxcTrOtlawRem2Nqvo0+9YszbrxFc19YnAqsos30MAAhCAwCgQGDmBVZWUqi0IsuebWDt//nw4ceLEqt3MVQKrTuynT58OU1NTtTpX3eI0X3UeAqh6t2A25jriEoFVlWW+hwAEIACBUSDQOoFV9IqXokQWbcoZj+tVYDV9318+ribisOg1OlUFW5dNkZ26sSGwqrLA9xCAAAQgMAoEWiew6uzV1E1cxc6P/b/OFGE/7/vLF1id2OuIwLLCrSuwTGBev3591b5aRa/OKfKDwBqFXxuMAQIQgAAEqgi0TmBVTWPZ93fv3g2zs7Ol03BNO1i9vu8vn7w6+0zZOWU7rVcVQ12BZXbieiz7s20Hsbi4WGvqEoFVlQW+hwAEIACBUSDQKoFVtqYqu5+TbTxq64727dvXWGCVvaOvl/f95YurLPai406dOhV62cahicCKfqt2ls/Hh8AahV8bjAECEIAABKoItEZglb3iJb6qJrsp54ULF7oKrG5TbEWL4nt531/WR9UO6vHYrAizP1+8eLHW63Gy51u37ejRo6veMVg23uwLqm0H94WFhcrNTRFYVZck30MAAhCAwCgQaIXAavq+v14EVlZsdHtVTHZ6rex9f9nCqht70bqoshc8dxOIdQVWUVxlHbysPwTWKPzaYAwQgAAEIFBFYKQFVtyGoMlWAwasicDKTi9W7QHV5LU3UcBUxR67W1u3bg3T09PP5btMZEX7VQVi32f30orn9bq/FgKrDnGOgQAEIACB1AmMnMDKipg678YrSmAdgZXdQ6pKWJmPOu/7yx5XR8CY2KkzDdjrovcsm8jVNjSdm5tbtS9Yk4sAgdWEFsdCAAIQgECqBEZOYKWaiGGLO24vsWPHjs4u8VXTnnXjR2DVJcVxEIAABCCQMgEEVsrZc449/xShdemsk2bbVkxMTPTctcqGicByThrmIAABCEBgKAkgsIYyLWsTVC/bNDSNFIHVlBjHQwACEIBAigQQWClmzSlm73cR1gkLgVWHEsdAAAIQgEDqBBBYqWewj/irXgad378r+wBBkds6C/MRWH0kjFMhAAEIQCAZAgisZFLlH2hTgZWPwJ5OXFpaarQAHoHln0csQgACEIDA8BFAYA1fTgYWUZXAsicJbXsJ219rbGzsubgQWANLFY4gAAEIQCAxAgisxBI2yHBNQN2+fbtwA1OLA4E1yGzgCwIQgAAEUiKAwEopWwOMtc5rbxBYA0wIriAAAQhAICkCCKyk0jWYYKO4smnBotfvxCgQWIPJB14gAAEIQCA9Agis9HImizi+19B2bi96/U+dbR12797dVZSxyF2WPgxDAAIQgMAQEUBgDVEy1iqU+J7EqhdLe8SHwPKgiA0IQAACEBhmAuOb1oXP7/1G2LNnj0uYLzx79uyZiyWMjCwBBNbIppaBQQACEIBACMHE1ZfeeTEsf+dDBBYVMTgCe/fuDTdv3hycw5Z5+uCDD9wu6Jahqz1cGNdG1fOBMO4ZXe0TYVwbVc8HejKmg9VzGtpzIgJLm2v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0gsLQp9LygtZGmax3G+tzBGMZ6AnoPnnWMwNLnK3kPCCxtCj0vaG2k6VqHsT53MIaxnoDeg2cdI7D0+UreAwJLm0LPC1obabrWYazPHYxhrCeg9+BZxwgsfb6S94DA0qbQ84LWRpqudRjrcwdjGOsJ6D141jECS5+v5D289cVvhXUbXkl+HAwAAhCAAAQgUERgfNO68KV3XgzL3/kw7NmzxwUSAssF42gbQWCNdn4ZHQQgAAEIhGAi6/N7v4HAohgGRwCBNTjWeIIABCAAgbUj8Aef+QiBtXb40/f8+PHjcPbs2XDgwIHw/vvvhxMnToSxsbHSgSGw0s85I4AABCAAgWoCCKwSRiYcTp8+HaampsL4+Hg1ySE7Igqf6enproLnypUrYfPmzWHnzp3hzp07YWlpqfP327dvBzu36pP1Y38+f/58V5GFwKoiyvcQgAAEIDAKBBBYfQosEyULCwurrGzcuDHMzc11FTZFbq0TtGvXro7YKftkBVG3ArS46oikrL3o3+zmz3348GE4depUePLkSWXdb9u2LczMzIT169c/dywCqxIfB0AAAhCAwAgQSEpgmRi4fPlyV+y7d+9e6bwUiZ/8yVkxVMe+iYbZ2dmuXa2sGKkrtky4zM/Pd6basgLLukKXLl0Kk5OTHcFSR2DZOSdPngzLy8uFrI4fP94Rf1nB9Prrr4e7d+8WnmPHl4m+up2yGAgCawR+azAECEAAAhCoJJCUwKoaTd2uTZUd+75IOJgIOnfuXDh48KD7tGGZUOlFYJkIu3fv3nNdpKL4Y9fKpgbtY2NrwtFsXrhwIUxMTNTq2CGw6lQfx0AAAhCAQOoEEFglGbQulAmVo0ePrkx1FQmUoqmzQ4cOdYRKk0+ZqGkqsMzO4uJiYZctL+Jip8vizE5plsViYuzWrVurhvXaa6+tCLM6a9UQWE2qgmMhAAEIQCBVAgisksyZuLKuTnahd90OVhQi/U4Pxk5a3SnCOCX62c9+Nly/fj08evRoldDKCycbowmmHTt2dDp2NkVYtMYqO+1qMdl5sdtl/6+zdixiRmCl+quCuCEAAQhAoAkBBFYBrW7roUxMVD2Z1yQBUbAUTenZd/lOWtEaLIvpF37hF8LXvva1VU89xnHcv38/2MJz+3t8KjJ2xmwt1tatW1fWWMVz8uIsO6a8wMr/vdv4EVhNq4PjIQABCEAgRQIIrIKsWafn2rVrz61hyk/XeSS825Se2S/qOsVtFeL3RbFmY4uiafv27StTl1GoxW0ZbBF7PM5E19OnT1e6VPmpv7ygyopAOy/bccszQmB5VA02IAABCEBg2AkgsHIZiuuSDh8+/NyTc3mxk39KMT+VVpV8EypXr14tfSqxaEoyv2/VxYsXu24JEcezf//+wnVh0Z6JKHvy0MZtH9umwRaux59lnyLMPm0Zn6q8ceNG2LdvX+dc+7M99Vj0QWBVVQXfQwACEIDAKBBISmDV2UYhipxe9m2y7osJijIxYlNx1j0qW8CeXwReth9UHEe3/aKsuIr8RUFkAujBgwel4iqO3+x021bC7NlaMbMXn47MCsm44erbb78d3nvvvc42DkVxxy6WbTNhthBYo/DrgTFAAAIQgECvBJISWL0Oss55ReuusmuYzEaVIMr7yXeooujZsmVL6Uac0UbZuqYozsqeVIwxmxCqs9lp0ZquJts0ZMccO3rdnqKkg1WnGjkGAhCAAARSJ4DASj2DicWPwEosYYQLAQhAAAI9EUBg9YRtNE+KU5zddm6P7yvMTpMW7RlWRgiBNZq1w6ggAAEIQGA1AQQWFdEhENd72UL1opdcF71+JwoxBBZFBAEIQAACEEBgUQMZAkVbOHR7ktJOzW9XgcCipCAAAQhAAAIILGrgfwnERfdHjhwpfJmzdbVMTM3MzKy8Lih2u3bt2tV5WjD/6hz7vtt2FUwRUn4QgAAEINAGAkwRtiHLBWOML4S2XelNSNlu7/mPPQ1o21Jk321Y9AohOlgtLSKGDQEIQAACpQQQWBRHbQLZfciyWzEgsGoj5EAIQAACEGgJAQRWSxKdH2Z+j69uGGInK75Wx/5vU4e2IN52gEdgtbSIGDYEIAABCNDBoga6E6japT6ezTYNVBIEIAABCECgmgAdrGpGI39EvgNVtKs9Amvky4ABQgACEICAIwEEliPMFE0VvVDaxhHXW+U3HaWDlWKWiRkCEIAABAZNAIE1aOJD5C//cupsaLbVwsTExHObjkaBZcdevny5cDTr168vfcE02zQMUQEQCgQgAAEIyAggsGRoMVxEAIFFXUAAAhCAQBsIILDakOUhGiMCa4iSQSgQgAAEICAjgMCSocUwHSxqAAIQgAAE2koAgdXWzK/RuOlgrRF43EIAAhCAwEAJILAGihtnCCxqAAIQgAAE2kAAgdWGLA/RGBFYQ5QMQoEABCAAAQmB8U3rwuf3fiPs2bPHxf4Lz549e+ZiCSMjSwCBNbKpZWAQgAAEIBBCMHH1pXdeDMvf+RCBRUUMjsDevXvDzZs3B+ewZZ4++OADtwu6ZehqDxfGtVH1fCCMe0ZX+0QY10bV84GejOlg9ZyG9pyIwNLm2v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wgsbQo9L2htpOlah7E+dzCGsZ6A3oNnHSOw9PlK3gMCS5tCzwtaG2m61mGszx2MYawnoPfgWccILH2+kveAwNKm0POC1kaarnUY63MHYxjrCeg9eNYxAkufr+Q9ILC0KfS8oLWRpmsdxvrcwRjGegJ6D551jMDS5yt5D2998Vth3YZXkh8HA4AABCCQKoHxTevC5I5vh4k3P5XqEJKIG4GVRJpGJ0gE1ujkkpFAAALpEnh5w8fh3S+8lO4AEogcgZVAkkYpRATWKGWTsUAAAikT+Mrvb0g5/KGPPWmB9fDhw3Djxo0wOTk59KBTCfDx48fh7Nmz4cCBA+H9998PJ06cCGNjY27hI7DcUGIIAhCAQF8EEFh94as8ORmBZTf+kydPhuXl5cpBHTp0KBw8ePC54+7cuRNu374dpqenK214HGAxnz59OkxNTYXx8XEPk5U2rly5EjZv3hx27twZbLxLS0udv9cddxRYxsj+fP78+VKRZULs1q1b4fjx4x1/dT4IrDqUOAYCEICAngACS8s4KYF16dKlTrdq/fr1pVSiqOhFYFlH7NSpU+HJkyel9jdu3Bjm5uYquzpmY35+Pmzfvr1Q7EUHWUHULdXRnnWWuomZrD0TQLt27eqYzQusOmON8Wzbti3MzMys4m62Tbjt27evkYhEYGkvaKxDAAIQqEsAgVWXVG/HJSew9u/fHxYWFgpFkAkB+966XL0IrCqE2e5Ot2mz2G3bunXrc90y+y4rFOsKLBNE3bpJecH0+uuvh7t37xZ2/Lp1nKrGWCQc43gPHz5c2clCYFVVGd9DAAIQGAwBBJaWczICywNDv1OEJmJMEB09erS0ixaFzhtvvFEo8noVWObXpvuqpjdj18qOtY8JzSbjNgF14cKFMDEx8VyXLo7tyJEjhULKfNv48t2ubO4QWB6VjA0IQAAC/RNAYPXPsJuF5ASWCVZCGyYAACAASURBVI3Lly8XjsmmDmdnZzvrnZqs2dq9e3elcDGH3YRK1l/RlFoMuBeBVXd6MMZgvrLTmGVxxzVUWZivvfbaijDLrhsz7vfu3etwsvPu37//XA5s7ZtNGy4uLq7kIX8QAkt7QWMdAhCAQF0CCKy6pHo7LkmBFRdx54dsnRdbE1S2oLxJJ6cIZ+wOZddAmU2bsrSPTb3Z1GG3LlcvAivfOSsbh/m1Rec7duzoCEybIixaT5YXlHZe7HbZ/4vG2Vt5PX8WAsuLJHYgAAEI9EcAgdUfv6qzkxJY3bpXcaDdFqH3I7Dya6BiV8nWe2W7RVXTiPnvi9Zg5QVOXgBFEWRCM641i8LNBJ6t/YoiMMb56NGj0q5S3n6Rv2inqHOVL7KypzjtOARW1SXJ9xCAAAQGQwCBpeWcnMDKdq/y+2B1Wz9kGHsVWE0WcVcJrHwMeYFl31+7dm1lHVPZonMb67lz5zoCyzp20U7clsEEVhRFJrqePn260qXKd/jygio7Bjuv6OnN+BRh0cME3UoWgaW9oLEOAQhAoC4BBFZdUr0dl5zAKlt/pepgxSnAbl2ZLPpuAisviuy8/L5VFy9erLV+ys4t2mg12jMRZfuG2ZN99rFtGmzhevxZdpoz2xmM69hsA1ebbrVPfjPX/BjrrhGjg9XbRcpZEIAABBQEEFgKqv9nMzmB1aSDVbSIO48zuzA++10UHWXfl6Wlm8Aq6vpEQWQC6MGDB6vEVV6Qle1dld12wezZNKnZi92tbNcsbn769ttvh/fee6+zjUPRovw4Dtt3y2zF3fKLRGIUiiZ+qzYdpYOlvaCxDgEIQKAuAQRWXVK9HZecwOqng1WFKLvOqNuTgN3slAmsonVNWWGS75AViamimPJTikVrunqdGs1377oJVls4bx2yqp3rEVhVVcj3EIAABAZDAIGl5ZyUwNKiwPogCCCwBkEZHxCAAASqCSCwqhn1cwQCqx96LTy36FVEVQv7s5gQWC0sGoYMAQgMJQEEljYtCCwt35GxXrRxa1xvhcAamTQzEAhAoEUEEFjaZCOwtHxH0np+s1QE1kimmUFBAAIjTgCBpU0wAkvLdyStx41Q7elC2zk+/+n26iGmCEeyJBgUBCCQIAEEljZpCCwt35GzXvTSaTpYI5dmBgQBCLSAAAJLm2QElpbvSFnPbkia3VYCgTVSaWYwEIBASwggsLSJRmBp+Y6M9fj0oG30aq/jsXVY8cXaCKyRSTMDgQAEWkQAgaVNNgJLy3fkrLNNw8illAFBAAItJYDA0iYegaXlO3LWEVgjl1IGBAEItJQAAkubeASWlu/IWUdgjVxKGRAEINBSAggsbeIRWFq+I2c9CiwbWNl7Ibu9IJttGkauJBgQBCCQKAEEljZxCCwtX6znCCCwKAkIQAACw0EAgaXNAwJLyxfrCCxqAAIQgMBQEkBgadOCwNLyxToCixqAAAQgMJQEEFjatCCwtHyxjsCiBiAAAQgMJQEEljYtCCwtX6wjsKgBCEAAAkNJAIGlTQsCS8sX6wgsagACEIDA0BF4ecPH4d0vvDR0cY1SQAisUcpmAmPhKcIEkkSIEIDASBMY37QuTO74dph481MjPc61HhwCa60z0DL/e/fuDTdv3mzZqAc3XM8LenBRp+UJxvp8wRjGegJ6D551/MKzZ8+e6UPGQ8oEEFja7Hl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Vo183blzJywsLISNGzeGubm5MDY2VuOs/g95/PhxOHv2bJienl7xaT87efJk2L9/fzh48GClk3j88vJy4bF1xoTAqsTc1wGeF3RfgYzwyTDWJxfGMNYT0HvwrGMEVoN8ZcXK8ePHw86dOxuc3fzQhw8fhhs3boTJycnnTjbhdevWrdBPHFeuXOnYrRJqCKzmuWtyhucF3cRvm46FsT7bMIaxnoDeg2cdI7D0+ar0YELq/Pnz4cSJE6u6Yyaidu3aVSrknjx5Eubn58P27dsrRVI+CBOLp0+fDlNTU2F8fLxrjAisyhT2dYDnBd1XICN8Moz1yYUxjPUE9B486xiBVZGv2Cnatm1bmJmZCevXr5dkOHbHtm7d2pkStL9funSp071q6tOmNG/fvt2xU/ap272y8xFYkpSvGPW8oLWRpmsdxvrcwRjGegJ6D551jMCqmS/rMp06dapz9Ozs7Kqujwmaa9eudQTYV7/61XD58uWuVk0w5W3EE+J6L/t7L9N/dTpT2XjriDcEVs0i6fEwzwu6xxBG/jQY61MMYxjrCeg9eNYxAqvPfNURNE1dWHfJRFrTrlmdKcMoFLds2VK7I4fAaprBZsd7XtDNPLfnaBjrcw1jGOsJ6D141jECq498RbFy5MgRtwXv+W7Y1atXS7td2dDrPF2YXetlf7548WKtpyIRWH0USY1TPS/oGu5aeQiM9WmHMYz1BPQePOsYgdVDvmKn6NGjR7XET10X1rm6d+/eqs5S2QL4rM04rXjo0KHSxe5m+/r166sElZ23uLhYOYa3vvitsG7DK3WHwXEQgEDLCIxvWhcmd3w7TLz5qZaNfLDD9bz5DzbydLx5MkZgNch7nLqzU7qJmQYmO4fW6T7lbUaRd//+/a77c+UXz+ft1BFZCKymGeV4CLSPwMsbPg7vfuGl9g18gCP2vPkPMOykXHkyRmBVpD6791XTNVFVVRVFkm0CWncD0zgtaedWiTwTT3WmAasWvSOwqjLJ9xCAgBH4yu9vAISQgOfNXxhm0qY9GSOwki6FwQSPwBoMZ7xAIHUCCCxtBj1v/tpI07XuyRiBNcA6sK7ThQsXOpuH2lqroh3am4SjeIKxyD8Cq0lWOBYC7SWAwNLm3vPmr400XeuejBFYfdRB0bsCs+u0ikzv3r07bN68ubPuat++fZW7qHcLr1eBZTFaDHVf9YPA6qNIOBUCLSKAwNIm2/Pmr400XeuejBFYfdRBt3cF9mF25dSiJwirBJydnN/INL8rPALLIzvYgAAE8gQQWNqa8Lz5ayNN17onYwRWjTro9V2BNUyXHmI+z5w5E44dO1ba5SrqoNk05Llz5zrbNcR3DCKw+skE50IAAnUJILDqkurtOM+bf28RjP5ZnowRWDXrpc67ArNP+FWZtanCsncF1hFXZt+Os27U0aNHV95XiMCqIs/3EICAigACS0X2/9v1vPlrI03XuidjBFbDOmj6rsCiLlM3l/Zy6bt371Zu/mk2TFwtLS2tEmoIrIYJ5XAIQMCNAALLDWWhIc+bvzbSdK17MkZg9VAHTd4VWEdgZTcNtc6WraGqWgAfzzlw4MCqxepF/vKdrqI1WCbs7OnGooXvLHLvoUg4BQItJIDA0ibd8+avjTRd656MEVgN66DpuwKrNvGMHbHjx4+viBvbyqFKYJXZza+3suHZsbdv317pdOUFVlWMCKyGRcLhEGgpAQSWNvGeN39tpOla92SMwGpQB03fFRjXbR0+fLj2lggWTpXA6mY3L6aKpgyzAqvObu8IrAZFwqEQaDEBBJY2+Z43f22k6Vr3ZIzAqlEHvbwrME4jVr3Opsh9N4FVFYtN9dkeV/YUoX3yf7efRYFlXa0HDx5UvqYHgVWjSDgEAhDgVTniGvC8+YtDTda8J2MEVpcy6OVdgfEcMzszM7PydF+TaisTWEXrrrLrt8xH9n2JJqTsE8VWjKGp+ENgNckex0KgvQToYGlz73nz10aarnVPxgisdOvAJXITc9u3b+9s+fCbv/mbhTYRWC6oMQKBkSeAwNKm2PPmr400XeuejBFY6daBS+RxN3qbVrSNSePmpFnjCCwX1BiBwMgTQGBpU+x589dGmq51T8ZDJ7DKprViuoqmybqd0237AVUJxCcDN27cWLm+qWkMVWuw8vaqNj/ttuFptIXAapoljodAOwkgsLR597z5ayNN17on46ETWEVPvWVTVfZUnB2TX2tkP1sLgRXjjWJoeXk5ZLdh8Cg9G9etW7f6sluXDQLLI2PYgMDoE0BgaXPsefPXRpqudU/GQyewLC35rQayqSraSLNpByu7G3vWdp1ujqJsolgqsp1dtJ7/PnbzbA1VkbjsFmvRa3bKjkdgKbKOTQiMHgEEljannjd/baTpWvdkPJQCq1sXq0h8NRVYRak3u/bamaZCJW8riqVuwqhu6RVtGlrn3G4C1c4v2wUegVWHLsdAAAJlBBBY2trwvPlrI03XuifjoRRYlpqy9+zNz8+H/OthlAIrbmnQrVzs1Tazs7OrFojHtU92Xv67qp3To69eBJadc/r06TA1NVW4YL2Mbbfx0cFK95cFkUNgkAQQWFranjd/baTpWvdkPLQCq6zLdO3atef2lyoTWE06NUXv51OUSJEA6nWKMB9fnSnDpntgmQ8ElqISsAmB0SOAwNLm1PPmr400XeuejJMRWLEjdOTIkdqvnbFzzp8/H06cOBHGxsa6Zrzq9TQe5dJ0DE06WHWeLsy+6sfGa5/p6enKoSGwKhFxAAQgEAI7uYurwPPmLw41WfOejJMQWEUvRK7KXp1uTrRhx5rgmJiYqBRiVX6Lvo+xPHr06Lnpwm726gqsyKfba3msS5YXVPYz81G14zwCq5escw4E2keADpY25543f22k6Vr3ZDzUAitOZzXZTyr76pgiwdFtOi6WhMcCdbOVXb9VJn7yr7rJl2VZLNnzuvGJXbM33nijdBuLKpGFwEr3lwWRQ2CQBBBYWtqeN39tpOla92Q8lAIrdmSaCJ06YmYQKc/ufdUk/rqxZTcOrXqRdHZK0Bbil32KXgidPRaBVTc7HAeBdhNAYGnz73nz10aarnVPxkMpsNJNzWhGjsAazbwyKgh4E0BgeRNdbc/z5q+NNF3rnowRWInVQd0tHjyHhcDypIktCIwuAQSWNreeN39tpOla92TcSoGVncYrKoMma74GWUY2PXjmzJlw7NixlT2uTHAtLi42WjzfNGYEVlNiHA+BdhJAYGnz7nnz10aarnVPxgMRWFWCpt/39PW6GWhRCRTtqeVpv9ey6/YkZeRrtufm5tyfhERg9Zo1zoNAuwggsLT59rz5ayNN17on44EIrG6oFftPNXnPXja2Orug2/G92u+15EzgXb16tbJLVdTh6tVn9jwElgdFbEBg9AkgsLQ59rz5ayNN17on4zUVWKr9p3oVQN1euZMtl17tNy257Eupq54Y7GbbnhLctWtX7Q1a87YQWE0zx/EQaB+Blzd8HN79wkvtG/gAR+x58x9g2Em58mS8pgKrbCPNfqfkehFATRaPV9nvN/64V1dcC3bjxo1OgfbyIuom4yq7ChBYSf1+IFgIDJzA+KZ1YXLHt8PEm58auO82OfS8+beJW5OxejJeU4FVJVSaQOmnwxT3ltqyZUvlrubmRxn3qVOnwo4dO1a9wqZuZy3Py2vKcO/eveHmzZu9poPzKgh4XtDALiYAY31lwBjGegJ6D551vKYCy7ort2/frvU+vCZYmwig7PsK7c8XL16sXCjexH6TuMuO7UVgeT5diMDyyGK5Dc8LWhtputZhrM8djGGsJ6D34FnHay6wlpaWepr66oa5rgAy4XL9+vVVgqqOMKlr36sUmgosm2K8e/fuc4vi/+d//id8//vfD5/4xCfCD3/4w/Ds2bPw4osvhh/84Aedn61bt64wZASWVybprmhJImLXiq/59bwxreU4htk3jPXZ8WQsF1h11iNFZPY6l9nZ2ZU9nuqgzC4Erzo+rmmy406ePBm2bt1a2D3LiixbJ7awsFBluvO9av+sOgIr+wqd3bt3F47r3/7t38L8/HyYmprqCLDvfe97HXF77ty58Du/8zvhZ37mZxBYtTLte5DnBe0b2ehYg7E+lzCGsZ6A3oNnHcsFlh5HMw8mnupMA3osDm8WWfnR3QRWFLC9iNO68dHBqkuqt+M8L+jeIhj9s2CszzGMYawnoPfgWcetE1j69IyeBwSWNqe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AYGlT6HlBayNN1zqM9bmDMYz1BPQePOsYgaXPV/IeEFjaFHpe0NpI07UOY33uYAxjPQG9B886RmDp85W8BwSWNoWeF7Q20nStw1ifOxjDWE9A78GzjhFY+nwl7wGBpU2h5wWtjTRd6zDW5w7GMNYT0HvwrGMElj5fyXt464vfCus2vJL8OBgABCCgITC+aV2Y3PHtMPHmpzQOsNoh4HnzB2kxAU/GCCyqrJIAAqsSEQdAoPUEXt7wcXj3Cy+1noMSgOfNXxlnyrY9GSOwUq6EAcWOwBoQaNxAIHECX/n9DYmPYLjD97z5D/dI1y46T8YIrLXLYzKeEVjJpIpAIbCmBBBYWvyeN39tpOla92SMwEq3DgYWOQJrYKhxBIGkCSCwtOnzvPlrI03XuidjBFa6dTCwyBFYA0ONIwgkTQCBpU2f581fG2m61j0ZI7DSrYOBRY7AGhhqHEEgaQIILG36PG/+2kjTte7JGIGVbh0MLHIE1sBQ4wgCSRNAYGnT53nz10aarnVPxgisIaiDhw8fhhs3boTJyckhiOb5EBBYQ5kWgoLA0BFAYGlT4nnz10aarnVPxq0VWI8fPw5nz54NBw4cCO+//344ceJEGBsbW5OqGITAunDhQti3b18YHx/vjPHKlSth8+bNYefOnZVjRmBVIuIACEAghIDA0paB581fG2m61j0ZJyuwsgLhzp07YWlpqSMYbt++HaanpyuzGwWWHWt/Pn/+fKnIMiF269atcPz48VJBEmM4ePDgim8TThbn0aNHw/r16zs/N18nT54My8vLlTHu3r171VjMR3Z8ZuvSpUudzle0X2Q0Kybv3bvXOR6BVYmfAyAAgYYEEFgNgTU83PPm39B1aw73ZDwSAssE0K5duzoFkBdYJnJOnToVnjx5Ulkg27ZtCzMzM6vEitk24Wbdn9OnT4epqamVLlCZYIpCrEhgFQXRrYPVb/yxW2UC1Lp1cSrSBJaJRvu5ibPZ2dlV48rGSQersnQ4AAIQoIMlrwHPm7882EQdeDJOTmDlBcfrr78e7t69W9gR6tZxynawiqYGTZDNz8+H7du3h9iVit2nw4cPF3ay8h2lMoFVp4t16NChFb+xTnvpYMVxmLiycWbFZvSRnz7MXxcIrER/UxA2BAZMgA6WFrjnzV8babrWPRknJ7Bi2mLXyjow9jERlBcg3VJswsOExcTExHNrr6KIO3LkSKGQMt8mkoq6XdZJsy6adYfynzjlVyTEsovci6Ybs7aarNkyWwsLC8F8W0wxhuwUIQIr3V8GRA6BYSKAwNJmw/Pmr400XeuejJMUWLEDZCmcm5tbEUhlAiuuocqm/LXXXlsRZnHht/3AhIetU7K1WXbe/fv3n6sU6/zYtOHi4uLK1JqdZ2Ivu/7Lu4MVA6krsGL3ysZg3TzrYGWnCOMidwRWur8MiBwCw0QAgaXNhufNXxtputY9GScpsOL6oR07dnQ6STZFWLTGKr9I3M6L3S77f+yC1XmSrlu5mN3Lly93DslO7XUTWNnF6XnBlO9gZe2XxbFx48ZVYjOKRfu/CT/rrCGw0r3oiRwCKRBAYGmz5Hnz10aarnVPxskJrDi9ZmJh69atK1N4sVvz6NGj0gXbeYGV/7uVRLbrU1UisZMVn2C0/1t8cTsEVQcrG1edhfRRSCKwqjLK9xCAQD8EEFj90Ks+1/PmX+2tnUd4Mk5OYMW1Q1HUWPcpiiITEE+fPl3pUmWn/rIdnbhoPStO7LyiLQ/iU4TZ7ReKyq7uNg35c7OL9osWtpeVeJwmtc5Vfi1Y/pwygWVPD169erVzeHaqNX8+i9zb+YuGUUOgKQEEVlNizY73vPk389yeoz0ZJyewYpqj0DIRZftK2ZN99rEF5rZwPf4sO/2XnWqLWxPYmiTrONknv5t6vjuUfSIvP63Yi8CK670+/elPd+I2gZhfx2VxmZiKW0TYn23RetGUYNklUNXBqtpPC4HVnl8ujBQC/RBAYPVDr/pcz5t/tbd2HuHJOGmBZSLDhIl1l0xoZRe5R1Hy9ttvh/fee6+zjUPRPldRRNk2BmYrvq7GxNS5c+dWbGeFna23ym8B0URgxa7VG2+80bGfXYMVn/rL2jchZmO9fv16R4TV2Ug1e2kUCazs91XTjAisdv6iYdQQaEoAgdWUWLPjPW/+zTy352hPxkkLrPyrXpps05Atlyhq4hRd0VOH8XhbOG8dsvymo1Fg2XFxwXu+JK1r9tZbb4W//du/XTUlV/RUoMXw4MGD8Ou//uvBEh6nAWOsReWeX9Qfj4kC69VXX+3s7VX2ZGTZNCgCqz2/XBgpBPohgMDqh171uZ43/2pv7TzCk3GyAqudqV+bUSOw1oY7XiGQGgEEljZjnjd/baTpWvdkjMBKtw4GFjkCa2CocQSBpAkgsLTp87z5ayNN17onYwRWunUwsMgRWANDjSMIJE0AgaVNn+fNXxtputY9GSOw0q2DgUWOwBoYahxBIGkCCCxt+jxv/tpI07XuyRiBlW4dDCxyBNbAUOMIAkkTQGBp0+d589dGmq51T8YIrHTrYGCRI7AGhhpHEEiaAAJLmz7Pm7820nStezJGYKVbBwOLHIE1MNQ4gkDSBBBY2vR53vy1kaZr3ZMxAivdOhhY5AisgaHGEQSSJoDA0qbP8+avjTRd656MEVjp1sHAIkdgDQw1jiCQNAEEljZ9njd/baTpWvdkjMBKtw4GFjkCa2CocQSBpAkgsLTp87z5ayNN17onYwRWunUwsMgRWANDjSMIJE0AgaVNn+fNXxtputY9GSOw0q2DgUWOwBoYahxBIFkCL2/4OLz7hZeSjT+FwD1v/imMdy1i9GSMwFqLDCbmE4GVWMIIFwIDJjC+aV2Y3PHtMPHmpwbsuV3uPG/+7SJXf7SejBFY9bm39si9e/eGmzdvtnb86oF7XtDqWFO1D2N95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8BgaVNoecFrY00Xesw1ucOxjDWE9B78KxjBJY+X8l7QGBpU+h5QWsjTdc6jPW5gzGM9QT0HjzrGIGlz1fyHhBY2hR6XtDaSNO1DmN97mAMYz0BvQfPOkZg6fOVvAcEljaFnhe0NtJ0rcNYnzsYw1hPQO/Bs44RWPp8Je/hy1/+cvjc5z6X/DiGdQDf/e53wyc/+clhDW8k4oKxPo0whrGegN6DZx0jsPT5wgMEIAABCEAAAi0jgMBqWcIZLgQgAAEIQAACegIILD1jPEAAAhCAAAQg0DICCKyWJZzhQgACEIAABCCgJ4DA0jPGAwQgAAEIQAACLSOAwGpZwhkuBCAAAQhAAAJ6AggsPeMkPTx79ix89atfDe+//374+OOPwy/+4i+Gqamp8IlPfCLJ8Qxj0P/93/8d7t+/H772ta+Fp0+fhuPHj4f169cPY6jJxrS8vBzOnTsXHj58GH7sx34svPnmm+HXfu3Xwo/8yI8kO6ZhC/yf/umfwp/+6Z+Gf/mXfwkbNmwIk5OTnd8XfPwJ/OAHPwjz8/Nh48aNYXp62t9Biy3euHEjLC4urhAwxnNzc2FsbKxnKgisntGN9om2F4jdmH77t387bNmypVN4VnC/8Ru/MdoDH+Do/vqv/zo8ePAgbNq0qSMAZmZmEFiO/E3Anj17Nrz8MLqCwgAABF1JREFU8svh05/+dPjXf/3X8Md//Mfh8OHD4bXXXnP01F5T8Ya/b9++YBsS/+M//mP4i7/4i04t2+8LPr4E7B+9f/mXf9kRsAgsX7ZXrlzpGDx48KCbYQSWG8rRMmRq/qOPPgrHjh0LL7zwQvj7v//7Tkfr937v9zqdAD5+BO7cuROuXbuGwPJD2rH05MmTcPXq1bBnz56OiLWPCa5du3aFnTt3Ontrp7kf/vCHnS7stm3bwo/+6I+Gx48fh9OnT3e63ePj4+2EIhq1dQj//M//PPz0T/90Z1YBgeUL2rqwP//zPx/sHwteHwSWF8kRs2NqfmlpaeUitg6L/ezo0aN0WZxzjcByBlpi7t///d/DwsJCeOedd9g5X4DclhV8+OGH4etf/3rnH2IsJ/CDbN3Y8+fPh5/7uZ8LVsfZ381+XtpryWr3zJkznZmE//iP/wg//uM/7jLVjcBqb011HTkCa3CFgcDSs443qJ/4iZ/oTHNbV5aPHwGrYROvtgbLut7WCeDjR8BmE0y4Wtfqb/7mbxBYfmg7luz3wze/+c3wkz/5k+GVV14Jf/d3fxdsCcfs7Gz4qZ/6qZ69IbB6RjfaJyKwBpdfBJaWtf3r9Ctf+Ur453/+5/DZz36WzooIt3H+h3/4h84arN/93d9dmZYVuWuN2f/6r//qdFc+85nPdKZi87+bWwNigAO15QW2XtPWY/XzjwUE1gCTlpIr1mANLlsILC1r+9eo1bN1Vpi28mX9/e9/vzOtYjchW4NlNyZ7yu3AgQOsc3NCbetf/+RP/iSYgM1+TGzxYIwPZHtYwx44ytYxAsuHLVYKCNhThNbyP3LkSPjZn/1ZniIUVgkCSwfXxNVf/dVfdToqtjiYjy+B//zP/wx/+Id/2Nn64pd/+Zc7TxHaQmzbcmTz5s2+zrDWIUAHy78QTGD90R/9UfiVX/mV8Eu/9EtMEfojxmKWgP1ryf7Vf+nSJfbBEpcGAksDOHZT7Ck3/uWvYWxW7V/+f/Znf9bZB8vWuLEPlo41AkvH1vZze/fddzt1/NJLL3XqePv27X05ZIqwL3ycDAEIQAACEIAABJ4ngMCiKiAAAQhAAAIQgIAzAQSWM1DMQQACEIAABCAAAQQWNQABCEAAAhCAAAScCSCwnIFiDgIQgAAEIAABCCCwqAEIQAACEIAABCDgTACB5QwUcxCAAAQgAAEIQACBRQ1AAAIQgAAEIAABZwIILGegmIMABCAAAQhAAAIILGoAAhCAAAQgAAEIOBNAYDkDxRwEIAABCEAAAhBAYFEDEIAABCAAAQhAwJkAAssZKOYgAAEIQAACEIAAAosagAAEIAABCEAAAs4EEFjOQDEHAQhAAAIQgAAEEFjUAAQgAAEIQAACEHAmgMByBoo5CEAAAhCAAAQggMCiBiAAAQhAAAIQgIAzAQSWM1DMQQACEIAABCAAAQQWNQABCEAAAhCAAAScCSCwnIFiDgIQgAAEIAABCPw/0LEgad0cx3MAAAAASUVORK5CYII="/>
          <p:cNvSpPr>
            <a:spLocks noChangeAspect="1" noChangeArrowheads="1"/>
          </p:cNvSpPr>
          <p:nvPr/>
        </p:nvSpPr>
        <p:spPr bwMode="auto">
          <a:xfrm>
            <a:off x="930275" y="5794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pic>
        <p:nvPicPr>
          <p:cNvPr id="6158" name="Picture 22" descr="C:\Users\shuichi\Desktop\主要出願企業.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13" y="2205038"/>
            <a:ext cx="6272212" cy="387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7171" name="Text Box 2"/>
          <p:cNvSpPr txBox="1">
            <a:spLocks noChangeArrowheads="1"/>
          </p:cNvSpPr>
          <p:nvPr/>
        </p:nvSpPr>
        <p:spPr bwMode="auto">
          <a:xfrm>
            <a:off x="835025" y="176213"/>
            <a:ext cx="46196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出願件数推移：</a:t>
            </a:r>
            <a:r>
              <a:rPr lang="ja-JP" altLang="ja-JP" sz="2800" b="1">
                <a:solidFill>
                  <a:srgbClr val="FF6600"/>
                </a:solidFill>
              </a:rPr>
              <a:t>主要出願企業</a:t>
            </a:r>
          </a:p>
        </p:txBody>
      </p:sp>
      <p:sp>
        <p:nvSpPr>
          <p:cNvPr id="7172" name="Text Box 3"/>
          <p:cNvSpPr txBox="1">
            <a:spLocks noChangeArrowheads="1"/>
          </p:cNvSpPr>
          <p:nvPr/>
        </p:nvSpPr>
        <p:spPr bwMode="auto">
          <a:xfrm>
            <a:off x="985838" y="1066800"/>
            <a:ext cx="7215187"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a:t>下図は，主要出願の</a:t>
            </a:r>
            <a:r>
              <a:rPr lang="en-US" altLang="ja-JP" sz="1400"/>
              <a:t>2009</a:t>
            </a:r>
            <a:r>
              <a:rPr lang="ja-JP" altLang="ja-JP" sz="1400"/>
              <a:t>年から</a:t>
            </a:r>
            <a:r>
              <a:rPr lang="en-US" altLang="ja-JP" sz="1400"/>
              <a:t>2012</a:t>
            </a:r>
            <a:r>
              <a:rPr lang="ja-JP" altLang="ja-JP" sz="1400"/>
              <a:t>年にかけての出願件数推移をまとめたものである．特許出願数は</a:t>
            </a:r>
            <a:r>
              <a:rPr lang="en-US" altLang="ja-JP" sz="1400"/>
              <a:t>2011</a:t>
            </a:r>
            <a:r>
              <a:rPr lang="ja-JP" altLang="ja-JP" sz="1400"/>
              <a:t>年上半期にピークに達し，その後減少している．これより，本技術は現在，技術開発速度が低下し，膠着状態にあることがわかる．</a:t>
            </a:r>
          </a:p>
        </p:txBody>
      </p:sp>
      <p:sp>
        <p:nvSpPr>
          <p:cNvPr id="7173" name="AutoShape 4"/>
          <p:cNvSpPr>
            <a:spLocks noChangeArrowheads="1"/>
          </p:cNvSpPr>
          <p:nvPr/>
        </p:nvSpPr>
        <p:spPr bwMode="auto">
          <a:xfrm>
            <a:off x="900113" y="981075"/>
            <a:ext cx="7343775" cy="935038"/>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7174"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-6-</a:t>
            </a:r>
          </a:p>
        </p:txBody>
      </p:sp>
      <p:sp>
        <p:nvSpPr>
          <p:cNvPr id="7175"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pic>
        <p:nvPicPr>
          <p:cNvPr id="7176" name="Picture 8"/>
          <p:cNvPicPr>
            <a:picLocks noChangeAspect="1" noChangeArrowheads="1"/>
          </p:cNvPicPr>
          <p:nvPr/>
        </p:nvPicPr>
        <p:blipFill>
          <a:blip r:embed="rId3">
            <a:extLst>
              <a:ext uri="{28A0092B-C50C-407E-A947-70E740481C1C}">
                <a14:useLocalDpi xmlns:a14="http://schemas.microsoft.com/office/drawing/2010/main" val="0"/>
              </a:ext>
            </a:extLst>
          </a:blip>
          <a:srcRect l="1170" t="31567" r="92940" b="53558"/>
          <a:stretch>
            <a:fillRect/>
          </a:stretch>
        </p:blipFill>
        <p:spPr bwMode="auto">
          <a:xfrm>
            <a:off x="285750" y="3500438"/>
            <a:ext cx="428625" cy="857250"/>
          </a:xfrm>
          <a:prstGeom prst="rect">
            <a:avLst/>
          </a:prstGeom>
          <a:noFill/>
          <a:ln>
            <a:noFill/>
          </a:ln>
          <a:effectLst/>
          <a:extLst>
            <a:ext uri="{909E8E84-426E-40DD-AFC4-6F175D3DCCD1}">
              <a14:hiddenFill xmlns:a14="http://schemas.microsoft.com/office/drawing/2010/main">
                <a:blipFill dpi="0" rotWithShape="0">
                  <a:blip/>
                  <a:srcRect l="1170" t="31567" r="92940" b="53558"/>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7" name="Picture 9"/>
          <p:cNvPicPr>
            <a:picLocks noChangeAspect="1" noChangeArrowheads="1"/>
          </p:cNvPicPr>
          <p:nvPr/>
        </p:nvPicPr>
        <p:blipFill>
          <a:blip r:embed="rId3">
            <a:extLst>
              <a:ext uri="{28A0092B-C50C-407E-A947-70E740481C1C}">
                <a14:useLocalDpi xmlns:a14="http://schemas.microsoft.com/office/drawing/2010/main" val="0"/>
              </a:ext>
            </a:extLst>
          </a:blip>
          <a:srcRect l="47362" t="92197" r="40797" b="3264"/>
          <a:stretch>
            <a:fillRect/>
          </a:stretch>
        </p:blipFill>
        <p:spPr bwMode="auto">
          <a:xfrm>
            <a:off x="3571875" y="6215063"/>
            <a:ext cx="928688" cy="285750"/>
          </a:xfrm>
          <a:prstGeom prst="rect">
            <a:avLst/>
          </a:prstGeom>
          <a:noFill/>
          <a:ln>
            <a:noFill/>
          </a:ln>
          <a:effectLst/>
          <a:extLst>
            <a:ext uri="{909E8E84-426E-40DD-AFC4-6F175D3DCCD1}">
              <a14:hiddenFill xmlns:a14="http://schemas.microsoft.com/office/drawing/2010/main">
                <a:blipFill dpi="0" rotWithShape="0">
                  <a:blip/>
                  <a:srcRect l="47362" t="92197" r="40797" b="3264"/>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1" name="グラフ 10"/>
          <p:cNvGraphicFramePr>
            <a:graphicFrameLocks/>
          </p:cNvGraphicFramePr>
          <p:nvPr/>
        </p:nvGraphicFramePr>
        <p:xfrm>
          <a:off x="985837" y="2132855"/>
          <a:ext cx="7215187" cy="4082207"/>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8195" name="Text Box 2"/>
          <p:cNvSpPr txBox="1">
            <a:spLocks noChangeArrowheads="1"/>
          </p:cNvSpPr>
          <p:nvPr/>
        </p:nvSpPr>
        <p:spPr bwMode="auto">
          <a:xfrm>
            <a:off x="835025" y="176213"/>
            <a:ext cx="46196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技術区分構造：</a:t>
            </a:r>
            <a:r>
              <a:rPr lang="ja-JP" altLang="ja-JP" sz="2800" b="1">
                <a:solidFill>
                  <a:srgbClr val="FF6600"/>
                </a:solidFill>
              </a:rPr>
              <a:t>主要出願企業</a:t>
            </a:r>
          </a:p>
        </p:txBody>
      </p:sp>
      <p:sp>
        <p:nvSpPr>
          <p:cNvPr id="8196" name="Text Box 3"/>
          <p:cNvSpPr txBox="1">
            <a:spLocks noChangeArrowheads="1"/>
          </p:cNvSpPr>
          <p:nvPr/>
        </p:nvSpPr>
        <p:spPr bwMode="auto">
          <a:xfrm>
            <a:off x="1009650" y="981075"/>
            <a:ext cx="714375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200"/>
              <a:t>下図は，各主要出願企業がどのような技術要素に属する特許を出願しているかをまとめたものである．企業ごとに見ていくと，電力中央研究所は他企業があまり参入していない，メンテナンスや発電システムなどの分野に強く，新日鐵は主にガス化についての特許が多く，発電関係の特許出願は見られない．また，三菱重工や日立はガス化から発電の分野まで，まんべんなく出願している．</a:t>
            </a:r>
          </a:p>
        </p:txBody>
      </p:sp>
      <p:sp>
        <p:nvSpPr>
          <p:cNvPr id="8197" name="AutoShape 4"/>
          <p:cNvSpPr>
            <a:spLocks noChangeArrowheads="1"/>
          </p:cNvSpPr>
          <p:nvPr/>
        </p:nvSpPr>
        <p:spPr bwMode="auto">
          <a:xfrm>
            <a:off x="900113" y="928688"/>
            <a:ext cx="7343775" cy="935037"/>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8198"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-7-</a:t>
            </a:r>
          </a:p>
        </p:txBody>
      </p:sp>
      <p:sp>
        <p:nvSpPr>
          <p:cNvPr id="8199"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8200" name="Text Box 9"/>
          <p:cNvSpPr txBox="1">
            <a:spLocks noChangeArrowheads="1"/>
          </p:cNvSpPr>
          <p:nvPr/>
        </p:nvSpPr>
        <p:spPr bwMode="auto">
          <a:xfrm>
            <a:off x="2005013" y="6215063"/>
            <a:ext cx="893762"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b="1" u="sng"/>
              <a:t>出願割合</a:t>
            </a:r>
          </a:p>
        </p:txBody>
      </p:sp>
      <p:pic>
        <p:nvPicPr>
          <p:cNvPr id="8201" name="Picture 11" descr="C:\Users\shuichi\Desktop\技術区分構造：主要出願企業.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2025650"/>
            <a:ext cx="8048625"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19" name="Text Box 2"/>
          <p:cNvSpPr txBox="1">
            <a:spLocks noChangeArrowheads="1"/>
          </p:cNvSpPr>
          <p:nvPr/>
        </p:nvSpPr>
        <p:spPr bwMode="auto">
          <a:xfrm>
            <a:off x="809625" y="176213"/>
            <a:ext cx="32004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技術供与・提携関係</a:t>
            </a:r>
          </a:p>
        </p:txBody>
      </p:sp>
      <p:sp>
        <p:nvSpPr>
          <p:cNvPr id="9220" name="Text Box 3"/>
          <p:cNvSpPr txBox="1">
            <a:spLocks noChangeArrowheads="1"/>
          </p:cNvSpPr>
          <p:nvPr/>
        </p:nvSpPr>
        <p:spPr bwMode="auto">
          <a:xfrm>
            <a:off x="928688" y="928688"/>
            <a:ext cx="728662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200"/>
              <a:t>下図は，各国の石炭火力発電に関する企業の提携・買収関係をまとめたものである．この図からわかるように，日本の主要な企業は高い技術を持っているにもかかわらず，すべて他国の企業と提携・買収の関係にある．これは，タービンなどの主要機器部門に強い日本の企業が，海外の性能評価やメンテナンスを得意とする企業（</a:t>
            </a:r>
            <a:r>
              <a:rPr lang="en-US" altLang="ja-JP" sz="1200"/>
              <a:t>ReGENco</a:t>
            </a:r>
            <a:r>
              <a:rPr lang="ja-JP" altLang="ja-JP" sz="1200"/>
              <a:t>，</a:t>
            </a:r>
            <a:r>
              <a:rPr lang="en-US" altLang="ja-JP" sz="1200"/>
              <a:t>XEG</a:t>
            </a:r>
            <a:r>
              <a:rPr lang="ja-JP" altLang="ja-JP" sz="1200"/>
              <a:t>等）を買収するケースが多々ある．提携関係においても，世界の企業たちはお互いの苦手とする分野を補い合うように，関係を結んでいる．</a:t>
            </a:r>
          </a:p>
        </p:txBody>
      </p:sp>
      <p:sp>
        <p:nvSpPr>
          <p:cNvPr id="9221" name="AutoShape 4"/>
          <p:cNvSpPr>
            <a:spLocks noChangeArrowheads="1"/>
          </p:cNvSpPr>
          <p:nvPr/>
        </p:nvSpPr>
        <p:spPr bwMode="auto">
          <a:xfrm>
            <a:off x="900113" y="857250"/>
            <a:ext cx="7343775" cy="1143000"/>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22" name="Text Box 5"/>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-8-</a:t>
            </a:r>
          </a:p>
        </p:txBody>
      </p:sp>
      <p:sp>
        <p:nvSpPr>
          <p:cNvPr id="9223" name="Rectangle 6"/>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24" name="Rectangle 7"/>
          <p:cNvSpPr>
            <a:spLocks noChangeArrowheads="1"/>
          </p:cNvSpPr>
          <p:nvPr/>
        </p:nvSpPr>
        <p:spPr bwMode="auto">
          <a:xfrm>
            <a:off x="252413" y="2085975"/>
            <a:ext cx="8643937" cy="4429125"/>
          </a:xfrm>
          <a:prstGeom prst="rect">
            <a:avLst/>
          </a:prstGeom>
          <a:noFill/>
          <a:ln w="190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25" name="Rectangle 8"/>
          <p:cNvSpPr>
            <a:spLocks noChangeArrowheads="1"/>
          </p:cNvSpPr>
          <p:nvPr/>
        </p:nvSpPr>
        <p:spPr bwMode="auto">
          <a:xfrm>
            <a:off x="261938" y="2090738"/>
            <a:ext cx="881062" cy="428625"/>
          </a:xfrm>
          <a:prstGeom prst="rect">
            <a:avLst/>
          </a:prstGeom>
          <a:noFill/>
          <a:ln w="190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ja-JP" altLang="ja-JP" sz="1800"/>
              <a:t>日本</a:t>
            </a:r>
          </a:p>
        </p:txBody>
      </p:sp>
      <p:sp>
        <p:nvSpPr>
          <p:cNvPr id="9226" name="Rectangle 9"/>
          <p:cNvSpPr>
            <a:spLocks noChangeArrowheads="1"/>
          </p:cNvSpPr>
          <p:nvPr/>
        </p:nvSpPr>
        <p:spPr bwMode="auto">
          <a:xfrm>
            <a:off x="2286000" y="2081213"/>
            <a:ext cx="2286000" cy="4429125"/>
          </a:xfrm>
          <a:prstGeom prst="rect">
            <a:avLst/>
          </a:prstGeom>
          <a:noFill/>
          <a:ln w="190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27" name="Rectangle 10"/>
          <p:cNvSpPr>
            <a:spLocks noChangeArrowheads="1"/>
          </p:cNvSpPr>
          <p:nvPr/>
        </p:nvSpPr>
        <p:spPr bwMode="auto">
          <a:xfrm>
            <a:off x="2286000" y="2081213"/>
            <a:ext cx="928688" cy="428625"/>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ja-JP" altLang="ja-JP" sz="1800"/>
              <a:t>アメリカ</a:t>
            </a:r>
          </a:p>
        </p:txBody>
      </p:sp>
      <p:sp>
        <p:nvSpPr>
          <p:cNvPr id="9228" name="Rectangle 11"/>
          <p:cNvSpPr>
            <a:spLocks noChangeArrowheads="1"/>
          </p:cNvSpPr>
          <p:nvPr/>
        </p:nvSpPr>
        <p:spPr bwMode="auto">
          <a:xfrm>
            <a:off x="4572000" y="2081213"/>
            <a:ext cx="928688" cy="428625"/>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ja-JP" altLang="ja-JP" sz="1800"/>
              <a:t>欧州</a:t>
            </a:r>
          </a:p>
        </p:txBody>
      </p:sp>
      <p:grpSp>
        <p:nvGrpSpPr>
          <p:cNvPr id="9229" name="Group 12"/>
          <p:cNvGrpSpPr>
            <a:grpSpLocks/>
          </p:cNvGrpSpPr>
          <p:nvPr/>
        </p:nvGrpSpPr>
        <p:grpSpPr bwMode="auto">
          <a:xfrm>
            <a:off x="6786563" y="2071688"/>
            <a:ext cx="917575" cy="4419600"/>
            <a:chOff x="4275" y="1305"/>
            <a:chExt cx="578" cy="2784"/>
          </a:xfrm>
        </p:grpSpPr>
        <p:sp>
          <p:nvSpPr>
            <p:cNvPr id="9271" name="Rectangle 13"/>
            <p:cNvSpPr>
              <a:spLocks noChangeArrowheads="1"/>
            </p:cNvSpPr>
            <p:nvPr/>
          </p:nvSpPr>
          <p:spPr bwMode="auto">
            <a:xfrm>
              <a:off x="4281" y="1310"/>
              <a:ext cx="572" cy="264"/>
            </a:xfrm>
            <a:prstGeom prst="rect">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ja-JP" altLang="ja-JP" sz="1800"/>
                <a:t>中国</a:t>
              </a:r>
            </a:p>
          </p:txBody>
        </p:sp>
        <p:sp>
          <p:nvSpPr>
            <p:cNvPr id="9272" name="Line 14"/>
            <p:cNvSpPr>
              <a:spLocks noChangeShapeType="1"/>
            </p:cNvSpPr>
            <p:nvPr/>
          </p:nvSpPr>
          <p:spPr bwMode="auto">
            <a:xfrm flipH="1">
              <a:off x="4274" y="1305"/>
              <a:ext cx="8" cy="2784"/>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grpSp>
      <p:sp>
        <p:nvSpPr>
          <p:cNvPr id="9230" name="Oval 15"/>
          <p:cNvSpPr>
            <a:spLocks noChangeArrowheads="1"/>
          </p:cNvSpPr>
          <p:nvPr/>
        </p:nvSpPr>
        <p:spPr bwMode="auto">
          <a:xfrm>
            <a:off x="571500" y="5857875"/>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31" name="Text Box 16"/>
          <p:cNvSpPr txBox="1">
            <a:spLocks noChangeArrowheads="1"/>
          </p:cNvSpPr>
          <p:nvPr/>
        </p:nvSpPr>
        <p:spPr bwMode="auto">
          <a:xfrm>
            <a:off x="771525" y="5948363"/>
            <a:ext cx="107315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a:t>三菱重工業</a:t>
            </a:r>
          </a:p>
        </p:txBody>
      </p:sp>
      <p:sp>
        <p:nvSpPr>
          <p:cNvPr id="9232" name="Oval 17"/>
          <p:cNvSpPr>
            <a:spLocks noChangeArrowheads="1"/>
          </p:cNvSpPr>
          <p:nvPr/>
        </p:nvSpPr>
        <p:spPr bwMode="auto">
          <a:xfrm>
            <a:off x="642938" y="3857625"/>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33" name="Text Box 18"/>
          <p:cNvSpPr txBox="1">
            <a:spLocks noChangeArrowheads="1"/>
          </p:cNvSpPr>
          <p:nvPr/>
        </p:nvSpPr>
        <p:spPr bwMode="auto">
          <a:xfrm>
            <a:off x="1084263" y="3948113"/>
            <a:ext cx="538162"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a:t>東芝</a:t>
            </a:r>
          </a:p>
        </p:txBody>
      </p:sp>
      <p:sp>
        <p:nvSpPr>
          <p:cNvPr id="9234" name="Oval 19"/>
          <p:cNvSpPr>
            <a:spLocks noChangeArrowheads="1"/>
          </p:cNvSpPr>
          <p:nvPr/>
        </p:nvSpPr>
        <p:spPr bwMode="auto">
          <a:xfrm>
            <a:off x="571500" y="4857750"/>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35" name="Text Box 20"/>
          <p:cNvSpPr txBox="1">
            <a:spLocks noChangeArrowheads="1"/>
          </p:cNvSpPr>
          <p:nvPr/>
        </p:nvSpPr>
        <p:spPr bwMode="auto">
          <a:xfrm>
            <a:off x="768350" y="4957763"/>
            <a:ext cx="107315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a:t>日立製作所</a:t>
            </a:r>
          </a:p>
        </p:txBody>
      </p:sp>
      <p:sp>
        <p:nvSpPr>
          <p:cNvPr id="9236" name="Oval 21"/>
          <p:cNvSpPr>
            <a:spLocks noChangeArrowheads="1"/>
          </p:cNvSpPr>
          <p:nvPr/>
        </p:nvSpPr>
        <p:spPr bwMode="auto">
          <a:xfrm>
            <a:off x="2686050" y="3857625"/>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37" name="Text Box 22"/>
          <p:cNvSpPr txBox="1">
            <a:spLocks noChangeArrowheads="1"/>
          </p:cNvSpPr>
          <p:nvPr/>
        </p:nvSpPr>
        <p:spPr bwMode="auto">
          <a:xfrm>
            <a:off x="2959100" y="3957638"/>
            <a:ext cx="912813"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en-US" altLang="ja-JP" sz="1400"/>
              <a:t>ReGENco</a:t>
            </a:r>
          </a:p>
        </p:txBody>
      </p:sp>
      <p:sp>
        <p:nvSpPr>
          <p:cNvPr id="9238" name="Oval 23"/>
          <p:cNvSpPr>
            <a:spLocks noChangeArrowheads="1"/>
          </p:cNvSpPr>
          <p:nvPr/>
        </p:nvSpPr>
        <p:spPr bwMode="auto">
          <a:xfrm>
            <a:off x="4948238" y="2876550"/>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39" name="Text Box 24"/>
          <p:cNvSpPr txBox="1">
            <a:spLocks noChangeArrowheads="1"/>
          </p:cNvSpPr>
          <p:nvPr/>
        </p:nvSpPr>
        <p:spPr bwMode="auto">
          <a:xfrm>
            <a:off x="5121275" y="2976563"/>
            <a:ext cx="1160463"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en-US" altLang="ja-JP" sz="1400"/>
              <a:t>Siemens</a:t>
            </a:r>
            <a:r>
              <a:rPr lang="ja-JP" altLang="ja-JP" sz="1400"/>
              <a:t>（独）</a:t>
            </a:r>
          </a:p>
        </p:txBody>
      </p:sp>
      <p:sp>
        <p:nvSpPr>
          <p:cNvPr id="9240" name="Oval 25"/>
          <p:cNvSpPr>
            <a:spLocks noChangeArrowheads="1"/>
          </p:cNvSpPr>
          <p:nvPr/>
        </p:nvSpPr>
        <p:spPr bwMode="auto">
          <a:xfrm>
            <a:off x="4972050" y="3571875"/>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41" name="Text Box 26"/>
          <p:cNvSpPr txBox="1">
            <a:spLocks noChangeArrowheads="1"/>
          </p:cNvSpPr>
          <p:nvPr/>
        </p:nvSpPr>
        <p:spPr bwMode="auto">
          <a:xfrm>
            <a:off x="5183188" y="3671888"/>
            <a:ext cx="1081087"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en-US" altLang="ja-JP" sz="1400"/>
              <a:t>Alstom</a:t>
            </a:r>
            <a:r>
              <a:rPr lang="ja-JP" altLang="ja-JP" sz="1400"/>
              <a:t>（仏）</a:t>
            </a:r>
          </a:p>
        </p:txBody>
      </p:sp>
      <p:sp>
        <p:nvSpPr>
          <p:cNvPr id="9242" name="Oval 27"/>
          <p:cNvSpPr>
            <a:spLocks noChangeArrowheads="1"/>
          </p:cNvSpPr>
          <p:nvPr/>
        </p:nvSpPr>
        <p:spPr bwMode="auto">
          <a:xfrm>
            <a:off x="642938" y="2857500"/>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43" name="Text Box 28"/>
          <p:cNvSpPr txBox="1">
            <a:spLocks noChangeArrowheads="1"/>
          </p:cNvSpPr>
          <p:nvPr/>
        </p:nvSpPr>
        <p:spPr bwMode="auto">
          <a:xfrm>
            <a:off x="923925" y="2957513"/>
            <a:ext cx="893763"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a:t>富士電機</a:t>
            </a:r>
          </a:p>
        </p:txBody>
      </p:sp>
      <p:sp>
        <p:nvSpPr>
          <p:cNvPr id="9244" name="Oval 29"/>
          <p:cNvSpPr>
            <a:spLocks noChangeArrowheads="1"/>
          </p:cNvSpPr>
          <p:nvPr/>
        </p:nvSpPr>
        <p:spPr bwMode="auto">
          <a:xfrm>
            <a:off x="7143750" y="2857500"/>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45" name="Text Box 30"/>
          <p:cNvSpPr txBox="1">
            <a:spLocks noChangeArrowheads="1"/>
          </p:cNvSpPr>
          <p:nvPr/>
        </p:nvSpPr>
        <p:spPr bwMode="auto">
          <a:xfrm>
            <a:off x="7424738" y="2957513"/>
            <a:ext cx="893762"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a:t>上海電気</a:t>
            </a:r>
          </a:p>
        </p:txBody>
      </p:sp>
      <p:sp>
        <p:nvSpPr>
          <p:cNvPr id="9246" name="Oval 31"/>
          <p:cNvSpPr>
            <a:spLocks noChangeArrowheads="1"/>
          </p:cNvSpPr>
          <p:nvPr/>
        </p:nvSpPr>
        <p:spPr bwMode="auto">
          <a:xfrm>
            <a:off x="5000625" y="4286250"/>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47" name="Text Box 32"/>
          <p:cNvSpPr txBox="1">
            <a:spLocks noChangeArrowheads="1"/>
          </p:cNvSpPr>
          <p:nvPr/>
        </p:nvSpPr>
        <p:spPr bwMode="auto">
          <a:xfrm>
            <a:off x="5303838" y="4386263"/>
            <a:ext cx="890587"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en-US" altLang="ja-JP" sz="1400"/>
              <a:t>BBP</a:t>
            </a:r>
            <a:r>
              <a:rPr lang="ja-JP" altLang="ja-JP" sz="1400"/>
              <a:t>（独）</a:t>
            </a:r>
          </a:p>
        </p:txBody>
      </p:sp>
      <p:sp>
        <p:nvSpPr>
          <p:cNvPr id="9248" name="Oval 33"/>
          <p:cNvSpPr>
            <a:spLocks noChangeArrowheads="1"/>
          </p:cNvSpPr>
          <p:nvPr/>
        </p:nvSpPr>
        <p:spPr bwMode="auto">
          <a:xfrm>
            <a:off x="2667000" y="2855913"/>
            <a:ext cx="1428750" cy="500062"/>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49" name="Text Box 34"/>
          <p:cNvSpPr txBox="1">
            <a:spLocks noChangeArrowheads="1"/>
          </p:cNvSpPr>
          <p:nvPr/>
        </p:nvSpPr>
        <p:spPr bwMode="auto">
          <a:xfrm>
            <a:off x="3167063" y="2954338"/>
            <a:ext cx="417512"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en-US" altLang="ja-JP" sz="1400"/>
              <a:t>GE</a:t>
            </a:r>
          </a:p>
        </p:txBody>
      </p:sp>
      <p:sp>
        <p:nvSpPr>
          <p:cNvPr id="9250" name="Oval 35"/>
          <p:cNvSpPr>
            <a:spLocks noChangeArrowheads="1"/>
          </p:cNvSpPr>
          <p:nvPr/>
        </p:nvSpPr>
        <p:spPr bwMode="auto">
          <a:xfrm>
            <a:off x="2690813" y="4867275"/>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51" name="Text Box 36"/>
          <p:cNvSpPr txBox="1">
            <a:spLocks noChangeArrowheads="1"/>
          </p:cNvSpPr>
          <p:nvPr/>
        </p:nvSpPr>
        <p:spPr bwMode="auto">
          <a:xfrm>
            <a:off x="2828925" y="4967288"/>
            <a:ext cx="11969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en-US" altLang="ja-JP" sz="1400"/>
              <a:t>Westinghouse</a:t>
            </a:r>
          </a:p>
        </p:txBody>
      </p:sp>
      <p:sp>
        <p:nvSpPr>
          <p:cNvPr id="9252" name="Oval 37"/>
          <p:cNvSpPr>
            <a:spLocks noChangeArrowheads="1"/>
          </p:cNvSpPr>
          <p:nvPr/>
        </p:nvSpPr>
        <p:spPr bwMode="auto">
          <a:xfrm>
            <a:off x="5000625" y="5857875"/>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53" name="Text Box 38"/>
          <p:cNvSpPr txBox="1">
            <a:spLocks noChangeArrowheads="1"/>
          </p:cNvSpPr>
          <p:nvPr/>
        </p:nvSpPr>
        <p:spPr bwMode="auto">
          <a:xfrm>
            <a:off x="5238750" y="5948363"/>
            <a:ext cx="990600"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en-US" altLang="ja-JP" sz="1400"/>
              <a:t>Areva</a:t>
            </a:r>
            <a:r>
              <a:rPr lang="ja-JP" altLang="ja-JP" sz="1400"/>
              <a:t>（仏）</a:t>
            </a:r>
          </a:p>
        </p:txBody>
      </p:sp>
      <p:sp>
        <p:nvSpPr>
          <p:cNvPr id="9254" name="Line 39"/>
          <p:cNvSpPr>
            <a:spLocks noChangeShapeType="1"/>
          </p:cNvSpPr>
          <p:nvPr/>
        </p:nvSpPr>
        <p:spPr bwMode="auto">
          <a:xfrm flipV="1">
            <a:off x="1282700" y="5348288"/>
            <a:ext cx="1588" cy="522287"/>
          </a:xfrm>
          <a:prstGeom prst="line">
            <a:avLst/>
          </a:prstGeom>
          <a:noFill/>
          <a:ln w="50760" cap="sq">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cxnSp>
        <p:nvCxnSpPr>
          <p:cNvPr id="9255" name="AutoShape 40"/>
          <p:cNvCxnSpPr>
            <a:cxnSpLocks noChangeShapeType="1"/>
            <a:stCxn id="9248" idx="4"/>
            <a:endCxn id="9232" idx="0"/>
          </p:cNvCxnSpPr>
          <p:nvPr/>
        </p:nvCxnSpPr>
        <p:spPr bwMode="auto">
          <a:xfrm rot="5400000">
            <a:off x="2118519" y="2593181"/>
            <a:ext cx="501650" cy="2027238"/>
          </a:xfrm>
          <a:prstGeom prst="bentConnector3">
            <a:avLst>
              <a:gd name="adj1" fmla="val 49926"/>
            </a:avLst>
          </a:prstGeom>
          <a:noFill/>
          <a:ln w="50760" cap="sq">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56" name="AutoShape 41"/>
          <p:cNvCxnSpPr>
            <a:cxnSpLocks noChangeShapeType="1"/>
            <a:stCxn id="9234" idx="5"/>
            <a:endCxn id="9267" idx="4"/>
          </p:cNvCxnSpPr>
          <p:nvPr/>
        </p:nvCxnSpPr>
        <p:spPr bwMode="auto">
          <a:xfrm rot="16200000" flipH="1">
            <a:off x="3644900" y="3430588"/>
            <a:ext cx="215900" cy="3924300"/>
          </a:xfrm>
          <a:prstGeom prst="bentConnector3">
            <a:avLst>
              <a:gd name="adj1" fmla="val 210833"/>
            </a:avLst>
          </a:prstGeom>
          <a:noFill/>
          <a:ln w="507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57" name="AutoShape 42"/>
          <p:cNvCxnSpPr>
            <a:cxnSpLocks noChangeShapeType="1"/>
            <a:stCxn id="9232" idx="4"/>
            <a:endCxn id="9250" idx="0"/>
          </p:cNvCxnSpPr>
          <p:nvPr/>
        </p:nvCxnSpPr>
        <p:spPr bwMode="auto">
          <a:xfrm rot="16200000" flipH="1">
            <a:off x="2126457" y="3588544"/>
            <a:ext cx="509587" cy="2047875"/>
          </a:xfrm>
          <a:prstGeom prst="bentConnector3">
            <a:avLst>
              <a:gd name="adj1" fmla="val 49963"/>
            </a:avLst>
          </a:prstGeom>
          <a:noFill/>
          <a:ln w="507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58" name="AutoShape 43"/>
          <p:cNvCxnSpPr>
            <a:cxnSpLocks noChangeShapeType="1"/>
            <a:stCxn id="9232" idx="6"/>
            <a:endCxn id="9236" idx="2"/>
          </p:cNvCxnSpPr>
          <p:nvPr/>
        </p:nvCxnSpPr>
        <p:spPr bwMode="auto">
          <a:xfrm>
            <a:off x="2071688" y="4108450"/>
            <a:ext cx="614362" cy="1588"/>
          </a:xfrm>
          <a:prstGeom prst="straightConnector1">
            <a:avLst/>
          </a:prstGeom>
          <a:noFill/>
          <a:ln w="507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59" name="AutoShape 44"/>
          <p:cNvCxnSpPr>
            <a:cxnSpLocks noChangeShapeType="1"/>
            <a:stCxn id="9242" idx="0"/>
            <a:endCxn id="9238" idx="0"/>
          </p:cNvCxnSpPr>
          <p:nvPr/>
        </p:nvCxnSpPr>
        <p:spPr bwMode="auto">
          <a:xfrm rot="16200000" flipH="1">
            <a:off x="3500438" y="714375"/>
            <a:ext cx="19050" cy="4305300"/>
          </a:xfrm>
          <a:prstGeom prst="bentConnector3">
            <a:avLst>
              <a:gd name="adj1" fmla="val -1282690"/>
            </a:avLst>
          </a:prstGeom>
          <a:noFill/>
          <a:ln w="50760" cap="sq">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60" name="Line 45"/>
          <p:cNvSpPr>
            <a:spLocks noChangeShapeType="1"/>
          </p:cNvSpPr>
          <p:nvPr/>
        </p:nvSpPr>
        <p:spPr bwMode="auto">
          <a:xfrm>
            <a:off x="2000250" y="6108700"/>
            <a:ext cx="3000375" cy="1588"/>
          </a:xfrm>
          <a:prstGeom prst="line">
            <a:avLst/>
          </a:prstGeom>
          <a:noFill/>
          <a:ln w="50760" cap="sq">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cxnSp>
        <p:nvCxnSpPr>
          <p:cNvPr id="9261" name="AutoShape 46"/>
          <p:cNvCxnSpPr>
            <a:cxnSpLocks noChangeShapeType="1"/>
            <a:stCxn id="9240" idx="6"/>
            <a:endCxn id="9244" idx="4"/>
          </p:cNvCxnSpPr>
          <p:nvPr/>
        </p:nvCxnSpPr>
        <p:spPr bwMode="auto">
          <a:xfrm flipV="1">
            <a:off x="6400800" y="3357563"/>
            <a:ext cx="1457325" cy="466725"/>
          </a:xfrm>
          <a:prstGeom prst="bentConnector2">
            <a:avLst/>
          </a:prstGeom>
          <a:noFill/>
          <a:ln w="50760" cap="sq">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62" name="Line 47"/>
          <p:cNvSpPr>
            <a:spLocks noChangeShapeType="1"/>
          </p:cNvSpPr>
          <p:nvPr/>
        </p:nvSpPr>
        <p:spPr bwMode="auto">
          <a:xfrm>
            <a:off x="7072313" y="6000750"/>
            <a:ext cx="539750" cy="1588"/>
          </a:xfrm>
          <a:prstGeom prst="line">
            <a:avLst/>
          </a:prstGeom>
          <a:noFill/>
          <a:ln w="50760" cap="sq">
            <a:solidFill>
              <a:srgbClr val="0000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9263" name="Text Box 48"/>
          <p:cNvSpPr txBox="1">
            <a:spLocks noChangeArrowheads="1"/>
          </p:cNvSpPr>
          <p:nvPr/>
        </p:nvSpPr>
        <p:spPr bwMode="auto">
          <a:xfrm>
            <a:off x="7646988" y="5895975"/>
            <a:ext cx="741362"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100"/>
              <a:t>提携関係</a:t>
            </a:r>
          </a:p>
        </p:txBody>
      </p:sp>
      <p:sp>
        <p:nvSpPr>
          <p:cNvPr id="9264" name="Text Box 49"/>
          <p:cNvSpPr txBox="1">
            <a:spLocks noChangeArrowheads="1"/>
          </p:cNvSpPr>
          <p:nvPr/>
        </p:nvSpPr>
        <p:spPr bwMode="auto">
          <a:xfrm>
            <a:off x="7640638" y="6172200"/>
            <a:ext cx="1036637" cy="261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100"/>
              <a:t>買収（親→子）</a:t>
            </a:r>
          </a:p>
        </p:txBody>
      </p:sp>
      <p:cxnSp>
        <p:nvCxnSpPr>
          <p:cNvPr id="9265" name="AutoShape 50"/>
          <p:cNvCxnSpPr>
            <a:cxnSpLocks noChangeShapeType="1"/>
          </p:cNvCxnSpPr>
          <p:nvPr/>
        </p:nvCxnSpPr>
        <p:spPr bwMode="auto">
          <a:xfrm>
            <a:off x="7072313" y="6286500"/>
            <a:ext cx="542925" cy="1588"/>
          </a:xfrm>
          <a:prstGeom prst="straightConnector1">
            <a:avLst/>
          </a:prstGeom>
          <a:noFill/>
          <a:ln w="507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66" name="Line 51"/>
          <p:cNvSpPr>
            <a:spLocks noChangeShapeType="1"/>
          </p:cNvSpPr>
          <p:nvPr/>
        </p:nvSpPr>
        <p:spPr bwMode="auto">
          <a:xfrm>
            <a:off x="6777038" y="5765800"/>
            <a:ext cx="2124075" cy="1588"/>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ja-JP" altLang="en-US"/>
          </a:p>
        </p:txBody>
      </p:sp>
      <p:sp>
        <p:nvSpPr>
          <p:cNvPr id="9267" name="Oval 52"/>
          <p:cNvSpPr>
            <a:spLocks noChangeArrowheads="1"/>
          </p:cNvSpPr>
          <p:nvPr/>
        </p:nvSpPr>
        <p:spPr bwMode="auto">
          <a:xfrm>
            <a:off x="5000625" y="5000625"/>
            <a:ext cx="1428750" cy="500063"/>
          </a:xfrm>
          <a:prstGeom prst="ellipse">
            <a:avLst/>
          </a:prstGeom>
          <a:noFill/>
          <a:ln w="255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9268" name="Text Box 53"/>
          <p:cNvSpPr txBox="1">
            <a:spLocks noChangeArrowheads="1"/>
          </p:cNvSpPr>
          <p:nvPr/>
        </p:nvSpPr>
        <p:spPr bwMode="auto">
          <a:xfrm>
            <a:off x="5303838" y="5100638"/>
            <a:ext cx="9175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en-US" altLang="ja-JP" sz="1400"/>
              <a:t>XEG</a:t>
            </a:r>
            <a:r>
              <a:rPr lang="ja-JP" altLang="ja-JP" sz="1400"/>
              <a:t>（独）</a:t>
            </a:r>
          </a:p>
        </p:txBody>
      </p:sp>
      <p:cxnSp>
        <p:nvCxnSpPr>
          <p:cNvPr id="9269" name="AutoShape 54"/>
          <p:cNvCxnSpPr>
            <a:cxnSpLocks noChangeShapeType="1"/>
            <a:stCxn id="9234" idx="5"/>
            <a:endCxn id="9246" idx="3"/>
          </p:cNvCxnSpPr>
          <p:nvPr/>
        </p:nvCxnSpPr>
        <p:spPr bwMode="auto">
          <a:xfrm rot="-5400000">
            <a:off x="3213100" y="3289300"/>
            <a:ext cx="574675" cy="3419475"/>
          </a:xfrm>
          <a:prstGeom prst="bentConnector3">
            <a:avLst>
              <a:gd name="adj1" fmla="val -54657"/>
            </a:avLst>
          </a:prstGeom>
          <a:noFill/>
          <a:ln w="507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70" name="Text Box 55"/>
          <p:cNvSpPr txBox="1">
            <a:spLocks noChangeArrowheads="1"/>
          </p:cNvSpPr>
          <p:nvPr/>
        </p:nvSpPr>
        <p:spPr bwMode="auto">
          <a:xfrm>
            <a:off x="6642100" y="6519863"/>
            <a:ext cx="217328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800"/>
              <a:t>参考文献：</a:t>
            </a:r>
            <a:r>
              <a:rPr lang="en-US" altLang="ja-JP" sz="800"/>
              <a:t>Mizuho Industry Focus  </a:t>
            </a:r>
          </a:p>
          <a:p>
            <a:pPr eaLnBrk="1" hangingPunct="1">
              <a:spcBef>
                <a:spcPct val="0"/>
              </a:spcBef>
              <a:buClrTx/>
              <a:buFontTx/>
              <a:buNone/>
            </a:pPr>
            <a:r>
              <a:rPr lang="en-US" altLang="ja-JP" sz="800"/>
              <a:t>	</a:t>
            </a:r>
            <a:r>
              <a:rPr lang="ja-JP" altLang="ja-JP" sz="800"/>
              <a:t>発電システム産業における海外戦略</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250825" y="230188"/>
            <a:ext cx="511175" cy="511175"/>
          </a:xfrm>
          <a:prstGeom prst="rect">
            <a:avLst/>
          </a:prstGeom>
          <a:solidFill>
            <a:srgbClr val="FF6600"/>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0243" name="Rectangle 2"/>
          <p:cNvSpPr>
            <a:spLocks noChangeArrowheads="1"/>
          </p:cNvSpPr>
          <p:nvPr/>
        </p:nvSpPr>
        <p:spPr bwMode="auto">
          <a:xfrm>
            <a:off x="250825" y="668338"/>
            <a:ext cx="8713788" cy="73025"/>
          </a:xfrm>
          <a:prstGeom prst="rect">
            <a:avLst/>
          </a:prstGeom>
          <a:gradFill rotWithShape="0">
            <a:gsLst>
              <a:gs pos="0">
                <a:srgbClr val="FFFFFF"/>
              </a:gs>
              <a:gs pos="100000">
                <a:srgbClr val="FF6600"/>
              </a:gs>
            </a:gsLst>
            <a:lin ang="10800000" scaled="1"/>
          </a:gra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0244" name="Text Box 3"/>
          <p:cNvSpPr txBox="1">
            <a:spLocks noChangeArrowheads="1"/>
          </p:cNvSpPr>
          <p:nvPr/>
        </p:nvSpPr>
        <p:spPr bwMode="auto">
          <a:xfrm>
            <a:off x="801688" y="176213"/>
            <a:ext cx="1955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2800" b="1">
                <a:solidFill>
                  <a:srgbClr val="FF6600"/>
                </a:solidFill>
                <a:latin typeface="Arial" charset="0"/>
              </a:rPr>
              <a:t>技術変遷図</a:t>
            </a:r>
          </a:p>
        </p:txBody>
      </p:sp>
      <p:sp>
        <p:nvSpPr>
          <p:cNvPr id="10245" name="Text Box 4"/>
          <p:cNvSpPr txBox="1">
            <a:spLocks noChangeArrowheads="1"/>
          </p:cNvSpPr>
          <p:nvPr/>
        </p:nvSpPr>
        <p:spPr bwMode="auto">
          <a:xfrm>
            <a:off x="804863" y="966788"/>
            <a:ext cx="742950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1400" dirty="0" smtClean="0"/>
              <a:t>下図は</a:t>
            </a:r>
            <a:r>
              <a:rPr lang="ja-JP" altLang="en-US" sz="1400" dirty="0" smtClean="0"/>
              <a:t>、</a:t>
            </a:r>
            <a:r>
              <a:rPr lang="ja-JP" altLang="ja-JP" sz="1400" dirty="0" smtClean="0"/>
              <a:t>機械</a:t>
            </a:r>
            <a:r>
              <a:rPr lang="ja-JP" altLang="ja-JP" sz="1400" dirty="0"/>
              <a:t>学習に関する技術変遷図で</a:t>
            </a:r>
            <a:r>
              <a:rPr lang="ja-JP" altLang="ja-JP" sz="1400" dirty="0" smtClean="0"/>
              <a:t>ある</a:t>
            </a:r>
            <a:r>
              <a:rPr lang="ja-JP" altLang="en-US" sz="1400" dirty="0" smtClean="0"/>
              <a:t>。ＡＩブームはこれまでに二度あり、現在のブームの違い、</a:t>
            </a:r>
            <a:r>
              <a:rPr lang="ja-JP" altLang="ja-JP" sz="1400" dirty="0" smtClean="0"/>
              <a:t>第3次</a:t>
            </a:r>
            <a:r>
              <a:rPr lang="ja-JP" altLang="ja-JP" sz="1400" dirty="0"/>
              <a:t>AIブームの特徴は、「データから学習して分類する」という点である。</a:t>
            </a:r>
          </a:p>
          <a:p>
            <a:pPr eaLnBrk="1" hangingPunct="1">
              <a:spcBef>
                <a:spcPct val="0"/>
              </a:spcBef>
              <a:buClrTx/>
              <a:buFontTx/>
              <a:buNone/>
            </a:pPr>
            <a:r>
              <a:rPr lang="ja-JP" altLang="en-US" sz="1400" dirty="0" smtClean="0"/>
              <a:t>これはどの産業分野においても言えることであり、医療分野では、診断データを活用した機械学習技術が開発されると予想される。</a:t>
            </a:r>
            <a:endParaRPr lang="ja-JP" altLang="ja-JP" sz="1400" dirty="0"/>
          </a:p>
        </p:txBody>
      </p:sp>
      <p:sp>
        <p:nvSpPr>
          <p:cNvPr id="10246" name="AutoShape 5"/>
          <p:cNvSpPr>
            <a:spLocks noChangeArrowheads="1"/>
          </p:cNvSpPr>
          <p:nvPr/>
        </p:nvSpPr>
        <p:spPr bwMode="auto">
          <a:xfrm>
            <a:off x="714375" y="928688"/>
            <a:ext cx="7529513" cy="1071562"/>
          </a:xfrm>
          <a:prstGeom prst="roundRect">
            <a:avLst>
              <a:gd name="adj" fmla="val 16667"/>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ja-JP" altLang="en-US"/>
          </a:p>
        </p:txBody>
      </p:sp>
      <p:sp>
        <p:nvSpPr>
          <p:cNvPr id="10247" name="Text Box 6"/>
          <p:cNvSpPr txBox="1">
            <a:spLocks noChangeArrowheads="1"/>
          </p:cNvSpPr>
          <p:nvPr/>
        </p:nvSpPr>
        <p:spPr bwMode="auto">
          <a:xfrm>
            <a:off x="4364038" y="6521450"/>
            <a:ext cx="4175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algn="ctr" eaLnBrk="1" hangingPunct="1">
              <a:spcBef>
                <a:spcPct val="0"/>
              </a:spcBef>
              <a:buClrTx/>
              <a:buFontTx/>
              <a:buNone/>
            </a:pPr>
            <a:r>
              <a:rPr lang="en-US" altLang="ja-JP" sz="1600"/>
              <a:t>-9-</a:t>
            </a:r>
          </a:p>
        </p:txBody>
      </p:sp>
      <p:sp>
        <p:nvSpPr>
          <p:cNvPr id="10248" name="Text Box 7"/>
          <p:cNvSpPr txBox="1">
            <a:spLocks noChangeArrowheads="1"/>
          </p:cNvSpPr>
          <p:nvPr/>
        </p:nvSpPr>
        <p:spPr bwMode="auto">
          <a:xfrm>
            <a:off x="6648450" y="6286500"/>
            <a:ext cx="2328863"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eaLnBrk="0" hangingPunct="0">
              <a:spcBef>
                <a:spcPts val="8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Times New Roman" pitchFamily="16" charset="0"/>
                <a:ea typeface="ＭＳ Ｐゴシック" charset="-128"/>
              </a:defRPr>
            </a:lvl1pPr>
            <a:lvl2pPr eaLnBrk="0" hangingPunct="0">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Times New Roman" pitchFamily="16" charset="0"/>
                <a:ea typeface="ＭＳ Ｐゴシック" charset="-128"/>
              </a:defRPr>
            </a:lvl2pPr>
            <a:lvl3pPr eaLnBrk="0" hangingPunct="0">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itchFamily="16" charset="0"/>
                <a:ea typeface="ＭＳ Ｐゴシック" charset="-128"/>
              </a:defRPr>
            </a:lvl3pPr>
            <a:lvl4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4pPr>
            <a:lvl5pPr eaLnBrk="0" hangingPunct="0">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5pPr>
            <a:lvl6pPr marL="25146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6pPr>
            <a:lvl7pPr marL="29718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7pPr>
            <a:lvl8pPr marL="34290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8pPr>
            <a:lvl9pPr marL="3886200" indent="-228600" defTabSz="449263" eaLnBrk="0" fontAlgn="base" hangingPunct="0">
              <a:spcBef>
                <a:spcPts val="50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Times New Roman" pitchFamily="16" charset="0"/>
                <a:ea typeface="ＭＳ Ｐゴシック" charset="-128"/>
              </a:defRPr>
            </a:lvl9pPr>
          </a:lstStyle>
          <a:p>
            <a:pPr eaLnBrk="1" hangingPunct="1">
              <a:spcBef>
                <a:spcPct val="0"/>
              </a:spcBef>
              <a:buClrTx/>
              <a:buFontTx/>
              <a:buNone/>
            </a:pPr>
            <a:r>
              <a:rPr lang="ja-JP" altLang="ja-JP" sz="900"/>
              <a:t>出典：資源エネルギー庁　火力発電について</a:t>
            </a:r>
          </a:p>
        </p:txBody>
      </p:sp>
      <p:pic>
        <p:nvPicPr>
          <p:cNvPr id="1024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425" y="2160588"/>
            <a:ext cx="6667500" cy="4086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ja-JP" sz="2400" b="0" i="0" u="none" strike="noStrike" cap="none" normalizeH="0" baseline="0" smtClean="0">
            <a:ln>
              <a:noFill/>
            </a:ln>
            <a:solidFill>
              <a:schemeClr val="bg1"/>
            </a:solidFill>
            <a:effectLst/>
            <a:latin typeface="Times New Roman" pitchFamily="16" charset="0"/>
            <a:ea typeface="ＭＳ Ｐゴシック"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ja-JP" sz="2400" b="0" i="0" u="none" strike="noStrike" cap="none" normalizeH="0" baseline="0" smtClean="0">
            <a:ln>
              <a:noFill/>
            </a:ln>
            <a:solidFill>
              <a:schemeClr val="bg1"/>
            </a:solidFill>
            <a:effectLst/>
            <a:latin typeface="Times New Roman" pitchFamily="16" charset="0"/>
            <a:ea typeface="ＭＳ Ｐゴシック" charset="-128"/>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テーマ">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3451</TotalTime>
  <Words>1113</Words>
  <Application>Microsoft Office PowerPoint</Application>
  <PresentationFormat>画面に合わせる (4:3)</PresentationFormat>
  <Paragraphs>84</Paragraphs>
  <Slides>12</Slides>
  <Notes>12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Times New Roman</vt:lpstr>
      <vt:lpstr>ＭＳ Ｐゴシック</vt:lpstr>
      <vt:lpstr>Arial</vt:lpstr>
      <vt:lpstr>ＭＳ ゴシック</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前田篤志</dc:creator>
  <cp:lastModifiedBy>shuichi</cp:lastModifiedBy>
  <cp:revision>120</cp:revision>
  <cp:lastPrinted>1601-01-01T00:00:00Z</cp:lastPrinted>
  <dcterms:created xsi:type="dcterms:W3CDTF">2006-10-18T05:34:43Z</dcterms:created>
  <dcterms:modified xsi:type="dcterms:W3CDTF">2018-11-25T15:51:09Z</dcterms:modified>
</cp:coreProperties>
</file>