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152" y="-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DC542-B939-BB45-AFCF-594C1621128F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C196-1B1F-7241-A073-57B4DC9C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3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278F-9C4E-4141-9C2A-50ABACE7C8BA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7DEB1-D7C8-3B49-8A71-75AFCE0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0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hardware and software may be expensive, unique data cannot</a:t>
            </a:r>
            <a:r>
              <a:rPr lang="en-US" baseline="0" dirty="0" smtClean="0"/>
              <a:t> be replaced if it is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representation shows the three</a:t>
            </a:r>
            <a:r>
              <a:rPr lang="en-US" baseline="0" dirty="0" smtClean="0"/>
              <a:t> dimensions by which a control can be categorized. Thinking about controls in this way enables you to easily map the controls against the threats they help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simple representation of a networked system, it is easy to see all the touch points where controls can be placed,</a:t>
            </a:r>
            <a:r>
              <a:rPr lang="en-US" baseline="0" dirty="0" smtClean="0"/>
              <a:t> as well as some different types of controls, including deterrence, deflection, response, prevention, and preemption.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will be further discussion of each later in the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water is the threat, the crack the vulnerability, and the finger</a:t>
            </a:r>
            <a:r>
              <a:rPr lang="en-US" baseline="0" dirty="0" smtClean="0"/>
              <a:t> the control (for now).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8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explanation of basic access control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diagram shows threats categorized according to whether they are human-caused, malicious, or directed. These characteristics will affect security planning in important ways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 is a special type of threat that has only</a:t>
            </a:r>
            <a:r>
              <a:rPr lang="en-US" baseline="0" dirty="0" smtClean="0"/>
              <a:t> been taken seriously by the broad security community over the past decade. In general, security experts believe that no one who becomes a high-priority target can truly be safe from APT.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7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attacker types is associated with a different set of resources,</a:t>
            </a:r>
            <a:r>
              <a:rPr lang="en-US" baseline="0" dirty="0" smtClean="0"/>
              <a:t> capabilities, and motivations. Understanding the different types will help later in considering threats.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primary types of harm against system data</a:t>
            </a:r>
            <a:r>
              <a:rPr lang="en-US" baseline="0" dirty="0" smtClean="0"/>
              <a:t> and functions. Understanding these possibilities is important to considering threat and risk.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method, motive, and opportunity can be a good way to think</a:t>
            </a:r>
            <a:r>
              <a:rPr lang="en-US" baseline="0" dirty="0" smtClean="0"/>
              <a:t> about potential threats. Reducing any of those dimensions can lower the risk to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4800-2F68-4896-A524-D67F475637C2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3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8-0641-402E-8CA4-3006C7736F4F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08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770-E991-4F52-AA8E-E4EEF365013A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067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356B-E5CD-44F2-850A-F898D624950E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6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941-A94D-4C48-AE4B-0688A7954B21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60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58A2-B9A6-4BC2-8624-2E267AFE4EB1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6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2640-DA07-4F28-B9C9-23B952377E91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D6A4-F134-4378-899D-5C4647A36D23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A951-6F7F-456B-8A0C-7C5D4644D0E7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4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5B23-6EBB-40F1-B5EB-FCB988F7AD32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0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1A47-C67A-4555-BDC2-7E2955DA94BF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4EC-10B1-4226-81E6-5226631642CB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53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5BD2A0-181B-4F6D-9BFF-DA542B93E706}" type="datetime1">
              <a:rPr lang="en-US" smtClean="0">
                <a:latin typeface="Arial"/>
              </a:rPr>
              <a:t>10/16/15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35229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45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in Computing,</a:t>
            </a:r>
            <a:br>
              <a:rPr lang="en-US" dirty="0" smtClean="0"/>
            </a:br>
            <a:r>
              <a:rPr lang="en-US" dirty="0" smtClean="0"/>
              <a:t>Fifth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1: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0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Threats</a:t>
            </a:r>
            <a:endParaRPr lang="en-US" dirty="0"/>
          </a:p>
        </p:txBody>
      </p:sp>
      <p:pic>
        <p:nvPicPr>
          <p:cNvPr id="4" name="Picture 3" descr="fig01-09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79" y="1523999"/>
            <a:ext cx="5977128" cy="4846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1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Persistent Threat (APT)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Organized</a:t>
            </a:r>
          </a:p>
          <a:p>
            <a:r>
              <a:rPr lang="en-US" dirty="0" smtClean="0"/>
              <a:t>Directed</a:t>
            </a:r>
          </a:p>
          <a:p>
            <a:r>
              <a:rPr lang="en-US" dirty="0" smtClean="0"/>
              <a:t>Well financed</a:t>
            </a:r>
          </a:p>
          <a:p>
            <a:r>
              <a:rPr lang="en-US" dirty="0" smtClean="0"/>
              <a:t>Patient</a:t>
            </a:r>
          </a:p>
          <a:p>
            <a:r>
              <a:rPr lang="en-US" dirty="0" smtClean="0"/>
              <a:t>Silent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04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Attackers</a:t>
            </a:r>
            <a:endParaRPr lang="en-US" dirty="0"/>
          </a:p>
        </p:txBody>
      </p:sp>
      <p:pic>
        <p:nvPicPr>
          <p:cNvPr id="6" name="Content Placeholder 5" descr="fig01-10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" b="-1906"/>
          <a:stretch/>
        </p:blipFill>
        <p:spPr>
          <a:xfrm>
            <a:off x="1764976" y="1524000"/>
            <a:ext cx="5598225" cy="48463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08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Harm</a:t>
            </a:r>
            <a:endParaRPr lang="en-US" dirty="0"/>
          </a:p>
        </p:txBody>
      </p:sp>
      <p:pic>
        <p:nvPicPr>
          <p:cNvPr id="4" name="Picture 3" descr="fig01-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09" y="1523999"/>
            <a:ext cx="6642054" cy="4846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87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Method—Opportunity--Motive</a:t>
            </a:r>
            <a:endParaRPr lang="en-US" dirty="0"/>
          </a:p>
        </p:txBody>
      </p:sp>
      <p:pic>
        <p:nvPicPr>
          <p:cNvPr id="6" name="Content Placeholder 5" descr="fig01-11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897124" y="2013457"/>
            <a:ext cx="3327549" cy="42976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3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Controls/Countermeasures</a:t>
            </a:r>
            <a:endParaRPr lang="en-US" dirty="0"/>
          </a:p>
        </p:txBody>
      </p:sp>
      <p:pic>
        <p:nvPicPr>
          <p:cNvPr id="4" name="Picture 3" descr="fig01-1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59" y="1524000"/>
            <a:ext cx="6173409" cy="5029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63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Controls</a:t>
            </a:r>
            <a:endParaRPr lang="en-US" dirty="0"/>
          </a:p>
        </p:txBody>
      </p:sp>
      <p:pic>
        <p:nvPicPr>
          <p:cNvPr id="5" name="Picture 4" descr="fig01-1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9" y="2062692"/>
            <a:ext cx="8488431" cy="387981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73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Vulnerabilities are weaknesses in a system; threats exploit those weaknesses; controls protect those weaknesses from exploitation</a:t>
            </a:r>
          </a:p>
          <a:p>
            <a:r>
              <a:rPr lang="en-US" dirty="0" smtClean="0"/>
              <a:t>Confidentiality, integrity, and availability are the three basic security primitives</a:t>
            </a:r>
          </a:p>
          <a:p>
            <a:r>
              <a:rPr lang="en-US" dirty="0" smtClean="0"/>
              <a:t>Different attackers pose different kinds of threats based on their capabilities and motivations</a:t>
            </a:r>
          </a:p>
          <a:p>
            <a:r>
              <a:rPr lang="en-US" dirty="0" smtClean="0"/>
              <a:t>Different controls address different threats; controls come in many flavors and can exist at various points in the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34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i="1" dirty="0" smtClean="0"/>
              <a:t>computer security</a:t>
            </a:r>
            <a:r>
              <a:rPr lang="en-US" dirty="0" smtClean="0"/>
              <a:t> as well as basic computer security terms</a:t>
            </a:r>
          </a:p>
          <a:p>
            <a:r>
              <a:rPr lang="en-US" dirty="0" smtClean="0"/>
              <a:t>Introduce the C-I-A Triad</a:t>
            </a:r>
          </a:p>
          <a:p>
            <a:r>
              <a:rPr lang="en-US" dirty="0" smtClean="0"/>
              <a:t>Introduce basic access control terminology</a:t>
            </a:r>
          </a:p>
          <a:p>
            <a:r>
              <a:rPr lang="en-US" dirty="0" smtClean="0"/>
              <a:t>Explain basic threats, vulnerabilities, and attacks</a:t>
            </a:r>
          </a:p>
          <a:p>
            <a:r>
              <a:rPr lang="en-US" dirty="0" smtClean="0"/>
              <a:t>Show how controls map to threats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7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/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Computer Security?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protection of the assets of a computer system</a:t>
            </a:r>
          </a:p>
          <a:p>
            <a:pPr lvl="1"/>
            <a:r>
              <a:rPr lang="en-US" sz="2800" dirty="0" smtClean="0"/>
              <a:t>Hardware</a:t>
            </a:r>
          </a:p>
          <a:p>
            <a:pPr lvl="1"/>
            <a:r>
              <a:rPr lang="en-US" sz="2800" dirty="0" smtClean="0"/>
              <a:t>Software</a:t>
            </a:r>
          </a:p>
          <a:p>
            <a:pPr lvl="1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88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pic>
        <p:nvPicPr>
          <p:cNvPr id="4" name="Picture 3" descr="fig01-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9" y="1286499"/>
            <a:ext cx="6830784" cy="50488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18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D2533C"/>
                </a:solidFill>
                <a:latin typeface="Arial"/>
              </a:rPr>
              <a:t>Values of Assets</a:t>
            </a:r>
            <a:endParaRPr lang="en-US" dirty="0">
              <a:solidFill>
                <a:srgbClr val="D2533C"/>
              </a:solidFill>
              <a:latin typeface="Arial"/>
            </a:endParaRPr>
          </a:p>
        </p:txBody>
      </p:sp>
      <p:pic>
        <p:nvPicPr>
          <p:cNvPr id="3" name="Picture 2" descr="fig01-0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79" y="1227125"/>
            <a:ext cx="6120129" cy="51156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Security in </a:t>
            </a:r>
            <a:r>
              <a:rPr lang="en-US" i="1" dirty="0" smtClean="0">
                <a:latin typeface="Arial"/>
              </a:rPr>
              <a:t>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84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Vulnerability</a:t>
            </a:r>
          </a:p>
          <a:p>
            <a:r>
              <a:rPr lang="en-US" sz="3600" dirty="0" smtClean="0"/>
              <a:t>Threat</a:t>
            </a:r>
          </a:p>
          <a:p>
            <a:r>
              <a:rPr lang="en-US" sz="3600" dirty="0" smtClean="0"/>
              <a:t>Attack</a:t>
            </a:r>
          </a:p>
          <a:p>
            <a:r>
              <a:rPr lang="en-US" sz="3600" dirty="0" smtClean="0"/>
              <a:t>Countermeasure or control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46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and Vulnerability</a:t>
            </a:r>
            <a:endParaRPr lang="en-US" dirty="0"/>
          </a:p>
        </p:txBody>
      </p:sp>
      <p:pic>
        <p:nvPicPr>
          <p:cNvPr id="6" name="Picture 5" descr="fig01-0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4" y="1583375"/>
            <a:ext cx="7679130" cy="4754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89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C-I-A Triad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Confidentiality</a:t>
            </a:r>
          </a:p>
          <a:p>
            <a:r>
              <a:rPr lang="en-US" sz="2800" dirty="0" smtClean="0"/>
              <a:t>Integrity</a:t>
            </a:r>
          </a:p>
          <a:p>
            <a:r>
              <a:rPr lang="en-US" sz="2800" dirty="0" smtClean="0"/>
              <a:t>Availability</a:t>
            </a:r>
          </a:p>
          <a:p>
            <a:r>
              <a:rPr lang="en-US" sz="2800" dirty="0" smtClean="0"/>
              <a:t>Sometimes two other desirable characteristics:</a:t>
            </a:r>
          </a:p>
          <a:p>
            <a:pPr lvl="1"/>
            <a:r>
              <a:rPr lang="en-US" sz="2400" dirty="0" smtClean="0"/>
              <a:t>Authentication</a:t>
            </a:r>
          </a:p>
          <a:p>
            <a:pPr lvl="1"/>
            <a:r>
              <a:rPr lang="en-US" sz="2400" dirty="0" smtClean="0"/>
              <a:t>Nonrepudiation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67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pic>
        <p:nvPicPr>
          <p:cNvPr id="6" name="Content Placeholder 5" descr="fig01-06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41643" y="1667086"/>
            <a:ext cx="6247905" cy="4572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467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1119</Words>
  <Application>Microsoft Macintosh PowerPoint</Application>
  <PresentationFormat>On-screen Show (4:3)</PresentationFormat>
  <Paragraphs>102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Security in Computing, Fifth Edition</vt:lpstr>
      <vt:lpstr>Objectives for Chapter 1</vt:lpstr>
      <vt:lpstr>What Is Computer Security?</vt:lpstr>
      <vt:lpstr>Assets</vt:lpstr>
      <vt:lpstr>PowerPoint Presentation</vt:lpstr>
      <vt:lpstr>Basic Terms</vt:lpstr>
      <vt:lpstr>Threat and Vulnerability</vt:lpstr>
      <vt:lpstr>C-I-A Triad</vt:lpstr>
      <vt:lpstr>Access Control</vt:lpstr>
      <vt:lpstr>Types of Threats</vt:lpstr>
      <vt:lpstr>Advanced Persistent Threat (APT)</vt:lpstr>
      <vt:lpstr>Types of Attackers</vt:lpstr>
      <vt:lpstr>Types of Harm</vt:lpstr>
      <vt:lpstr>Method—Opportunity--Motive</vt:lpstr>
      <vt:lpstr>Controls/Countermeasures</vt:lpstr>
      <vt:lpstr>Different Types of Controls</vt:lpstr>
      <vt:lpstr>Summary</vt:lpstr>
    </vt:vector>
  </TitlesOfParts>
  <Company>Qmulos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Elizabeth Ryan</cp:lastModifiedBy>
  <cp:revision>66</cp:revision>
  <dcterms:created xsi:type="dcterms:W3CDTF">2015-09-08T13:00:15Z</dcterms:created>
  <dcterms:modified xsi:type="dcterms:W3CDTF">2015-10-16T14:53:13Z</dcterms:modified>
</cp:coreProperties>
</file>