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89" autoAdjust="0"/>
  </p:normalViewPr>
  <p:slideViewPr>
    <p:cSldViewPr snapToGrid="0" snapToObjects="1">
      <p:cViewPr>
        <p:scale>
          <a:sx n="80" d="100"/>
          <a:sy n="80" d="100"/>
        </p:scale>
        <p:origin x="-280" y="-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notesMaster" Target="notesMasters/notes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DBE4C0-EED3-2140-8D11-4E9DCB635921}" type="datetimeFigureOut">
              <a:rPr lang="en-US" smtClean="0"/>
              <a:t>10/15/15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6F2D3D-CCF0-D346-87BD-D795F5DB6BF0}" type="slidenum">
              <a:rPr lang="en-US" smtClean="0"/>
              <a:t>‹#›</a:t>
            </a:fld>
            <a:endParaRPr lang="en-US"/>
          </a:p>
        </p:txBody>
      </p:sp>
    </p:spTree>
    <p:extLst>
      <p:ext uri="{BB962C8B-B14F-4D97-AF65-F5344CB8AC3E}">
        <p14:creationId xmlns:p14="http://schemas.microsoft.com/office/powerpoint/2010/main" val="29818531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Security-relevant features:</a:t>
            </a:r>
          </a:p>
          <a:p>
            <a:pPr marL="171450" indent="-171450">
              <a:buFont typeface="Arial"/>
              <a:buChar char="•"/>
            </a:pPr>
            <a:r>
              <a:rPr lang="en-US" dirty="0" smtClean="0"/>
              <a:t>Enforced sharing</a:t>
            </a:r>
          </a:p>
          <a:p>
            <a:pPr marL="171450" indent="-171450">
              <a:buFont typeface="Arial"/>
              <a:buChar char="•"/>
            </a:pPr>
            <a:r>
              <a:rPr lang="en-US" dirty="0" err="1" smtClean="0"/>
              <a:t>Interprocess</a:t>
            </a:r>
            <a:r>
              <a:rPr lang="en-US" dirty="0" smtClean="0"/>
              <a:t> communication and synchronization</a:t>
            </a:r>
          </a:p>
          <a:p>
            <a:pPr marL="171450" indent="-171450">
              <a:buFont typeface="Arial"/>
              <a:buChar char="•"/>
            </a:pPr>
            <a:r>
              <a:rPr lang="en-US" dirty="0" smtClean="0"/>
              <a:t>Protection of critical data</a:t>
            </a:r>
          </a:p>
          <a:p>
            <a:pPr marL="171450" indent="-171450">
              <a:buFont typeface="Arial"/>
              <a:buChar char="•"/>
            </a:pPr>
            <a:r>
              <a:rPr lang="en-US" dirty="0" smtClean="0"/>
              <a:t>Guaranteed fair service</a:t>
            </a:r>
          </a:p>
          <a:p>
            <a:pPr marL="171450" indent="-171450">
              <a:buFont typeface="Arial"/>
              <a:buChar char="•"/>
            </a:pPr>
            <a:r>
              <a:rPr lang="en-US" dirty="0" smtClean="0"/>
              <a:t>Interface to hardware</a:t>
            </a:r>
          </a:p>
          <a:p>
            <a:pPr marL="171450" indent="-171450">
              <a:buFont typeface="Arial"/>
              <a:buChar char="•"/>
            </a:pPr>
            <a:r>
              <a:rPr lang="en-US" dirty="0" smtClean="0"/>
              <a:t>User authentication</a:t>
            </a:r>
          </a:p>
          <a:p>
            <a:pPr marL="171450" indent="-171450">
              <a:buFont typeface="Arial"/>
              <a:buChar char="•"/>
            </a:pPr>
            <a:r>
              <a:rPr lang="en-US" dirty="0" smtClean="0"/>
              <a:t>Memory protection</a:t>
            </a:r>
          </a:p>
          <a:p>
            <a:pPr marL="171450" indent="-171450">
              <a:buFont typeface="Arial"/>
              <a:buChar char="•"/>
            </a:pPr>
            <a:r>
              <a:rPr lang="en-US" dirty="0" smtClean="0"/>
              <a:t>File and I/O device access control</a:t>
            </a:r>
          </a:p>
          <a:p>
            <a:pPr marL="171450" indent="-171450">
              <a:buFont typeface="Arial"/>
              <a:buChar char="•"/>
            </a:pPr>
            <a:r>
              <a:rPr lang="en-US" dirty="0" smtClean="0"/>
              <a:t>Allocation and access control</a:t>
            </a:r>
            <a:r>
              <a:rPr lang="en-US" baseline="0" dirty="0" smtClean="0"/>
              <a:t> to general objects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700006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base and bounds registers, memory space can be broken into more than two sections,</a:t>
            </a:r>
            <a:r>
              <a:rPr lang="en-US" baseline="0" dirty="0" smtClean="0"/>
              <a:t> allowing for multiple users.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661564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separates executable memory from data memory for each user, making it harder for bugs/attacks to overwrite code.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3340561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tagged architecture, each word of machine memory has one or more extra bits to identify its access rights. The big benefit is that access rights aren’t based on contiguous memory locations. Tagged architecture has</a:t>
            </a:r>
            <a:r>
              <a:rPr lang="en-US" baseline="0" dirty="0" smtClean="0"/>
              <a:t> not been widely adopted.</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4063741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program is divided</a:t>
            </a:r>
            <a:r>
              <a:rPr lang="en-US" baseline="0" dirty="0" smtClean="0"/>
              <a:t> into separate, logical pieces (e.g., an array, a procedure). Each segment has its own set of access rights. The operating system maintains a table of each segment and its true memory address, and it translates calls to each segment using that table (shown on next slide). Advantages:</a:t>
            </a:r>
          </a:p>
          <a:p>
            <a:pPr marL="171450" indent="-171450">
              <a:buFont typeface="Arial"/>
              <a:buChar char="•"/>
            </a:pPr>
            <a:r>
              <a:rPr lang="en-US" baseline="0" dirty="0" smtClean="0"/>
              <a:t>The operating system can move segments around as necessary, which is very helpful as segments grow and shrink.</a:t>
            </a:r>
          </a:p>
          <a:p>
            <a:pPr marL="171450" indent="-171450">
              <a:buFont typeface="Arial"/>
              <a:buChar char="•"/>
            </a:pPr>
            <a:r>
              <a:rPr lang="en-US" baseline="0" dirty="0" smtClean="0"/>
              <a:t>Segments can be removed from memory if they aren’t being used currently.</a:t>
            </a:r>
          </a:p>
          <a:p>
            <a:pPr marL="171450" indent="-171450">
              <a:buFont typeface="Arial"/>
              <a:buChar char="•"/>
            </a:pPr>
            <a:r>
              <a:rPr lang="en-US" baseline="0" dirty="0" smtClean="0"/>
              <a:t>Every legitimate address reference must pass through the OS, providing an opportunity for access control.</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3436403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to segmentation, but programs</a:t>
            </a:r>
            <a:r>
              <a:rPr lang="en-US" baseline="0" dirty="0" smtClean="0"/>
              <a:t> are broken into fixed-size fragments (pages) rather than being broken down by logical unit. Because programs aren’t broken into logical units, paging doesn’t allow different parts of a program to have different access rights.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3850359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Programs can be broken into segments, and the segments are</a:t>
            </a:r>
            <a:r>
              <a:rPr lang="en-US" baseline="0" dirty="0" smtClean="0"/>
              <a:t> then combined to fill pages. This approach creates an extra layer of translation but allows for the benefits of both paging and segmentation.</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514331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reference monitor is the most important</a:t>
            </a:r>
            <a:r>
              <a:rPr lang="en-US" baseline="0" dirty="0" smtClean="0"/>
              <a:t> part of the security kernel, controlling access to objects. A reference monitor must be tamperproof, </a:t>
            </a:r>
            <a:r>
              <a:rPr lang="en-US" baseline="0" dirty="0" err="1" smtClean="0"/>
              <a:t>unbypassable</a:t>
            </a:r>
            <a:r>
              <a:rPr lang="en-US" baseline="0" dirty="0" smtClean="0"/>
              <a:t>, and analyzable.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22</a:t>
            </a:fld>
            <a:endParaRPr lang="en-US">
              <a:solidFill>
                <a:prstClr val="black"/>
              </a:solidFill>
              <a:latin typeface="Calibri"/>
            </a:endParaRPr>
          </a:p>
        </p:txBody>
      </p:sp>
    </p:spTree>
    <p:extLst>
      <p:ext uri="{BB962C8B-B14F-4D97-AF65-F5344CB8AC3E}">
        <p14:creationId xmlns:p14="http://schemas.microsoft.com/office/powerpoint/2010/main" val="3593353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Attempts to declare computers trustworthy go back almost</a:t>
            </a:r>
            <a:r>
              <a:rPr lang="en-US" baseline="0" dirty="0" smtClean="0"/>
              <a:t> 50 years. Over the years, changes in technology have resulted in new requirements, and the explosion of new devices and software have made it impossible to keep up.</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24</a:t>
            </a:fld>
            <a:endParaRPr lang="en-US">
              <a:solidFill>
                <a:prstClr val="black"/>
              </a:solidFill>
              <a:latin typeface="Calibri"/>
            </a:endParaRPr>
          </a:p>
        </p:txBody>
      </p:sp>
    </p:spTree>
    <p:extLst>
      <p:ext uri="{BB962C8B-B14F-4D97-AF65-F5344CB8AC3E}">
        <p14:creationId xmlns:p14="http://schemas.microsoft.com/office/powerpoint/2010/main" val="3883462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TCB portion of the OS is the part we depend on for enforcement of security policy. The TCB monitors and protects the secrecy and integrity of four basic interactions: process activation, execution domain switching, memory protection, and I/O</a:t>
            </a:r>
            <a:r>
              <a:rPr lang="en-US" baseline="0" dirty="0" smtClean="0"/>
              <a:t> operation.</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4137870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Intel’s trusted boot technology uses TPMs to achieve secure startup.</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26</a:t>
            </a:fld>
            <a:endParaRPr lang="en-US">
              <a:solidFill>
                <a:prstClr val="black"/>
              </a:solidFill>
              <a:latin typeface="Calibri"/>
            </a:endParaRPr>
          </a:p>
        </p:txBody>
      </p:sp>
    </p:spTree>
    <p:extLst>
      <p:ext uri="{BB962C8B-B14F-4D97-AF65-F5344CB8AC3E}">
        <p14:creationId xmlns:p14="http://schemas.microsoft.com/office/powerpoint/2010/main" val="67457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First, an</a:t>
            </a:r>
            <a:r>
              <a:rPr lang="en-US" baseline="0" dirty="0" smtClean="0"/>
              <a:t> entire computer was dedicated to one program at a time, but this approach proved wasteful</a:t>
            </a:r>
          </a:p>
          <a:p>
            <a:pPr marL="171450" indent="-171450">
              <a:buFont typeface="Arial"/>
              <a:buChar char="•"/>
            </a:pPr>
            <a:r>
              <a:rPr lang="en-US" baseline="0" dirty="0" smtClean="0"/>
              <a:t>The first operating systems saved startup, loading, and shutdown time and made much better use of limited resources</a:t>
            </a:r>
          </a:p>
          <a:p>
            <a:pPr marL="171450" indent="-171450">
              <a:buFont typeface="Arial"/>
              <a:buChar char="•"/>
            </a:pPr>
            <a:r>
              <a:rPr lang="en-US" baseline="0" dirty="0" smtClean="0"/>
              <a:t>The first personal computers took a major step back, as they were dedicated to single users and effectively one program at a time</a:t>
            </a:r>
          </a:p>
          <a:p>
            <a:pPr marL="171450" indent="-171450">
              <a:buFont typeface="Arial"/>
              <a:buChar char="•"/>
            </a:pPr>
            <a:r>
              <a:rPr lang="en-US" baseline="0" dirty="0" smtClean="0"/>
              <a:t>Multitasking returned to the mainstream in the 1990s, and with it came all the lessons of the early shared computers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2329192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a rootkit is hooking a system call in order to intercept potentially threatening</a:t>
            </a:r>
            <a:r>
              <a:rPr lang="en-US" baseline="0" dirty="0" smtClean="0"/>
              <a:t> results.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28</a:t>
            </a:fld>
            <a:endParaRPr lang="en-US">
              <a:solidFill>
                <a:prstClr val="black"/>
              </a:solidFill>
              <a:latin typeface="Calibri"/>
            </a:endParaRPr>
          </a:p>
        </p:txBody>
      </p:sp>
    </p:spTree>
    <p:extLst>
      <p:ext uri="{BB962C8B-B14F-4D97-AF65-F5344CB8AC3E}">
        <p14:creationId xmlns:p14="http://schemas.microsoft.com/office/powerpoint/2010/main" val="1612751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6F2D3D-CCF0-D346-87BD-D795F5DB6BF0}" type="slidenum">
              <a:rPr lang="en-US" smtClean="0"/>
              <a:t>29</a:t>
            </a:fld>
            <a:endParaRPr lang="en-US"/>
          </a:p>
        </p:txBody>
      </p:sp>
    </p:spTree>
    <p:extLst>
      <p:ext uri="{BB962C8B-B14F-4D97-AF65-F5344CB8AC3E}">
        <p14:creationId xmlns:p14="http://schemas.microsoft.com/office/powerpoint/2010/main" val="4055225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some of the common objects that need protection by</a:t>
            </a:r>
            <a:r>
              <a:rPr lang="en-US" baseline="0" dirty="0" smtClean="0"/>
              <a:t> and in OSs.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239386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Operating</a:t>
            </a:r>
            <a:r>
              <a:rPr lang="en-US" baseline="0" dirty="0" smtClean="0"/>
              <a:t> system visualized in layers, from most critical (bottom) to least critical.</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6</a:t>
            </a:fld>
            <a:endParaRPr lang="en-US">
              <a:solidFill>
                <a:prstClr val="black"/>
              </a:solidFill>
              <a:latin typeface="Calibri"/>
            </a:endParaRPr>
          </a:p>
        </p:txBody>
      </p:sp>
    </p:spTree>
    <p:extLst>
      <p:ext uri="{BB962C8B-B14F-4D97-AF65-F5344CB8AC3E}">
        <p14:creationId xmlns:p14="http://schemas.microsoft.com/office/powerpoint/2010/main" val="305682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Authentication</a:t>
            </a:r>
            <a:r>
              <a:rPr lang="en-US" baseline="0" dirty="0" smtClean="0"/>
              <a:t> is a good example of a function that needs to span the layers in the layered model.</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1073483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Modern</a:t>
            </a:r>
            <a:r>
              <a:rPr lang="en-US" baseline="0" dirty="0" smtClean="0"/>
              <a:t> OSs are built from discrete modules. These modules generally come from a variety of sources and are subject to updating/overwriting, so they cannot trust one another.</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720793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takeaway</a:t>
            </a:r>
            <a:r>
              <a:rPr lang="en-US" baseline="0" dirty="0" smtClean="0"/>
              <a:t> here is that, by acting as a sandbox, virtualization is a robust form of access control.</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2137361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fence defined by a fixed memory address. Users have access only to memory above a certain address.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618793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a:t>
            </a:r>
            <a:r>
              <a:rPr lang="en-US" baseline="0" dirty="0" smtClean="0"/>
              <a:t> fences, but fence registers allow for the boundary to change.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3033239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9F5AFA-9773-41F0-998D-6D0D20F5B57E}" type="datetime1">
              <a:rPr lang="en-US" smtClean="0"/>
              <a:t>10/15/15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3506913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FA603-13E3-4C9B-88FA-8C0059F82BDD}" type="datetime1">
              <a:rPr lang="en-US" smtClean="0"/>
              <a:t>10/15/15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167713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427AFA-03A2-43D9-9BFA-04BC4B41CCBC}" type="datetime1">
              <a:rPr lang="en-US" smtClean="0"/>
              <a:t>10/15/15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4243355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AB2B9E-EB16-4ABD-A5EB-BDC1A50EA7CB}" type="datetime1">
              <a:rPr lang="en-US" smtClean="0">
                <a:latin typeface="Arial"/>
              </a:rPr>
              <a:t>10/15/15</a:t>
            </a:fld>
            <a:endParaRPr lang="en-US">
              <a:latin typeface="Arial"/>
            </a:endParaRPr>
          </a:p>
        </p:txBody>
      </p:sp>
      <p:sp>
        <p:nvSpPr>
          <p:cNvPr id="5"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359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4DEE7-1334-48CE-A3F2-1DD21B1A58E0}" type="datetime1">
              <a:rPr lang="en-US" smtClean="0">
                <a:latin typeface="Arial"/>
              </a:rPr>
              <a:t>10/15/15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599259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3358A-F143-4C19-89E9-28F2D188A97F}" type="datetime1">
              <a:rPr lang="en-US" smtClean="0">
                <a:latin typeface="Arial"/>
              </a:rPr>
              <a:t>10/15/15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txBox="1">
            <a:spLocks/>
          </p:cNvSpPr>
          <p:nvPr userDrawn="1"/>
        </p:nvSpPr>
        <p:spPr>
          <a:xfrm>
            <a:off x="0" y="6518479"/>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68522123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7CDCF5-3115-443F-848A-9D305AD02988}" type="datetime1">
              <a:rPr lang="en-US" smtClean="0">
                <a:latin typeface="Arial"/>
              </a:rPr>
              <a:t>10/15/15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1127965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6A744A-EF4B-4A38-853C-90C1AC1DD7BB}" type="datetime1">
              <a:rPr lang="en-US" smtClean="0">
                <a:latin typeface="Arial"/>
              </a:rPr>
              <a:t>10/15/15</a:t>
            </a:fld>
            <a:endParaRPr lang="en-US">
              <a:latin typeface="Arial"/>
            </a:endParaRPr>
          </a:p>
        </p:txBody>
      </p:sp>
      <p:sp>
        <p:nvSpPr>
          <p:cNvPr id="9" name="Slide Number Placeholder 8"/>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465773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E31D2D-B351-4B5B-8151-21A8AD3EEC72}" type="datetime1">
              <a:rPr lang="en-US" smtClean="0">
                <a:latin typeface="Arial"/>
              </a:rPr>
              <a:t>10/15/15</a:t>
            </a:fld>
            <a:endParaRPr lang="en-US">
              <a:latin typeface="Arial"/>
            </a:endParaRP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6"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2997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7C1D3-02FE-432B-95EF-DCA8BD0CB50F}" type="datetime1">
              <a:rPr lang="en-US" smtClean="0">
                <a:latin typeface="Arial"/>
              </a:rPr>
              <a:t>10/15/15</a:t>
            </a:fld>
            <a:endParaRPr lang="en-US">
              <a:latin typeface="Aria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5" name="Footer Placeholder 4"/>
          <p:cNvSpPr txBox="1">
            <a:spLocks/>
          </p:cNvSpPr>
          <p:nvPr userDrawn="1"/>
        </p:nvSpPr>
        <p:spPr>
          <a:xfrm>
            <a:off x="0" y="6518479"/>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3125488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AE4E0-FAAB-4210-A047-DA631847307A}" type="datetime1">
              <a:rPr lang="en-US" smtClean="0">
                <a:latin typeface="Arial"/>
              </a:rPr>
              <a:t>10/15/15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31148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4E3803-4264-4336-8A5D-08D4BCFCE557}" type="datetime1">
              <a:rPr lang="en-US" smtClean="0"/>
              <a:t>10/15/15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29120867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D0E49-9711-47A1-8B0B-99E5CE7F0D6C}" type="datetime1">
              <a:rPr lang="en-US" smtClean="0">
                <a:latin typeface="Arial"/>
              </a:rPr>
              <a:t>10/15/15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9494096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E7B54-A456-4334-97E7-00A50918EEF9}" type="datetime1">
              <a:rPr lang="en-US" smtClean="0">
                <a:latin typeface="Arial"/>
              </a:rPr>
              <a:t>10/15/15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275426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DA6FEF-D295-4F8C-9F1D-B2B800C00C94}" type="datetime1">
              <a:rPr lang="en-US" smtClean="0">
                <a:latin typeface="Arial"/>
              </a:rPr>
              <a:t>10/15/15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867260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78802-5BAD-4D4C-A9BA-0785FCCC72BA}" type="datetime1">
              <a:rPr lang="en-US" smtClean="0">
                <a:latin typeface="Arial"/>
              </a:rPr>
              <a:t>10/15/15</a:t>
            </a:fld>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67093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B13473-A76E-440E-9D32-DC2C10B235C9}" type="datetime1">
              <a:rPr lang="en-US" smtClean="0"/>
              <a:t>10/15/15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43358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F838BD-9B75-4CA4-9FF9-B9F6DBAF75A8}" type="datetime1">
              <a:rPr lang="en-US" smtClean="0"/>
              <a:t>10/15/15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184443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5ED3A1-08F2-45D6-B388-0CE49F6CE2A1}" type="datetime1">
              <a:rPr lang="en-US" smtClean="0"/>
              <a:t>10/15/15</a:t>
            </a:fld>
            <a:endParaRPr lang="en-US"/>
          </a:p>
        </p:txBody>
      </p:sp>
      <p:sp>
        <p:nvSpPr>
          <p:cNvPr id="8" name="Footer Placeholder 7"/>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9" name="Slide Number Placeholder 8"/>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2006655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8AF9D3-EC1E-44A6-A5E6-16CD74193CCD}" type="datetime1">
              <a:rPr lang="en-US" smtClean="0"/>
              <a:t>10/15/15</a:t>
            </a:fld>
            <a:endParaRPr lang="en-US"/>
          </a:p>
        </p:txBody>
      </p:sp>
      <p:sp>
        <p:nvSpPr>
          <p:cNvPr id="4" name="Footer Placeholder 3"/>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5" name="Slide Number Placeholder 4"/>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272325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5BF3F-8A7A-4552-8BAE-4625875002D9}" type="datetime1">
              <a:rPr lang="en-US" smtClean="0"/>
              <a:t>10/15/15</a:t>
            </a:fld>
            <a:endParaRPr lang="en-US"/>
          </a:p>
        </p:txBody>
      </p:sp>
      <p:sp>
        <p:nvSpPr>
          <p:cNvPr id="3" name="Footer Placeholder 2"/>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4" name="Slide Number Placeholder 3"/>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326924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D6A7E-A508-4C8E-BD22-076D62023939}" type="datetime1">
              <a:rPr lang="en-US" smtClean="0"/>
              <a:t>10/15/15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73440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246EFC-731D-4B33-8A69-A593816A4C56}" type="datetime1">
              <a:rPr lang="en-US" smtClean="0"/>
              <a:t>10/15/15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27918790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19B07-64BF-4AA8-92C9-9A55708C376B}" type="datetime1">
              <a:rPr lang="en-US" smtClean="0"/>
              <a:t>10/15/15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EEFD21-ECCA-DE47-886F-F9D1D92F73A6}" type="slidenum">
              <a:rPr lang="en-US" smtClean="0"/>
              <a:t>‹#›</a:t>
            </a:fld>
            <a:endParaRPr lang="en-US"/>
          </a:p>
        </p:txBody>
      </p:sp>
    </p:spTree>
    <p:extLst>
      <p:ext uri="{BB962C8B-B14F-4D97-AF65-F5344CB8AC3E}">
        <p14:creationId xmlns:p14="http://schemas.microsoft.com/office/powerpoint/2010/main" val="5330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F2DAEDD-E3B0-4326-9018-AC1B07F2EDB4}" type="datetime1">
              <a:rPr lang="en-US" smtClean="0">
                <a:latin typeface="Arial"/>
              </a:rPr>
              <a:t>10/15/15</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latin typeface="Arial"/>
              </a:rPr>
              <a:t>From Security in Computing, Fifth Edition, by Charles P. Pfleeger, et al. (ISBN: 9780134085043). Copyright 2015 by Pearson Education, Inc. All rights reserved.</a:t>
            </a:r>
            <a:endParaRPr lang="en-US">
              <a:latin typeface="Arial"/>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2788103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t>
            </a:r>
            <a:r>
              <a:rPr lang="en-US" dirty="0" smtClean="0"/>
              <a:t>ecurity in Computing,</a:t>
            </a:r>
            <a:br>
              <a:rPr lang="en-US" dirty="0" smtClean="0"/>
            </a:br>
            <a:r>
              <a:rPr lang="en-US" dirty="0" smtClean="0"/>
              <a:t>Fifth Edition</a:t>
            </a:r>
            <a:endParaRPr lang="en-US" dirty="0"/>
          </a:p>
        </p:txBody>
      </p:sp>
      <p:sp>
        <p:nvSpPr>
          <p:cNvPr id="3" name="Subtitle 2"/>
          <p:cNvSpPr>
            <a:spLocks noGrp="1"/>
          </p:cNvSpPr>
          <p:nvPr>
            <p:ph type="subTitle" idx="1"/>
          </p:nvPr>
        </p:nvSpPr>
        <p:spPr/>
        <p:txBody>
          <a:bodyPr/>
          <a:lstStyle/>
          <a:p>
            <a:r>
              <a:rPr lang="en-US" dirty="0" smtClean="0"/>
              <a:t>Chapter 5: Operating Systems</a:t>
            </a:r>
            <a:endParaRPr lang="en-US" dirty="0"/>
          </a:p>
        </p:txBody>
      </p:sp>
      <p:sp>
        <p:nvSpPr>
          <p:cNvPr id="4" name="Footer Placeholder 3"/>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1</a:t>
            </a:fld>
            <a:endParaRPr lang="en-US">
              <a:latin typeface="Arial"/>
            </a:endParaRPr>
          </a:p>
        </p:txBody>
      </p:sp>
    </p:spTree>
    <p:extLst>
      <p:ext uri="{BB962C8B-B14F-4D97-AF65-F5344CB8AC3E}">
        <p14:creationId xmlns:p14="http://schemas.microsoft.com/office/powerpoint/2010/main" val="2477804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and Sharing</a:t>
            </a:r>
            <a:endParaRPr lang="en-US" dirty="0"/>
          </a:p>
        </p:txBody>
      </p:sp>
      <p:sp>
        <p:nvSpPr>
          <p:cNvPr id="3" name="Content Placeholder 2"/>
          <p:cNvSpPr>
            <a:spLocks noGrp="1"/>
          </p:cNvSpPr>
          <p:nvPr>
            <p:ph idx="1"/>
          </p:nvPr>
        </p:nvSpPr>
        <p:spPr/>
        <p:txBody>
          <a:bodyPr/>
          <a:lstStyle/>
          <a:p>
            <a:r>
              <a:rPr lang="en-US" dirty="0" smtClean="0"/>
              <a:t>Methods of separation:</a:t>
            </a:r>
          </a:p>
          <a:p>
            <a:pPr lvl="1"/>
            <a:r>
              <a:rPr lang="en-US" dirty="0" smtClean="0"/>
              <a:t>Physical</a:t>
            </a:r>
          </a:p>
          <a:p>
            <a:pPr lvl="1"/>
            <a:r>
              <a:rPr lang="en-US" dirty="0" smtClean="0"/>
              <a:t>Temporal</a:t>
            </a:r>
          </a:p>
          <a:p>
            <a:pPr lvl="1"/>
            <a:r>
              <a:rPr lang="en-US" dirty="0" smtClean="0"/>
              <a:t>Logical</a:t>
            </a:r>
          </a:p>
          <a:p>
            <a:pPr lvl="1"/>
            <a:r>
              <a:rPr lang="en-US" dirty="0" smtClean="0"/>
              <a:t>Cryptographic</a:t>
            </a:r>
          </a:p>
          <a:p>
            <a:r>
              <a:rPr lang="en-US" dirty="0" smtClean="0"/>
              <a:t>Methods of supporting separation/sharing:</a:t>
            </a:r>
          </a:p>
          <a:p>
            <a:pPr lvl="1"/>
            <a:r>
              <a:rPr lang="en-US" dirty="0" smtClean="0"/>
              <a:t>Do not protect</a:t>
            </a:r>
          </a:p>
          <a:p>
            <a:pPr lvl="1"/>
            <a:r>
              <a:rPr lang="en-US" dirty="0" smtClean="0"/>
              <a:t>Isolate</a:t>
            </a:r>
          </a:p>
          <a:p>
            <a:pPr lvl="1"/>
            <a:r>
              <a:rPr lang="en-US" dirty="0" smtClean="0"/>
              <a:t>Share all or share nothing</a:t>
            </a:r>
          </a:p>
          <a:p>
            <a:pPr lvl="1"/>
            <a:r>
              <a:rPr lang="en-US" dirty="0" smtClean="0"/>
              <a:t>Share but limit access</a:t>
            </a:r>
          </a:p>
          <a:p>
            <a:pPr lvl="1"/>
            <a:r>
              <a:rPr lang="en-US" dirty="0" smtClean="0"/>
              <a:t>Limit use of an object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817507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Protection of Memory</a:t>
            </a:r>
            <a:endParaRPr lang="en-US" dirty="0"/>
          </a:p>
        </p:txBody>
      </p:sp>
      <p:pic>
        <p:nvPicPr>
          <p:cNvPr id="5" name="Content Placeholder 4" descr="fig05-06.eps"/>
          <p:cNvPicPr>
            <a:picLocks noGrp="1" noChangeAspect="1"/>
          </p:cNvPicPr>
          <p:nvPr>
            <p:ph idx="1"/>
          </p:nvPr>
        </p:nvPicPr>
        <p:blipFill rotWithShape="1">
          <a:blip r:embed="rId3">
            <a:extLst>
              <a:ext uri="{28A0092B-C50C-407E-A947-70E740481C1C}">
                <a14:useLocalDpi xmlns:a14="http://schemas.microsoft.com/office/drawing/2010/main" val="0"/>
              </a:ext>
            </a:extLst>
          </a:blip>
          <a:srcRect t="-1064" b="-3097"/>
          <a:stretch/>
        </p:blipFill>
        <p:spPr>
          <a:xfrm>
            <a:off x="1586982" y="1509448"/>
            <a:ext cx="5967506" cy="5184588"/>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11</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291555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Fence Registers</a:t>
            </a:r>
            <a:endParaRPr lang="en-US" dirty="0"/>
          </a:p>
        </p:txBody>
      </p:sp>
      <p:pic>
        <p:nvPicPr>
          <p:cNvPr id="5" name="Content Placeholder 4" descr="fig05-07.eps"/>
          <p:cNvPicPr>
            <a:picLocks noGrp="1" noChangeAspect="1"/>
          </p:cNvPicPr>
          <p:nvPr>
            <p:ph idx="1"/>
          </p:nvPr>
        </p:nvPicPr>
        <p:blipFill rotWithShape="1">
          <a:blip r:embed="rId3">
            <a:extLst>
              <a:ext uri="{28A0092B-C50C-407E-A947-70E740481C1C}">
                <a14:useLocalDpi xmlns:a14="http://schemas.microsoft.com/office/drawing/2010/main" val="0"/>
              </a:ext>
            </a:extLst>
          </a:blip>
          <a:srcRect t="-1677" b="-1812"/>
          <a:stretch/>
        </p:blipFill>
        <p:spPr>
          <a:xfrm>
            <a:off x="929577" y="1512125"/>
            <a:ext cx="7276435" cy="5020235"/>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12</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132927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Base/Bounds Registers</a:t>
            </a:r>
            <a:endParaRPr lang="en-US" dirty="0"/>
          </a:p>
        </p:txBody>
      </p:sp>
      <p:pic>
        <p:nvPicPr>
          <p:cNvPr id="5" name="Content Placeholder 4" descr="fig05-08.eps"/>
          <p:cNvPicPr>
            <a:picLocks noGrp="1" noChangeAspect="1"/>
          </p:cNvPicPr>
          <p:nvPr>
            <p:ph idx="1"/>
          </p:nvPr>
        </p:nvPicPr>
        <p:blipFill rotWithShape="1">
          <a:blip r:embed="rId3">
            <a:extLst>
              <a:ext uri="{28A0092B-C50C-407E-A947-70E740481C1C}">
                <a14:useLocalDpi xmlns:a14="http://schemas.microsoft.com/office/drawing/2010/main" val="0"/>
              </a:ext>
            </a:extLst>
          </a:blip>
          <a:srcRect t="-1260" b="-1875"/>
          <a:stretch/>
        </p:blipFill>
        <p:spPr>
          <a:xfrm>
            <a:off x="1064436" y="1501032"/>
            <a:ext cx="7007414" cy="5005294"/>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13</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000008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Pairs of Base/Bounds Registers</a:t>
            </a:r>
            <a:endParaRPr lang="en-US" dirty="0"/>
          </a:p>
        </p:txBody>
      </p:sp>
      <p:pic>
        <p:nvPicPr>
          <p:cNvPr id="5" name="Content Placeholder 4" descr="fig05-09.eps"/>
          <p:cNvPicPr>
            <a:picLocks noGrp="1" noChangeAspect="1"/>
          </p:cNvPicPr>
          <p:nvPr>
            <p:ph idx="1"/>
          </p:nvPr>
        </p:nvPicPr>
        <p:blipFill rotWithShape="1">
          <a:blip r:embed="rId3">
            <a:extLst>
              <a:ext uri="{28A0092B-C50C-407E-A947-70E740481C1C}">
                <a14:useLocalDpi xmlns:a14="http://schemas.microsoft.com/office/drawing/2010/main" val="0"/>
              </a:ext>
            </a:extLst>
          </a:blip>
          <a:srcRect t="-2913" b="-1901"/>
          <a:stretch/>
        </p:blipFill>
        <p:spPr>
          <a:xfrm>
            <a:off x="1691187" y="1435132"/>
            <a:ext cx="5741420" cy="512064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14</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408197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Tagged Architecture</a:t>
            </a:r>
            <a:endParaRPr lang="en-US" dirty="0"/>
          </a:p>
        </p:txBody>
      </p:sp>
      <p:pic>
        <p:nvPicPr>
          <p:cNvPr id="5" name="Content Placeholder 4" descr="fig05-10.eps"/>
          <p:cNvPicPr>
            <a:picLocks noGrp="1" noChangeAspect="1"/>
          </p:cNvPicPr>
          <p:nvPr>
            <p:ph idx="1"/>
          </p:nvPr>
        </p:nvPicPr>
        <p:blipFill rotWithShape="1">
          <a:blip r:embed="rId3">
            <a:extLst>
              <a:ext uri="{28A0092B-C50C-407E-A947-70E740481C1C}">
                <a14:useLocalDpi xmlns:a14="http://schemas.microsoft.com/office/drawing/2010/main" val="0"/>
              </a:ext>
            </a:extLst>
          </a:blip>
          <a:srcRect t="-2344" b="-935"/>
          <a:stretch/>
        </p:blipFill>
        <p:spPr>
          <a:xfrm>
            <a:off x="2734006" y="1296427"/>
            <a:ext cx="3658251" cy="5222052"/>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15</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865826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pic>
        <p:nvPicPr>
          <p:cNvPr id="5" name="Content Placeholder 4" descr="fig05-11.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737" b="-2314"/>
          <a:stretch/>
        </p:blipFill>
        <p:spPr>
          <a:xfrm>
            <a:off x="1461312" y="1360031"/>
            <a:ext cx="6206565" cy="5313383"/>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16</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434493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 Address Translation</a:t>
            </a:r>
            <a:endParaRPr lang="en-US" dirty="0"/>
          </a:p>
        </p:txBody>
      </p:sp>
      <p:pic>
        <p:nvPicPr>
          <p:cNvPr id="5" name="Content Placeholder 4" descr="fig05-12.eps"/>
          <p:cNvPicPr>
            <a:picLocks noGrp="1" noChangeAspect="1"/>
          </p:cNvPicPr>
          <p:nvPr>
            <p:ph idx="1"/>
          </p:nvPr>
        </p:nvPicPr>
        <p:blipFill rotWithShape="1">
          <a:blip r:embed="rId2">
            <a:extLst>
              <a:ext uri="{28A0092B-C50C-407E-A947-70E740481C1C}">
                <a14:useLocalDpi xmlns:a14="http://schemas.microsoft.com/office/drawing/2010/main" val="0"/>
              </a:ext>
            </a:extLst>
          </a:blip>
          <a:srcRect t="-322" b="-2274"/>
          <a:stretch/>
        </p:blipFill>
        <p:spPr>
          <a:xfrm>
            <a:off x="1125702" y="1467299"/>
            <a:ext cx="6891529" cy="521208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17</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48863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a:t>
            </a:r>
            <a:endParaRPr lang="en-US" dirty="0"/>
          </a:p>
        </p:txBody>
      </p:sp>
      <p:pic>
        <p:nvPicPr>
          <p:cNvPr id="5" name="Content Placeholder 4" descr="fig05-13.eps"/>
          <p:cNvPicPr>
            <a:picLocks noGrp="1" noChangeAspect="1"/>
          </p:cNvPicPr>
          <p:nvPr>
            <p:ph idx="1"/>
          </p:nvPr>
        </p:nvPicPr>
        <p:blipFill rotWithShape="1">
          <a:blip r:embed="rId3">
            <a:extLst>
              <a:ext uri="{28A0092B-C50C-407E-A947-70E740481C1C}">
                <a14:useLocalDpi xmlns:a14="http://schemas.microsoft.com/office/drawing/2010/main" val="0"/>
              </a:ext>
            </a:extLst>
          </a:blip>
          <a:srcRect t="-2132" b="-747"/>
          <a:stretch/>
        </p:blipFill>
        <p:spPr>
          <a:xfrm>
            <a:off x="1296183" y="1393375"/>
            <a:ext cx="6535270" cy="5203943"/>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18</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486671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Paged Segmentation</a:t>
            </a:r>
            <a:endParaRPr lang="en-US" dirty="0"/>
          </a:p>
        </p:txBody>
      </p:sp>
      <p:pic>
        <p:nvPicPr>
          <p:cNvPr id="5" name="Content Placeholder 4" descr="fig05-14.eps"/>
          <p:cNvPicPr>
            <a:picLocks noGrp="1" noChangeAspect="1"/>
          </p:cNvPicPr>
          <p:nvPr>
            <p:ph idx="1"/>
          </p:nvPr>
        </p:nvPicPr>
        <p:blipFill rotWithShape="1">
          <a:blip r:embed="rId3">
            <a:extLst>
              <a:ext uri="{28A0092B-C50C-407E-A947-70E740481C1C}">
                <a14:useLocalDpi xmlns:a14="http://schemas.microsoft.com/office/drawing/2010/main" val="0"/>
              </a:ext>
            </a:extLst>
          </a:blip>
          <a:srcRect t="-2518" b="-2286"/>
          <a:stretch/>
        </p:blipFill>
        <p:spPr>
          <a:xfrm>
            <a:off x="1266692" y="1393375"/>
            <a:ext cx="6600133" cy="525780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19</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034080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 Objectives</a:t>
            </a:r>
            <a:endParaRPr lang="en-US" dirty="0"/>
          </a:p>
        </p:txBody>
      </p:sp>
      <p:sp>
        <p:nvSpPr>
          <p:cNvPr id="3" name="Content Placeholder 2"/>
          <p:cNvSpPr>
            <a:spLocks noGrp="1"/>
          </p:cNvSpPr>
          <p:nvPr>
            <p:ph idx="1"/>
          </p:nvPr>
        </p:nvSpPr>
        <p:spPr/>
        <p:txBody>
          <a:bodyPr/>
          <a:lstStyle/>
          <a:p>
            <a:r>
              <a:rPr lang="en-US" dirty="0" smtClean="0"/>
              <a:t>Basic security functions provided by operating systems</a:t>
            </a:r>
          </a:p>
          <a:p>
            <a:r>
              <a:rPr lang="en-US" dirty="0" smtClean="0"/>
              <a:t>System resources that require operating system protection</a:t>
            </a:r>
          </a:p>
          <a:p>
            <a:r>
              <a:rPr lang="en-US" dirty="0" smtClean="0"/>
              <a:t>Operating system design principles</a:t>
            </a:r>
          </a:p>
          <a:p>
            <a:r>
              <a:rPr lang="en-US" dirty="0" smtClean="0"/>
              <a:t>How operating systems control access to resources</a:t>
            </a:r>
          </a:p>
          <a:p>
            <a:r>
              <a:rPr lang="en-US" dirty="0" smtClean="0"/>
              <a:t>The history of trusted computing</a:t>
            </a:r>
          </a:p>
          <a:p>
            <a:r>
              <a:rPr lang="en-US" dirty="0" smtClean="0"/>
              <a:t>Characteristics of operating system rootkits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228362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Secure OS Design</a:t>
            </a:r>
            <a:endParaRPr lang="en-US" dirty="0"/>
          </a:p>
        </p:txBody>
      </p:sp>
      <p:sp>
        <p:nvSpPr>
          <p:cNvPr id="3" name="Content Placeholder 2"/>
          <p:cNvSpPr>
            <a:spLocks noGrp="1"/>
          </p:cNvSpPr>
          <p:nvPr>
            <p:ph idx="1"/>
          </p:nvPr>
        </p:nvSpPr>
        <p:spPr/>
        <p:txBody>
          <a:bodyPr/>
          <a:lstStyle/>
          <a:p>
            <a:r>
              <a:rPr lang="en-US" dirty="0" smtClean="0"/>
              <a:t>Simplicity of design</a:t>
            </a:r>
          </a:p>
          <a:p>
            <a:pPr lvl="1"/>
            <a:r>
              <a:rPr lang="en-US" dirty="0" smtClean="0"/>
              <a:t>OSs are inherently complex, and any unnecessary complexity only makes them harder to understand and secure</a:t>
            </a:r>
          </a:p>
          <a:p>
            <a:r>
              <a:rPr lang="en-US" dirty="0" smtClean="0"/>
              <a:t>Layered design</a:t>
            </a:r>
          </a:p>
          <a:p>
            <a:pPr lvl="1"/>
            <a:r>
              <a:rPr lang="en-US" dirty="0" smtClean="0"/>
              <a:t>Enables layered trust</a:t>
            </a:r>
          </a:p>
          <a:p>
            <a:r>
              <a:rPr lang="en-US" dirty="0" smtClean="0"/>
              <a:t>Layered trust</a:t>
            </a:r>
          </a:p>
          <a:p>
            <a:pPr lvl="1"/>
            <a:r>
              <a:rPr lang="en-US" dirty="0" smtClean="0"/>
              <a:t>Layering is both a way to keep a design logical and understandable and a way to limit risk</a:t>
            </a:r>
          </a:p>
          <a:p>
            <a:pPr lvl="1"/>
            <a:r>
              <a:rPr lang="en-US" dirty="0" smtClean="0"/>
              <a:t>Example: very tight access controls on critical OS functions, fewer access controls on important noncritical functions, and few if any access controls on functions that aren’t important to the OS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177339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Kernelized</a:t>
            </a:r>
            <a:r>
              <a:rPr lang="en-US" dirty="0" smtClean="0"/>
              <a:t> Design</a:t>
            </a:r>
            <a:endParaRPr lang="en-US" dirty="0"/>
          </a:p>
        </p:txBody>
      </p:sp>
      <p:sp>
        <p:nvSpPr>
          <p:cNvPr id="3" name="Content Placeholder 2"/>
          <p:cNvSpPr>
            <a:spLocks noGrp="1"/>
          </p:cNvSpPr>
          <p:nvPr>
            <p:ph idx="1"/>
          </p:nvPr>
        </p:nvSpPr>
        <p:spPr/>
        <p:txBody>
          <a:bodyPr/>
          <a:lstStyle/>
          <a:p>
            <a:r>
              <a:rPr lang="en-US" dirty="0" smtClean="0"/>
              <a:t>A kernel is the part of the OS that performs the lowest-level functions</a:t>
            </a:r>
          </a:p>
          <a:p>
            <a:pPr lvl="1"/>
            <a:r>
              <a:rPr lang="en-US" dirty="0" smtClean="0"/>
              <a:t>Synchronization</a:t>
            </a:r>
          </a:p>
          <a:p>
            <a:pPr lvl="1"/>
            <a:r>
              <a:rPr lang="en-US" dirty="0" err="1"/>
              <a:t>I</a:t>
            </a:r>
            <a:r>
              <a:rPr lang="en-US" dirty="0" err="1" smtClean="0"/>
              <a:t>nterprocess</a:t>
            </a:r>
            <a:r>
              <a:rPr lang="en-US" dirty="0" smtClean="0"/>
              <a:t> communication</a:t>
            </a:r>
          </a:p>
          <a:p>
            <a:pPr lvl="1"/>
            <a:r>
              <a:rPr lang="en-US" dirty="0" smtClean="0"/>
              <a:t>Message passing</a:t>
            </a:r>
          </a:p>
          <a:p>
            <a:pPr lvl="1"/>
            <a:r>
              <a:rPr lang="en-US" dirty="0"/>
              <a:t>I</a:t>
            </a:r>
            <a:r>
              <a:rPr lang="en-US" dirty="0" smtClean="0"/>
              <a:t>nterrupt handling</a:t>
            </a:r>
          </a:p>
          <a:p>
            <a:r>
              <a:rPr lang="en-US" dirty="0" smtClean="0"/>
              <a:t>A security kernel is responsible for enforcing the security mechanisms of the entire OS</a:t>
            </a:r>
          </a:p>
          <a:p>
            <a:pPr lvl="1"/>
            <a:r>
              <a:rPr lang="en-US" dirty="0" smtClean="0"/>
              <a:t>Typically contained within the kernel</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21</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686515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Monitor</a:t>
            </a:r>
            <a:endParaRPr lang="en-US" dirty="0"/>
          </a:p>
        </p:txBody>
      </p:sp>
      <p:pic>
        <p:nvPicPr>
          <p:cNvPr id="5" name="Content Placeholder 4" descr="fig05-15.eps"/>
          <p:cNvPicPr>
            <a:picLocks noGrp="1" noChangeAspect="1"/>
          </p:cNvPicPr>
          <p:nvPr>
            <p:ph idx="1"/>
          </p:nvPr>
        </p:nvPicPr>
        <p:blipFill rotWithShape="1">
          <a:blip r:embed="rId3">
            <a:extLst>
              <a:ext uri="{28A0092B-C50C-407E-A947-70E740481C1C}">
                <a14:useLocalDpi xmlns:a14="http://schemas.microsoft.com/office/drawing/2010/main" val="0"/>
              </a:ext>
            </a:extLst>
          </a:blip>
          <a:srcRect l="-1136" t="-2866" r="-83" b="-5553"/>
          <a:stretch/>
        </p:blipFill>
        <p:spPr>
          <a:xfrm>
            <a:off x="345934" y="1488374"/>
            <a:ext cx="8447741" cy="5149041"/>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22</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241237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Trusted Systems</a:t>
            </a:r>
            <a:endParaRPr lang="en-US" dirty="0"/>
          </a:p>
        </p:txBody>
      </p:sp>
      <p:sp>
        <p:nvSpPr>
          <p:cNvPr id="3" name="Content Placeholder 2"/>
          <p:cNvSpPr>
            <a:spLocks noGrp="1"/>
          </p:cNvSpPr>
          <p:nvPr>
            <p:ph idx="1"/>
          </p:nvPr>
        </p:nvSpPr>
        <p:spPr/>
        <p:txBody>
          <a:bodyPr/>
          <a:lstStyle/>
          <a:p>
            <a:r>
              <a:rPr lang="en-US" dirty="0" smtClean="0"/>
              <a:t>A trusted system is one that has been shown to warrant some degree of trust that it will perform certain activities faithfully</a:t>
            </a:r>
          </a:p>
          <a:p>
            <a:r>
              <a:rPr lang="en-US" dirty="0" smtClean="0"/>
              <a:t>Characteristics of a trusted system:</a:t>
            </a:r>
          </a:p>
          <a:p>
            <a:pPr lvl="1"/>
            <a:r>
              <a:rPr lang="en-US" dirty="0" smtClean="0"/>
              <a:t>A defined policy that details what security qualities it enforces</a:t>
            </a:r>
          </a:p>
          <a:p>
            <a:pPr lvl="1"/>
            <a:r>
              <a:rPr lang="en-US" dirty="0" smtClean="0"/>
              <a:t>Appropriate measures and mechanisms by which it can enforce security adequately</a:t>
            </a:r>
          </a:p>
          <a:p>
            <a:pPr lvl="1"/>
            <a:r>
              <a:rPr lang="en-US" dirty="0" smtClean="0"/>
              <a:t>Independent scrutiny or evaluation to ensure that the mechanisms have been selected and implemented properly</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461710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Trusted Systems</a:t>
            </a:r>
            <a:endParaRPr lang="en-US" dirty="0"/>
          </a:p>
        </p:txBody>
      </p:sp>
      <p:pic>
        <p:nvPicPr>
          <p:cNvPr id="5" name="Content Placeholder 4" descr="fig05-16.eps"/>
          <p:cNvPicPr>
            <a:picLocks noGrp="1" noChangeAspect="1"/>
          </p:cNvPicPr>
          <p:nvPr>
            <p:ph idx="1"/>
          </p:nvPr>
        </p:nvPicPr>
        <p:blipFill rotWithShape="1">
          <a:blip r:embed="rId3">
            <a:extLst>
              <a:ext uri="{28A0092B-C50C-407E-A947-70E740481C1C}">
                <a14:useLocalDpi xmlns:a14="http://schemas.microsoft.com/office/drawing/2010/main" val="0"/>
              </a:ext>
            </a:extLst>
          </a:blip>
          <a:srcRect l="-1461" r="-1278"/>
          <a:stretch/>
        </p:blipFill>
        <p:spPr>
          <a:xfrm>
            <a:off x="239059" y="1600200"/>
            <a:ext cx="8818581" cy="4779682"/>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24</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225021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Trusted Computing Base (TCB)</a:t>
            </a:r>
            <a:endParaRPr lang="en-US" dirty="0"/>
          </a:p>
        </p:txBody>
      </p:sp>
      <p:pic>
        <p:nvPicPr>
          <p:cNvPr id="5" name="Content Placeholder 4" descr="fig05-17.eps"/>
          <p:cNvPicPr>
            <a:picLocks noGrp="1" noChangeAspect="1"/>
          </p:cNvPicPr>
          <p:nvPr>
            <p:ph idx="1"/>
          </p:nvPr>
        </p:nvPicPr>
        <p:blipFill rotWithShape="1">
          <a:blip r:embed="rId3">
            <a:extLst>
              <a:ext uri="{28A0092B-C50C-407E-A947-70E740481C1C}">
                <a14:useLocalDpi xmlns:a14="http://schemas.microsoft.com/office/drawing/2010/main" val="0"/>
              </a:ext>
            </a:extLst>
          </a:blip>
          <a:srcRect t="-935" b="-1412"/>
          <a:stretch/>
        </p:blipFill>
        <p:spPr>
          <a:xfrm>
            <a:off x="1712244" y="1523999"/>
            <a:ext cx="5540503" cy="502920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25</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106159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Trusted System Characteristics</a:t>
            </a:r>
            <a:endParaRPr lang="en-US" dirty="0"/>
          </a:p>
        </p:txBody>
      </p:sp>
      <p:sp>
        <p:nvSpPr>
          <p:cNvPr id="3" name="Content Placeholder 2"/>
          <p:cNvSpPr>
            <a:spLocks noGrp="1"/>
          </p:cNvSpPr>
          <p:nvPr>
            <p:ph idx="1"/>
          </p:nvPr>
        </p:nvSpPr>
        <p:spPr/>
        <p:txBody>
          <a:bodyPr/>
          <a:lstStyle/>
          <a:p>
            <a:r>
              <a:rPr lang="en-US" dirty="0" smtClean="0"/>
              <a:t>Secure startup</a:t>
            </a:r>
          </a:p>
          <a:p>
            <a:pPr lvl="1"/>
            <a:r>
              <a:rPr lang="en-US" dirty="0" smtClean="0"/>
              <a:t>System startup is a tricky time for security, as most systems load basic I/O functionality before being able to load security functions</a:t>
            </a:r>
          </a:p>
          <a:p>
            <a:r>
              <a:rPr lang="en-US" dirty="0" smtClean="0"/>
              <a:t>Trusted path</a:t>
            </a:r>
          </a:p>
          <a:p>
            <a:pPr lvl="1"/>
            <a:r>
              <a:rPr lang="en-US" dirty="0" smtClean="0"/>
              <a:t>An </a:t>
            </a:r>
            <a:r>
              <a:rPr lang="en-US" dirty="0" err="1" smtClean="0"/>
              <a:t>unforgeable</a:t>
            </a:r>
            <a:r>
              <a:rPr lang="en-US" dirty="0" smtClean="0"/>
              <a:t> connection by which the user can be confident of communicating directly with the OS</a:t>
            </a:r>
          </a:p>
          <a:p>
            <a:r>
              <a:rPr lang="en-US" dirty="0" smtClean="0"/>
              <a:t>Object reuse control</a:t>
            </a:r>
          </a:p>
          <a:p>
            <a:pPr lvl="1"/>
            <a:r>
              <a:rPr lang="en-US" dirty="0" smtClean="0"/>
              <a:t>OS clears memory before reassigning it to ensure that leftover data doesn’t become compromised</a:t>
            </a:r>
          </a:p>
          <a:p>
            <a:r>
              <a:rPr lang="en-US" dirty="0" smtClean="0"/>
              <a:t>Audit</a:t>
            </a:r>
          </a:p>
          <a:p>
            <a:pPr lvl="1"/>
            <a:r>
              <a:rPr lang="en-US" dirty="0" smtClean="0"/>
              <a:t>Trusted systems track security-relevant changes, such as installation of new programs or OS modification</a:t>
            </a:r>
          </a:p>
          <a:p>
            <a:pPr lvl="1"/>
            <a:r>
              <a:rPr lang="en-US" dirty="0" smtClean="0"/>
              <a:t>Audit logs must be protected against tampering and deletion</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76836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Rootkits</a:t>
            </a:r>
            <a:endParaRPr lang="en-US" dirty="0"/>
          </a:p>
        </p:txBody>
      </p:sp>
      <p:sp>
        <p:nvSpPr>
          <p:cNvPr id="3" name="Content Placeholder 2"/>
          <p:cNvSpPr>
            <a:spLocks noGrp="1"/>
          </p:cNvSpPr>
          <p:nvPr>
            <p:ph idx="1"/>
          </p:nvPr>
        </p:nvSpPr>
        <p:spPr/>
        <p:txBody>
          <a:bodyPr>
            <a:normAutofit/>
          </a:bodyPr>
          <a:lstStyle/>
          <a:p>
            <a:r>
              <a:rPr lang="en-US" sz="2800" dirty="0" smtClean="0"/>
              <a:t>A rootkit is a malicious software package that attains and takes advantage of root status or effectively becomes part of the OS</a:t>
            </a:r>
          </a:p>
          <a:p>
            <a:r>
              <a:rPr lang="en-US" sz="2800" dirty="0" smtClean="0"/>
              <a:t>Rootkits often go to great length to avoid being discovered or, if discovered and partially removed, to reestablish themselves</a:t>
            </a:r>
          </a:p>
          <a:p>
            <a:pPr lvl="1"/>
            <a:r>
              <a:rPr lang="en-US" sz="2400" dirty="0" smtClean="0"/>
              <a:t>This can include intercepting or modifying basic OS functions</a:t>
            </a:r>
            <a:endParaRPr lang="en-US" sz="24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43632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Rootkit Evading Detection</a:t>
            </a:r>
            <a:endParaRPr lang="en-US" dirty="0"/>
          </a:p>
        </p:txBody>
      </p:sp>
      <p:pic>
        <p:nvPicPr>
          <p:cNvPr id="5" name="Content Placeholder 4" descr="fig05-22.eps"/>
          <p:cNvPicPr>
            <a:picLocks noGrp="1" noChangeAspect="1"/>
          </p:cNvPicPr>
          <p:nvPr>
            <p:ph idx="1"/>
          </p:nvPr>
        </p:nvPicPr>
        <p:blipFill rotWithShape="1">
          <a:blip r:embed="rId3">
            <a:extLst>
              <a:ext uri="{28A0092B-C50C-407E-A947-70E740481C1C}">
                <a14:useLocalDpi xmlns:a14="http://schemas.microsoft.com/office/drawing/2010/main" val="0"/>
              </a:ext>
            </a:extLst>
          </a:blip>
          <a:srcRect l="-240" r="-93"/>
          <a:stretch/>
        </p:blipFill>
        <p:spPr>
          <a:xfrm>
            <a:off x="457199" y="2138076"/>
            <a:ext cx="8235703" cy="3629212"/>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28</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001443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OSs have evolved from supporting single users and single programs to many users and programs at once</a:t>
            </a:r>
          </a:p>
          <a:p>
            <a:r>
              <a:rPr lang="en-US" dirty="0" smtClean="0"/>
              <a:t>Resources that require </a:t>
            </a:r>
            <a:r>
              <a:rPr lang="en-US" dirty="0"/>
              <a:t>OS protection</a:t>
            </a:r>
            <a:r>
              <a:rPr lang="en-US" dirty="0" smtClean="0"/>
              <a:t>: memory, I/O devices, programs, and networks</a:t>
            </a:r>
            <a:endParaRPr lang="en-US" dirty="0"/>
          </a:p>
          <a:p>
            <a:r>
              <a:rPr lang="en-US" dirty="0" smtClean="0"/>
              <a:t>OSs use layered and modular designs for simplification and to separate critical functions from noncritical ones</a:t>
            </a:r>
          </a:p>
          <a:p>
            <a:r>
              <a:rPr lang="en-US" dirty="0" smtClean="0"/>
              <a:t>Resource access control can be enforced in a number of ways, including virtualization, segmentation, hardware memory protection, and reference monitors</a:t>
            </a:r>
          </a:p>
          <a:p>
            <a:r>
              <a:rPr lang="en-US" dirty="0" smtClean="0"/>
              <a:t>Rootkits are </a:t>
            </a:r>
            <a:r>
              <a:rPr lang="en-US" dirty="0"/>
              <a:t>malicious software packages that </a:t>
            </a:r>
            <a:r>
              <a:rPr lang="en-US" dirty="0" smtClean="0"/>
              <a:t>attain </a:t>
            </a:r>
            <a:r>
              <a:rPr lang="en-US" dirty="0"/>
              <a:t>root status or effectively </a:t>
            </a:r>
            <a:r>
              <a:rPr lang="en-US" dirty="0" smtClean="0"/>
              <a:t>become </a:t>
            </a:r>
            <a:r>
              <a:rPr lang="en-US" dirty="0"/>
              <a:t>part of the OS</a:t>
            </a:r>
          </a:p>
          <a:p>
            <a:endParaRPr lang="en-US" dirty="0" smtClean="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29</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11228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Functions</a:t>
            </a:r>
            <a:endParaRPr lang="en-US" dirty="0"/>
          </a:p>
        </p:txBody>
      </p:sp>
      <p:pic>
        <p:nvPicPr>
          <p:cNvPr id="5" name="Content Placeholder 4" descr="fig05-01.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52" b="-453"/>
          <a:stretch/>
        </p:blipFill>
        <p:spPr>
          <a:xfrm>
            <a:off x="1204256" y="1568823"/>
            <a:ext cx="6669741" cy="4807348"/>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7119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Operating Systems</a:t>
            </a:r>
            <a:endParaRPr lang="en-US" dirty="0"/>
          </a:p>
        </p:txBody>
      </p:sp>
      <p:sp>
        <p:nvSpPr>
          <p:cNvPr id="3" name="Content Placeholder 2"/>
          <p:cNvSpPr>
            <a:spLocks noGrp="1"/>
          </p:cNvSpPr>
          <p:nvPr>
            <p:ph idx="1"/>
          </p:nvPr>
        </p:nvSpPr>
        <p:spPr/>
        <p:txBody>
          <a:bodyPr>
            <a:normAutofit/>
          </a:bodyPr>
          <a:lstStyle/>
          <a:p>
            <a:r>
              <a:rPr lang="en-US" sz="3200" dirty="0" smtClean="0"/>
              <a:t>Single-user systems, no OS</a:t>
            </a:r>
          </a:p>
          <a:p>
            <a:r>
              <a:rPr lang="en-US" sz="3200" dirty="0" err="1" smtClean="0"/>
              <a:t>Multiprogrammed</a:t>
            </a:r>
            <a:r>
              <a:rPr lang="en-US" sz="3200" dirty="0" smtClean="0"/>
              <a:t> OS, aka monitors</a:t>
            </a:r>
          </a:p>
          <a:p>
            <a:pPr lvl="1"/>
            <a:r>
              <a:rPr lang="en-US" sz="2800" dirty="0" smtClean="0"/>
              <a:t>Multiple users</a:t>
            </a:r>
          </a:p>
          <a:p>
            <a:pPr lvl="1"/>
            <a:r>
              <a:rPr lang="en-US" sz="2800" dirty="0" smtClean="0"/>
              <a:t>Multiple programs</a:t>
            </a:r>
          </a:p>
          <a:p>
            <a:pPr lvl="1"/>
            <a:r>
              <a:rPr lang="en-US" sz="2800" dirty="0" smtClean="0"/>
              <a:t>Scheduling, sharing, concurrent use</a:t>
            </a:r>
          </a:p>
          <a:p>
            <a:r>
              <a:rPr lang="en-US" sz="3200" dirty="0" smtClean="0"/>
              <a:t>Personal computers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22661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Protected Objects</a:t>
            </a:r>
            <a:endParaRPr lang="en-US" dirty="0"/>
          </a:p>
        </p:txBody>
      </p:sp>
      <p:sp>
        <p:nvSpPr>
          <p:cNvPr id="3" name="Content Placeholder 2"/>
          <p:cNvSpPr>
            <a:spLocks noGrp="1"/>
          </p:cNvSpPr>
          <p:nvPr>
            <p:ph idx="1"/>
          </p:nvPr>
        </p:nvSpPr>
        <p:spPr/>
        <p:txBody>
          <a:bodyPr/>
          <a:lstStyle/>
          <a:p>
            <a:r>
              <a:rPr lang="en-US" dirty="0" smtClean="0"/>
              <a:t>Memory</a:t>
            </a:r>
          </a:p>
          <a:p>
            <a:r>
              <a:rPr lang="en-US" dirty="0" smtClean="0"/>
              <a:t>Sharable I/O devices, such as disks</a:t>
            </a:r>
          </a:p>
          <a:p>
            <a:r>
              <a:rPr lang="en-US" dirty="0" smtClean="0"/>
              <a:t>Serially reusable I/O devices, such as printers</a:t>
            </a:r>
          </a:p>
          <a:p>
            <a:r>
              <a:rPr lang="en-US" dirty="0" smtClean="0"/>
              <a:t>Sharable programs and </a:t>
            </a:r>
            <a:r>
              <a:rPr lang="en-US" dirty="0" err="1" smtClean="0"/>
              <a:t>subprocedures</a:t>
            </a:r>
            <a:endParaRPr lang="en-US" dirty="0" smtClean="0"/>
          </a:p>
          <a:p>
            <a:r>
              <a:rPr lang="en-US" dirty="0" smtClean="0"/>
              <a:t>Networks</a:t>
            </a:r>
          </a:p>
          <a:p>
            <a:r>
              <a:rPr lang="en-US" dirty="0" smtClean="0"/>
              <a:t>Sharable data</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991734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Layered Design</a:t>
            </a:r>
            <a:endParaRPr lang="en-US" dirty="0"/>
          </a:p>
        </p:txBody>
      </p:sp>
      <p:pic>
        <p:nvPicPr>
          <p:cNvPr id="5" name="Content Placeholder 4" descr="fig05-02.eps"/>
          <p:cNvPicPr>
            <a:picLocks noGrp="1" noChangeAspect="1"/>
          </p:cNvPicPr>
          <p:nvPr>
            <p:ph idx="1"/>
          </p:nvPr>
        </p:nvPicPr>
        <p:blipFill rotWithShape="1">
          <a:blip r:embed="rId3">
            <a:extLst>
              <a:ext uri="{28A0092B-C50C-407E-A947-70E740481C1C}">
                <a14:useLocalDpi xmlns:a14="http://schemas.microsoft.com/office/drawing/2010/main" val="0"/>
              </a:ext>
            </a:extLst>
          </a:blip>
          <a:srcRect t="-536" b="-464"/>
          <a:stretch/>
        </p:blipFill>
        <p:spPr>
          <a:xfrm>
            <a:off x="1990584" y="1494546"/>
            <a:ext cx="5150998" cy="502920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6</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46169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Spanning Layers</a:t>
            </a:r>
            <a:endParaRPr lang="en-US" dirty="0"/>
          </a:p>
        </p:txBody>
      </p:sp>
      <p:pic>
        <p:nvPicPr>
          <p:cNvPr id="5" name="Content Placeholder 4" descr="fig05-03.eps"/>
          <p:cNvPicPr>
            <a:picLocks noGrp="1" noChangeAspect="1"/>
          </p:cNvPicPr>
          <p:nvPr>
            <p:ph idx="1"/>
          </p:nvPr>
        </p:nvPicPr>
        <p:blipFill rotWithShape="1">
          <a:blip r:embed="rId3">
            <a:extLst>
              <a:ext uri="{28A0092B-C50C-407E-A947-70E740481C1C}">
                <a14:useLocalDpi xmlns:a14="http://schemas.microsoft.com/office/drawing/2010/main" val="0"/>
              </a:ext>
            </a:extLst>
          </a:blip>
          <a:srcRect t="-1326" b="-413"/>
          <a:stretch/>
        </p:blipFill>
        <p:spPr>
          <a:xfrm>
            <a:off x="2062867" y="1530130"/>
            <a:ext cx="6813534" cy="4960471"/>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7</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03491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OS Design</a:t>
            </a:r>
            <a:endParaRPr lang="en-US" dirty="0"/>
          </a:p>
        </p:txBody>
      </p:sp>
      <p:pic>
        <p:nvPicPr>
          <p:cNvPr id="5" name="Content Placeholder 4" descr="fig05-04.eps"/>
          <p:cNvPicPr>
            <a:picLocks noGrp="1" noChangeAspect="1"/>
          </p:cNvPicPr>
          <p:nvPr>
            <p:ph idx="1"/>
          </p:nvPr>
        </p:nvPicPr>
        <p:blipFill rotWithShape="1">
          <a:blip r:embed="rId3">
            <a:extLst>
              <a:ext uri="{28A0092B-C50C-407E-A947-70E740481C1C}">
                <a14:useLocalDpi xmlns:a14="http://schemas.microsoft.com/office/drawing/2010/main" val="0"/>
              </a:ext>
            </a:extLst>
          </a:blip>
          <a:srcRect t="-819" b="-7586"/>
          <a:stretch/>
        </p:blipFill>
        <p:spPr>
          <a:xfrm>
            <a:off x="1350995" y="1602551"/>
            <a:ext cx="6420896" cy="5304117"/>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8</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58108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a:t>
            </a:r>
            <a:endParaRPr lang="en-US" dirty="0"/>
          </a:p>
        </p:txBody>
      </p:sp>
      <p:sp>
        <p:nvSpPr>
          <p:cNvPr id="3" name="Content Placeholder 2"/>
          <p:cNvSpPr>
            <a:spLocks noGrp="1"/>
          </p:cNvSpPr>
          <p:nvPr>
            <p:ph idx="1"/>
          </p:nvPr>
        </p:nvSpPr>
        <p:spPr/>
        <p:txBody>
          <a:bodyPr/>
          <a:lstStyle/>
          <a:p>
            <a:r>
              <a:rPr lang="en-US" dirty="0" smtClean="0"/>
              <a:t>With virtualization, the OS presents each user with just the resources that user should see</a:t>
            </a:r>
          </a:p>
          <a:p>
            <a:r>
              <a:rPr lang="en-US" dirty="0" smtClean="0"/>
              <a:t>The user has access to a virtual machine (VM), which contains those resources</a:t>
            </a:r>
          </a:p>
          <a:p>
            <a:r>
              <a:rPr lang="en-US" dirty="0" smtClean="0"/>
              <a:t>The user cannot access resources that are available to the OS but exist outside the VM</a:t>
            </a:r>
          </a:p>
          <a:p>
            <a:r>
              <a:rPr lang="en-US" dirty="0" smtClean="0"/>
              <a:t>A hypervisor, or VM monitor, is the software that implements a VM</a:t>
            </a:r>
          </a:p>
          <a:p>
            <a:pPr lvl="1"/>
            <a:r>
              <a:rPr lang="en-US" dirty="0" smtClean="0"/>
              <a:t>Translates access requests between the VM and the OS</a:t>
            </a:r>
          </a:p>
          <a:p>
            <a:pPr lvl="1"/>
            <a:r>
              <a:rPr lang="en-US" dirty="0" smtClean="0"/>
              <a:t>Can support multiple OSs in VMs simultaneously</a:t>
            </a:r>
          </a:p>
          <a:p>
            <a:r>
              <a:rPr lang="en-US" dirty="0" smtClean="0"/>
              <a:t>Honeypot: A VM meant to lure an attacker into an environment that can be both controlled and monitored</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9</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35483344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TotalTime>
  <Words>2478</Words>
  <Application>Microsoft Macintosh PowerPoint</Application>
  <PresentationFormat>On-screen Show (4:3)</PresentationFormat>
  <Paragraphs>216</Paragraphs>
  <Slides>29</Slides>
  <Notes>21</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Office Theme</vt:lpstr>
      <vt:lpstr>Clarity</vt:lpstr>
      <vt:lpstr>Security in Computing, Fifth Edition</vt:lpstr>
      <vt:lpstr>Chapter 5 Objectives</vt:lpstr>
      <vt:lpstr>Operating System Functions</vt:lpstr>
      <vt:lpstr>History of Operating Systems</vt:lpstr>
      <vt:lpstr>Protected Objects</vt:lpstr>
      <vt:lpstr>OS Layered Design</vt:lpstr>
      <vt:lpstr>Functions Spanning Layers</vt:lpstr>
      <vt:lpstr>Modular OS Design</vt:lpstr>
      <vt:lpstr>Virtualization</vt:lpstr>
      <vt:lpstr>Separation and Sharing</vt:lpstr>
      <vt:lpstr>Hardware Protection of Memory</vt:lpstr>
      <vt:lpstr>Fence Registers</vt:lpstr>
      <vt:lpstr>Base/Bounds Registers</vt:lpstr>
      <vt:lpstr>Two Pairs of Base/Bounds Registers</vt:lpstr>
      <vt:lpstr>Tagged Architecture</vt:lpstr>
      <vt:lpstr>Segmentation</vt:lpstr>
      <vt:lpstr>Segment Address Translation</vt:lpstr>
      <vt:lpstr>Paging</vt:lpstr>
      <vt:lpstr>Paged Segmentation</vt:lpstr>
      <vt:lpstr>Principles of Secure OS Design</vt:lpstr>
      <vt:lpstr>Kernelized Design</vt:lpstr>
      <vt:lpstr>Reference Monitor</vt:lpstr>
      <vt:lpstr>Trusted Systems</vt:lpstr>
      <vt:lpstr>History of Trusted Systems</vt:lpstr>
      <vt:lpstr>Trusted Computing Base (TCB)</vt:lpstr>
      <vt:lpstr>Other Trusted System Characteristics</vt:lpstr>
      <vt:lpstr>Rootkits</vt:lpstr>
      <vt:lpstr>Rootkit Evading Detection</vt:lpstr>
      <vt:lpstr>Summary</vt:lpstr>
    </vt:vector>
  </TitlesOfParts>
  <Company>Qmulos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Computing, Fifth Edition</dc:title>
  <dc:creator>Jonathan Margulies</dc:creator>
  <cp:lastModifiedBy>Elizabeth Ryan</cp:lastModifiedBy>
  <cp:revision>4</cp:revision>
  <dcterms:created xsi:type="dcterms:W3CDTF">2015-09-14T01:17:30Z</dcterms:created>
  <dcterms:modified xsi:type="dcterms:W3CDTF">2015-10-15T15:54:39Z</dcterms:modified>
</cp:coreProperties>
</file>