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0"/>
  </p:notesMasterIdLst>
  <p:sldIdLst>
    <p:sldId id="256" r:id="rId2"/>
    <p:sldId id="328" r:id="rId3"/>
    <p:sldId id="316" r:id="rId4"/>
    <p:sldId id="332" r:id="rId5"/>
    <p:sldId id="318" r:id="rId6"/>
    <p:sldId id="319" r:id="rId7"/>
    <p:sldId id="329" r:id="rId8"/>
    <p:sldId id="33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333" autoAdjust="0"/>
    <p:restoredTop sz="92500"/>
  </p:normalViewPr>
  <p:slideViewPr>
    <p:cSldViewPr>
      <p:cViewPr varScale="1">
        <p:scale>
          <a:sx n="83" d="100"/>
          <a:sy n="83" d="100"/>
        </p:scale>
        <p:origin x="597"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0BA825-8A48-C24F-9221-A96DD1E8528F}" type="datetimeFigureOut">
              <a:rPr kumimoji="1" lang="zh-CN" altLang="en-US" smtClean="0"/>
              <a:t>2020/2/16</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5B375-CB09-7342-A9B2-E2C6385C28D9}" type="slidenum">
              <a:rPr kumimoji="1" lang="zh-CN" altLang="en-US" smtClean="0"/>
              <a:t>‹#›</a:t>
            </a:fld>
            <a:endParaRPr kumimoji="1" lang="zh-CN" altLang="en-US"/>
          </a:p>
        </p:txBody>
      </p:sp>
    </p:spTree>
    <p:extLst>
      <p:ext uri="{BB962C8B-B14F-4D97-AF65-F5344CB8AC3E}">
        <p14:creationId xmlns:p14="http://schemas.microsoft.com/office/powerpoint/2010/main" val="1940262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2B5B375-CB09-7342-A9B2-E2C6385C28D9}" type="slidenum">
              <a:rPr kumimoji="1" lang="zh-CN" altLang="en-US" smtClean="0"/>
              <a:t>8</a:t>
            </a:fld>
            <a:endParaRPr kumimoji="1" lang="zh-CN" altLang="en-US"/>
          </a:p>
        </p:txBody>
      </p:sp>
    </p:spTree>
    <p:extLst>
      <p:ext uri="{BB962C8B-B14F-4D97-AF65-F5344CB8AC3E}">
        <p14:creationId xmlns:p14="http://schemas.microsoft.com/office/powerpoint/2010/main" val="45643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2/16/2020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
        <p:nvSpPr>
          <p:cNvPr id="7" name="Text Box 9"/>
          <p:cNvSpPr txBox="1">
            <a:spLocks noChangeArrowheads="1"/>
          </p:cNvSpPr>
          <p:nvPr userDrawn="1"/>
        </p:nvSpPr>
        <p:spPr bwMode="auto">
          <a:xfrm>
            <a:off x="4343400" y="6400800"/>
            <a:ext cx="444500" cy="244475"/>
          </a:xfrm>
          <a:prstGeom prst="rect">
            <a:avLst/>
          </a:prstGeom>
          <a:noFill/>
          <a:ln w="9525">
            <a:noFill/>
            <a:miter lim="800000"/>
            <a:headEnd/>
            <a:tailEnd/>
          </a:ln>
          <a:effectLst/>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Verdana" charset="0"/>
                <a:ea typeface="MS PGothic" charset="-128"/>
                <a:cs typeface="+mn-cs"/>
              </a:defRPr>
            </a:lvl1pPr>
            <a:lvl2pPr marL="457200" algn="l" rtl="0" eaLnBrk="0" fontAlgn="base" hangingPunct="0">
              <a:spcBef>
                <a:spcPct val="0"/>
              </a:spcBef>
              <a:spcAft>
                <a:spcPct val="0"/>
              </a:spcAft>
              <a:defRPr kern="1200">
                <a:solidFill>
                  <a:schemeClr val="tx1"/>
                </a:solidFill>
                <a:latin typeface="Verdana" charset="0"/>
                <a:ea typeface="MS PGothic" charset="-128"/>
                <a:cs typeface="+mn-cs"/>
              </a:defRPr>
            </a:lvl2pPr>
            <a:lvl3pPr marL="914400" algn="l" rtl="0" eaLnBrk="0" fontAlgn="base" hangingPunct="0">
              <a:spcBef>
                <a:spcPct val="0"/>
              </a:spcBef>
              <a:spcAft>
                <a:spcPct val="0"/>
              </a:spcAft>
              <a:defRPr kern="1200">
                <a:solidFill>
                  <a:schemeClr val="tx1"/>
                </a:solidFill>
                <a:latin typeface="Verdana" charset="0"/>
                <a:ea typeface="MS PGothic" charset="-128"/>
                <a:cs typeface="+mn-cs"/>
              </a:defRPr>
            </a:lvl3pPr>
            <a:lvl4pPr marL="1371600" algn="l" rtl="0" eaLnBrk="0" fontAlgn="base" hangingPunct="0">
              <a:spcBef>
                <a:spcPct val="0"/>
              </a:spcBef>
              <a:spcAft>
                <a:spcPct val="0"/>
              </a:spcAft>
              <a:defRPr kern="1200">
                <a:solidFill>
                  <a:schemeClr val="tx1"/>
                </a:solidFill>
                <a:latin typeface="Verdana" charset="0"/>
                <a:ea typeface="MS PGothic" charset="-128"/>
                <a:cs typeface="+mn-cs"/>
              </a:defRPr>
            </a:lvl4pPr>
            <a:lvl5pPr marL="1828800" algn="l" rtl="0" eaLnBrk="0" fontAlgn="base" hangingPunct="0">
              <a:spcBef>
                <a:spcPct val="0"/>
              </a:spcBef>
              <a:spcAft>
                <a:spcPct val="0"/>
              </a:spcAft>
              <a:defRPr kern="1200">
                <a:solidFill>
                  <a:schemeClr val="tx1"/>
                </a:solidFill>
                <a:latin typeface="Verdana" charset="0"/>
                <a:ea typeface="MS PGothic" charset="-128"/>
                <a:cs typeface="+mn-cs"/>
              </a:defRPr>
            </a:lvl5pPr>
            <a:lvl6pPr marL="2286000" algn="l" defTabSz="914400" rtl="0" eaLnBrk="1" latinLnBrk="0" hangingPunct="1">
              <a:defRPr kern="1200">
                <a:solidFill>
                  <a:schemeClr val="tx1"/>
                </a:solidFill>
                <a:latin typeface="Verdana" charset="0"/>
                <a:ea typeface="MS PGothic" charset="-128"/>
                <a:cs typeface="+mn-cs"/>
              </a:defRPr>
            </a:lvl6pPr>
            <a:lvl7pPr marL="2743200" algn="l" defTabSz="914400" rtl="0" eaLnBrk="1" latinLnBrk="0" hangingPunct="1">
              <a:defRPr kern="1200">
                <a:solidFill>
                  <a:schemeClr val="tx1"/>
                </a:solidFill>
                <a:latin typeface="Verdana" charset="0"/>
                <a:ea typeface="MS PGothic" charset="-128"/>
                <a:cs typeface="+mn-cs"/>
              </a:defRPr>
            </a:lvl7pPr>
            <a:lvl8pPr marL="3200400" algn="l" defTabSz="914400" rtl="0" eaLnBrk="1" latinLnBrk="0" hangingPunct="1">
              <a:defRPr kern="1200">
                <a:solidFill>
                  <a:schemeClr val="tx1"/>
                </a:solidFill>
                <a:latin typeface="Verdana" charset="0"/>
                <a:ea typeface="MS PGothic" charset="-128"/>
                <a:cs typeface="+mn-cs"/>
              </a:defRPr>
            </a:lvl8pPr>
            <a:lvl9pPr marL="3657600" algn="l" defTabSz="914400" rtl="0" eaLnBrk="1" latinLnBrk="0" hangingPunct="1">
              <a:defRPr kern="1200">
                <a:solidFill>
                  <a:schemeClr val="tx1"/>
                </a:solidFill>
                <a:latin typeface="Verdana" charset="0"/>
                <a:ea typeface="MS PGothic" charset="-128"/>
                <a:cs typeface="+mn-cs"/>
              </a:defRPr>
            </a:lvl9pPr>
          </a:lstStyle>
          <a:p>
            <a:pPr algn="ctr">
              <a:spcBef>
                <a:spcPct val="50000"/>
              </a:spcBef>
              <a:defRPr/>
            </a:pPr>
            <a:r>
              <a:rPr lang="en-US" altLang="zh-CN" sz="1000" b="1" smtClean="0">
                <a:solidFill>
                  <a:srgbClr val="006699"/>
                </a:solidFill>
                <a:latin typeface="Helvetica" charset="0"/>
              </a:rPr>
              <a:t>1.</a:t>
            </a:r>
            <a:fld id="{019C2FCF-D565-DE48-830D-D441C96E1D00}" type="slidenum">
              <a:rPr lang="en-US" altLang="zh-CN" sz="1000" b="1" smtClean="0">
                <a:solidFill>
                  <a:srgbClr val="006699"/>
                </a:solidFill>
                <a:latin typeface="Helvetica" charset="0"/>
              </a:rPr>
              <a:pPr algn="ctr">
                <a:spcBef>
                  <a:spcPct val="50000"/>
                </a:spcBef>
                <a:defRPr/>
              </a:pPr>
              <a:t>‹#›</a:t>
            </a:fld>
            <a:endParaRPr lang="en-US" altLang="zh-CN" sz="1000" b="1" smtClean="0">
              <a:solidFill>
                <a:srgbClr val="006699"/>
              </a:solidFill>
              <a:latin typeface="Helvetica"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2/16/2020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Discrete Mathematics and Its Applications</a:t>
            </a:r>
            <a:endParaRPr lang="en-US" dirty="0"/>
          </a:p>
        </p:txBody>
      </p:sp>
      <p:sp>
        <p:nvSpPr>
          <p:cNvPr id="3" name="Subtitle 2"/>
          <p:cNvSpPr>
            <a:spLocks noGrp="1"/>
          </p:cNvSpPr>
          <p:nvPr>
            <p:ph type="subTitle" idx="1"/>
          </p:nvPr>
        </p:nvSpPr>
        <p:spPr/>
        <p:txBody>
          <a:bodyPr/>
          <a:lstStyle/>
          <a:p>
            <a:r>
              <a:rPr lang="en-US" dirty="0" smtClean="0"/>
              <a:t>Introductory Lecture</a:t>
            </a:r>
            <a:endParaRPr lang="en-US" dirty="0"/>
          </a:p>
        </p:txBody>
      </p:sp>
      <p:sp>
        <p:nvSpPr>
          <p:cNvPr id="4" name="文本框 3"/>
          <p:cNvSpPr txBox="1"/>
          <p:nvPr/>
        </p:nvSpPr>
        <p:spPr>
          <a:xfrm>
            <a:off x="2209800" y="4800600"/>
            <a:ext cx="4572000" cy="707886"/>
          </a:xfrm>
          <a:prstGeom prst="rect">
            <a:avLst/>
          </a:prstGeom>
          <a:noFill/>
        </p:spPr>
        <p:txBody>
          <a:bodyPr wrap="square" rtlCol="0">
            <a:spAutoFit/>
          </a:bodyPr>
          <a:lstStyle/>
          <a:p>
            <a:pPr algn="ctr"/>
            <a:r>
              <a:rPr kumimoji="1" lang="en-US" altLang="zh-CN" sz="4000" b="1" dirty="0" smtClean="0"/>
              <a:t>Feb. </a:t>
            </a:r>
            <a:r>
              <a:rPr kumimoji="1" lang="en-US" altLang="zh-CN" sz="4000" b="1" dirty="0" smtClean="0"/>
              <a:t>2020</a:t>
            </a:r>
            <a:endParaRPr kumimoji="1" lang="zh-CN" altLang="en-US" sz="4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11187"/>
            <a:ext cx="7772400" cy="809625"/>
          </a:xfrm>
        </p:spPr>
        <p:txBody>
          <a:bodyPr/>
          <a:lstStyle/>
          <a:p>
            <a:pPr>
              <a:defRPr/>
            </a:pPr>
            <a:r>
              <a:rPr lang="en-US" altLang="zh-CN" dirty="0" smtClean="0"/>
              <a:t>Self-introduction</a:t>
            </a:r>
            <a:endParaRPr lang="zh-CN" altLang="en-US" dirty="0"/>
          </a:p>
        </p:txBody>
      </p:sp>
      <p:sp>
        <p:nvSpPr>
          <p:cNvPr id="9218" name="内容占位符 2"/>
          <p:cNvSpPr>
            <a:spLocks noGrp="1"/>
          </p:cNvSpPr>
          <p:nvPr>
            <p:ph idx="1"/>
          </p:nvPr>
        </p:nvSpPr>
        <p:spPr>
          <a:xfrm>
            <a:off x="685800" y="1628775"/>
            <a:ext cx="7772400" cy="4114800"/>
          </a:xfrm>
        </p:spPr>
        <p:txBody>
          <a:bodyPr/>
          <a:lstStyle/>
          <a:p>
            <a:r>
              <a:rPr lang="en-US" altLang="zh-CN" dirty="0"/>
              <a:t>Name: </a:t>
            </a:r>
            <a:r>
              <a:rPr lang="zh-CN" altLang="en-US" dirty="0" smtClean="0"/>
              <a:t>詹成</a:t>
            </a:r>
            <a:endParaRPr lang="en-US" altLang="zh-CN" dirty="0"/>
          </a:p>
          <a:p>
            <a:r>
              <a:rPr lang="en-US" altLang="zh-CN" dirty="0" smtClean="0"/>
              <a:t>Email: zhanc@swu.edu.cn</a:t>
            </a:r>
            <a:endParaRPr lang="zh-CN" altLang="en-US" dirty="0"/>
          </a:p>
        </p:txBody>
      </p:sp>
      <p:sp>
        <p:nvSpPr>
          <p:cNvPr id="9219" name="幻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Arial" charset="0"/>
              </a:defRPr>
            </a:lvl1pPr>
            <a:lvl2pPr marL="742950" indent="-285750">
              <a:spcBef>
                <a:spcPct val="20000"/>
              </a:spcBef>
              <a:buChar char="–"/>
              <a:defRPr kumimoji="1" sz="2800">
                <a:solidFill>
                  <a:schemeClr val="tx1"/>
                </a:solidFill>
                <a:latin typeface="Arial" charset="0"/>
              </a:defRPr>
            </a:lvl2pPr>
            <a:lvl3pPr marL="1143000" indent="-228600">
              <a:spcBef>
                <a:spcPct val="20000"/>
              </a:spcBef>
              <a:buChar char="•"/>
              <a:defRPr kumimoji="1" sz="2400">
                <a:solidFill>
                  <a:schemeClr val="tx1"/>
                </a:solidFill>
                <a:latin typeface="Arial" charset="0"/>
              </a:defRPr>
            </a:lvl3pPr>
            <a:lvl4pPr marL="1600200" indent="-228600">
              <a:spcBef>
                <a:spcPct val="20000"/>
              </a:spcBef>
              <a:buChar char="–"/>
              <a:defRPr kumimoji="1" sz="2000">
                <a:solidFill>
                  <a:schemeClr val="tx1"/>
                </a:solidFill>
                <a:latin typeface="Arial" charset="0"/>
              </a:defRPr>
            </a:lvl4pPr>
            <a:lvl5pPr marL="2057400" indent="-228600">
              <a:spcBef>
                <a:spcPct val="20000"/>
              </a:spcBef>
              <a:buChar char="»"/>
              <a:defRPr kumimoji="1" sz="2000">
                <a:solidFill>
                  <a:schemeClr val="tx1"/>
                </a:solidFill>
                <a:latin typeface="Arial" charset="0"/>
              </a:defRPr>
            </a:lvl5pPr>
            <a:lvl6pPr marL="2514600" indent="-228600" eaLnBrk="0" fontAlgn="base" hangingPunct="0">
              <a:spcBef>
                <a:spcPct val="20000"/>
              </a:spcBef>
              <a:spcAft>
                <a:spcPct val="0"/>
              </a:spcAft>
              <a:buChar char="»"/>
              <a:defRPr kumimoji="1" sz="2000">
                <a:solidFill>
                  <a:schemeClr val="tx1"/>
                </a:solidFill>
                <a:latin typeface="Arial" charset="0"/>
              </a:defRPr>
            </a:lvl6pPr>
            <a:lvl7pPr marL="2971800" indent="-228600" eaLnBrk="0" fontAlgn="base" hangingPunct="0">
              <a:spcBef>
                <a:spcPct val="20000"/>
              </a:spcBef>
              <a:spcAft>
                <a:spcPct val="0"/>
              </a:spcAft>
              <a:buChar char="»"/>
              <a:defRPr kumimoji="1" sz="2000">
                <a:solidFill>
                  <a:schemeClr val="tx1"/>
                </a:solidFill>
                <a:latin typeface="Arial" charset="0"/>
              </a:defRPr>
            </a:lvl7pPr>
            <a:lvl8pPr marL="3429000" indent="-228600" eaLnBrk="0" fontAlgn="base" hangingPunct="0">
              <a:spcBef>
                <a:spcPct val="20000"/>
              </a:spcBef>
              <a:spcAft>
                <a:spcPct val="0"/>
              </a:spcAft>
              <a:buChar char="»"/>
              <a:defRPr kumimoji="1" sz="2000">
                <a:solidFill>
                  <a:schemeClr val="tx1"/>
                </a:solidFill>
                <a:latin typeface="Arial" charset="0"/>
              </a:defRPr>
            </a:lvl8pPr>
            <a:lvl9pPr marL="3886200" indent="-228600" eaLnBrk="0" fontAlgn="base" hangingPunct="0">
              <a:spcBef>
                <a:spcPct val="20000"/>
              </a:spcBef>
              <a:spcAft>
                <a:spcPct val="0"/>
              </a:spcAft>
              <a:buChar char="»"/>
              <a:defRPr kumimoji="1" sz="2000">
                <a:solidFill>
                  <a:schemeClr val="tx1"/>
                </a:solidFill>
                <a:latin typeface="Arial" charset="0"/>
              </a:defRPr>
            </a:lvl9pPr>
          </a:lstStyle>
          <a:p>
            <a:pPr>
              <a:spcBef>
                <a:spcPct val="0"/>
              </a:spcBef>
              <a:buFontTx/>
              <a:buNone/>
            </a:pPr>
            <a:fld id="{42A52599-7A9E-F746-97C8-40DED1EAF991}" type="slidenum">
              <a:rPr lang="zh-CN" altLang="en-US" sz="1400">
                <a:latin typeface="Times New Roman" charset="0"/>
                <a:ea typeface="宋体" charset="0"/>
              </a:rPr>
              <a:pPr>
                <a:spcBef>
                  <a:spcPct val="0"/>
                </a:spcBef>
                <a:buFontTx/>
                <a:buNone/>
              </a:pPr>
              <a:t>2</a:t>
            </a:fld>
            <a:endParaRPr lang="en-US" altLang="zh-CN" sz="1400">
              <a:latin typeface="Times New Roman" charset="0"/>
              <a:ea typeface="宋体" charset="0"/>
            </a:endParaRPr>
          </a:p>
        </p:txBody>
      </p:sp>
    </p:spTree>
    <p:extLst>
      <p:ext uri="{BB962C8B-B14F-4D97-AF65-F5344CB8AC3E}">
        <p14:creationId xmlns:p14="http://schemas.microsoft.com/office/powerpoint/2010/main" val="131119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Discrete Mathematics?</a:t>
            </a:r>
            <a:endParaRPr lang="en-US" dirty="0"/>
          </a:p>
        </p:txBody>
      </p:sp>
      <p:sp>
        <p:nvSpPr>
          <p:cNvPr id="3" name="Content Placeholder 2"/>
          <p:cNvSpPr>
            <a:spLocks noGrp="1"/>
          </p:cNvSpPr>
          <p:nvPr>
            <p:ph idx="1"/>
          </p:nvPr>
        </p:nvSpPr>
        <p:spPr/>
        <p:txBody>
          <a:bodyPr>
            <a:normAutofit/>
          </a:bodyPr>
          <a:lstStyle/>
          <a:p>
            <a:r>
              <a:rPr lang="en-US" dirty="0" smtClean="0"/>
              <a:t>Discrete mathematics is the part of mathematics devoted to the study of </a:t>
            </a:r>
            <a:r>
              <a:rPr lang="en-US" b="1" dirty="0" smtClean="0">
                <a:solidFill>
                  <a:srgbClr val="FF0000"/>
                </a:solidFill>
              </a:rPr>
              <a:t>discrete</a:t>
            </a:r>
            <a:r>
              <a:rPr lang="en-US" dirty="0" smtClean="0"/>
              <a:t> (as opposed to continuous) objects.</a:t>
            </a:r>
          </a:p>
          <a:p>
            <a:r>
              <a:rPr lang="en-US" b="1" dirty="0" smtClean="0">
                <a:solidFill>
                  <a:srgbClr val="0070C0"/>
                </a:solidFill>
              </a:rPr>
              <a:t>Calculus </a:t>
            </a:r>
            <a:r>
              <a:rPr lang="en-US" dirty="0" smtClean="0"/>
              <a:t>deals with continuous objects and is not part of discrete mathematics.  </a:t>
            </a:r>
          </a:p>
          <a:p>
            <a:r>
              <a:rPr lang="en-US" dirty="0" smtClean="0"/>
              <a:t>Examples of discrete objects: integers, steps taken by a computer program, distinct paths to travel from point A to point B on a map along a road network, ways to pick a winning set of numbers in a lottery.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Discrete Mathematics is a Gateway Course</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t>Topics in discrete mathematics will be important in many courses that you will take in the future:</a:t>
            </a:r>
          </a:p>
          <a:p>
            <a:pPr lvl="1"/>
            <a:r>
              <a:rPr lang="en-US" b="1" dirty="0" smtClean="0"/>
              <a:t>Computer Science</a:t>
            </a:r>
            <a:r>
              <a:rPr lang="en-US" dirty="0" smtClean="0"/>
              <a:t>: Computer Architecture, Data Structures, Algorithms, Programming Languages, Compilers, Computer Security, Databases, Artificial Intelligence, Networking, Graphics, Game Design, Theory of Computation, ……</a:t>
            </a:r>
          </a:p>
          <a:p>
            <a:pPr lvl="1"/>
            <a:r>
              <a:rPr lang="en-US" b="1" dirty="0" smtClean="0"/>
              <a:t>Mathematics</a:t>
            </a:r>
            <a:r>
              <a:rPr lang="en-US" dirty="0" smtClean="0"/>
              <a:t>: Logic, Set Theory, Probability, Number Theory, Abstract Algebra, </a:t>
            </a:r>
            <a:r>
              <a:rPr lang="en-US" dirty="0" err="1" smtClean="0"/>
              <a:t>Combinatorics</a:t>
            </a:r>
            <a:r>
              <a:rPr lang="en-US" dirty="0" smtClean="0"/>
              <a:t>, Graph Theory, Game Theory, Network Optimization, …</a:t>
            </a:r>
          </a:p>
          <a:p>
            <a:pPr lvl="2"/>
            <a:r>
              <a:rPr lang="en-US" dirty="0" smtClean="0"/>
              <a:t>The concepts learned will also be helpful in continuous areas of mathematics.</a:t>
            </a:r>
          </a:p>
          <a:p>
            <a:pPr lvl="1"/>
            <a:r>
              <a:rPr lang="en-US" b="1" dirty="0" smtClean="0"/>
              <a:t>Other Disciplines</a:t>
            </a:r>
            <a:r>
              <a:rPr lang="en-US" dirty="0" smtClean="0"/>
              <a:t>: You may find concepts learned here useful in courses in philosophy, economics, linguistics, and other departments.</a:t>
            </a:r>
            <a:endParaRPr lang="en-US" dirty="0"/>
          </a:p>
        </p:txBody>
      </p:sp>
    </p:spTree>
    <p:extLst>
      <p:ext uri="{BB962C8B-B14F-4D97-AF65-F5344CB8AC3E}">
        <p14:creationId xmlns:p14="http://schemas.microsoft.com/office/powerpoint/2010/main" val="1085377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Goals of a Course in Discrete Mathematics</a:t>
            </a:r>
            <a:endParaRPr lang="en-US" dirty="0"/>
          </a:p>
        </p:txBody>
      </p:sp>
      <p:sp>
        <p:nvSpPr>
          <p:cNvPr id="3" name="Content Placeholder 2"/>
          <p:cNvSpPr>
            <a:spLocks noGrp="1"/>
          </p:cNvSpPr>
          <p:nvPr>
            <p:ph idx="1"/>
          </p:nvPr>
        </p:nvSpPr>
        <p:spPr/>
        <p:txBody>
          <a:bodyPr>
            <a:normAutofit/>
          </a:bodyPr>
          <a:lstStyle/>
          <a:p>
            <a:r>
              <a:rPr lang="en-US" b="1" dirty="0" smtClean="0"/>
              <a:t>Mathematical Reasoning</a:t>
            </a:r>
            <a:r>
              <a:rPr lang="en-US" dirty="0" smtClean="0"/>
              <a:t>: Ability to read, understand, and construct mathematical arguments and proofs. </a:t>
            </a:r>
          </a:p>
          <a:p>
            <a:r>
              <a:rPr lang="en-US" b="1" dirty="0" smtClean="0"/>
              <a:t>Combinatorial Analysis</a:t>
            </a:r>
            <a:r>
              <a:rPr lang="en-US" dirty="0" smtClean="0"/>
              <a:t>: Techniques for  counting objects of different kinds. </a:t>
            </a:r>
          </a:p>
          <a:p>
            <a:r>
              <a:rPr lang="en-US" b="1" dirty="0" smtClean="0"/>
              <a:t>Discrete Structures</a:t>
            </a:r>
            <a:r>
              <a:rPr lang="en-US" dirty="0" smtClean="0"/>
              <a:t>: Abstract mathematical structures that represent objects and the relationships between them. Examples are sets, permutations, relations, graphs, trees, and finite state machines.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Goals of a Course in Discrete Mathematics </a:t>
            </a:r>
            <a:endParaRPr lang="en-US" dirty="0"/>
          </a:p>
        </p:txBody>
      </p:sp>
      <p:sp>
        <p:nvSpPr>
          <p:cNvPr id="3" name="Content Placeholder 2"/>
          <p:cNvSpPr>
            <a:spLocks noGrp="1"/>
          </p:cNvSpPr>
          <p:nvPr>
            <p:ph idx="1"/>
          </p:nvPr>
        </p:nvSpPr>
        <p:spPr/>
        <p:txBody>
          <a:bodyPr>
            <a:normAutofit/>
          </a:bodyPr>
          <a:lstStyle/>
          <a:p>
            <a:r>
              <a:rPr lang="en-US" b="1" dirty="0" smtClean="0"/>
              <a:t>Applications and Modeling</a:t>
            </a:r>
            <a:r>
              <a:rPr lang="en-US" dirty="0" smtClean="0"/>
              <a:t>: It is important to appreciate and understand the wide range of applications of the topics in discrete mathematics and develop the ability to develop new models in various domains. Concepts from discrete mathematics  have not only been used to address problems in computing, but have been applied to solve problems in many areas such as chemistry, biology, linguistics, geography, business, etc.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Textbooks</a:t>
            </a:r>
            <a:endParaRPr kumimoji="1" lang="zh-CN" altLang="en-US" dirty="0"/>
          </a:p>
        </p:txBody>
      </p:sp>
      <p:sp>
        <p:nvSpPr>
          <p:cNvPr id="3" name="内容占位符 2"/>
          <p:cNvSpPr>
            <a:spLocks noGrp="1"/>
          </p:cNvSpPr>
          <p:nvPr>
            <p:ph idx="1"/>
          </p:nvPr>
        </p:nvSpPr>
        <p:spPr/>
        <p:txBody>
          <a:bodyPr/>
          <a:lstStyle/>
          <a:p>
            <a:pPr eaLnBrk="0" hangingPunct="0"/>
            <a:r>
              <a:rPr lang="en-US" altLang="zh-CN" b="1" dirty="0" smtClean="0">
                <a:solidFill>
                  <a:srgbClr val="0070C0"/>
                </a:solidFill>
              </a:rPr>
              <a:t>Discrete </a:t>
            </a:r>
            <a:r>
              <a:rPr lang="en-US" altLang="zh-CN" b="1" dirty="0">
                <a:solidFill>
                  <a:srgbClr val="0070C0"/>
                </a:solidFill>
              </a:rPr>
              <a:t>Mathematics and Its </a:t>
            </a:r>
            <a:r>
              <a:rPr lang="en-US" altLang="zh-CN" b="1" dirty="0" smtClean="0">
                <a:solidFill>
                  <a:srgbClr val="0070C0"/>
                </a:solidFill>
              </a:rPr>
              <a:t>Applications</a:t>
            </a:r>
            <a:r>
              <a:rPr lang="zh-CN" altLang="zh-CN" dirty="0" smtClean="0"/>
              <a:t>，</a:t>
            </a:r>
            <a:r>
              <a:rPr lang="en-US" altLang="zh-CN" dirty="0"/>
              <a:t>Kenneth H. </a:t>
            </a:r>
            <a:r>
              <a:rPr lang="en-US" altLang="zh-CN" dirty="0" smtClean="0"/>
              <a:t>Rosen</a:t>
            </a:r>
            <a:r>
              <a:rPr lang="zh-CN" altLang="zh-CN" dirty="0" smtClean="0"/>
              <a:t>，</a:t>
            </a:r>
            <a:r>
              <a:rPr lang="en-US" altLang="zh-CN" dirty="0"/>
              <a:t>McGraw-Hill Companies, Inc</a:t>
            </a:r>
            <a:r>
              <a:rPr lang="en-US" altLang="zh-CN" dirty="0" smtClean="0"/>
              <a:t>.</a:t>
            </a:r>
            <a:r>
              <a:rPr lang="zh-CN" altLang="zh-CN" dirty="0" smtClean="0"/>
              <a:t>，</a:t>
            </a:r>
            <a:r>
              <a:rPr lang="en-US" altLang="zh-CN" dirty="0" smtClean="0"/>
              <a:t>7</a:t>
            </a:r>
            <a:r>
              <a:rPr lang="en-US" altLang="zh-CN" baseline="30000" dirty="0" smtClean="0"/>
              <a:t>th</a:t>
            </a:r>
            <a:r>
              <a:rPr lang="en-US" altLang="zh-CN" dirty="0" smtClean="0"/>
              <a:t> edition</a:t>
            </a:r>
            <a:r>
              <a:rPr lang="zh-CN" altLang="en-US" dirty="0" smtClean="0"/>
              <a:t>，</a:t>
            </a:r>
            <a:r>
              <a:rPr lang="en-US" altLang="zh-CN" dirty="0" smtClean="0"/>
              <a:t>2012</a:t>
            </a:r>
          </a:p>
          <a:p>
            <a:pPr eaLnBrk="0" hangingPunct="0"/>
            <a:r>
              <a:rPr lang="zh-CN" altLang="zh-CN" dirty="0"/>
              <a:t>邓辉文，离散数学习题解答</a:t>
            </a:r>
            <a:r>
              <a:rPr lang="en-US" altLang="zh-CN" dirty="0"/>
              <a:t>(</a:t>
            </a:r>
            <a:r>
              <a:rPr lang="zh-CN" altLang="zh-CN" dirty="0"/>
              <a:t>第三版</a:t>
            </a:r>
            <a:r>
              <a:rPr lang="en-US" altLang="zh-CN" dirty="0"/>
              <a:t>)</a:t>
            </a:r>
            <a:r>
              <a:rPr lang="zh-CN" altLang="zh-CN" dirty="0"/>
              <a:t>，北京：清华大学出版社，</a:t>
            </a:r>
            <a:r>
              <a:rPr lang="en-US" altLang="zh-CN" dirty="0" smtClean="0"/>
              <a:t>2014. </a:t>
            </a:r>
            <a:r>
              <a:rPr lang="en-US" altLang="zh-CN" dirty="0"/>
              <a:t>( “</a:t>
            </a:r>
            <a:r>
              <a:rPr lang="zh-CN" altLang="zh-CN" dirty="0"/>
              <a:t>十二五</a:t>
            </a:r>
            <a:r>
              <a:rPr lang="en-US" altLang="zh-CN" dirty="0"/>
              <a:t>”</a:t>
            </a:r>
            <a:r>
              <a:rPr lang="zh-CN" altLang="zh-CN" dirty="0"/>
              <a:t>普通高等教育本科国家级规划教材</a:t>
            </a:r>
            <a:r>
              <a:rPr lang="en-US" altLang="zh-CN" dirty="0" smtClean="0"/>
              <a:t>)</a:t>
            </a:r>
          </a:p>
          <a:p>
            <a:pPr eaLnBrk="0" hangingPunct="0"/>
            <a:r>
              <a:rPr lang="zh-CN" altLang="zh-CN" dirty="0"/>
              <a:t>屈婉玲，耿素云，张立昂，离散</a:t>
            </a:r>
            <a:r>
              <a:rPr lang="zh-CN" altLang="zh-CN" dirty="0" smtClean="0"/>
              <a:t>数学</a:t>
            </a:r>
            <a:r>
              <a:rPr lang="zh-CN" altLang="en-US" dirty="0" smtClean="0"/>
              <a:t>（第二版）</a:t>
            </a:r>
            <a:r>
              <a:rPr lang="zh-CN" altLang="zh-CN" dirty="0" smtClean="0"/>
              <a:t>，</a:t>
            </a:r>
            <a:r>
              <a:rPr lang="zh-CN" altLang="zh-CN" dirty="0"/>
              <a:t>高等教育出版社，</a:t>
            </a:r>
            <a:r>
              <a:rPr lang="en-US" altLang="zh-CN" dirty="0" smtClean="0"/>
              <a:t>2015.</a:t>
            </a:r>
            <a:endParaRPr lang="zh-CN" altLang="zh-CN" dirty="0"/>
          </a:p>
        </p:txBody>
      </p:sp>
    </p:spTree>
    <p:extLst>
      <p:ext uri="{BB962C8B-B14F-4D97-AF65-F5344CB8AC3E}">
        <p14:creationId xmlns:p14="http://schemas.microsoft.com/office/powerpoint/2010/main" val="1657937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Evaluation</a:t>
            </a:r>
            <a:endParaRPr kumimoji="1" lang="zh-CN" altLang="en-US" dirty="0"/>
          </a:p>
        </p:txBody>
      </p:sp>
      <p:sp>
        <p:nvSpPr>
          <p:cNvPr id="3" name="内容占位符 2"/>
          <p:cNvSpPr>
            <a:spLocks noGrp="1"/>
          </p:cNvSpPr>
          <p:nvPr>
            <p:ph idx="1"/>
          </p:nvPr>
        </p:nvSpPr>
        <p:spPr/>
        <p:txBody>
          <a:bodyPr/>
          <a:lstStyle/>
          <a:p>
            <a:r>
              <a:rPr kumimoji="1" lang="en-US" altLang="zh-CN" dirty="0" smtClean="0"/>
              <a:t>Final exam: 70%</a:t>
            </a:r>
          </a:p>
          <a:p>
            <a:r>
              <a:rPr kumimoji="1" lang="en-US" altLang="zh-CN" dirty="0" smtClean="0"/>
              <a:t>Assignments: 20%</a:t>
            </a:r>
          </a:p>
          <a:p>
            <a:r>
              <a:rPr kumimoji="1" lang="en-US" altLang="zh-CN" dirty="0" smtClean="0"/>
              <a:t>Class attendance and performance: 10%</a:t>
            </a:r>
          </a:p>
        </p:txBody>
      </p:sp>
    </p:spTree>
    <p:extLst>
      <p:ext uri="{BB962C8B-B14F-4D97-AF65-F5344CB8AC3E}">
        <p14:creationId xmlns:p14="http://schemas.microsoft.com/office/powerpoint/2010/main" val="12040966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7535</TotalTime>
  <Words>455</Words>
  <Application>Microsoft Office PowerPoint</Application>
  <PresentationFormat>全屏显示(4:3)</PresentationFormat>
  <Paragraphs>32</Paragraphs>
  <Slides>8</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MS PGothic</vt:lpstr>
      <vt:lpstr>隶书</vt:lpstr>
      <vt:lpstr>宋体</vt:lpstr>
      <vt:lpstr>Calibri</vt:lpstr>
      <vt:lpstr>Constantia</vt:lpstr>
      <vt:lpstr>Helvetica</vt:lpstr>
      <vt:lpstr>Times New Roman</vt:lpstr>
      <vt:lpstr>Wingdings 2</vt:lpstr>
      <vt:lpstr>Flow</vt:lpstr>
      <vt:lpstr>Discrete Mathematics and Its Applications</vt:lpstr>
      <vt:lpstr>Self-introduction</vt:lpstr>
      <vt:lpstr>What is Discrete Mathematics?</vt:lpstr>
      <vt:lpstr>Discrete Mathematics is a Gateway Course</vt:lpstr>
      <vt:lpstr>Goals of a Course in Discrete Mathematics</vt:lpstr>
      <vt:lpstr>Goals of a Course in Discrete Mathematics </vt:lpstr>
      <vt:lpstr>Textbooks</vt:lpstr>
      <vt:lpstr>Evaluation</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cszc</cp:lastModifiedBy>
  <cp:revision>629</cp:revision>
  <dcterms:created xsi:type="dcterms:W3CDTF">2011-07-31T23:52:25Z</dcterms:created>
  <dcterms:modified xsi:type="dcterms:W3CDTF">2020-02-16T12:09:21Z</dcterms:modified>
</cp:coreProperties>
</file>